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30"/>
  </p:notesMasterIdLst>
  <p:handoutMasterIdLst>
    <p:handoutMasterId r:id="rId31"/>
  </p:handoutMasterIdLst>
  <p:sldIdLst>
    <p:sldId id="256" r:id="rId2"/>
    <p:sldId id="257" r:id="rId3"/>
    <p:sldId id="258" r:id="rId4"/>
    <p:sldId id="267" r:id="rId5"/>
    <p:sldId id="268" r:id="rId6"/>
    <p:sldId id="259" r:id="rId7"/>
    <p:sldId id="263" r:id="rId8"/>
    <p:sldId id="260" r:id="rId9"/>
    <p:sldId id="261" r:id="rId10"/>
    <p:sldId id="269" r:id="rId11"/>
    <p:sldId id="272" r:id="rId12"/>
    <p:sldId id="270" r:id="rId13"/>
    <p:sldId id="271" r:id="rId14"/>
    <p:sldId id="283" r:id="rId15"/>
    <p:sldId id="262" r:id="rId16"/>
    <p:sldId id="276" r:id="rId17"/>
    <p:sldId id="277" r:id="rId18"/>
    <p:sldId id="278" r:id="rId19"/>
    <p:sldId id="279" r:id="rId20"/>
    <p:sldId id="280" r:id="rId21"/>
    <p:sldId id="281" r:id="rId22"/>
    <p:sldId id="275" r:id="rId23"/>
    <p:sldId id="264" r:id="rId24"/>
    <p:sldId id="273" r:id="rId25"/>
    <p:sldId id="274" r:id="rId26"/>
    <p:sldId id="282" r:id="rId27"/>
    <p:sldId id="265" r:id="rId28"/>
    <p:sldId id="266"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mn-cs"/>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9" autoAdjust="0"/>
    <p:restoredTop sz="94679" autoAdjust="0"/>
  </p:normalViewPr>
  <p:slideViewPr>
    <p:cSldViewPr>
      <p:cViewPr varScale="1">
        <p:scale>
          <a:sx n="96" d="100"/>
          <a:sy n="96" d="100"/>
        </p:scale>
        <p:origin x="336"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5090" name="Rectangle 2"/>
          <p:cNvSpPr>
            <a:spLocks noGrp="1" noChangeArrowheads="1"/>
          </p:cNvSpPr>
          <p:nvPr>
            <p:ph type="hdr" sz="quarter"/>
          </p:nvPr>
        </p:nvSpPr>
        <p:spPr bwMode="auto">
          <a:xfrm>
            <a:off x="0" y="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45091" name="Rectangle 3"/>
          <p:cNvSpPr>
            <a:spLocks noGrp="1" noChangeArrowheads="1"/>
          </p:cNvSpPr>
          <p:nvPr>
            <p:ph type="dt" sz="quarter" idx="1"/>
          </p:nvPr>
        </p:nvSpPr>
        <p:spPr bwMode="auto">
          <a:xfrm>
            <a:off x="3884613" y="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45092" name="Rectangle 4"/>
          <p:cNvSpPr>
            <a:spLocks noGrp="1" noChangeArrowheads="1"/>
          </p:cNvSpPr>
          <p:nvPr>
            <p:ph type="ftr" sz="quarter" idx="2"/>
          </p:nvPr>
        </p:nvSpPr>
        <p:spPr bwMode="auto">
          <a:xfrm>
            <a:off x="0" y="8685213"/>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4509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1A800BD-6332-EA40-B133-C2CD0A7CC7DF}" type="slidenum">
              <a:rPr lang="en-US"/>
              <a:pPr/>
              <a:t>‹#›</a:t>
            </a:fld>
            <a:endParaRPr lang="en-US"/>
          </a:p>
        </p:txBody>
      </p:sp>
    </p:spTree>
    <p:extLst>
      <p:ext uri="{BB962C8B-B14F-4D97-AF65-F5344CB8AC3E}">
        <p14:creationId xmlns:p14="http://schemas.microsoft.com/office/powerpoint/2010/main" val="16505474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4066" name="Rectangle 2"/>
          <p:cNvSpPr>
            <a:spLocks noGrp="1" noChangeArrowheads="1"/>
          </p:cNvSpPr>
          <p:nvPr>
            <p:ph type="hdr" sz="quarter"/>
          </p:nvPr>
        </p:nvSpPr>
        <p:spPr bwMode="auto">
          <a:xfrm>
            <a:off x="0" y="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44067" name="Rectangle 3"/>
          <p:cNvSpPr>
            <a:spLocks noGrp="1" noChangeArrowheads="1"/>
          </p:cNvSpPr>
          <p:nvPr>
            <p:ph type="dt" idx="1"/>
          </p:nvPr>
        </p:nvSpPr>
        <p:spPr bwMode="auto">
          <a:xfrm>
            <a:off x="3884613" y="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440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3440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4070" name="Rectangle 6"/>
          <p:cNvSpPr>
            <a:spLocks noGrp="1" noChangeArrowheads="1"/>
          </p:cNvSpPr>
          <p:nvPr>
            <p:ph type="ftr" sz="quarter" idx="4"/>
          </p:nvPr>
        </p:nvSpPr>
        <p:spPr bwMode="auto">
          <a:xfrm>
            <a:off x="0" y="8685213"/>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440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71E17C3-551B-FA41-B5A1-1C05D372E5F4}" type="slidenum">
              <a:rPr lang="en-US"/>
              <a:pPr/>
              <a:t>‹#›</a:t>
            </a:fld>
            <a:endParaRPr lang="en-US"/>
          </a:p>
        </p:txBody>
      </p:sp>
    </p:spTree>
    <p:extLst>
      <p:ext uri="{BB962C8B-B14F-4D97-AF65-F5344CB8AC3E}">
        <p14:creationId xmlns:p14="http://schemas.microsoft.com/office/powerpoint/2010/main" val="91331048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mn-cs"/>
      </a:defRPr>
    </a:lvl1pPr>
    <a:lvl2pPr marL="457200" algn="l" rtl="0" fontAlgn="base">
      <a:spcBef>
        <a:spcPct val="30000"/>
      </a:spcBef>
      <a:spcAft>
        <a:spcPct val="0"/>
      </a:spcAft>
      <a:defRPr sz="1200" kern="1200">
        <a:solidFill>
          <a:schemeClr val="tx1"/>
        </a:solidFill>
        <a:latin typeface="Arial" charset="0"/>
        <a:ea typeface="ＭＳ Ｐゴシック" charset="0"/>
        <a:cs typeface="+mn-cs"/>
      </a:defRPr>
    </a:lvl2pPr>
    <a:lvl3pPr marL="914400" algn="l" rtl="0" fontAlgn="base">
      <a:spcBef>
        <a:spcPct val="30000"/>
      </a:spcBef>
      <a:spcAft>
        <a:spcPct val="0"/>
      </a:spcAft>
      <a:defRPr sz="1200" kern="1200">
        <a:solidFill>
          <a:schemeClr val="tx1"/>
        </a:solidFill>
        <a:latin typeface="Arial" charset="0"/>
        <a:ea typeface="ＭＳ Ｐゴシック" charset="0"/>
        <a:cs typeface="+mn-cs"/>
      </a:defRPr>
    </a:lvl3pPr>
    <a:lvl4pPr marL="1371600" algn="l" rtl="0" fontAlgn="base">
      <a:spcBef>
        <a:spcPct val="30000"/>
      </a:spcBef>
      <a:spcAft>
        <a:spcPct val="0"/>
      </a:spcAft>
      <a:defRPr sz="1200" kern="1200">
        <a:solidFill>
          <a:schemeClr val="tx1"/>
        </a:solidFill>
        <a:latin typeface="Arial" charset="0"/>
        <a:ea typeface="ＭＳ Ｐゴシック" charset="0"/>
        <a:cs typeface="+mn-cs"/>
      </a:defRPr>
    </a:lvl4pPr>
    <a:lvl5pPr marL="1828800" algn="l" rtl="0" fontAlgn="base">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73" name="Shape 73"/>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3</a:t>
            </a:fld>
            <a:endParaRPr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16" name="Shape 116"/>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8" name="Shape 158"/>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16</a:t>
            </a:fld>
            <a:endParaRPr sz="1400"/>
          </a:p>
        </p:txBody>
      </p:sp>
    </p:spTree>
    <p:extLst>
      <p:ext uri="{BB962C8B-B14F-4D97-AF65-F5344CB8AC3E}">
        <p14:creationId xmlns:p14="http://schemas.microsoft.com/office/powerpoint/2010/main" val="887259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68" name="Shape 168"/>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17</a:t>
            </a:fld>
            <a:endParaRPr sz="1400"/>
          </a:p>
        </p:txBody>
      </p:sp>
    </p:spTree>
    <p:extLst>
      <p:ext uri="{BB962C8B-B14F-4D97-AF65-F5344CB8AC3E}">
        <p14:creationId xmlns:p14="http://schemas.microsoft.com/office/powerpoint/2010/main" val="1778816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78" name="Shape 178"/>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18</a:t>
            </a:fld>
            <a:endParaRPr sz="1400"/>
          </a:p>
        </p:txBody>
      </p:sp>
    </p:spTree>
    <p:extLst>
      <p:ext uri="{BB962C8B-B14F-4D97-AF65-F5344CB8AC3E}">
        <p14:creationId xmlns:p14="http://schemas.microsoft.com/office/powerpoint/2010/main" val="1831196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90" name="Shape 190"/>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19</a:t>
            </a:fld>
            <a:endParaRPr sz="1400"/>
          </a:p>
        </p:txBody>
      </p:sp>
    </p:spTree>
    <p:extLst>
      <p:ext uri="{BB962C8B-B14F-4D97-AF65-F5344CB8AC3E}">
        <p14:creationId xmlns:p14="http://schemas.microsoft.com/office/powerpoint/2010/main" val="66419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97" name="Shape 197"/>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20</a:t>
            </a:fld>
            <a:endParaRPr sz="1400"/>
          </a:p>
        </p:txBody>
      </p:sp>
    </p:spTree>
    <p:extLst>
      <p:ext uri="{BB962C8B-B14F-4D97-AF65-F5344CB8AC3E}">
        <p14:creationId xmlns:p14="http://schemas.microsoft.com/office/powerpoint/2010/main" val="165359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9" name="Shape 209"/>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21</a:t>
            </a:fld>
            <a:endParaRPr sz="1400"/>
          </a:p>
        </p:txBody>
      </p:sp>
    </p:spTree>
    <p:extLst>
      <p:ext uri="{BB962C8B-B14F-4D97-AF65-F5344CB8AC3E}">
        <p14:creationId xmlns:p14="http://schemas.microsoft.com/office/powerpoint/2010/main" val="1297276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80" name="Shape 80"/>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4</a:t>
            </a:fld>
            <a:endParaRPr sz="1400"/>
          </a:p>
        </p:txBody>
      </p:sp>
    </p:spTree>
    <p:extLst>
      <p:ext uri="{BB962C8B-B14F-4D97-AF65-F5344CB8AC3E}">
        <p14:creationId xmlns:p14="http://schemas.microsoft.com/office/powerpoint/2010/main" val="1210298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88" name="Shape 88"/>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5</a:t>
            </a:fld>
            <a:endParaRPr sz="1400"/>
          </a:p>
        </p:txBody>
      </p:sp>
    </p:spTree>
    <p:extLst>
      <p:ext uri="{BB962C8B-B14F-4D97-AF65-F5344CB8AC3E}">
        <p14:creationId xmlns:p14="http://schemas.microsoft.com/office/powerpoint/2010/main" val="578243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6" name="Shape 96"/>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6</a:t>
            </a:fld>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02" name="Shape 102"/>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3" name="Shape 123"/>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10</a:t>
            </a:fld>
            <a:endParaRPr sz="1400"/>
          </a:p>
        </p:txBody>
      </p:sp>
    </p:spTree>
    <p:extLst>
      <p:ext uri="{BB962C8B-B14F-4D97-AF65-F5344CB8AC3E}">
        <p14:creationId xmlns:p14="http://schemas.microsoft.com/office/powerpoint/2010/main" val="362325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2" name="Shape 132"/>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12</a:t>
            </a:fld>
            <a:endParaRPr sz="1400"/>
          </a:p>
        </p:txBody>
      </p:sp>
    </p:spTree>
    <p:extLst>
      <p:ext uri="{BB962C8B-B14F-4D97-AF65-F5344CB8AC3E}">
        <p14:creationId xmlns:p14="http://schemas.microsoft.com/office/powerpoint/2010/main" val="1181779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42" name="Shape 142"/>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13</a:t>
            </a:fld>
            <a:endParaRPr sz="1400"/>
          </a:p>
        </p:txBody>
      </p:sp>
    </p:spTree>
    <p:extLst>
      <p:ext uri="{BB962C8B-B14F-4D97-AF65-F5344CB8AC3E}">
        <p14:creationId xmlns:p14="http://schemas.microsoft.com/office/powerpoint/2010/main" val="1383416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0" name="Shape 150"/>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14</a:t>
            </a:fld>
            <a:endParaRPr sz="1400"/>
          </a:p>
        </p:txBody>
      </p:sp>
    </p:spTree>
    <p:extLst>
      <p:ext uri="{BB962C8B-B14F-4D97-AF65-F5344CB8AC3E}">
        <p14:creationId xmlns:p14="http://schemas.microsoft.com/office/powerpoint/2010/main" val="1768606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21538"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21539" name="Rectangle 3"/>
          <p:cNvSpPr>
            <a:spLocks noGrp="1" noChangeArrowheads="1"/>
          </p:cNvSpPr>
          <p:nvPr>
            <p:ph type="ctrTitle"/>
          </p:nvPr>
        </p:nvSpPr>
        <p:spPr>
          <a:xfrm>
            <a:off x="315913" y="466725"/>
            <a:ext cx="6781800" cy="2133600"/>
          </a:xfrm>
        </p:spPr>
        <p:txBody>
          <a:bodyPr/>
          <a:lstStyle>
            <a:lvl1pPr algn="r">
              <a:defRPr sz="4800"/>
            </a:lvl1pPr>
          </a:lstStyle>
          <a:p>
            <a:pPr lvl="0"/>
            <a:r>
              <a:rPr lang="en-US" noProof="0" smtClean="0"/>
              <a:t>Click to edit Master title style</a:t>
            </a:r>
          </a:p>
        </p:txBody>
      </p:sp>
      <p:sp>
        <p:nvSpPr>
          <p:cNvPr id="321540" name="Rectangle 4"/>
          <p:cNvSpPr>
            <a:spLocks noGrp="1" noChangeArrowheads="1"/>
          </p:cNvSpPr>
          <p:nvPr>
            <p:ph type="subTitle" idx="1"/>
          </p:nvPr>
        </p:nvSpPr>
        <p:spPr>
          <a:xfrm>
            <a:off x="849313" y="3049588"/>
            <a:ext cx="6248400" cy="2362200"/>
          </a:xfrm>
        </p:spPr>
        <p:txBody>
          <a:bodyPr/>
          <a:lstStyle>
            <a:lvl1pPr marL="0" indent="0" algn="r">
              <a:buFont typeface="Wingdings" charset="0"/>
              <a:buNone/>
              <a:defRPr sz="3200"/>
            </a:lvl1pPr>
          </a:lstStyle>
          <a:p>
            <a:pPr lvl="0"/>
            <a:r>
              <a:rPr lang="en-US" noProof="0" smtClean="0"/>
              <a:t>Click to edit Master subtitle style</a:t>
            </a:r>
          </a:p>
        </p:txBody>
      </p:sp>
      <p:sp>
        <p:nvSpPr>
          <p:cNvPr id="321541" name="Rectangle 5"/>
          <p:cNvSpPr>
            <a:spLocks noGrp="1" noChangeArrowheads="1"/>
          </p:cNvSpPr>
          <p:nvPr>
            <p:ph type="dt" sz="half" idx="2"/>
          </p:nvPr>
        </p:nvSpPr>
        <p:spPr/>
        <p:txBody>
          <a:bodyPr/>
          <a:lstStyle>
            <a:lvl1pPr>
              <a:defRPr/>
            </a:lvl1pPr>
          </a:lstStyle>
          <a:p>
            <a:endParaRPr lang="en-US"/>
          </a:p>
        </p:txBody>
      </p:sp>
      <p:sp>
        <p:nvSpPr>
          <p:cNvPr id="321542" name="Rectangle 6"/>
          <p:cNvSpPr>
            <a:spLocks noGrp="1" noChangeArrowheads="1"/>
          </p:cNvSpPr>
          <p:nvPr>
            <p:ph type="ftr" sz="quarter" idx="3"/>
          </p:nvPr>
        </p:nvSpPr>
        <p:spPr/>
        <p:txBody>
          <a:bodyPr/>
          <a:lstStyle>
            <a:lvl1pPr>
              <a:defRPr/>
            </a:lvl1pPr>
          </a:lstStyle>
          <a:p>
            <a:endParaRPr lang="en-US"/>
          </a:p>
        </p:txBody>
      </p:sp>
      <p:sp>
        <p:nvSpPr>
          <p:cNvPr id="321543" name="Rectangle 7"/>
          <p:cNvSpPr>
            <a:spLocks noGrp="1" noChangeArrowheads="1"/>
          </p:cNvSpPr>
          <p:nvPr>
            <p:ph type="sldNum" sz="quarter" idx="4"/>
          </p:nvPr>
        </p:nvSpPr>
        <p:spPr/>
        <p:txBody>
          <a:bodyPr/>
          <a:lstStyle>
            <a:lvl1pPr>
              <a:defRPr/>
            </a:lvl1pPr>
          </a:lstStyle>
          <a:p>
            <a:fld id="{FFBF7714-235E-D248-B4D2-A4448C70445D}" type="slidenum">
              <a:rPr lang="en-US"/>
              <a:pPr/>
              <a:t>‹#›</a:t>
            </a:fld>
            <a:endParaRPr lang="en-US"/>
          </a:p>
        </p:txBody>
      </p:sp>
      <p:grpSp>
        <p:nvGrpSpPr>
          <p:cNvPr id="321544" name="Group 8"/>
          <p:cNvGrpSpPr>
            <a:grpSpLocks/>
          </p:cNvGrpSpPr>
          <p:nvPr/>
        </p:nvGrpSpPr>
        <p:grpSpPr bwMode="auto">
          <a:xfrm>
            <a:off x="7493000" y="2992438"/>
            <a:ext cx="1338263" cy="2189162"/>
            <a:chOff x="4704" y="1885"/>
            <a:chExt cx="843" cy="1379"/>
          </a:xfrm>
        </p:grpSpPr>
        <p:sp>
          <p:nvSpPr>
            <p:cNvPr id="321545"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46"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47"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48"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49"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50"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51"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52"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53"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54"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55"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56"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57"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58"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59"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60"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61"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62"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63"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64"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65"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66"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67"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68"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69"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70"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71"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72"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73"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74"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75"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21576"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8A1B152-FC14-E84F-8ED4-F8DC7411933E}" type="slidenum">
              <a:rPr lang="en-US"/>
              <a:pPr/>
              <a:t>‹#›</a:t>
            </a:fld>
            <a:endParaRPr lang="en-US"/>
          </a:p>
        </p:txBody>
      </p:sp>
    </p:spTree>
    <p:extLst>
      <p:ext uri="{BB962C8B-B14F-4D97-AF65-F5344CB8AC3E}">
        <p14:creationId xmlns:p14="http://schemas.microsoft.com/office/powerpoint/2010/main" val="4127855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4D018EF-C607-CB4F-A823-DDC5DC421806}" type="slidenum">
              <a:rPr lang="en-US"/>
              <a:pPr/>
              <a:t>‹#›</a:t>
            </a:fld>
            <a:endParaRPr lang="en-US"/>
          </a:p>
        </p:txBody>
      </p:sp>
    </p:spTree>
    <p:extLst>
      <p:ext uri="{BB962C8B-B14F-4D97-AF65-F5344CB8AC3E}">
        <p14:creationId xmlns:p14="http://schemas.microsoft.com/office/powerpoint/2010/main" val="2149631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Shape 2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52524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AD8D72B-73B6-6348-B71C-F1B3DDC05BEC}" type="slidenum">
              <a:rPr lang="en-US"/>
              <a:pPr/>
              <a:t>‹#›</a:t>
            </a:fld>
            <a:endParaRPr lang="en-US"/>
          </a:p>
        </p:txBody>
      </p:sp>
    </p:spTree>
    <p:extLst>
      <p:ext uri="{BB962C8B-B14F-4D97-AF65-F5344CB8AC3E}">
        <p14:creationId xmlns:p14="http://schemas.microsoft.com/office/powerpoint/2010/main" val="3720570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ADAD8EF-C684-AE48-BB42-23B7575EFE05}" type="slidenum">
              <a:rPr lang="en-US"/>
              <a:pPr/>
              <a:t>‹#›</a:t>
            </a:fld>
            <a:endParaRPr lang="en-US"/>
          </a:p>
        </p:txBody>
      </p:sp>
    </p:spTree>
    <p:extLst>
      <p:ext uri="{BB962C8B-B14F-4D97-AF65-F5344CB8AC3E}">
        <p14:creationId xmlns:p14="http://schemas.microsoft.com/office/powerpoint/2010/main" val="2441205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5111388-E766-3641-BE65-A6AC497C260F}" type="slidenum">
              <a:rPr lang="en-US"/>
              <a:pPr/>
              <a:t>‹#›</a:t>
            </a:fld>
            <a:endParaRPr lang="en-US"/>
          </a:p>
        </p:txBody>
      </p:sp>
    </p:spTree>
    <p:extLst>
      <p:ext uri="{BB962C8B-B14F-4D97-AF65-F5344CB8AC3E}">
        <p14:creationId xmlns:p14="http://schemas.microsoft.com/office/powerpoint/2010/main" val="1633112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B23CA47-C3B0-0046-8AA2-449C003A868A}" type="slidenum">
              <a:rPr lang="en-US"/>
              <a:pPr/>
              <a:t>‹#›</a:t>
            </a:fld>
            <a:endParaRPr lang="en-US"/>
          </a:p>
        </p:txBody>
      </p:sp>
    </p:spTree>
    <p:extLst>
      <p:ext uri="{BB962C8B-B14F-4D97-AF65-F5344CB8AC3E}">
        <p14:creationId xmlns:p14="http://schemas.microsoft.com/office/powerpoint/2010/main" val="3436403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738DA4E-9A7B-1947-BE04-C885BDDDAF6D}" type="slidenum">
              <a:rPr lang="en-US"/>
              <a:pPr/>
              <a:t>‹#›</a:t>
            </a:fld>
            <a:endParaRPr lang="en-US"/>
          </a:p>
        </p:txBody>
      </p:sp>
    </p:spTree>
    <p:extLst>
      <p:ext uri="{BB962C8B-B14F-4D97-AF65-F5344CB8AC3E}">
        <p14:creationId xmlns:p14="http://schemas.microsoft.com/office/powerpoint/2010/main" val="348591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70977A8-A424-3D44-B4F4-7F552F9B459C}" type="slidenum">
              <a:rPr lang="en-US"/>
              <a:pPr/>
              <a:t>‹#›</a:t>
            </a:fld>
            <a:endParaRPr lang="en-US"/>
          </a:p>
        </p:txBody>
      </p:sp>
    </p:spTree>
    <p:extLst>
      <p:ext uri="{BB962C8B-B14F-4D97-AF65-F5344CB8AC3E}">
        <p14:creationId xmlns:p14="http://schemas.microsoft.com/office/powerpoint/2010/main" val="1345642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9E1722A-4194-B743-B32E-41E2FD7E23BE}" type="slidenum">
              <a:rPr lang="en-US"/>
              <a:pPr/>
              <a:t>‹#›</a:t>
            </a:fld>
            <a:endParaRPr lang="en-US"/>
          </a:p>
        </p:txBody>
      </p:sp>
    </p:spTree>
    <p:extLst>
      <p:ext uri="{BB962C8B-B14F-4D97-AF65-F5344CB8AC3E}">
        <p14:creationId xmlns:p14="http://schemas.microsoft.com/office/powerpoint/2010/main" val="194606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B5CEDE7-86E9-054D-B126-6DD05B1BD791}" type="slidenum">
              <a:rPr lang="en-US"/>
              <a:pPr/>
              <a:t>‹#›</a:t>
            </a:fld>
            <a:endParaRPr lang="en-US"/>
          </a:p>
        </p:txBody>
      </p:sp>
    </p:spTree>
    <p:extLst>
      <p:ext uri="{BB962C8B-B14F-4D97-AF65-F5344CB8AC3E}">
        <p14:creationId xmlns:p14="http://schemas.microsoft.com/office/powerpoint/2010/main" val="42017952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0514"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20515" name="Rectangle 3"/>
          <p:cNvSpPr>
            <a:spLocks noGrp="1" noChangeArrowheads="1"/>
          </p:cNvSpPr>
          <p:nvPr>
            <p:ph type="title"/>
          </p:nvPr>
        </p:nvSpPr>
        <p:spPr bwMode="auto">
          <a:xfrm>
            <a:off x="457200" y="122238"/>
            <a:ext cx="7543800" cy="12954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a:p>
        </p:txBody>
      </p:sp>
      <p:sp>
        <p:nvSpPr>
          <p:cNvPr id="320516" name="Rectangle 4"/>
          <p:cNvSpPr>
            <a:spLocks noGrp="1" noChangeArrowheads="1"/>
          </p:cNvSpPr>
          <p:nvPr>
            <p:ph type="body" idx="1"/>
          </p:nvPr>
        </p:nvSpPr>
        <p:spPr bwMode="auto">
          <a:xfrm>
            <a:off x="457200" y="1719263"/>
            <a:ext cx="8229600" cy="4411662"/>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20517" name="Rectangle 5"/>
          <p:cNvSpPr>
            <a:spLocks noGrp="1" noChangeArrowheads="1"/>
          </p:cNvSpPr>
          <p:nvPr>
            <p:ph type="dt" sz="half" idx="2"/>
          </p:nvPr>
        </p:nvSpPr>
        <p:spPr bwMode="auto">
          <a:xfrm>
            <a:off x="457200" y="6248400"/>
            <a:ext cx="21336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endParaRPr lang="en-US"/>
          </a:p>
        </p:txBody>
      </p:sp>
      <p:sp>
        <p:nvSpPr>
          <p:cNvPr id="320518"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endParaRPr lang="en-US"/>
          </a:p>
        </p:txBody>
      </p:sp>
      <p:sp>
        <p:nvSpPr>
          <p:cNvPr id="32051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fld id="{810F99E6-9675-354F-8D0F-73372FF78159}" type="slidenum">
              <a:rPr lang="en-US"/>
              <a:pPr/>
              <a:t>‹#›</a:t>
            </a:fld>
            <a:endParaRPr lang="en-US"/>
          </a:p>
        </p:txBody>
      </p:sp>
      <p:grpSp>
        <p:nvGrpSpPr>
          <p:cNvPr id="320520" name="Group 8"/>
          <p:cNvGrpSpPr>
            <a:grpSpLocks/>
          </p:cNvGrpSpPr>
          <p:nvPr/>
        </p:nvGrpSpPr>
        <p:grpSpPr bwMode="auto">
          <a:xfrm>
            <a:off x="8153400" y="152400"/>
            <a:ext cx="792163" cy="1295400"/>
            <a:chOff x="5136" y="960"/>
            <a:chExt cx="528" cy="864"/>
          </a:xfrm>
        </p:grpSpPr>
        <p:sp>
          <p:nvSpPr>
            <p:cNvPr id="320521"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22"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23"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24"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25"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26"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27"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28"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29"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30"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31"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32"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33"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34"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35"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36"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37"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38"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39"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40"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41"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42"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43"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44"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45"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46"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47"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48"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49"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50"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51"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Lst>
  <p:timing>
    <p:tnLst>
      <p:par>
        <p:cTn id="1" dur="indefinite" restart="never" nodeType="tmRoot"/>
      </p:par>
    </p:tnLst>
  </p:timing>
  <p:txStyles>
    <p:titleStyle>
      <a:lvl1pPr algn="l" rtl="0" eaLnBrk="1" fontAlgn="base" hangingPunct="1">
        <a:spcBef>
          <a:spcPct val="0"/>
        </a:spcBef>
        <a:spcAft>
          <a:spcPct val="0"/>
        </a:spcAft>
        <a:defRPr sz="3900" b="1">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charset="0"/>
          <a:ea typeface="ＭＳ Ｐゴシック" charset="0"/>
        </a:defRPr>
      </a:lvl2pPr>
      <a:lvl3pPr algn="l" rtl="0" eaLnBrk="1" fontAlgn="base" hangingPunct="1">
        <a:spcBef>
          <a:spcPct val="0"/>
        </a:spcBef>
        <a:spcAft>
          <a:spcPct val="0"/>
        </a:spcAft>
        <a:defRPr sz="3900" b="1">
          <a:solidFill>
            <a:schemeClr val="tx2"/>
          </a:solidFill>
          <a:latin typeface="Arial" charset="0"/>
          <a:ea typeface="ＭＳ Ｐゴシック" charset="0"/>
        </a:defRPr>
      </a:lvl3pPr>
      <a:lvl4pPr algn="l" rtl="0" eaLnBrk="1" fontAlgn="base" hangingPunct="1">
        <a:spcBef>
          <a:spcPct val="0"/>
        </a:spcBef>
        <a:spcAft>
          <a:spcPct val="0"/>
        </a:spcAft>
        <a:defRPr sz="3900" b="1">
          <a:solidFill>
            <a:schemeClr val="tx2"/>
          </a:solidFill>
          <a:latin typeface="Arial" charset="0"/>
          <a:ea typeface="ＭＳ Ｐゴシック" charset="0"/>
        </a:defRPr>
      </a:lvl4pPr>
      <a:lvl5pPr algn="l" rtl="0" eaLnBrk="1" fontAlgn="base" hangingPunct="1">
        <a:spcBef>
          <a:spcPct val="0"/>
        </a:spcBef>
        <a:spcAft>
          <a:spcPct val="0"/>
        </a:spcAft>
        <a:defRPr sz="3900" b="1">
          <a:solidFill>
            <a:schemeClr val="tx2"/>
          </a:solidFill>
          <a:latin typeface="Arial" charset="0"/>
          <a:ea typeface="ＭＳ Ｐゴシック" charset="0"/>
        </a:defRPr>
      </a:lvl5pPr>
      <a:lvl6pPr marL="457200" algn="l" rtl="0" eaLnBrk="1" fontAlgn="base" hangingPunct="1">
        <a:spcBef>
          <a:spcPct val="0"/>
        </a:spcBef>
        <a:spcAft>
          <a:spcPct val="0"/>
        </a:spcAft>
        <a:defRPr sz="3900" b="1">
          <a:solidFill>
            <a:schemeClr val="tx2"/>
          </a:solidFill>
          <a:latin typeface="Arial" charset="0"/>
          <a:ea typeface="ＭＳ Ｐゴシック" charset="0"/>
        </a:defRPr>
      </a:lvl6pPr>
      <a:lvl7pPr marL="914400" algn="l" rtl="0" eaLnBrk="1" fontAlgn="base" hangingPunct="1">
        <a:spcBef>
          <a:spcPct val="0"/>
        </a:spcBef>
        <a:spcAft>
          <a:spcPct val="0"/>
        </a:spcAft>
        <a:defRPr sz="3900" b="1">
          <a:solidFill>
            <a:schemeClr val="tx2"/>
          </a:solidFill>
          <a:latin typeface="Arial" charset="0"/>
          <a:ea typeface="ＭＳ Ｐゴシック" charset="0"/>
        </a:defRPr>
      </a:lvl7pPr>
      <a:lvl8pPr marL="1371600" algn="l" rtl="0" eaLnBrk="1" fontAlgn="base" hangingPunct="1">
        <a:spcBef>
          <a:spcPct val="0"/>
        </a:spcBef>
        <a:spcAft>
          <a:spcPct val="0"/>
        </a:spcAft>
        <a:defRPr sz="3900" b="1">
          <a:solidFill>
            <a:schemeClr val="tx2"/>
          </a:solidFill>
          <a:latin typeface="Arial" charset="0"/>
          <a:ea typeface="ＭＳ Ｐゴシック" charset="0"/>
        </a:defRPr>
      </a:lvl8pPr>
      <a:lvl9pPr marL="1828800" algn="l" rtl="0" eaLnBrk="1" fontAlgn="base" hangingPunct="1">
        <a:spcBef>
          <a:spcPct val="0"/>
        </a:spcBef>
        <a:spcAft>
          <a:spcPct val="0"/>
        </a:spcAft>
        <a:defRPr sz="3900" b="1">
          <a:solidFill>
            <a:schemeClr val="tx2"/>
          </a:solidFill>
          <a:latin typeface="Arial" charset="0"/>
          <a:ea typeface="ＭＳ Ｐゴシック" charset="0"/>
        </a:defRPr>
      </a:lvl9pPr>
    </p:titleStyle>
    <p:bodyStyle>
      <a:lvl1pPr marL="342900" indent="-342900" algn="l" rtl="0" eaLnBrk="1" fontAlgn="base" hangingPunct="1">
        <a:spcBef>
          <a:spcPct val="20000"/>
        </a:spcBef>
        <a:spcAft>
          <a:spcPct val="0"/>
        </a:spcAft>
        <a:buClr>
          <a:schemeClr val="tx2"/>
        </a:buClr>
        <a:buSzPct val="70000"/>
        <a:buFont typeface="Wingdings" charset="0"/>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charset="0"/>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tiff"/></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8.png"/><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tiff"/><Relationship Id="rId3" Type="http://schemas.openxmlformats.org/officeDocument/2006/relationships/image" Target="../media/image18.tiff"/></Relationships>
</file>

<file path=ppt/slides/_rels/slide25.xml.rels><?xml version="1.0" encoding="UTF-8" standalone="yes"?>
<Relationships xmlns="http://schemas.openxmlformats.org/package/2006/relationships"><Relationship Id="rId3" Type="http://schemas.openxmlformats.org/officeDocument/2006/relationships/image" Target="../media/image20.tiff"/><Relationship Id="rId4" Type="http://schemas.openxmlformats.org/officeDocument/2006/relationships/image" Target="../media/image18.tiff"/><Relationship Id="rId1" Type="http://schemas.openxmlformats.org/officeDocument/2006/relationships/slideLayout" Target="../slideLayouts/slideLayout6.xml"/><Relationship Id="rId2" Type="http://schemas.openxmlformats.org/officeDocument/2006/relationships/image" Target="../media/image19.tif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Unsupervised Learning</a:t>
            </a:r>
            <a:endParaRPr lang="en-US" dirty="0"/>
          </a:p>
        </p:txBody>
      </p:sp>
      <p:sp>
        <p:nvSpPr>
          <p:cNvPr id="5" name="Content Placeholder 4"/>
          <p:cNvSpPr>
            <a:spLocks noGrp="1"/>
          </p:cNvSpPr>
          <p:nvPr>
            <p:ph idx="1"/>
          </p:nvPr>
        </p:nvSpPr>
        <p:spPr/>
        <p:txBody>
          <a:bodyPr>
            <a:normAutofit fontScale="92500" lnSpcReduction="10000"/>
          </a:bodyPr>
          <a:lstStyle/>
          <a:p>
            <a:r>
              <a:rPr lang="en-US" u="sng" dirty="0" smtClean="0"/>
              <a:t>Unsupervised machine learning </a:t>
            </a:r>
            <a:r>
              <a:rPr lang="en-US" dirty="0" smtClean="0"/>
              <a:t>is the machine learning task of inferring a function to describe </a:t>
            </a:r>
            <a:r>
              <a:rPr lang="en-US" u="sng" dirty="0" smtClean="0"/>
              <a:t>hidden structure </a:t>
            </a:r>
            <a:r>
              <a:rPr lang="en-US" dirty="0" smtClean="0"/>
              <a:t>from "unlabeled" data</a:t>
            </a:r>
          </a:p>
          <a:p>
            <a:pPr lvl="1"/>
            <a:r>
              <a:rPr lang="en-US" dirty="0" smtClean="0"/>
              <a:t> a classification or categorization is not included in the observations. </a:t>
            </a:r>
          </a:p>
          <a:p>
            <a:r>
              <a:rPr lang="en-US" dirty="0" smtClean="0"/>
              <a:t>Since the examples given to the learner are unlabeled, there is no evaluation of the accuracy of the structure that is output by the relevant algorithm</a:t>
            </a:r>
          </a:p>
          <a:p>
            <a:pPr lvl="1"/>
            <a:r>
              <a:rPr lang="en-US" dirty="0" smtClean="0"/>
              <a:t>which is one way of distinguishing unsupervised learning from supervised</a:t>
            </a:r>
            <a:endParaRPr lang="en-US" dirty="0"/>
          </a:p>
        </p:txBody>
      </p:sp>
    </p:spTree>
    <p:extLst>
      <p:ext uri="{BB962C8B-B14F-4D97-AF65-F5344CB8AC3E}">
        <p14:creationId xmlns:p14="http://schemas.microsoft.com/office/powerpoint/2010/main" val="2427316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k-Means: selection of k</a:t>
            </a:r>
            <a:endParaRPr/>
          </a:p>
        </p:txBody>
      </p:sp>
      <p:sp>
        <p:nvSpPr>
          <p:cNvPr id="126" name="Shape 126"/>
          <p:cNvSpPr txBox="1">
            <a:spLocks noGrp="1"/>
          </p:cNvSpPr>
          <p:nvPr>
            <p:ph type="body" idx="1"/>
          </p:nvPr>
        </p:nvSpPr>
        <p:spPr>
          <a:xfrm>
            <a:off x="311700" y="1536632"/>
            <a:ext cx="8520600" cy="47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US" sz="1800" dirty="0"/>
              <a:t>The selection of k can have a serious effect on the quality of your clusters.</a:t>
            </a:r>
            <a:endParaRPr sz="1800" dirty="0"/>
          </a:p>
        </p:txBody>
      </p:sp>
      <p:sp>
        <p:nvSpPr>
          <p:cNvPr id="127" name="Shape 127"/>
          <p:cNvSpPr txBox="1"/>
          <p:nvPr/>
        </p:nvSpPr>
        <p:spPr>
          <a:xfrm>
            <a:off x="311700" y="2192775"/>
            <a:ext cx="4657200" cy="13647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1400" dirty="0"/>
              <a:t>import </a:t>
            </a:r>
            <a:r>
              <a:rPr lang="en-US" sz="1400" dirty="0" err="1"/>
              <a:t>matplotlib.pyplot</a:t>
            </a:r>
            <a:r>
              <a:rPr lang="en-US" sz="1400" dirty="0"/>
              <a:t> as </a:t>
            </a:r>
            <a:r>
              <a:rPr lang="en-US" sz="1400" dirty="0" err="1"/>
              <a:t>plt</a:t>
            </a:r>
            <a:r>
              <a:rPr lang="en-US" sz="1400" dirty="0"/>
              <a:t/>
            </a:r>
            <a:br>
              <a:rPr lang="en-US" sz="1400" dirty="0"/>
            </a:br>
            <a:r>
              <a:rPr lang="en-US" sz="1400" dirty="0"/>
              <a:t>from </a:t>
            </a:r>
            <a:r>
              <a:rPr lang="en-US" sz="1400" dirty="0" err="1"/>
              <a:t>sklearn.cluster</a:t>
            </a:r>
            <a:r>
              <a:rPr lang="en-US" sz="1400" dirty="0"/>
              <a:t> import </a:t>
            </a:r>
            <a:r>
              <a:rPr lang="en-US" sz="1400" dirty="0" err="1"/>
              <a:t>KMeans</a:t>
            </a:r>
            <a:r>
              <a:rPr lang="en-US" sz="1400" dirty="0"/>
              <a:t/>
            </a:r>
            <a:br>
              <a:rPr lang="en-US" sz="1400" dirty="0"/>
            </a:br>
            <a:endParaRPr sz="1400" dirty="0"/>
          </a:p>
          <a:p>
            <a:pPr marL="0" lvl="0" indent="0">
              <a:spcBef>
                <a:spcPts val="0"/>
              </a:spcBef>
              <a:spcAft>
                <a:spcPts val="0"/>
              </a:spcAft>
              <a:buNone/>
            </a:pPr>
            <a:r>
              <a:rPr lang="en-US" sz="1400" dirty="0"/>
              <a:t>labels = </a:t>
            </a:r>
            <a:r>
              <a:rPr lang="en-US" sz="1400" dirty="0" err="1"/>
              <a:t>KMeans</a:t>
            </a:r>
            <a:r>
              <a:rPr lang="en-US" sz="1400" dirty="0"/>
              <a:t>(6, </a:t>
            </a:r>
            <a:r>
              <a:rPr lang="en-US" sz="1400" dirty="0" err="1"/>
              <a:t>random_state</a:t>
            </a:r>
            <a:r>
              <a:rPr lang="en-US" sz="1400" dirty="0"/>
              <a:t>=0).</a:t>
            </a:r>
            <a:r>
              <a:rPr lang="en-US" sz="1400" dirty="0" err="1"/>
              <a:t>fit_predict</a:t>
            </a:r>
            <a:r>
              <a:rPr lang="en-US" sz="1400" dirty="0"/>
              <a:t>(X)</a:t>
            </a:r>
            <a:br>
              <a:rPr lang="en-US" sz="1400" dirty="0"/>
            </a:br>
            <a:r>
              <a:rPr lang="en-US" sz="1400" dirty="0" err="1"/>
              <a:t>plt.scatter</a:t>
            </a:r>
            <a:r>
              <a:rPr lang="en-US" sz="1400" dirty="0"/>
              <a:t>(X[:, 0], X[:, 1], c=labels, s=50, </a:t>
            </a:r>
            <a:r>
              <a:rPr lang="en-US" sz="1400" dirty="0" err="1"/>
              <a:t>cmap</a:t>
            </a:r>
            <a:r>
              <a:rPr lang="en-US" sz="1400" dirty="0"/>
              <a:t>='</a:t>
            </a:r>
            <a:r>
              <a:rPr lang="en-US" sz="1400" dirty="0" err="1"/>
              <a:t>viridis</a:t>
            </a:r>
            <a:r>
              <a:rPr lang="en-US" sz="1400" dirty="0"/>
              <a:t>')</a:t>
            </a:r>
            <a:endParaRPr sz="1400" dirty="0"/>
          </a:p>
          <a:p>
            <a:pPr marL="0" lvl="0" indent="0">
              <a:spcBef>
                <a:spcPts val="0"/>
              </a:spcBef>
              <a:spcAft>
                <a:spcPts val="0"/>
              </a:spcAft>
              <a:buNone/>
            </a:pPr>
            <a:r>
              <a:rPr lang="en-US" sz="1400" dirty="0" err="1"/>
              <a:t>plt.show</a:t>
            </a:r>
            <a:r>
              <a:rPr lang="en-US" sz="1400" dirty="0"/>
              <a:t>()</a:t>
            </a:r>
            <a:endParaRPr sz="1400" dirty="0"/>
          </a:p>
        </p:txBody>
      </p:sp>
      <p:pic>
        <p:nvPicPr>
          <p:cNvPr id="128" name="Shape 128" descr="Unknown-8"/>
          <p:cNvPicPr preferRelativeResize="0"/>
          <p:nvPr/>
        </p:nvPicPr>
        <p:blipFill>
          <a:blip r:embed="rId3">
            <a:alphaModFix/>
          </a:blip>
          <a:stretch>
            <a:fillRect/>
          </a:stretch>
        </p:blipFill>
        <p:spPr>
          <a:xfrm>
            <a:off x="4195550" y="3737225"/>
            <a:ext cx="4234427" cy="2995725"/>
          </a:xfrm>
          <a:prstGeom prst="rect">
            <a:avLst/>
          </a:prstGeom>
          <a:noFill/>
          <a:ln>
            <a:noFill/>
          </a:ln>
        </p:spPr>
      </p:pic>
    </p:spTree>
    <p:extLst>
      <p:ext uri="{BB962C8B-B14F-4D97-AF65-F5344CB8AC3E}">
        <p14:creationId xmlns:p14="http://schemas.microsoft.com/office/powerpoint/2010/main" val="143894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The Elbow method</a:t>
            </a:r>
            <a:endParaRPr lang="en-US" dirty="0"/>
          </a:p>
        </p:txBody>
      </p:sp>
      <p:sp>
        <p:nvSpPr>
          <p:cNvPr id="3" name="Text Placeholder 2"/>
          <p:cNvSpPr>
            <a:spLocks noGrp="1"/>
          </p:cNvSpPr>
          <p:nvPr>
            <p:ph type="body" idx="1"/>
          </p:nvPr>
        </p:nvSpPr>
        <p:spPr>
          <a:xfrm>
            <a:off x="311700" y="1371600"/>
            <a:ext cx="7994100" cy="3340167"/>
          </a:xfrm>
        </p:spPr>
        <p:txBody>
          <a:bodyPr>
            <a:normAutofit fontScale="70000" lnSpcReduction="20000"/>
          </a:bodyPr>
          <a:lstStyle/>
          <a:p>
            <a:r>
              <a:rPr lang="en-US" dirty="0"/>
              <a:t>The elbow method looks at the percentage of variance explained as a function of the number of clusters: </a:t>
            </a:r>
            <a:endParaRPr lang="en-US" dirty="0" smtClean="0"/>
          </a:p>
          <a:p>
            <a:pPr lvl="1"/>
            <a:r>
              <a:rPr lang="en-US" dirty="0" smtClean="0"/>
              <a:t>One </a:t>
            </a:r>
            <a:r>
              <a:rPr lang="en-US" dirty="0"/>
              <a:t>should choose a number of clusters so that adding another cluster doesn't give much better modeling of the data</a:t>
            </a:r>
            <a:r>
              <a:rPr lang="en-US" dirty="0" smtClean="0"/>
              <a:t>.</a:t>
            </a:r>
            <a:br>
              <a:rPr lang="en-US" dirty="0" smtClean="0"/>
            </a:br>
            <a:r>
              <a:rPr lang="en-US" dirty="0" smtClean="0"/>
              <a:t> </a:t>
            </a:r>
          </a:p>
          <a:p>
            <a:r>
              <a:rPr lang="en-US" dirty="0" smtClean="0"/>
              <a:t>More </a:t>
            </a:r>
            <a:r>
              <a:rPr lang="en-US" dirty="0"/>
              <a:t>precisely, if one plots the percentage of variance explained by the clusters against the number of clusters, the first clusters will add much information (explain a lot of variance), but at some point the marginal gain will drop, giving an angle in the graph. The number of clusters is chosen at this point, hence the "elbow criterion".</a:t>
            </a:r>
          </a:p>
        </p:txBody>
      </p:sp>
      <p:pic>
        <p:nvPicPr>
          <p:cNvPr id="4" name="Picture 3"/>
          <p:cNvPicPr>
            <a:picLocks noChangeAspect="1"/>
          </p:cNvPicPr>
          <p:nvPr/>
        </p:nvPicPr>
        <p:blipFill>
          <a:blip r:embed="rId2"/>
          <a:stretch>
            <a:fillRect/>
          </a:stretch>
        </p:blipFill>
        <p:spPr>
          <a:xfrm>
            <a:off x="5562600" y="4191000"/>
            <a:ext cx="3426751" cy="2590800"/>
          </a:xfrm>
          <a:prstGeom prst="rect">
            <a:avLst/>
          </a:prstGeom>
        </p:spPr>
      </p:pic>
      <p:sp>
        <p:nvSpPr>
          <p:cNvPr id="5" name="TextBox 4"/>
          <p:cNvSpPr txBox="1"/>
          <p:nvPr/>
        </p:nvSpPr>
        <p:spPr>
          <a:xfrm>
            <a:off x="516835" y="5632174"/>
            <a:ext cx="3951723" cy="276999"/>
          </a:xfrm>
          <a:prstGeom prst="rect">
            <a:avLst/>
          </a:prstGeom>
          <a:noFill/>
        </p:spPr>
        <p:txBody>
          <a:bodyPr wrap="none" rtlCol="0">
            <a:spAutoFit/>
          </a:bodyPr>
          <a:lstStyle/>
          <a:p>
            <a:r>
              <a:rPr lang="en-US" sz="1200" dirty="0"/>
              <a:t>https://</a:t>
            </a:r>
            <a:r>
              <a:rPr lang="en-US" sz="1200" dirty="0" err="1"/>
              <a:t>en.wikipedia.org</a:t>
            </a:r>
            <a:r>
              <a:rPr lang="en-US" sz="1200" dirty="0"/>
              <a:t>/wiki/</a:t>
            </a:r>
            <a:r>
              <a:rPr lang="en-US" sz="1200" dirty="0" err="1"/>
              <a:t>Elbow_method</a:t>
            </a:r>
            <a:r>
              <a:rPr lang="en-US" sz="1200" dirty="0"/>
              <a:t>_(clustering)</a:t>
            </a:r>
          </a:p>
        </p:txBody>
      </p:sp>
    </p:spTree>
    <p:extLst>
      <p:ext uri="{BB962C8B-B14F-4D97-AF65-F5344CB8AC3E}">
        <p14:creationId xmlns:p14="http://schemas.microsoft.com/office/powerpoint/2010/main" val="1935794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k-Means: The Elbow method</a:t>
            </a:r>
            <a:endParaRPr/>
          </a:p>
        </p:txBody>
      </p:sp>
      <p:sp>
        <p:nvSpPr>
          <p:cNvPr id="135" name="Shape 135"/>
          <p:cNvSpPr txBox="1">
            <a:spLocks noGrp="1"/>
          </p:cNvSpPr>
          <p:nvPr>
            <p:ph type="body" idx="1"/>
          </p:nvPr>
        </p:nvSpPr>
        <p:spPr>
          <a:xfrm>
            <a:off x="311700" y="1536630"/>
            <a:ext cx="8520600" cy="1636500"/>
          </a:xfrm>
          <a:prstGeom prst="rect">
            <a:avLst/>
          </a:prstGeom>
        </p:spPr>
        <p:txBody>
          <a:bodyPr spcFirstLastPara="1" wrap="square" lIns="91425" tIns="91425" rIns="91425" bIns="91425" anchor="t" anchorCtr="0">
            <a:noAutofit/>
          </a:bodyPr>
          <a:lstStyle/>
          <a:p>
            <a:pPr marL="0" lvl="0" indent="0">
              <a:spcBef>
                <a:spcPts val="1600"/>
              </a:spcBef>
              <a:spcAft>
                <a:spcPts val="1600"/>
              </a:spcAft>
              <a:buNone/>
            </a:pPr>
            <a:r>
              <a:rPr lang="en-US" sz="1800" dirty="0" smtClean="0"/>
              <a:t>Looking </a:t>
            </a:r>
            <a:r>
              <a:rPr lang="en-US" sz="1800" dirty="0"/>
              <a:t>for the ‘elbow’ in </a:t>
            </a:r>
            <a:r>
              <a:rPr lang="en-US" sz="1800" dirty="0" smtClean="0"/>
              <a:t> the variance plot</a:t>
            </a:r>
            <a:endParaRPr sz="1800" dirty="0"/>
          </a:p>
        </p:txBody>
      </p:sp>
      <p:pic>
        <p:nvPicPr>
          <p:cNvPr id="136" name="Shape 136" descr="Unknown-5"/>
          <p:cNvPicPr preferRelativeResize="0"/>
          <p:nvPr/>
        </p:nvPicPr>
        <p:blipFill>
          <a:blip r:embed="rId3">
            <a:alphaModFix/>
          </a:blip>
          <a:stretch>
            <a:fillRect/>
          </a:stretch>
        </p:blipFill>
        <p:spPr>
          <a:xfrm>
            <a:off x="310500" y="2768095"/>
            <a:ext cx="4125025" cy="2918325"/>
          </a:xfrm>
          <a:prstGeom prst="rect">
            <a:avLst/>
          </a:prstGeom>
          <a:noFill/>
          <a:ln>
            <a:noFill/>
          </a:ln>
        </p:spPr>
      </p:pic>
      <p:grpSp>
        <p:nvGrpSpPr>
          <p:cNvPr id="2" name="Group 1"/>
          <p:cNvGrpSpPr/>
          <p:nvPr/>
        </p:nvGrpSpPr>
        <p:grpSpPr>
          <a:xfrm>
            <a:off x="4587925" y="2590800"/>
            <a:ext cx="4403675" cy="3302756"/>
            <a:chOff x="4587925" y="2590800"/>
            <a:chExt cx="4403675" cy="3302756"/>
          </a:xfrm>
        </p:grpSpPr>
        <p:pic>
          <p:nvPicPr>
            <p:cNvPr id="137" name="Shape 137" descr="figure_1.png"/>
            <p:cNvPicPr preferRelativeResize="0"/>
            <p:nvPr/>
          </p:nvPicPr>
          <p:blipFill>
            <a:blip r:embed="rId4">
              <a:alphaModFix/>
            </a:blip>
            <a:stretch>
              <a:fillRect/>
            </a:stretch>
          </p:blipFill>
          <p:spPr>
            <a:xfrm>
              <a:off x="4587925" y="2590800"/>
              <a:ext cx="4403675" cy="3302756"/>
            </a:xfrm>
            <a:prstGeom prst="rect">
              <a:avLst/>
            </a:prstGeom>
            <a:noFill/>
            <a:ln>
              <a:noFill/>
            </a:ln>
          </p:spPr>
        </p:pic>
        <p:sp>
          <p:nvSpPr>
            <p:cNvPr id="138" name="Shape 138"/>
            <p:cNvSpPr/>
            <p:nvPr/>
          </p:nvSpPr>
          <p:spPr>
            <a:xfrm>
              <a:off x="5947000" y="3368695"/>
              <a:ext cx="324300" cy="528900"/>
            </a:xfrm>
            <a:prstGeom prst="up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1485177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k-Means: The Elbow method</a:t>
            </a:r>
            <a:endParaRPr/>
          </a:p>
        </p:txBody>
      </p:sp>
      <p:sp>
        <p:nvSpPr>
          <p:cNvPr id="145" name="Shape 145"/>
          <p:cNvSpPr txBox="1"/>
          <p:nvPr/>
        </p:nvSpPr>
        <p:spPr>
          <a:xfrm>
            <a:off x="307075" y="1688900"/>
            <a:ext cx="6124500" cy="47766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1400" dirty="0" err="1"/>
              <a:t>def</a:t>
            </a:r>
            <a:r>
              <a:rPr lang="en-US" sz="1400" dirty="0"/>
              <a:t> elbow(</a:t>
            </a:r>
            <a:r>
              <a:rPr lang="en-US" sz="1400" dirty="0" err="1"/>
              <a:t>df</a:t>
            </a:r>
            <a:r>
              <a:rPr lang="en-US" sz="1400" dirty="0"/>
              <a:t>, n):</a:t>
            </a:r>
            <a:br>
              <a:rPr lang="en-US" sz="1400" dirty="0"/>
            </a:br>
            <a:r>
              <a:rPr lang="en-US" sz="1400" dirty="0"/>
              <a:t>    import </a:t>
            </a:r>
            <a:r>
              <a:rPr lang="en-US" sz="1400" dirty="0" err="1"/>
              <a:t>matplotlib.pyplot</a:t>
            </a:r>
            <a:r>
              <a:rPr lang="en-US" sz="1400" dirty="0"/>
              <a:t> as </a:t>
            </a:r>
            <a:r>
              <a:rPr lang="en-US" sz="1400" dirty="0" err="1"/>
              <a:t>plt</a:t>
            </a:r>
            <a:r>
              <a:rPr lang="en-US" sz="1400" dirty="0"/>
              <a:t/>
            </a:r>
            <a:br>
              <a:rPr lang="en-US" sz="1400" dirty="0"/>
            </a:br>
            <a:r>
              <a:rPr lang="en-US" sz="1400" dirty="0"/>
              <a:t>    from </a:t>
            </a:r>
            <a:r>
              <a:rPr lang="en-US" sz="1400" dirty="0" err="1"/>
              <a:t>sklearn.cluster</a:t>
            </a:r>
            <a:r>
              <a:rPr lang="en-US" sz="1400" dirty="0"/>
              <a:t> import </a:t>
            </a:r>
            <a:r>
              <a:rPr lang="en-US" sz="1400" dirty="0" err="1"/>
              <a:t>KMeans</a:t>
            </a:r>
            <a:r>
              <a:rPr lang="en-US" sz="1400" dirty="0"/>
              <a:t/>
            </a:r>
            <a:br>
              <a:rPr lang="en-US" sz="1400" dirty="0"/>
            </a:br>
            <a:r>
              <a:rPr lang="en-US" sz="1400" dirty="0"/>
              <a:t>    import </a:t>
            </a:r>
            <a:r>
              <a:rPr lang="en-US" sz="1400" dirty="0" err="1"/>
              <a:t>numpy</a:t>
            </a:r>
            <a:r>
              <a:rPr lang="en-US" sz="1400" dirty="0"/>
              <a:t> as np</a:t>
            </a:r>
            <a:br>
              <a:rPr lang="en-US" sz="1400" dirty="0"/>
            </a:br>
            <a:r>
              <a:rPr lang="en-US" sz="1400" dirty="0"/>
              <a:t>    from </a:t>
            </a:r>
            <a:r>
              <a:rPr lang="en-US" sz="1400" dirty="0" err="1"/>
              <a:t>scipy.spatial.distance</a:t>
            </a:r>
            <a:r>
              <a:rPr lang="en-US" sz="1400" dirty="0"/>
              <a:t> import </a:t>
            </a:r>
            <a:r>
              <a:rPr lang="en-US" sz="1400" dirty="0" err="1"/>
              <a:t>cdist</a:t>
            </a:r>
            <a:r>
              <a:rPr lang="en-US" sz="1400" dirty="0"/>
              <a:t>, </a:t>
            </a:r>
            <a:r>
              <a:rPr lang="en-US" sz="1400" dirty="0" err="1"/>
              <a:t>pdist</a:t>
            </a:r>
            <a:r>
              <a:rPr lang="en-US" sz="1400" dirty="0"/>
              <a:t/>
            </a:r>
            <a:br>
              <a:rPr lang="en-US" sz="1400" dirty="0"/>
            </a:br>
            <a:r>
              <a:rPr lang="en-US" sz="1400" dirty="0"/>
              <a:t>    </a:t>
            </a:r>
            <a:r>
              <a:rPr lang="en-US" sz="1400" dirty="0">
                <a:solidFill>
                  <a:srgbClr val="FF0000"/>
                </a:solidFill>
              </a:rPr>
              <a:t># </a:t>
            </a:r>
            <a:r>
              <a:rPr lang="en-US" sz="1400" dirty="0" err="1">
                <a:solidFill>
                  <a:srgbClr val="FF0000"/>
                </a:solidFill>
              </a:rPr>
              <a:t>kmeans</a:t>
            </a:r>
            <a:r>
              <a:rPr lang="en-US" sz="1400" dirty="0">
                <a:solidFill>
                  <a:srgbClr val="FF0000"/>
                </a:solidFill>
              </a:rPr>
              <a:t> models for each k </a:t>
            </a:r>
            <a:r>
              <a:rPr lang="en-US" sz="1400" dirty="0"/>
              <a:t>                                                                                          </a:t>
            </a:r>
            <a:br>
              <a:rPr lang="en-US" sz="1400" dirty="0"/>
            </a:br>
            <a:r>
              <a:rPr lang="en-US" sz="1400" dirty="0"/>
              <a:t>    </a:t>
            </a:r>
            <a:r>
              <a:rPr lang="en-US" sz="1400" dirty="0" err="1"/>
              <a:t>kMeansVar</a:t>
            </a:r>
            <a:r>
              <a:rPr lang="en-US" sz="1400" dirty="0"/>
              <a:t> = [</a:t>
            </a:r>
            <a:r>
              <a:rPr lang="en-US" sz="1400" dirty="0" err="1"/>
              <a:t>KMeans</a:t>
            </a:r>
            <a:r>
              <a:rPr lang="en-US" sz="1400" dirty="0"/>
              <a:t>(</a:t>
            </a:r>
            <a:r>
              <a:rPr lang="en-US" sz="1400" dirty="0" err="1"/>
              <a:t>n_clusters</a:t>
            </a:r>
            <a:r>
              <a:rPr lang="en-US" sz="1400" dirty="0"/>
              <a:t>=k).fit(</a:t>
            </a:r>
            <a:r>
              <a:rPr lang="en-US" sz="1400" dirty="0" err="1"/>
              <a:t>df.values</a:t>
            </a:r>
            <a:r>
              <a:rPr lang="en-US" sz="1400" dirty="0"/>
              <a:t>) for k in range(1, n)]</a:t>
            </a:r>
            <a:br>
              <a:rPr lang="en-US" sz="1400" dirty="0"/>
            </a:br>
            <a:r>
              <a:rPr lang="en-US" sz="1400" dirty="0"/>
              <a:t>    </a:t>
            </a:r>
            <a:r>
              <a:rPr lang="en-US" sz="1400" dirty="0">
                <a:solidFill>
                  <a:srgbClr val="FF0000"/>
                </a:solidFill>
              </a:rPr>
              <a:t># get the centroids of the models</a:t>
            </a:r>
            <a:r>
              <a:rPr lang="en-US" sz="1400" dirty="0"/>
              <a:t>                                                                                    </a:t>
            </a:r>
            <a:br>
              <a:rPr lang="en-US" sz="1400" dirty="0"/>
            </a:br>
            <a:r>
              <a:rPr lang="en-US" sz="1400" dirty="0"/>
              <a:t>    centroids = [</a:t>
            </a:r>
            <a:r>
              <a:rPr lang="en-US" sz="1400" dirty="0" err="1"/>
              <a:t>X.cluster_centers</a:t>
            </a:r>
            <a:r>
              <a:rPr lang="en-US" sz="1400" dirty="0"/>
              <a:t>_ for X in </a:t>
            </a:r>
            <a:r>
              <a:rPr lang="en-US" sz="1400" dirty="0" err="1"/>
              <a:t>kMeansVar</a:t>
            </a:r>
            <a:r>
              <a:rPr lang="en-US" sz="1400" dirty="0"/>
              <a:t>]</a:t>
            </a:r>
            <a:br>
              <a:rPr lang="en-US" sz="1400" dirty="0"/>
            </a:br>
            <a:r>
              <a:rPr lang="en-US" sz="1400" dirty="0"/>
              <a:t>    </a:t>
            </a:r>
            <a:r>
              <a:rPr lang="en-US" sz="1400" dirty="0">
                <a:solidFill>
                  <a:srgbClr val="FF0000"/>
                </a:solidFill>
              </a:rPr>
              <a:t># find the distances of the values to the centroids  </a:t>
            </a:r>
            <a:r>
              <a:rPr lang="en-US" sz="1400" dirty="0"/>
              <a:t>                                                                </a:t>
            </a:r>
            <a:br>
              <a:rPr lang="en-US" sz="1400" dirty="0"/>
            </a:br>
            <a:r>
              <a:rPr lang="en-US" sz="1400" dirty="0"/>
              <a:t>    </a:t>
            </a:r>
            <a:r>
              <a:rPr lang="en-US" sz="1400" dirty="0" err="1"/>
              <a:t>k_euclid</a:t>
            </a:r>
            <a:r>
              <a:rPr lang="en-US" sz="1400" dirty="0"/>
              <a:t> = [</a:t>
            </a:r>
            <a:r>
              <a:rPr lang="en-US" sz="1400" dirty="0" err="1"/>
              <a:t>cdist</a:t>
            </a:r>
            <a:r>
              <a:rPr lang="en-US" sz="1400" dirty="0"/>
              <a:t>(</a:t>
            </a:r>
            <a:r>
              <a:rPr lang="en-US" sz="1400" dirty="0" err="1"/>
              <a:t>df.values</a:t>
            </a:r>
            <a:r>
              <a:rPr lang="en-US" sz="1400" dirty="0"/>
              <a:t>, cent) for cent in centroids]</a:t>
            </a:r>
            <a:br>
              <a:rPr lang="en-US" sz="1400" dirty="0"/>
            </a:br>
            <a:r>
              <a:rPr lang="en-US" sz="1400" dirty="0"/>
              <a:t>    </a:t>
            </a:r>
            <a:r>
              <a:rPr lang="en-US" sz="1400" dirty="0">
                <a:solidFill>
                  <a:srgbClr val="FF0000"/>
                </a:solidFill>
              </a:rPr>
              <a:t># find the distance of each point to its cluster center    </a:t>
            </a:r>
            <a:r>
              <a:rPr lang="en-US" sz="1400" dirty="0"/>
              <a:t>                                                          </a:t>
            </a:r>
            <a:br>
              <a:rPr lang="en-US" sz="1400" dirty="0"/>
            </a:br>
            <a:r>
              <a:rPr lang="en-US" sz="1400" dirty="0"/>
              <a:t>    </a:t>
            </a:r>
            <a:r>
              <a:rPr lang="en-US" sz="1400" dirty="0" err="1"/>
              <a:t>dist</a:t>
            </a:r>
            <a:r>
              <a:rPr lang="en-US" sz="1400" dirty="0"/>
              <a:t> = [</a:t>
            </a:r>
            <a:r>
              <a:rPr lang="en-US" sz="1400" dirty="0" err="1"/>
              <a:t>np.min</a:t>
            </a:r>
            <a:r>
              <a:rPr lang="en-US" sz="1400" dirty="0"/>
              <a:t>(</a:t>
            </a:r>
            <a:r>
              <a:rPr lang="en-US" sz="1400" dirty="0" err="1"/>
              <a:t>ke</a:t>
            </a:r>
            <a:r>
              <a:rPr lang="en-US" sz="1400" dirty="0"/>
              <a:t>, axis=1) for </a:t>
            </a:r>
            <a:r>
              <a:rPr lang="en-US" sz="1400" dirty="0" err="1"/>
              <a:t>ke</a:t>
            </a:r>
            <a:r>
              <a:rPr lang="en-US" sz="1400" dirty="0"/>
              <a:t> in </a:t>
            </a:r>
            <a:r>
              <a:rPr lang="en-US" sz="1400" dirty="0" err="1"/>
              <a:t>k_euclid</a:t>
            </a:r>
            <a:r>
              <a:rPr lang="en-US" sz="1400" dirty="0"/>
              <a:t>]</a:t>
            </a:r>
            <a:br>
              <a:rPr lang="en-US" sz="1400" dirty="0"/>
            </a:br>
            <a:r>
              <a:rPr lang="en-US" sz="1400" dirty="0"/>
              <a:t>    </a:t>
            </a:r>
            <a:r>
              <a:rPr lang="en-US" sz="1400" dirty="0">
                <a:solidFill>
                  <a:srgbClr val="FF0000"/>
                </a:solidFill>
              </a:rPr>
              <a:t># total within cluster sum of squares  </a:t>
            </a:r>
            <a:r>
              <a:rPr lang="en-US" sz="1400" dirty="0"/>
              <a:t>                                                                              </a:t>
            </a:r>
            <a:br>
              <a:rPr lang="en-US" sz="1400" dirty="0"/>
            </a:br>
            <a:r>
              <a:rPr lang="en-US" sz="1400" dirty="0"/>
              <a:t>    </a:t>
            </a:r>
            <a:r>
              <a:rPr lang="en-US" sz="1400" dirty="0" err="1"/>
              <a:t>wcss</a:t>
            </a:r>
            <a:r>
              <a:rPr lang="en-US" sz="1400" dirty="0"/>
              <a:t> = [sum(d**2) for d in </a:t>
            </a:r>
            <a:r>
              <a:rPr lang="en-US" sz="1400" dirty="0" err="1"/>
              <a:t>dist</a:t>
            </a:r>
            <a:r>
              <a:rPr lang="en-US" sz="1400" dirty="0"/>
              <a:t>]</a:t>
            </a:r>
            <a:br>
              <a:rPr lang="en-US" sz="1400" dirty="0"/>
            </a:br>
            <a:r>
              <a:rPr lang="en-US" sz="1400" dirty="0"/>
              <a:t>    </a:t>
            </a:r>
            <a:r>
              <a:rPr lang="en-US" sz="1400" dirty="0">
                <a:solidFill>
                  <a:srgbClr val="FF0000"/>
                </a:solidFill>
              </a:rPr>
              <a:t># total sum of squares </a:t>
            </a:r>
            <a:r>
              <a:rPr lang="en-US" sz="1400" dirty="0"/>
              <a:t>                                                                                              </a:t>
            </a:r>
            <a:br>
              <a:rPr lang="en-US" sz="1400" dirty="0"/>
            </a:br>
            <a:r>
              <a:rPr lang="en-US" sz="1400" dirty="0"/>
              <a:t>    </a:t>
            </a:r>
            <a:r>
              <a:rPr lang="en-US" sz="1400" dirty="0" err="1"/>
              <a:t>tss</a:t>
            </a:r>
            <a:r>
              <a:rPr lang="en-US" sz="1400" dirty="0"/>
              <a:t> = sum(</a:t>
            </a:r>
            <a:r>
              <a:rPr lang="en-US" sz="1400" dirty="0" err="1"/>
              <a:t>pdist</a:t>
            </a:r>
            <a:r>
              <a:rPr lang="en-US" sz="1400" dirty="0"/>
              <a:t>(</a:t>
            </a:r>
            <a:r>
              <a:rPr lang="en-US" sz="1400" dirty="0" err="1"/>
              <a:t>df.values</a:t>
            </a:r>
            <a:r>
              <a:rPr lang="en-US" sz="1400" dirty="0"/>
              <a:t>)**2)/</a:t>
            </a:r>
            <a:r>
              <a:rPr lang="en-US" sz="1400" dirty="0" err="1"/>
              <a:t>df.values.shape</a:t>
            </a:r>
            <a:r>
              <a:rPr lang="en-US" sz="1400" dirty="0"/>
              <a:t>[0]</a:t>
            </a:r>
            <a:br>
              <a:rPr lang="en-US" sz="1400" dirty="0"/>
            </a:br>
            <a:r>
              <a:rPr lang="en-US" sz="1400" dirty="0"/>
              <a:t>    </a:t>
            </a:r>
            <a:r>
              <a:rPr lang="en-US" sz="1400" dirty="0">
                <a:solidFill>
                  <a:srgbClr val="FF0000"/>
                </a:solidFill>
              </a:rPr>
              <a:t># between clusters sum of squares  </a:t>
            </a:r>
            <a:r>
              <a:rPr lang="en-US" sz="1400" dirty="0"/>
              <a:t>                                                                                  </a:t>
            </a:r>
            <a:br>
              <a:rPr lang="en-US" sz="1400" dirty="0"/>
            </a:br>
            <a:r>
              <a:rPr lang="en-US" sz="1400" dirty="0"/>
              <a:t>    </a:t>
            </a:r>
            <a:r>
              <a:rPr lang="en-US" sz="1400" dirty="0" err="1"/>
              <a:t>bss</a:t>
            </a:r>
            <a:r>
              <a:rPr lang="en-US" sz="1400" dirty="0"/>
              <a:t> = </a:t>
            </a:r>
            <a:r>
              <a:rPr lang="en-US" sz="1400" dirty="0" err="1"/>
              <a:t>tss</a:t>
            </a:r>
            <a:r>
              <a:rPr lang="en-US" sz="1400" dirty="0"/>
              <a:t> - </a:t>
            </a:r>
            <a:r>
              <a:rPr lang="en-US" sz="1400" dirty="0" err="1"/>
              <a:t>wcss</a:t>
            </a:r>
            <a:r>
              <a:rPr lang="en-US" sz="1400" dirty="0"/>
              <a:t/>
            </a:r>
            <a:br>
              <a:rPr lang="en-US" sz="1400" dirty="0"/>
            </a:br>
            <a:r>
              <a:rPr lang="en-US" sz="1400" dirty="0"/>
              <a:t>    </a:t>
            </a:r>
            <a:r>
              <a:rPr lang="en-US" sz="1400" dirty="0" err="1"/>
              <a:t>plt.plot</a:t>
            </a:r>
            <a:r>
              <a:rPr lang="en-US" sz="1400" dirty="0"/>
              <a:t>(list(range(1,n)),</a:t>
            </a:r>
            <a:r>
              <a:rPr lang="en-US" sz="1400" dirty="0" err="1"/>
              <a:t>bss</a:t>
            </a:r>
            <a:r>
              <a:rPr lang="en-US" sz="1400" dirty="0"/>
              <a:t>)</a:t>
            </a:r>
            <a:br>
              <a:rPr lang="en-US" sz="1400" dirty="0"/>
            </a:br>
            <a:r>
              <a:rPr lang="en-US" sz="1400" dirty="0"/>
              <a:t>    </a:t>
            </a:r>
            <a:r>
              <a:rPr lang="en-US" sz="1400" dirty="0" err="1"/>
              <a:t>plt.show</a:t>
            </a:r>
            <a:r>
              <a:rPr lang="en-US" sz="1400" dirty="0"/>
              <a:t>()</a:t>
            </a:r>
            <a:br>
              <a:rPr lang="en-US" sz="1400" dirty="0"/>
            </a:br>
            <a:endParaRPr sz="1400" dirty="0"/>
          </a:p>
        </p:txBody>
      </p:sp>
      <p:sp>
        <p:nvSpPr>
          <p:cNvPr id="146" name="Shape 146"/>
          <p:cNvSpPr txBox="1"/>
          <p:nvPr/>
        </p:nvSpPr>
        <p:spPr>
          <a:xfrm>
            <a:off x="7079775" y="2064225"/>
            <a:ext cx="16377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a:t>Demo elbow</a:t>
            </a:r>
            <a:endParaRPr/>
          </a:p>
        </p:txBody>
      </p:sp>
    </p:spTree>
    <p:extLst>
      <p:ext uri="{BB962C8B-B14F-4D97-AF65-F5344CB8AC3E}">
        <p14:creationId xmlns:p14="http://schemas.microsoft.com/office/powerpoint/2010/main" val="98595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k-Means: non-linear boundaries</a:t>
            </a:r>
            <a:endParaRPr/>
          </a:p>
        </p:txBody>
      </p:sp>
      <p:sp>
        <p:nvSpPr>
          <p:cNvPr id="153" name="Shape 153"/>
          <p:cNvSpPr txBox="1"/>
          <p:nvPr/>
        </p:nvSpPr>
        <p:spPr>
          <a:xfrm>
            <a:off x="435600" y="1317000"/>
            <a:ext cx="4733400" cy="16377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1400" dirty="0"/>
              <a:t>import </a:t>
            </a:r>
            <a:r>
              <a:rPr lang="en-US" sz="1400" dirty="0" err="1"/>
              <a:t>matplotlib.pyplot</a:t>
            </a:r>
            <a:r>
              <a:rPr lang="en-US" sz="1400" dirty="0"/>
              <a:t> as </a:t>
            </a:r>
            <a:r>
              <a:rPr lang="en-US" sz="1400" dirty="0" err="1"/>
              <a:t>plt</a:t>
            </a:r>
            <a:endParaRPr sz="1400" dirty="0"/>
          </a:p>
          <a:p>
            <a:pPr marL="0" lvl="0" indent="0">
              <a:spcBef>
                <a:spcPts val="0"/>
              </a:spcBef>
              <a:spcAft>
                <a:spcPts val="0"/>
              </a:spcAft>
              <a:buNone/>
            </a:pPr>
            <a:r>
              <a:rPr lang="en-US" sz="1400" dirty="0"/>
              <a:t>from </a:t>
            </a:r>
            <a:r>
              <a:rPr lang="en-US" sz="1400" dirty="0" err="1"/>
              <a:t>sklearn.cluster</a:t>
            </a:r>
            <a:r>
              <a:rPr lang="en-US" sz="1400" dirty="0"/>
              <a:t> import </a:t>
            </a:r>
            <a:r>
              <a:rPr lang="en-US" sz="1400" dirty="0" err="1"/>
              <a:t>KMeans</a:t>
            </a:r>
            <a:endParaRPr sz="1400" dirty="0"/>
          </a:p>
          <a:p>
            <a:pPr marL="0" lvl="0" indent="0">
              <a:spcBef>
                <a:spcPts val="0"/>
              </a:spcBef>
              <a:spcAft>
                <a:spcPts val="0"/>
              </a:spcAft>
              <a:buNone/>
            </a:pPr>
            <a:r>
              <a:rPr lang="en-US" sz="1400" dirty="0"/>
              <a:t>from </a:t>
            </a:r>
            <a:r>
              <a:rPr lang="en-US" sz="1400" dirty="0" err="1"/>
              <a:t>sklearn.datasets</a:t>
            </a:r>
            <a:r>
              <a:rPr lang="en-US" sz="1400" dirty="0"/>
              <a:t> import </a:t>
            </a:r>
            <a:r>
              <a:rPr lang="en-US" sz="1400" dirty="0" err="1"/>
              <a:t>make_moons</a:t>
            </a:r>
            <a:r>
              <a:rPr lang="en-US" sz="1400" dirty="0"/>
              <a:t/>
            </a:r>
            <a:br>
              <a:rPr lang="en-US" sz="1400" dirty="0"/>
            </a:br>
            <a:endParaRPr sz="1400" dirty="0"/>
          </a:p>
          <a:p>
            <a:pPr marL="0" lvl="0" indent="0">
              <a:spcBef>
                <a:spcPts val="0"/>
              </a:spcBef>
              <a:spcAft>
                <a:spcPts val="0"/>
              </a:spcAft>
              <a:buNone/>
            </a:pPr>
            <a:r>
              <a:rPr lang="en-US" sz="1400" dirty="0"/>
              <a:t>X, y = </a:t>
            </a:r>
            <a:r>
              <a:rPr lang="en-US" sz="1400" dirty="0" err="1"/>
              <a:t>make_moons</a:t>
            </a:r>
            <a:r>
              <a:rPr lang="en-US" sz="1400" dirty="0"/>
              <a:t>(200, noise=.05, </a:t>
            </a:r>
            <a:r>
              <a:rPr lang="en-US" sz="1400" dirty="0" err="1"/>
              <a:t>random_state</a:t>
            </a:r>
            <a:r>
              <a:rPr lang="en-US" sz="1400" dirty="0"/>
              <a:t>=0)</a:t>
            </a:r>
            <a:br>
              <a:rPr lang="en-US" sz="1400" dirty="0"/>
            </a:br>
            <a:r>
              <a:rPr lang="en-US" sz="1400" dirty="0"/>
              <a:t>labels = </a:t>
            </a:r>
            <a:r>
              <a:rPr lang="en-US" sz="1400" dirty="0" err="1"/>
              <a:t>KMeans</a:t>
            </a:r>
            <a:r>
              <a:rPr lang="en-US" sz="1400" dirty="0"/>
              <a:t>(2, </a:t>
            </a:r>
            <a:r>
              <a:rPr lang="en-US" sz="1400" dirty="0" err="1"/>
              <a:t>random_state</a:t>
            </a:r>
            <a:r>
              <a:rPr lang="en-US" sz="1400" dirty="0"/>
              <a:t>=0).</a:t>
            </a:r>
            <a:r>
              <a:rPr lang="en-US" sz="1400" dirty="0" err="1"/>
              <a:t>fit_predict</a:t>
            </a:r>
            <a:r>
              <a:rPr lang="en-US" sz="1400" dirty="0"/>
              <a:t>(X)</a:t>
            </a:r>
            <a:br>
              <a:rPr lang="en-US" sz="1400" dirty="0"/>
            </a:br>
            <a:r>
              <a:rPr lang="en-US" sz="1400" dirty="0" err="1"/>
              <a:t>plt.scatter</a:t>
            </a:r>
            <a:r>
              <a:rPr lang="en-US" sz="1400" dirty="0"/>
              <a:t>(X[:, 0], X[:, 1], c=labels, s=50, </a:t>
            </a:r>
            <a:r>
              <a:rPr lang="en-US" sz="1400" dirty="0" err="1"/>
              <a:t>cmap</a:t>
            </a:r>
            <a:r>
              <a:rPr lang="en-US" sz="1400" dirty="0"/>
              <a:t>='</a:t>
            </a:r>
            <a:r>
              <a:rPr lang="en-US" sz="1400" dirty="0" err="1"/>
              <a:t>viridis</a:t>
            </a:r>
            <a:r>
              <a:rPr lang="en-US" sz="1400" dirty="0"/>
              <a:t>');</a:t>
            </a:r>
            <a:endParaRPr sz="1400" dirty="0"/>
          </a:p>
        </p:txBody>
      </p:sp>
      <p:pic>
        <p:nvPicPr>
          <p:cNvPr id="154" name="Shape 154" descr="Unknown-7"/>
          <p:cNvPicPr preferRelativeResize="0"/>
          <p:nvPr/>
        </p:nvPicPr>
        <p:blipFill>
          <a:blip r:embed="rId3">
            <a:alphaModFix/>
          </a:blip>
          <a:stretch>
            <a:fillRect/>
          </a:stretch>
        </p:blipFill>
        <p:spPr>
          <a:xfrm>
            <a:off x="3598475" y="3328875"/>
            <a:ext cx="4705350" cy="3248025"/>
          </a:xfrm>
          <a:prstGeom prst="rect">
            <a:avLst/>
          </a:prstGeom>
          <a:noFill/>
          <a:ln>
            <a:noFill/>
          </a:ln>
        </p:spPr>
      </p:pic>
    </p:spTree>
    <p:extLst>
      <p:ext uri="{BB962C8B-B14F-4D97-AF65-F5344CB8AC3E}">
        <p14:creationId xmlns:p14="http://schemas.microsoft.com/office/powerpoint/2010/main" val="1026634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311700" y="593367"/>
            <a:ext cx="8520600" cy="763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Arial"/>
              <a:buNone/>
            </a:pPr>
            <a:r>
              <a:rPr lang="en-US" sz="4200" b="0" i="0" u="none" strike="noStrike" cap="none">
                <a:solidFill>
                  <a:schemeClr val="dk2"/>
                </a:solidFill>
                <a:latin typeface="Arial"/>
                <a:ea typeface="Arial"/>
                <a:cs typeface="Arial"/>
                <a:sym typeface="Arial"/>
              </a:rPr>
              <a:t>The k-Means Algorithm</a:t>
            </a:r>
            <a:endParaRPr/>
          </a:p>
        </p:txBody>
      </p:sp>
      <p:sp>
        <p:nvSpPr>
          <p:cNvPr id="119" name="Shape 119"/>
          <p:cNvSpPr txBox="1">
            <a:spLocks noGrp="1"/>
          </p:cNvSpPr>
          <p:nvPr>
            <p:ph type="body" idx="1"/>
          </p:nvPr>
        </p:nvSpPr>
        <p:spPr>
          <a:xfrm>
            <a:off x="311700" y="1536633"/>
            <a:ext cx="8520600" cy="4555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470"/>
              <a:buFont typeface="Noto Sans Symbols"/>
              <a:buChar char="•"/>
            </a:pPr>
            <a:r>
              <a:rPr lang="en-US" sz="2100" b="0" i="0" u="none" dirty="0">
                <a:solidFill>
                  <a:schemeClr val="dk2"/>
                </a:solidFill>
                <a:latin typeface="Arial"/>
                <a:ea typeface="Arial"/>
                <a:cs typeface="Arial"/>
                <a:sym typeface="Arial"/>
              </a:rPr>
              <a:t>Pros:</a:t>
            </a:r>
            <a:endParaRPr dirty="0"/>
          </a:p>
          <a:p>
            <a:pPr marL="742950" marR="0" lvl="1" indent="-285750" algn="l" rtl="0">
              <a:lnSpc>
                <a:spcPct val="100000"/>
              </a:lnSpc>
              <a:spcBef>
                <a:spcPts val="480"/>
              </a:spcBef>
              <a:spcAft>
                <a:spcPts val="0"/>
              </a:spcAft>
              <a:buClr>
                <a:schemeClr val="accent1"/>
              </a:buClr>
              <a:buSzPts val="1800"/>
              <a:buFont typeface="Noto Sans Symbols"/>
              <a:buChar char="●"/>
            </a:pPr>
            <a:r>
              <a:rPr lang="en-US" sz="2400" b="0" i="0" u="none" strike="noStrike" cap="none" dirty="0">
                <a:solidFill>
                  <a:schemeClr val="dk2"/>
                </a:solidFill>
                <a:latin typeface="Arial"/>
                <a:ea typeface="Arial"/>
                <a:cs typeface="Arial"/>
                <a:sym typeface="Arial"/>
              </a:rPr>
              <a:t>Fast convergence</a:t>
            </a:r>
            <a:endParaRPr dirty="0"/>
          </a:p>
          <a:p>
            <a:pPr marL="742950" marR="0" lvl="1" indent="-285750" algn="l" rtl="0">
              <a:lnSpc>
                <a:spcPct val="100000"/>
              </a:lnSpc>
              <a:spcBef>
                <a:spcPts val="480"/>
              </a:spcBef>
              <a:spcAft>
                <a:spcPts val="0"/>
              </a:spcAft>
              <a:buClr>
                <a:schemeClr val="accent1"/>
              </a:buClr>
              <a:buSzPts val="1800"/>
              <a:buFont typeface="Noto Sans Symbols"/>
              <a:buChar char="●"/>
            </a:pPr>
            <a:r>
              <a:rPr lang="en-US" sz="2400" b="0" i="0" u="none" strike="noStrike" cap="none" dirty="0">
                <a:solidFill>
                  <a:schemeClr val="dk2"/>
                </a:solidFill>
                <a:latin typeface="Arial"/>
                <a:ea typeface="Arial"/>
                <a:cs typeface="Arial"/>
                <a:sym typeface="Arial"/>
              </a:rPr>
              <a:t>Conceptually simple</a:t>
            </a:r>
            <a:endParaRPr dirty="0"/>
          </a:p>
          <a:p>
            <a:pPr marL="342900" marR="0" lvl="0" indent="-342900" algn="l" rtl="0">
              <a:lnSpc>
                <a:spcPct val="100000"/>
              </a:lnSpc>
              <a:spcBef>
                <a:spcPts val="420"/>
              </a:spcBef>
              <a:spcAft>
                <a:spcPts val="0"/>
              </a:spcAft>
              <a:buClr>
                <a:schemeClr val="dk1"/>
              </a:buClr>
              <a:buSzPts val="1470"/>
              <a:buFont typeface="Noto Sans Symbols"/>
              <a:buChar char="•"/>
            </a:pPr>
            <a:r>
              <a:rPr lang="en-US" sz="2100" b="0" i="0" u="none" dirty="0">
                <a:solidFill>
                  <a:schemeClr val="dk2"/>
                </a:solidFill>
                <a:latin typeface="Arial"/>
                <a:ea typeface="Arial"/>
                <a:cs typeface="Arial"/>
                <a:sym typeface="Arial"/>
              </a:rPr>
              <a:t>Cons:</a:t>
            </a:r>
            <a:endParaRPr dirty="0"/>
          </a:p>
          <a:p>
            <a:pPr marL="742950" marR="0" lvl="1" indent="-285750" algn="l" rtl="0">
              <a:lnSpc>
                <a:spcPct val="100000"/>
              </a:lnSpc>
              <a:spcBef>
                <a:spcPts val="480"/>
              </a:spcBef>
              <a:spcAft>
                <a:spcPts val="0"/>
              </a:spcAft>
              <a:buClr>
                <a:schemeClr val="accent1"/>
              </a:buClr>
              <a:buSzPts val="1800"/>
              <a:buFont typeface="Noto Sans Symbols"/>
              <a:buChar char="●"/>
            </a:pPr>
            <a:r>
              <a:rPr lang="en-US" sz="2400" b="0" i="0" u="none" strike="noStrike" cap="none" dirty="0">
                <a:solidFill>
                  <a:schemeClr val="dk2"/>
                </a:solidFill>
                <a:latin typeface="Arial"/>
                <a:ea typeface="Arial"/>
                <a:cs typeface="Arial"/>
                <a:sym typeface="Arial"/>
              </a:rPr>
              <a:t>Very sensitive to the choice of numbers of clusters </a:t>
            </a:r>
            <a:r>
              <a:rPr lang="en-US" sz="2400" b="0" i="1" u="none" strike="noStrike" cap="none" dirty="0">
                <a:solidFill>
                  <a:schemeClr val="dk2"/>
                </a:solidFill>
                <a:latin typeface="Arial"/>
                <a:ea typeface="Arial"/>
                <a:cs typeface="Arial"/>
                <a:sym typeface="Arial"/>
              </a:rPr>
              <a:t>k</a:t>
            </a:r>
            <a:endParaRPr sz="2400" b="0" i="1" u="none" strike="noStrike" cap="none" dirty="0">
              <a:solidFill>
                <a:schemeClr val="dk2"/>
              </a:solidFill>
              <a:latin typeface="Arial"/>
              <a:ea typeface="Arial"/>
              <a:cs typeface="Arial"/>
              <a:sym typeface="Arial"/>
            </a:endParaRPr>
          </a:p>
          <a:p>
            <a:pPr marL="742950" marR="0" lvl="1" indent="-285750" algn="l" rtl="0">
              <a:lnSpc>
                <a:spcPct val="100000"/>
              </a:lnSpc>
              <a:spcBef>
                <a:spcPts val="480"/>
              </a:spcBef>
              <a:spcAft>
                <a:spcPts val="0"/>
              </a:spcAft>
              <a:buClr>
                <a:schemeClr val="accent1"/>
              </a:buClr>
              <a:buSzPts val="1800"/>
              <a:buFont typeface="Noto Sans Symbols"/>
              <a:buChar char="●"/>
            </a:pPr>
            <a:r>
              <a:rPr lang="en-US" sz="2400" dirty="0"/>
              <a:t>Only considers convex cluster </a:t>
            </a:r>
            <a:r>
              <a:rPr lang="en-US" sz="2400" dirty="0" smtClean="0"/>
              <a:t>boundaries</a:t>
            </a:r>
          </a:p>
          <a:p>
            <a:pPr marL="742950" marR="0" lvl="1" indent="-285750" algn="l" rtl="0">
              <a:lnSpc>
                <a:spcPct val="100000"/>
              </a:lnSpc>
              <a:spcBef>
                <a:spcPts val="480"/>
              </a:spcBef>
              <a:spcAft>
                <a:spcPts val="0"/>
              </a:spcAft>
              <a:buClr>
                <a:schemeClr val="accent1"/>
              </a:buClr>
              <a:buSzPts val="1800"/>
              <a:buFont typeface="Noto Sans Symbols"/>
              <a:buChar char="●"/>
            </a:pPr>
            <a:r>
              <a:rPr lang="en-US" sz="2400" dirty="0" smtClean="0">
                <a:solidFill>
                  <a:schemeClr val="dk2"/>
                </a:solidFill>
                <a:latin typeface="Arial"/>
                <a:ea typeface="Arial"/>
                <a:cs typeface="Arial"/>
                <a:sym typeface="Arial"/>
              </a:rPr>
              <a:t>No easy visualization for high-dimensional spaces</a:t>
            </a:r>
            <a:r>
              <a:rPr lang="en-US" sz="2400" b="0" i="1" u="none" strike="noStrike" cap="none" dirty="0">
                <a:solidFill>
                  <a:schemeClr val="dk2"/>
                </a:solidFill>
                <a:latin typeface="Arial"/>
                <a:ea typeface="Arial"/>
                <a:cs typeface="Arial"/>
                <a:sym typeface="Arial"/>
              </a:rPr>
              <a:t/>
            </a:r>
            <a:br>
              <a:rPr lang="en-US" sz="2400" b="0" i="1" u="none" strike="noStrike" cap="none" dirty="0">
                <a:solidFill>
                  <a:schemeClr val="dk2"/>
                </a:solidFill>
                <a:latin typeface="Arial"/>
                <a:ea typeface="Arial"/>
                <a:cs typeface="Arial"/>
                <a:sym typeface="Arial"/>
              </a:rPr>
            </a:br>
            <a:endParaRPr dirty="0"/>
          </a:p>
          <a:p>
            <a:pPr marL="0" marR="0" lvl="0" indent="0" algn="l" rtl="0">
              <a:lnSpc>
                <a:spcPct val="100000"/>
              </a:lnSpc>
              <a:spcBef>
                <a:spcPts val="420"/>
              </a:spcBef>
              <a:spcAft>
                <a:spcPts val="0"/>
              </a:spcAft>
              <a:buNone/>
            </a:pPr>
            <a:endParaRPr dirty="0"/>
          </a:p>
        </p:txBody>
      </p:sp>
    </p:spTree>
    <p:extLst>
      <p:ext uri="{BB962C8B-B14F-4D97-AF65-F5344CB8AC3E}">
        <p14:creationId xmlns:p14="http://schemas.microsoft.com/office/powerpoint/2010/main" val="2805794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Example: Clustering Digits</a:t>
            </a:r>
            <a:endParaRPr/>
          </a:p>
        </p:txBody>
      </p:sp>
      <p:sp>
        <p:nvSpPr>
          <p:cNvPr id="161" name="Shape 161"/>
          <p:cNvSpPr txBox="1">
            <a:spLocks noGrp="1"/>
          </p:cNvSpPr>
          <p:nvPr>
            <p:ph type="body" idx="1"/>
          </p:nvPr>
        </p:nvSpPr>
        <p:spPr>
          <a:xfrm>
            <a:off x="311700" y="1536631"/>
            <a:ext cx="8520600" cy="1517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1800" dirty="0"/>
              <a:t>The digits data set consists of 1,797 samples each consisting of an 8 × 8 grid of pixels (64 features) representing a handwritten digits between 0 and 9.</a:t>
            </a:r>
            <a:endParaRPr sz="1800" dirty="0"/>
          </a:p>
          <a:p>
            <a:pPr marL="0" lvl="0" indent="0">
              <a:spcBef>
                <a:spcPts val="1600"/>
              </a:spcBef>
              <a:spcAft>
                <a:spcPts val="0"/>
              </a:spcAft>
              <a:buNone/>
            </a:pPr>
            <a:r>
              <a:rPr lang="en-US" sz="1800" dirty="0"/>
              <a:t>Here are a few samples from this data set.</a:t>
            </a:r>
            <a:endParaRPr sz="1800" dirty="0"/>
          </a:p>
          <a:p>
            <a:pPr marL="0" lvl="0" indent="0">
              <a:spcBef>
                <a:spcPts val="1600"/>
              </a:spcBef>
              <a:spcAft>
                <a:spcPts val="1600"/>
              </a:spcAft>
              <a:buNone/>
            </a:pPr>
            <a:endParaRPr sz="1800" dirty="0"/>
          </a:p>
        </p:txBody>
      </p:sp>
      <p:sp>
        <p:nvSpPr>
          <p:cNvPr id="162" name="Shape 162"/>
          <p:cNvSpPr txBox="1"/>
          <p:nvPr/>
        </p:nvSpPr>
        <p:spPr>
          <a:xfrm>
            <a:off x="384400" y="3091225"/>
            <a:ext cx="3667800" cy="8565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1400" dirty="0"/>
              <a:t>from </a:t>
            </a:r>
            <a:r>
              <a:rPr lang="en-US" sz="1400" dirty="0" err="1"/>
              <a:t>sklearn.datasets</a:t>
            </a:r>
            <a:r>
              <a:rPr lang="en-US" sz="1400" dirty="0"/>
              <a:t> import </a:t>
            </a:r>
            <a:r>
              <a:rPr lang="en-US" sz="1400" dirty="0" err="1"/>
              <a:t>load_digits</a:t>
            </a:r>
            <a:r>
              <a:rPr lang="en-US" sz="1400" dirty="0"/>
              <a:t/>
            </a:r>
            <a:br>
              <a:rPr lang="en-US" sz="1400" dirty="0"/>
            </a:br>
            <a:r>
              <a:rPr lang="en-US" sz="1400" dirty="0"/>
              <a:t>digits = </a:t>
            </a:r>
            <a:r>
              <a:rPr lang="en-US" sz="1400" dirty="0" err="1"/>
              <a:t>load_digits</a:t>
            </a:r>
            <a:r>
              <a:rPr lang="en-US" sz="1400" dirty="0"/>
              <a:t>()</a:t>
            </a:r>
            <a:br>
              <a:rPr lang="en-US" sz="1400" dirty="0"/>
            </a:br>
            <a:endParaRPr sz="1400" dirty="0"/>
          </a:p>
        </p:txBody>
      </p:sp>
      <p:pic>
        <p:nvPicPr>
          <p:cNvPr id="163" name="Shape 163" descr="Unknown-9"/>
          <p:cNvPicPr preferRelativeResize="0"/>
          <p:nvPr/>
        </p:nvPicPr>
        <p:blipFill>
          <a:blip r:embed="rId3">
            <a:alphaModFix/>
          </a:blip>
          <a:stretch>
            <a:fillRect/>
          </a:stretch>
        </p:blipFill>
        <p:spPr>
          <a:xfrm>
            <a:off x="4738000" y="3053731"/>
            <a:ext cx="3499470" cy="3499470"/>
          </a:xfrm>
          <a:prstGeom prst="rect">
            <a:avLst/>
          </a:prstGeom>
          <a:noFill/>
          <a:ln>
            <a:noFill/>
          </a:ln>
        </p:spPr>
      </p:pic>
      <p:sp>
        <p:nvSpPr>
          <p:cNvPr id="164" name="Shape 164"/>
          <p:cNvSpPr txBox="1"/>
          <p:nvPr/>
        </p:nvSpPr>
        <p:spPr>
          <a:xfrm>
            <a:off x="460600" y="5152025"/>
            <a:ext cx="40773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800" b="1"/>
              <a:t>Question</a:t>
            </a:r>
            <a:r>
              <a:rPr lang="en-US" sz="1800"/>
              <a:t>: can we use k-means to cluster in this data set and retrieve the digits?</a:t>
            </a:r>
            <a:endParaRPr sz="1800"/>
          </a:p>
        </p:txBody>
      </p:sp>
    </p:spTree>
    <p:extLst>
      <p:ext uri="{BB962C8B-B14F-4D97-AF65-F5344CB8AC3E}">
        <p14:creationId xmlns:p14="http://schemas.microsoft.com/office/powerpoint/2010/main" val="140092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Example: Clustering Digits</a:t>
            </a:r>
            <a:endParaRPr/>
          </a:p>
        </p:txBody>
      </p:sp>
      <p:sp>
        <p:nvSpPr>
          <p:cNvPr id="171" name="Shape 171"/>
          <p:cNvSpPr txBox="1">
            <a:spLocks noGrp="1"/>
          </p:cNvSpPr>
          <p:nvPr>
            <p:ph type="body" idx="1"/>
          </p:nvPr>
        </p:nvSpPr>
        <p:spPr>
          <a:xfrm>
            <a:off x="311700" y="1536631"/>
            <a:ext cx="8520600" cy="1517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1800" dirty="0"/>
              <a:t>The idea is to set up 10 clusters and then each cluster should contain all the rows representing one of the digits.</a:t>
            </a:r>
            <a:endParaRPr sz="1800" dirty="0"/>
          </a:p>
          <a:p>
            <a:pPr marL="0" lvl="0" indent="0">
              <a:spcBef>
                <a:spcPts val="1600"/>
              </a:spcBef>
              <a:spcAft>
                <a:spcPts val="0"/>
              </a:spcAft>
              <a:buClr>
                <a:schemeClr val="dk1"/>
              </a:buClr>
              <a:buSzPts val="1100"/>
              <a:buFont typeface="Arial"/>
              <a:buNone/>
            </a:pPr>
            <a:r>
              <a:rPr lang="en-US" sz="1800" dirty="0"/>
              <a:t>The result is 10 clusters in 64 dimensions. Notice that the cluster centers themselves are 64-dimensional points, and can themselves be interpreted as the "typical" digit within the cluster.</a:t>
            </a:r>
            <a:endParaRPr sz="1800" dirty="0"/>
          </a:p>
          <a:p>
            <a:pPr marL="0" lvl="0" indent="0" rtl="0">
              <a:spcBef>
                <a:spcPts val="1600"/>
              </a:spcBef>
              <a:spcAft>
                <a:spcPts val="1600"/>
              </a:spcAft>
              <a:buNone/>
            </a:pPr>
            <a:endParaRPr sz="1800" dirty="0"/>
          </a:p>
        </p:txBody>
      </p:sp>
      <p:sp>
        <p:nvSpPr>
          <p:cNvPr id="172" name="Shape 172"/>
          <p:cNvSpPr txBox="1"/>
          <p:nvPr/>
        </p:nvSpPr>
        <p:spPr>
          <a:xfrm>
            <a:off x="232000" y="3624625"/>
            <a:ext cx="4664100" cy="16548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1200"/>
              <a:t>kmeans = KMeans(n_clusters=10, random_state=0)</a:t>
            </a:r>
            <a:endParaRPr sz="1200"/>
          </a:p>
          <a:p>
            <a:pPr marL="0" lvl="0" indent="0">
              <a:spcBef>
                <a:spcPts val="0"/>
              </a:spcBef>
              <a:spcAft>
                <a:spcPts val="0"/>
              </a:spcAft>
              <a:buClr>
                <a:schemeClr val="dk1"/>
              </a:buClr>
              <a:buSzPts val="1100"/>
              <a:buFont typeface="Arial"/>
              <a:buNone/>
            </a:pPr>
            <a:r>
              <a:rPr lang="en-US" sz="1200"/>
              <a:t>kmeans.fit(digits.data)</a:t>
            </a:r>
            <a:endParaRPr sz="1200"/>
          </a:p>
          <a:p>
            <a:pPr marL="0" lvl="0" indent="0">
              <a:spcBef>
                <a:spcPts val="0"/>
              </a:spcBef>
              <a:spcAft>
                <a:spcPts val="0"/>
              </a:spcAft>
              <a:buNone/>
            </a:pPr>
            <a:endParaRPr sz="1200"/>
          </a:p>
          <a:p>
            <a:pPr marL="0" lvl="0" indent="0" rtl="0">
              <a:spcBef>
                <a:spcPts val="0"/>
              </a:spcBef>
              <a:spcAft>
                <a:spcPts val="0"/>
              </a:spcAft>
              <a:buNone/>
            </a:pPr>
            <a:r>
              <a:rPr lang="en-US" sz="1200"/>
              <a:t>fig, ax = plt.subplots(2, 5, figsize=(8, 3))</a:t>
            </a:r>
            <a:br>
              <a:rPr lang="en-US" sz="1200"/>
            </a:br>
            <a:r>
              <a:rPr lang="en-US" sz="1200"/>
              <a:t>centers = kmeans.cluster_centers_.reshape(10, 8, 8)</a:t>
            </a:r>
            <a:br>
              <a:rPr lang="en-US" sz="1200"/>
            </a:br>
            <a:r>
              <a:rPr lang="en-US" sz="1200"/>
              <a:t>for axi, center in zip(ax.flat, centers):</a:t>
            </a:r>
            <a:br>
              <a:rPr lang="en-US" sz="1200"/>
            </a:br>
            <a:r>
              <a:rPr lang="en-US" sz="1200"/>
              <a:t>    axi.set(xticks=[], yticks=[])</a:t>
            </a:r>
            <a:br>
              <a:rPr lang="en-US" sz="1200"/>
            </a:br>
            <a:r>
              <a:rPr lang="en-US" sz="1200"/>
              <a:t>    axi.imshow(center, interpolation='nearest', cmap=plt.cm.binary)</a:t>
            </a:r>
            <a:br>
              <a:rPr lang="en-US" sz="1200"/>
            </a:br>
            <a:endParaRPr sz="1200"/>
          </a:p>
        </p:txBody>
      </p:sp>
      <p:pic>
        <p:nvPicPr>
          <p:cNvPr id="173" name="Shape 173" descr="Unknown-10"/>
          <p:cNvPicPr preferRelativeResize="0"/>
          <p:nvPr/>
        </p:nvPicPr>
        <p:blipFill>
          <a:blip r:embed="rId3">
            <a:alphaModFix/>
          </a:blip>
          <a:stretch>
            <a:fillRect/>
          </a:stretch>
        </p:blipFill>
        <p:spPr>
          <a:xfrm>
            <a:off x="4985067" y="3680374"/>
            <a:ext cx="3847231" cy="1517100"/>
          </a:xfrm>
          <a:prstGeom prst="rect">
            <a:avLst/>
          </a:prstGeom>
          <a:noFill/>
          <a:ln>
            <a:noFill/>
          </a:ln>
        </p:spPr>
      </p:pic>
      <p:sp>
        <p:nvSpPr>
          <p:cNvPr id="174" name="Shape 174"/>
          <p:cNvSpPr txBox="1"/>
          <p:nvPr/>
        </p:nvSpPr>
        <p:spPr>
          <a:xfrm>
            <a:off x="392375" y="5663825"/>
            <a:ext cx="73425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800"/>
              <a:t>We see that even without the labels, KMeans is able to find clusters whose centers are recognizable digits, with perhaps the exception of 1 and 8.</a:t>
            </a:r>
            <a:br>
              <a:rPr lang="en-US" sz="1800"/>
            </a:br>
            <a:r>
              <a:rPr lang="en-US"/>
              <a:t/>
            </a:r>
            <a:br>
              <a:rPr lang="en-US"/>
            </a:br>
            <a:endParaRPr/>
          </a:p>
        </p:txBody>
      </p:sp>
    </p:spTree>
    <p:extLst>
      <p:ext uri="{BB962C8B-B14F-4D97-AF65-F5344CB8AC3E}">
        <p14:creationId xmlns:p14="http://schemas.microsoft.com/office/powerpoint/2010/main" val="41887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Example: Color Quantization</a:t>
            </a:r>
            <a:endParaRPr/>
          </a:p>
        </p:txBody>
      </p:sp>
      <p:sp>
        <p:nvSpPr>
          <p:cNvPr id="181" name="Shape 181"/>
          <p:cNvSpPr txBox="1">
            <a:spLocks noGrp="1"/>
          </p:cNvSpPr>
          <p:nvPr>
            <p:ph type="body" idx="1"/>
          </p:nvPr>
        </p:nvSpPr>
        <p:spPr>
          <a:xfrm>
            <a:off x="311700" y="1536626"/>
            <a:ext cx="8520600" cy="15000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US" sz="1800" dirty="0"/>
              <a:t>In computer graphics, color quantization or color image quantization is a process that reduces the number of distinct colors used in an image, usually with the intention that the new image should be as visually similar as possible to the original image.</a:t>
            </a:r>
            <a:endParaRPr sz="1800" dirty="0"/>
          </a:p>
        </p:txBody>
      </p:sp>
      <p:pic>
        <p:nvPicPr>
          <p:cNvPr id="182" name="Shape 182" descr="Dithering_example_undithered.png"/>
          <p:cNvPicPr preferRelativeResize="0"/>
          <p:nvPr/>
        </p:nvPicPr>
        <p:blipFill>
          <a:blip r:embed="rId3">
            <a:alphaModFix/>
          </a:blip>
          <a:stretch>
            <a:fillRect/>
          </a:stretch>
        </p:blipFill>
        <p:spPr>
          <a:xfrm>
            <a:off x="920100" y="3308451"/>
            <a:ext cx="2381250" cy="1905000"/>
          </a:xfrm>
          <a:prstGeom prst="rect">
            <a:avLst/>
          </a:prstGeom>
          <a:noFill/>
          <a:ln>
            <a:noFill/>
          </a:ln>
        </p:spPr>
      </p:pic>
      <p:pic>
        <p:nvPicPr>
          <p:cNvPr id="183" name="Shape 183" descr="Dithering_example_undithered_16color_palette.png"/>
          <p:cNvPicPr preferRelativeResize="0"/>
          <p:nvPr/>
        </p:nvPicPr>
        <p:blipFill>
          <a:blip r:embed="rId4">
            <a:alphaModFix/>
          </a:blip>
          <a:stretch>
            <a:fillRect/>
          </a:stretch>
        </p:blipFill>
        <p:spPr>
          <a:xfrm>
            <a:off x="5330325" y="3232251"/>
            <a:ext cx="2381250" cy="2057400"/>
          </a:xfrm>
          <a:prstGeom prst="rect">
            <a:avLst/>
          </a:prstGeom>
          <a:noFill/>
          <a:ln>
            <a:noFill/>
          </a:ln>
        </p:spPr>
      </p:pic>
      <p:sp>
        <p:nvSpPr>
          <p:cNvPr id="184" name="Shape 184"/>
          <p:cNvSpPr txBox="1"/>
          <p:nvPr/>
        </p:nvSpPr>
        <p:spPr>
          <a:xfrm>
            <a:off x="221775" y="5578525"/>
            <a:ext cx="33096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400" dirty="0"/>
              <a:t>An example image in 24-bit RGB color</a:t>
            </a:r>
            <a:endParaRPr sz="1400" dirty="0"/>
          </a:p>
        </p:txBody>
      </p:sp>
      <p:sp>
        <p:nvSpPr>
          <p:cNvPr id="185" name="Shape 185"/>
          <p:cNvSpPr txBox="1"/>
          <p:nvPr/>
        </p:nvSpPr>
        <p:spPr>
          <a:xfrm>
            <a:off x="4866150" y="5578525"/>
            <a:ext cx="33096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sz="1400" dirty="0"/>
              <a:t>The same image reduced to a palette of 16 colors specifically chosen to best represent the image; the selected palette is shown by the squares above</a:t>
            </a:r>
            <a:endParaRPr sz="1400" dirty="0"/>
          </a:p>
          <a:p>
            <a:pPr marL="0" lvl="0" indent="0" rtl="0">
              <a:spcBef>
                <a:spcPts val="0"/>
              </a:spcBef>
              <a:spcAft>
                <a:spcPts val="0"/>
              </a:spcAft>
              <a:buNone/>
            </a:pPr>
            <a:endParaRPr dirty="0"/>
          </a:p>
        </p:txBody>
      </p:sp>
      <p:sp>
        <p:nvSpPr>
          <p:cNvPr id="186" name="Shape 186"/>
          <p:cNvSpPr txBox="1"/>
          <p:nvPr/>
        </p:nvSpPr>
        <p:spPr>
          <a:xfrm>
            <a:off x="272950" y="6397400"/>
            <a:ext cx="73425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a:t>Source: Wikipedia</a:t>
            </a:r>
            <a:endParaRPr/>
          </a:p>
        </p:txBody>
      </p:sp>
    </p:spTree>
    <p:extLst>
      <p:ext uri="{BB962C8B-B14F-4D97-AF65-F5344CB8AC3E}">
        <p14:creationId xmlns:p14="http://schemas.microsoft.com/office/powerpoint/2010/main" val="1445351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Example: Color Quantization</a:t>
            </a:r>
            <a:endParaRPr/>
          </a:p>
        </p:txBody>
      </p:sp>
      <p:sp>
        <p:nvSpPr>
          <p:cNvPr id="193" name="Shape 193"/>
          <p:cNvSpPr txBox="1">
            <a:spLocks noGrp="1"/>
          </p:cNvSpPr>
          <p:nvPr>
            <p:ph type="body" idx="1"/>
          </p:nvPr>
        </p:nvSpPr>
        <p:spPr>
          <a:xfrm>
            <a:off x="311700" y="1536622"/>
            <a:ext cx="8520600" cy="4332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1800" dirty="0"/>
              <a:t>Most standard techniques treat color quantization as a problem of clustering points in three-dimensional space, where the points represent colors found in the original image and the three axes represent the three color channels. </a:t>
            </a:r>
            <a:endParaRPr sz="1800" dirty="0"/>
          </a:p>
          <a:p>
            <a:pPr marL="0" lvl="0" indent="0">
              <a:spcBef>
                <a:spcPts val="1600"/>
              </a:spcBef>
              <a:spcAft>
                <a:spcPts val="0"/>
              </a:spcAft>
              <a:buNone/>
            </a:pPr>
            <a:r>
              <a:rPr lang="en-US" sz="1800" dirty="0"/>
              <a:t>Almost any three-dimensional clustering algorithm can be applied to color quantization, including k-Means. </a:t>
            </a:r>
            <a:endParaRPr sz="1800" dirty="0"/>
          </a:p>
          <a:p>
            <a:pPr marL="0" lvl="0" indent="0">
              <a:spcBef>
                <a:spcPts val="1600"/>
              </a:spcBef>
              <a:spcAft>
                <a:spcPts val="0"/>
              </a:spcAft>
              <a:buNone/>
            </a:pPr>
            <a:r>
              <a:rPr lang="en-US" sz="1800" dirty="0"/>
              <a:t>After the clusters are located, typically the points in each cluster are averaged to obtain the representative color that all colors in that cluster are mapped to. </a:t>
            </a:r>
            <a:endParaRPr sz="1800" dirty="0"/>
          </a:p>
          <a:p>
            <a:pPr marL="0" lvl="0" indent="0" rtl="0">
              <a:spcBef>
                <a:spcPts val="1600"/>
              </a:spcBef>
              <a:spcAft>
                <a:spcPts val="1600"/>
              </a:spcAft>
              <a:buNone/>
            </a:pPr>
            <a:r>
              <a:rPr lang="en-US" sz="1800" dirty="0"/>
              <a:t>The three color channels are usually red, green, and blue.</a:t>
            </a:r>
            <a:endParaRPr sz="1800" dirty="0"/>
          </a:p>
        </p:txBody>
      </p:sp>
    </p:spTree>
    <p:extLst>
      <p:ext uri="{BB962C8B-B14F-4D97-AF65-F5344CB8AC3E}">
        <p14:creationId xmlns:p14="http://schemas.microsoft.com/office/powerpoint/2010/main" val="133050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Unsupervised Learning</a:t>
            </a:r>
            <a:endParaRPr lang="en-US" dirty="0"/>
          </a:p>
        </p:txBody>
      </p:sp>
      <p:sp>
        <p:nvSpPr>
          <p:cNvPr id="5" name="Content Placeholder 4"/>
          <p:cNvSpPr>
            <a:spLocks noGrp="1"/>
          </p:cNvSpPr>
          <p:nvPr>
            <p:ph idx="1"/>
          </p:nvPr>
        </p:nvSpPr>
        <p:spPr>
          <a:xfrm>
            <a:off x="457200" y="1719263"/>
            <a:ext cx="8464150" cy="4411662"/>
          </a:xfrm>
        </p:spPr>
        <p:txBody>
          <a:bodyPr>
            <a:normAutofit/>
          </a:bodyPr>
          <a:lstStyle/>
          <a:p>
            <a:r>
              <a:rPr lang="en-US" dirty="0"/>
              <a:t>Here we will discuss a class of unsupervised machine learning models: </a:t>
            </a:r>
            <a:endParaRPr lang="en-US" dirty="0" smtClean="0"/>
          </a:p>
          <a:p>
            <a:pPr lvl="1"/>
            <a:r>
              <a:rPr lang="en-US" dirty="0" smtClean="0"/>
              <a:t>clustering </a:t>
            </a:r>
            <a:r>
              <a:rPr lang="en-US" dirty="0"/>
              <a:t>algorithms. </a:t>
            </a:r>
          </a:p>
          <a:p>
            <a:r>
              <a:rPr lang="en-US" dirty="0"/>
              <a:t>Clustering algorithms seek to </a:t>
            </a:r>
            <a:r>
              <a:rPr lang="en-US" dirty="0" smtClean="0"/>
              <a:t>learn an </a:t>
            </a:r>
            <a:r>
              <a:rPr lang="en-US" dirty="0"/>
              <a:t>optimal division or discrete labeling of groups of </a:t>
            </a:r>
            <a:r>
              <a:rPr lang="en-US" dirty="0" smtClean="0"/>
              <a:t>points solely from </a:t>
            </a:r>
            <a:r>
              <a:rPr lang="en-US" dirty="0"/>
              <a:t>the properties of the data,</a:t>
            </a:r>
            <a:r>
              <a:rPr lang="en-US" dirty="0" smtClean="0"/>
              <a:t>.</a:t>
            </a:r>
            <a:endParaRPr lang="en-US" dirty="0"/>
          </a:p>
          <a:p>
            <a:r>
              <a:rPr lang="en-US" dirty="0"/>
              <a:t>Perhaps the most popular clustering algorithm is the </a:t>
            </a:r>
            <a:r>
              <a:rPr lang="en-US" i="1" dirty="0"/>
              <a:t>k-means algorithm</a:t>
            </a:r>
            <a:r>
              <a:rPr lang="en-US" dirty="0"/>
              <a:t>.</a:t>
            </a:r>
          </a:p>
          <a:p>
            <a:endParaRPr lang="en-US" dirty="0"/>
          </a:p>
        </p:txBody>
      </p:sp>
    </p:spTree>
    <p:extLst>
      <p:ext uri="{BB962C8B-B14F-4D97-AF65-F5344CB8AC3E}">
        <p14:creationId xmlns:p14="http://schemas.microsoft.com/office/powerpoint/2010/main" val="937666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Example: Color Quantization</a:t>
            </a:r>
            <a:endParaRPr/>
          </a:p>
        </p:txBody>
      </p:sp>
      <p:sp>
        <p:nvSpPr>
          <p:cNvPr id="200" name="Shape 200"/>
          <p:cNvSpPr txBox="1">
            <a:spLocks noGrp="1"/>
          </p:cNvSpPr>
          <p:nvPr>
            <p:ph type="body" idx="1"/>
          </p:nvPr>
        </p:nvSpPr>
        <p:spPr>
          <a:xfrm>
            <a:off x="311700" y="1231823"/>
            <a:ext cx="8520600" cy="47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US" sz="1800" dirty="0"/>
              <a:t>Let’s apply k-Means as a color </a:t>
            </a:r>
            <a:r>
              <a:rPr lang="en-US" sz="1800" dirty="0" err="1"/>
              <a:t>quantizer</a:t>
            </a:r>
            <a:r>
              <a:rPr lang="en-US" sz="1800" dirty="0"/>
              <a:t>.</a:t>
            </a:r>
            <a:endParaRPr sz="1800" dirty="0"/>
          </a:p>
        </p:txBody>
      </p:sp>
      <p:pic>
        <p:nvPicPr>
          <p:cNvPr id="201" name="Shape 201" descr="Unknown-11"/>
          <p:cNvPicPr preferRelativeResize="0"/>
          <p:nvPr/>
        </p:nvPicPr>
        <p:blipFill>
          <a:blip r:embed="rId3">
            <a:alphaModFix/>
          </a:blip>
          <a:stretch>
            <a:fillRect/>
          </a:stretch>
        </p:blipFill>
        <p:spPr>
          <a:xfrm>
            <a:off x="1066800" y="1632025"/>
            <a:ext cx="6572526" cy="2326100"/>
          </a:xfrm>
          <a:prstGeom prst="rect">
            <a:avLst/>
          </a:prstGeom>
          <a:noFill/>
          <a:ln>
            <a:noFill/>
          </a:ln>
        </p:spPr>
      </p:pic>
      <p:pic>
        <p:nvPicPr>
          <p:cNvPr id="202" name="Shape 202" descr="Rosa_Gold_Glow_2_small_noblue_color_space.png"/>
          <p:cNvPicPr preferRelativeResize="0"/>
          <p:nvPr/>
        </p:nvPicPr>
        <p:blipFill>
          <a:blip r:embed="rId4">
            <a:alphaModFix/>
          </a:blip>
          <a:stretch>
            <a:fillRect/>
          </a:stretch>
        </p:blipFill>
        <p:spPr>
          <a:xfrm>
            <a:off x="3085425" y="4145500"/>
            <a:ext cx="2630251" cy="2594226"/>
          </a:xfrm>
          <a:prstGeom prst="rect">
            <a:avLst/>
          </a:prstGeom>
          <a:noFill/>
          <a:ln>
            <a:noFill/>
          </a:ln>
        </p:spPr>
      </p:pic>
      <p:sp>
        <p:nvSpPr>
          <p:cNvPr id="203" name="Shape 203"/>
          <p:cNvSpPr/>
          <p:nvPr/>
        </p:nvSpPr>
        <p:spPr>
          <a:xfrm rot="5400000" flipH="1">
            <a:off x="5953850" y="4489075"/>
            <a:ext cx="989400" cy="972300"/>
          </a:xfrm>
          <a:prstGeom prst="bentArrow">
            <a:avLst>
              <a:gd name="adj1" fmla="val 25000"/>
              <a:gd name="adj2" fmla="val 25000"/>
              <a:gd name="adj3" fmla="val 25000"/>
              <a:gd name="adj4" fmla="val 43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rot="10800000" flipH="1">
            <a:off x="2028975" y="4607350"/>
            <a:ext cx="989400" cy="972300"/>
          </a:xfrm>
          <a:prstGeom prst="bentArrow">
            <a:avLst>
              <a:gd name="adj1" fmla="val 25000"/>
              <a:gd name="adj2" fmla="val 25000"/>
              <a:gd name="adj3" fmla="val 25000"/>
              <a:gd name="adj4" fmla="val 43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txBox="1"/>
          <p:nvPr/>
        </p:nvSpPr>
        <p:spPr>
          <a:xfrm>
            <a:off x="5373800" y="232000"/>
            <a:ext cx="3650700" cy="8565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1200"/>
              <a:t>&gt;&gt;&gt; data = china / 255.0 # use 0...1 scale</a:t>
            </a:r>
            <a:br>
              <a:rPr lang="en-US" sz="1200"/>
            </a:br>
            <a:r>
              <a:rPr lang="en-US" sz="1200"/>
              <a:t>&gt;&gt;&gt; data = </a:t>
            </a:r>
            <a:r>
              <a:rPr lang="en-US" sz="1200">
                <a:solidFill>
                  <a:srgbClr val="FF0000"/>
                </a:solidFill>
              </a:rPr>
              <a:t>data.reshape(427 * 640, 3)</a:t>
            </a:r>
            <a:r>
              <a:rPr lang="en-US" sz="1200"/>
              <a:t/>
            </a:r>
            <a:br>
              <a:rPr lang="en-US" sz="1200"/>
            </a:br>
            <a:r>
              <a:rPr lang="en-US" sz="1200"/>
              <a:t>&gt;&gt;&gt; data.shape</a:t>
            </a:r>
            <a:br>
              <a:rPr lang="en-US" sz="1200"/>
            </a:br>
            <a:r>
              <a:rPr lang="en-US" sz="1200"/>
              <a:t>(273280, 3)</a:t>
            </a:r>
            <a:br>
              <a:rPr lang="en-US" sz="1200"/>
            </a:br>
            <a:endParaRPr sz="1200"/>
          </a:p>
        </p:txBody>
      </p:sp>
    </p:spTree>
    <p:extLst>
      <p:ext uri="{BB962C8B-B14F-4D97-AF65-F5344CB8AC3E}">
        <p14:creationId xmlns:p14="http://schemas.microsoft.com/office/powerpoint/2010/main" val="1775162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Example: Color Quantization</a:t>
            </a:r>
            <a:endParaRPr/>
          </a:p>
        </p:txBody>
      </p:sp>
      <p:sp>
        <p:nvSpPr>
          <p:cNvPr id="212" name="Shape 212"/>
          <p:cNvSpPr txBox="1">
            <a:spLocks noGrp="1"/>
          </p:cNvSpPr>
          <p:nvPr>
            <p:ph type="body" idx="1"/>
          </p:nvPr>
        </p:nvSpPr>
        <p:spPr>
          <a:xfrm>
            <a:off x="311700" y="1536625"/>
            <a:ext cx="3833700" cy="2762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1800" dirty="0"/>
              <a:t>k-Means cluster partition space into a </a:t>
            </a:r>
            <a:r>
              <a:rPr lang="en-US" sz="1800" i="1" dirty="0" err="1"/>
              <a:t>Voronoi</a:t>
            </a:r>
            <a:r>
              <a:rPr lang="en-US" sz="1800" i="1" dirty="0"/>
              <a:t> diagram</a:t>
            </a:r>
            <a:r>
              <a:rPr lang="en-US" sz="1800" dirty="0"/>
              <a:t>.</a:t>
            </a:r>
            <a:endParaRPr sz="1800" dirty="0"/>
          </a:p>
          <a:p>
            <a:pPr marL="0" lvl="0" indent="0">
              <a:spcBef>
                <a:spcPts val="1600"/>
              </a:spcBef>
              <a:spcAft>
                <a:spcPts val="0"/>
              </a:spcAft>
              <a:buNone/>
            </a:pPr>
            <a:r>
              <a:rPr lang="en-US" sz="1800" dirty="0"/>
              <a:t>All the points in a particular </a:t>
            </a:r>
            <a:r>
              <a:rPr lang="en-US" sz="1800" dirty="0" err="1"/>
              <a:t>Voronoi</a:t>
            </a:r>
            <a:r>
              <a:rPr lang="en-US" sz="1800" dirty="0"/>
              <a:t> diagram partition will be coded with the average color for that partition.</a:t>
            </a:r>
            <a:endParaRPr sz="1800" dirty="0"/>
          </a:p>
          <a:p>
            <a:pPr marL="0" lvl="0" indent="0">
              <a:spcBef>
                <a:spcPts val="1600"/>
              </a:spcBef>
              <a:spcAft>
                <a:spcPts val="1600"/>
              </a:spcAft>
              <a:buNone/>
            </a:pPr>
            <a:r>
              <a:rPr lang="en-US" sz="1800" dirty="0"/>
              <a:t>Compressing millions of colors into 16 colors.</a:t>
            </a:r>
            <a:endParaRPr sz="1800" dirty="0"/>
          </a:p>
        </p:txBody>
      </p:sp>
      <p:pic>
        <p:nvPicPr>
          <p:cNvPr id="213" name="Shape 213" descr="Rosa_Gold_Glow_2_small_noblue_color_space.png"/>
          <p:cNvPicPr preferRelativeResize="0"/>
          <p:nvPr/>
        </p:nvPicPr>
        <p:blipFill>
          <a:blip r:embed="rId3">
            <a:alphaModFix/>
          </a:blip>
          <a:stretch>
            <a:fillRect/>
          </a:stretch>
        </p:blipFill>
        <p:spPr>
          <a:xfrm>
            <a:off x="4484325" y="1231825"/>
            <a:ext cx="4347976" cy="4288423"/>
          </a:xfrm>
          <a:prstGeom prst="rect">
            <a:avLst/>
          </a:prstGeom>
          <a:noFill/>
          <a:ln>
            <a:noFill/>
          </a:ln>
        </p:spPr>
      </p:pic>
      <p:sp>
        <p:nvSpPr>
          <p:cNvPr id="214" name="Shape 214"/>
          <p:cNvSpPr txBox="1"/>
          <p:nvPr/>
        </p:nvSpPr>
        <p:spPr>
          <a:xfrm>
            <a:off x="222925" y="5322625"/>
            <a:ext cx="5338500" cy="10065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1400" dirty="0"/>
              <a:t>from </a:t>
            </a:r>
            <a:r>
              <a:rPr lang="en-US" sz="1400" dirty="0" err="1"/>
              <a:t>sklearn.cluster</a:t>
            </a:r>
            <a:r>
              <a:rPr lang="en-US" sz="1400" dirty="0"/>
              <a:t> import </a:t>
            </a:r>
            <a:r>
              <a:rPr lang="en-US" sz="1400" dirty="0" err="1"/>
              <a:t>MiniBatchKMeans</a:t>
            </a:r>
            <a:r>
              <a:rPr lang="en-US" sz="1400" dirty="0"/>
              <a:t/>
            </a:r>
            <a:br>
              <a:rPr lang="en-US" sz="1400" dirty="0"/>
            </a:br>
            <a:r>
              <a:rPr lang="en-US" sz="1400" dirty="0" err="1"/>
              <a:t>kmeans</a:t>
            </a:r>
            <a:r>
              <a:rPr lang="en-US" sz="1400" dirty="0"/>
              <a:t> = </a:t>
            </a:r>
            <a:r>
              <a:rPr lang="en-US" sz="1400" dirty="0" err="1"/>
              <a:t>MiniBatchKMeans</a:t>
            </a:r>
            <a:r>
              <a:rPr lang="en-US" sz="1400" dirty="0"/>
              <a:t>(16)</a:t>
            </a:r>
            <a:br>
              <a:rPr lang="en-US" sz="1400" dirty="0"/>
            </a:br>
            <a:r>
              <a:rPr lang="en-US" sz="1400" dirty="0" err="1"/>
              <a:t>kmeans.fit</a:t>
            </a:r>
            <a:r>
              <a:rPr lang="en-US" sz="1400" dirty="0"/>
              <a:t>(data)</a:t>
            </a:r>
            <a:br>
              <a:rPr lang="en-US" sz="1400" dirty="0"/>
            </a:br>
            <a:r>
              <a:rPr lang="en-US" sz="1400" dirty="0" err="1"/>
              <a:t>new_colors</a:t>
            </a:r>
            <a:r>
              <a:rPr lang="en-US" sz="1400" dirty="0"/>
              <a:t> = </a:t>
            </a:r>
            <a:r>
              <a:rPr lang="en-US" sz="1400" dirty="0" err="1"/>
              <a:t>kmeans.cluster_centers</a:t>
            </a:r>
            <a:r>
              <a:rPr lang="en-US" sz="1400" dirty="0"/>
              <a:t>_[</a:t>
            </a:r>
            <a:r>
              <a:rPr lang="en-US" sz="1400" dirty="0" err="1"/>
              <a:t>kmeans.predict</a:t>
            </a:r>
            <a:r>
              <a:rPr lang="en-US" sz="1400" dirty="0"/>
              <a:t>(data)]</a:t>
            </a:r>
            <a:br>
              <a:rPr lang="en-US" sz="1400" dirty="0"/>
            </a:br>
            <a:endParaRPr sz="1400" dirty="0"/>
          </a:p>
        </p:txBody>
      </p:sp>
    </p:spTree>
    <p:extLst>
      <p:ext uri="{BB962C8B-B14F-4D97-AF65-F5344CB8AC3E}">
        <p14:creationId xmlns:p14="http://schemas.microsoft.com/office/powerpoint/2010/main" val="347109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Single-Link(age) Clustering</a:t>
            </a:r>
            <a:endParaRPr lang="en-US" dirty="0"/>
          </a:p>
        </p:txBody>
      </p:sp>
      <p:sp>
        <p:nvSpPr>
          <p:cNvPr id="3" name="Text Placeholder 2"/>
          <p:cNvSpPr>
            <a:spLocks noGrp="1"/>
          </p:cNvSpPr>
          <p:nvPr>
            <p:ph type="body" idx="1"/>
          </p:nvPr>
        </p:nvSpPr>
        <p:spPr/>
        <p:txBody>
          <a:bodyPr/>
          <a:lstStyle/>
          <a:p>
            <a:r>
              <a:rPr lang="en-US" dirty="0" smtClean="0"/>
              <a:t>This is also called hierarchical clustering</a:t>
            </a:r>
          </a:p>
          <a:p>
            <a:pPr lvl="1"/>
            <a:r>
              <a:rPr lang="en-US" dirty="0" smtClean="0"/>
              <a:t>The algorithm builds a hierarchy of clusters.	</a:t>
            </a:r>
            <a:endParaRPr lang="en-US" dirty="0"/>
          </a:p>
        </p:txBody>
      </p:sp>
    </p:spTree>
    <p:extLst>
      <p:ext uri="{BB962C8B-B14F-4D97-AF65-F5344CB8AC3E}">
        <p14:creationId xmlns:p14="http://schemas.microsoft.com/office/powerpoint/2010/main" val="839121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Single-Link(age) </a:t>
            </a:r>
            <a:r>
              <a:rPr lang="en-US" dirty="0" smtClean="0"/>
              <a:t>Clustering</a:t>
            </a:r>
            <a:endParaRPr lang="en-US" dirty="0"/>
          </a:p>
        </p:txBody>
      </p:sp>
      <p:sp>
        <p:nvSpPr>
          <p:cNvPr id="3" name="Text Placeholder 2"/>
          <p:cNvSpPr>
            <a:spLocks noGrp="1"/>
          </p:cNvSpPr>
          <p:nvPr>
            <p:ph type="body" idx="1"/>
          </p:nvPr>
        </p:nvSpPr>
        <p:spPr>
          <a:xfrm>
            <a:off x="311700" y="1536633"/>
            <a:ext cx="8520600" cy="2578167"/>
          </a:xfrm>
        </p:spPr>
        <p:txBody>
          <a:bodyPr>
            <a:normAutofit fontScale="77500" lnSpcReduction="20000"/>
          </a:bodyPr>
          <a:lstStyle/>
          <a:p>
            <a:pPr marL="114300" indent="0">
              <a:buNone/>
            </a:pPr>
            <a:r>
              <a:rPr lang="en-US" b="1" dirty="0" smtClean="0"/>
              <a:t>Algorithm</a:t>
            </a:r>
            <a:r>
              <a:rPr lang="en-US" dirty="0" smtClean="0"/>
              <a:t>:</a:t>
            </a:r>
            <a:endParaRPr lang="en-US" dirty="0" smtClean="0"/>
          </a:p>
          <a:p>
            <a:r>
              <a:rPr lang="en-US" dirty="0" smtClean="0"/>
              <a:t>Start </a:t>
            </a:r>
            <a:r>
              <a:rPr lang="en-US" dirty="0" smtClean="0"/>
              <a:t>with each point of the dataset as a cluster by itself.</a:t>
            </a:r>
          </a:p>
          <a:p>
            <a:r>
              <a:rPr lang="en-US" dirty="0" smtClean="0"/>
              <a:t>Merge two clusters with the smallest </a:t>
            </a:r>
            <a:r>
              <a:rPr lang="en-US" dirty="0" smtClean="0"/>
              <a:t>gap</a:t>
            </a:r>
          </a:p>
          <a:p>
            <a:pPr lvl="1"/>
            <a:r>
              <a:rPr lang="en-US" dirty="0" smtClean="0"/>
              <a:t>distance </a:t>
            </a:r>
            <a:r>
              <a:rPr lang="en-US" dirty="0" smtClean="0"/>
              <a:t>between the closest </a:t>
            </a:r>
            <a:r>
              <a:rPr lang="en-US" dirty="0" smtClean="0"/>
              <a:t>points</a:t>
            </a:r>
            <a:br>
              <a:rPr lang="en-US" dirty="0" smtClean="0"/>
            </a:br>
            <a:endParaRPr lang="en-US" dirty="0" smtClean="0"/>
          </a:p>
          <a:p>
            <a:r>
              <a:rPr lang="en-US" dirty="0" smtClean="0"/>
              <a:t>Keep merging </a:t>
            </a:r>
            <a:r>
              <a:rPr lang="en-US" dirty="0" smtClean="0"/>
              <a:t>until you’ve reached </a:t>
            </a:r>
            <a:r>
              <a:rPr lang="en-US" dirty="0" smtClean="0"/>
              <a:t>K </a:t>
            </a:r>
            <a:r>
              <a:rPr lang="en-US" dirty="0" smtClean="0"/>
              <a:t>clusters </a:t>
            </a:r>
            <a:endParaRPr lang="en-US" dirty="0"/>
          </a:p>
          <a:p>
            <a:pPr lvl="1"/>
            <a:r>
              <a:rPr lang="en-US" dirty="0" smtClean="0"/>
              <a:t>K is user defined just like in k-means</a:t>
            </a:r>
            <a:endParaRPr lang="en-US" dirty="0"/>
          </a:p>
        </p:txBody>
      </p:sp>
      <p:pic>
        <p:nvPicPr>
          <p:cNvPr id="4" name="Picture 3"/>
          <p:cNvPicPr>
            <a:picLocks noChangeAspect="1"/>
          </p:cNvPicPr>
          <p:nvPr/>
        </p:nvPicPr>
        <p:blipFill>
          <a:blip r:embed="rId2"/>
          <a:stretch>
            <a:fillRect/>
          </a:stretch>
        </p:blipFill>
        <p:spPr>
          <a:xfrm>
            <a:off x="533400" y="4267200"/>
            <a:ext cx="7927839" cy="1904586"/>
          </a:xfrm>
          <a:prstGeom prst="rect">
            <a:avLst/>
          </a:prstGeom>
          <a:ln>
            <a:solidFill>
              <a:schemeClr val="accent1"/>
            </a:solidFill>
          </a:ln>
        </p:spPr>
      </p:pic>
      <p:sp>
        <p:nvSpPr>
          <p:cNvPr id="5" name="TextBox 4"/>
          <p:cNvSpPr txBox="1"/>
          <p:nvPr/>
        </p:nvSpPr>
        <p:spPr>
          <a:xfrm>
            <a:off x="1843027" y="6324600"/>
            <a:ext cx="4405373" cy="307777"/>
          </a:xfrm>
          <a:prstGeom prst="rect">
            <a:avLst/>
          </a:prstGeom>
          <a:noFill/>
        </p:spPr>
        <p:txBody>
          <a:bodyPr wrap="none" rtlCol="0">
            <a:spAutoFit/>
          </a:bodyPr>
          <a:lstStyle/>
          <a:p>
            <a:r>
              <a:rPr lang="en-US" sz="1400" dirty="0"/>
              <a:t>https://</a:t>
            </a:r>
            <a:r>
              <a:rPr lang="en-US" sz="1400" dirty="0" err="1"/>
              <a:t>en.wikipedia.org</a:t>
            </a:r>
            <a:r>
              <a:rPr lang="en-US" sz="1400" dirty="0"/>
              <a:t>/wiki/Single-</a:t>
            </a:r>
            <a:r>
              <a:rPr lang="en-US" sz="1400" dirty="0" err="1"/>
              <a:t>linkage_clustering</a:t>
            </a:r>
            <a:endParaRPr lang="en-US" sz="1400" dirty="0"/>
          </a:p>
        </p:txBody>
      </p:sp>
    </p:spTree>
    <p:extLst>
      <p:ext uri="{BB962C8B-B14F-4D97-AF65-F5344CB8AC3E}">
        <p14:creationId xmlns:p14="http://schemas.microsoft.com/office/powerpoint/2010/main" val="1166471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Single-Link(age) Clustering</a:t>
            </a:r>
            <a:endParaRPr lang="en-US" dirty="0"/>
          </a:p>
        </p:txBody>
      </p:sp>
      <p:pic>
        <p:nvPicPr>
          <p:cNvPr id="4" name="Picture 3"/>
          <p:cNvPicPr>
            <a:picLocks noChangeAspect="1"/>
          </p:cNvPicPr>
          <p:nvPr/>
        </p:nvPicPr>
        <p:blipFill>
          <a:blip r:embed="rId2"/>
          <a:stretch>
            <a:fillRect/>
          </a:stretch>
        </p:blipFill>
        <p:spPr>
          <a:xfrm>
            <a:off x="609600" y="1762919"/>
            <a:ext cx="2743200" cy="2108200"/>
          </a:xfrm>
          <a:prstGeom prst="rect">
            <a:avLst/>
          </a:prstGeom>
        </p:spPr>
      </p:pic>
      <p:sp>
        <p:nvSpPr>
          <p:cNvPr id="5" name="TextBox 4"/>
          <p:cNvSpPr txBox="1"/>
          <p:nvPr/>
        </p:nvSpPr>
        <p:spPr>
          <a:xfrm>
            <a:off x="2438400" y="6324600"/>
            <a:ext cx="4501553" cy="307777"/>
          </a:xfrm>
          <a:prstGeom prst="rect">
            <a:avLst/>
          </a:prstGeom>
          <a:noFill/>
        </p:spPr>
        <p:txBody>
          <a:bodyPr wrap="none" rtlCol="0">
            <a:spAutoFit/>
          </a:bodyPr>
          <a:lstStyle/>
          <a:p>
            <a:r>
              <a:rPr lang="en-US" sz="1400" dirty="0"/>
              <a:t>https://</a:t>
            </a:r>
            <a:r>
              <a:rPr lang="en-US" sz="1400" dirty="0" err="1"/>
              <a:t>onlinecourses.science.psu.edu</a:t>
            </a:r>
            <a:r>
              <a:rPr lang="en-US" sz="1400" dirty="0"/>
              <a:t>/stat555/node/86</a:t>
            </a:r>
          </a:p>
        </p:txBody>
      </p:sp>
      <p:pic>
        <p:nvPicPr>
          <p:cNvPr id="6" name="Picture 5"/>
          <p:cNvPicPr>
            <a:picLocks noChangeAspect="1"/>
          </p:cNvPicPr>
          <p:nvPr/>
        </p:nvPicPr>
        <p:blipFill>
          <a:blip r:embed="rId3"/>
          <a:stretch>
            <a:fillRect/>
          </a:stretch>
        </p:blipFill>
        <p:spPr>
          <a:xfrm>
            <a:off x="5669953" y="1540669"/>
            <a:ext cx="2540000" cy="2552700"/>
          </a:xfrm>
          <a:prstGeom prst="rect">
            <a:avLst/>
          </a:prstGeom>
        </p:spPr>
      </p:pic>
      <p:sp>
        <p:nvSpPr>
          <p:cNvPr id="7" name="Right Arrow 6"/>
          <p:cNvSpPr/>
          <p:nvPr/>
        </p:nvSpPr>
        <p:spPr>
          <a:xfrm>
            <a:off x="4038600" y="2594769"/>
            <a:ext cx="978408" cy="484632"/>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1066800" y="4214191"/>
            <a:ext cx="1774845" cy="369332"/>
          </a:xfrm>
          <a:prstGeom prst="rect">
            <a:avLst/>
          </a:prstGeom>
          <a:noFill/>
        </p:spPr>
        <p:txBody>
          <a:bodyPr wrap="none" rtlCol="0">
            <a:spAutoFit/>
          </a:bodyPr>
          <a:lstStyle/>
          <a:p>
            <a:r>
              <a:rPr lang="en-US" smtClean="0"/>
              <a:t>Distance Matrix</a:t>
            </a:r>
            <a:endParaRPr lang="en-US"/>
          </a:p>
        </p:txBody>
      </p:sp>
      <p:sp>
        <p:nvSpPr>
          <p:cNvPr id="9" name="TextBox 8"/>
          <p:cNvSpPr txBox="1"/>
          <p:nvPr/>
        </p:nvSpPr>
        <p:spPr>
          <a:xfrm>
            <a:off x="5943600" y="4293704"/>
            <a:ext cx="2544286" cy="646331"/>
          </a:xfrm>
          <a:prstGeom prst="rect">
            <a:avLst/>
          </a:prstGeom>
          <a:noFill/>
        </p:spPr>
        <p:txBody>
          <a:bodyPr wrap="none" rtlCol="0">
            <a:spAutoFit/>
          </a:bodyPr>
          <a:lstStyle/>
          <a:p>
            <a:r>
              <a:rPr lang="en-US" dirty="0" smtClean="0"/>
              <a:t>Hierarchical</a:t>
            </a:r>
            <a:br>
              <a:rPr lang="en-US" dirty="0" smtClean="0"/>
            </a:br>
            <a:r>
              <a:rPr lang="en-US" smtClean="0"/>
              <a:t>Cluster Representation</a:t>
            </a:r>
            <a:endParaRPr lang="en-US"/>
          </a:p>
        </p:txBody>
      </p:sp>
    </p:spTree>
    <p:extLst>
      <p:ext uri="{BB962C8B-B14F-4D97-AF65-F5344CB8AC3E}">
        <p14:creationId xmlns:p14="http://schemas.microsoft.com/office/powerpoint/2010/main" val="1504276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Single-Link(age) Clustering</a:t>
            </a:r>
            <a:endParaRPr lang="en-US" dirty="0"/>
          </a:p>
        </p:txBody>
      </p:sp>
      <p:sp>
        <p:nvSpPr>
          <p:cNvPr id="3" name="TextBox 2"/>
          <p:cNvSpPr txBox="1"/>
          <p:nvPr/>
        </p:nvSpPr>
        <p:spPr>
          <a:xfrm>
            <a:off x="795130" y="1749287"/>
            <a:ext cx="7571303" cy="646331"/>
          </a:xfrm>
          <a:prstGeom prst="rect">
            <a:avLst/>
          </a:prstGeom>
          <a:noFill/>
        </p:spPr>
        <p:txBody>
          <a:bodyPr wrap="none" rtlCol="0">
            <a:spAutoFit/>
          </a:bodyPr>
          <a:lstStyle/>
          <a:p>
            <a:r>
              <a:rPr lang="en-US" dirty="0"/>
              <a:t>Determining clusters: One of the problems with hierarchical clustering is </a:t>
            </a:r>
            <a:endParaRPr lang="en-US" dirty="0" smtClean="0"/>
          </a:p>
          <a:p>
            <a:r>
              <a:rPr lang="en-US" dirty="0" smtClean="0"/>
              <a:t>that </a:t>
            </a:r>
            <a:r>
              <a:rPr lang="en-US" dirty="0"/>
              <a:t>there is no objective way to say how many clusters there are.</a:t>
            </a:r>
          </a:p>
        </p:txBody>
      </p:sp>
      <p:pic>
        <p:nvPicPr>
          <p:cNvPr id="10" name="Picture 9"/>
          <p:cNvPicPr>
            <a:picLocks noChangeAspect="1"/>
          </p:cNvPicPr>
          <p:nvPr/>
        </p:nvPicPr>
        <p:blipFill>
          <a:blip r:embed="rId2"/>
          <a:stretch>
            <a:fillRect/>
          </a:stretch>
        </p:blipFill>
        <p:spPr>
          <a:xfrm>
            <a:off x="3022600" y="2895600"/>
            <a:ext cx="2540000" cy="2552700"/>
          </a:xfrm>
          <a:prstGeom prst="rect">
            <a:avLst/>
          </a:prstGeom>
        </p:spPr>
      </p:pic>
      <p:pic>
        <p:nvPicPr>
          <p:cNvPr id="11" name="Picture 10"/>
          <p:cNvPicPr>
            <a:picLocks noChangeAspect="1"/>
          </p:cNvPicPr>
          <p:nvPr/>
        </p:nvPicPr>
        <p:blipFill>
          <a:blip r:embed="rId3"/>
          <a:stretch>
            <a:fillRect/>
          </a:stretch>
        </p:blipFill>
        <p:spPr>
          <a:xfrm>
            <a:off x="5994400" y="2895600"/>
            <a:ext cx="2540000" cy="2552700"/>
          </a:xfrm>
          <a:prstGeom prst="rect">
            <a:avLst/>
          </a:prstGeom>
        </p:spPr>
      </p:pic>
      <p:sp>
        <p:nvSpPr>
          <p:cNvPr id="12" name="TextBox 11"/>
          <p:cNvSpPr txBox="1"/>
          <p:nvPr/>
        </p:nvSpPr>
        <p:spPr>
          <a:xfrm>
            <a:off x="4045043" y="5935030"/>
            <a:ext cx="601447" cy="369332"/>
          </a:xfrm>
          <a:prstGeom prst="rect">
            <a:avLst/>
          </a:prstGeom>
          <a:noFill/>
        </p:spPr>
        <p:txBody>
          <a:bodyPr wrap="none" rtlCol="0">
            <a:spAutoFit/>
          </a:bodyPr>
          <a:lstStyle/>
          <a:p>
            <a:r>
              <a:rPr lang="en-US" dirty="0" smtClean="0"/>
              <a:t>K=2</a:t>
            </a:r>
            <a:endParaRPr lang="en-US" dirty="0"/>
          </a:p>
        </p:txBody>
      </p:sp>
      <p:sp>
        <p:nvSpPr>
          <p:cNvPr id="13" name="TextBox 12"/>
          <p:cNvSpPr txBox="1"/>
          <p:nvPr/>
        </p:nvSpPr>
        <p:spPr>
          <a:xfrm>
            <a:off x="6963676" y="5935030"/>
            <a:ext cx="601447" cy="369332"/>
          </a:xfrm>
          <a:prstGeom prst="rect">
            <a:avLst/>
          </a:prstGeom>
          <a:noFill/>
        </p:spPr>
        <p:txBody>
          <a:bodyPr wrap="none" rtlCol="0">
            <a:spAutoFit/>
          </a:bodyPr>
          <a:lstStyle/>
          <a:p>
            <a:r>
              <a:rPr lang="en-US" dirty="0" smtClean="0"/>
              <a:t>K=3</a:t>
            </a:r>
            <a:endParaRPr lang="en-US" dirty="0"/>
          </a:p>
        </p:txBody>
      </p:sp>
      <p:pic>
        <p:nvPicPr>
          <p:cNvPr id="14" name="Picture 13"/>
          <p:cNvPicPr>
            <a:picLocks noChangeAspect="1"/>
          </p:cNvPicPr>
          <p:nvPr/>
        </p:nvPicPr>
        <p:blipFill>
          <a:blip r:embed="rId4"/>
          <a:stretch>
            <a:fillRect/>
          </a:stretch>
        </p:blipFill>
        <p:spPr>
          <a:xfrm>
            <a:off x="266700" y="2733893"/>
            <a:ext cx="2540000" cy="2552700"/>
          </a:xfrm>
          <a:prstGeom prst="rect">
            <a:avLst/>
          </a:prstGeom>
        </p:spPr>
      </p:pic>
      <p:sp>
        <p:nvSpPr>
          <p:cNvPr id="15" name="TextBox 14"/>
          <p:cNvSpPr txBox="1"/>
          <p:nvPr/>
        </p:nvSpPr>
        <p:spPr>
          <a:xfrm>
            <a:off x="1258957" y="5923722"/>
            <a:ext cx="729687" cy="369332"/>
          </a:xfrm>
          <a:prstGeom prst="rect">
            <a:avLst/>
          </a:prstGeom>
          <a:noFill/>
        </p:spPr>
        <p:txBody>
          <a:bodyPr wrap="none" rtlCol="0">
            <a:spAutoFit/>
          </a:bodyPr>
          <a:lstStyle/>
          <a:p>
            <a:r>
              <a:rPr lang="en-US" dirty="0" smtClean="0"/>
              <a:t>K = 1</a:t>
            </a:r>
            <a:endParaRPr lang="en-US" dirty="0"/>
          </a:p>
        </p:txBody>
      </p:sp>
    </p:spTree>
    <p:extLst>
      <p:ext uri="{BB962C8B-B14F-4D97-AF65-F5344CB8AC3E}">
        <p14:creationId xmlns:p14="http://schemas.microsoft.com/office/powerpoint/2010/main" val="1583084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Single-Link(age) Clustering</a:t>
            </a:r>
            <a:endParaRPr lang="en-US" dirty="0"/>
          </a:p>
        </p:txBody>
      </p:sp>
      <p:sp>
        <p:nvSpPr>
          <p:cNvPr id="4" name="TextBox 3"/>
          <p:cNvSpPr txBox="1"/>
          <p:nvPr/>
        </p:nvSpPr>
        <p:spPr>
          <a:xfrm>
            <a:off x="1139687" y="3048000"/>
            <a:ext cx="6026137" cy="369332"/>
          </a:xfrm>
          <a:prstGeom prst="rect">
            <a:avLst/>
          </a:prstGeom>
          <a:noFill/>
        </p:spPr>
        <p:txBody>
          <a:bodyPr wrap="none" rtlCol="0">
            <a:spAutoFit/>
          </a:bodyPr>
          <a:lstStyle/>
          <a:p>
            <a:r>
              <a:rPr lang="en-US" dirty="0"/>
              <a:t>Demo https://</a:t>
            </a:r>
            <a:r>
              <a:rPr lang="en-US" dirty="0" err="1"/>
              <a:t>www.youtube.com</a:t>
            </a:r>
            <a:r>
              <a:rPr lang="en-US" dirty="0"/>
              <a:t>/</a:t>
            </a:r>
            <a:r>
              <a:rPr lang="en-US" dirty="0" err="1"/>
              <a:t>watch?v</a:t>
            </a:r>
            <a:r>
              <a:rPr lang="en-US" dirty="0"/>
              <a:t>=XJ3194AmH40</a:t>
            </a:r>
          </a:p>
        </p:txBody>
      </p:sp>
    </p:spTree>
    <p:extLst>
      <p:ext uri="{BB962C8B-B14F-4D97-AF65-F5344CB8AC3E}">
        <p14:creationId xmlns:p14="http://schemas.microsoft.com/office/powerpoint/2010/main" val="595619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Single-Link Clustering</a:t>
            </a:r>
            <a:endParaRPr lang="en-US" dirty="0"/>
          </a:p>
        </p:txBody>
      </p:sp>
      <p:sp>
        <p:nvSpPr>
          <p:cNvPr id="3" name="Text Placeholder 2"/>
          <p:cNvSpPr>
            <a:spLocks noGrp="1"/>
          </p:cNvSpPr>
          <p:nvPr>
            <p:ph type="body" idx="1"/>
          </p:nvPr>
        </p:nvSpPr>
        <p:spPr>
          <a:xfrm>
            <a:off x="311700" y="1536633"/>
            <a:ext cx="8520600" cy="4535277"/>
          </a:xfrm>
        </p:spPr>
        <p:txBody>
          <a:bodyPr>
            <a:normAutofit fontScale="92500" lnSpcReduction="10000"/>
          </a:bodyPr>
          <a:lstStyle/>
          <a:p>
            <a:r>
              <a:rPr lang="en-US" dirty="0" smtClean="0"/>
              <a:t>Pros:</a:t>
            </a:r>
          </a:p>
          <a:p>
            <a:pPr lvl="1"/>
            <a:r>
              <a:rPr lang="en-US" dirty="0" smtClean="0"/>
              <a:t>Fast</a:t>
            </a:r>
          </a:p>
          <a:p>
            <a:pPr lvl="1"/>
            <a:r>
              <a:rPr lang="en-US" dirty="0" smtClean="0"/>
              <a:t>can find clusters of any </a:t>
            </a:r>
            <a:r>
              <a:rPr lang="en-US" dirty="0" smtClean="0"/>
              <a:t>shape</a:t>
            </a:r>
          </a:p>
          <a:p>
            <a:pPr lvl="1"/>
            <a:r>
              <a:rPr lang="en-US" dirty="0" smtClean="0"/>
              <a:t>Nice visualization</a:t>
            </a:r>
            <a:endParaRPr lang="en-US" dirty="0" smtClean="0"/>
          </a:p>
          <a:p>
            <a:r>
              <a:rPr lang="en-US" dirty="0" smtClean="0"/>
              <a:t>Cons:</a:t>
            </a:r>
          </a:p>
          <a:p>
            <a:pPr lvl="1"/>
            <a:r>
              <a:rPr lang="en-US" dirty="0" smtClean="0"/>
              <a:t>no notion of compactness</a:t>
            </a:r>
          </a:p>
          <a:p>
            <a:pPr lvl="1"/>
            <a:r>
              <a:rPr lang="en-US" dirty="0" smtClean="0"/>
              <a:t>no notion of </a:t>
            </a:r>
            <a:r>
              <a:rPr lang="en-US" dirty="0" smtClean="0"/>
              <a:t>balance</a:t>
            </a:r>
          </a:p>
          <a:p>
            <a:pPr lvl="1"/>
            <a:r>
              <a:rPr lang="en-US" dirty="0" smtClean="0"/>
              <a:t>Visualization easily </a:t>
            </a:r>
            <a:r>
              <a:rPr lang="en-US" smtClean="0"/>
              <a:t>gets overwhelmed by too many points</a:t>
            </a:r>
            <a:endParaRPr lang="en-US" dirty="0"/>
          </a:p>
        </p:txBody>
      </p:sp>
    </p:spTree>
    <p:extLst>
      <p:ext uri="{BB962C8B-B14F-4D97-AF65-F5344CB8AC3E}">
        <p14:creationId xmlns:p14="http://schemas.microsoft.com/office/powerpoint/2010/main" val="262425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pic>
        <p:nvPicPr>
          <p:cNvPr id="4" name="Picture 3"/>
          <p:cNvPicPr>
            <a:picLocks noChangeAspect="1"/>
          </p:cNvPicPr>
          <p:nvPr/>
        </p:nvPicPr>
        <p:blipFill>
          <a:blip r:embed="rId2"/>
          <a:stretch>
            <a:fillRect/>
          </a:stretch>
        </p:blipFill>
        <p:spPr>
          <a:xfrm>
            <a:off x="1128706" y="1295400"/>
            <a:ext cx="2367845" cy="5111538"/>
          </a:xfrm>
          <a:prstGeom prst="rect">
            <a:avLst/>
          </a:prstGeom>
        </p:spPr>
      </p:pic>
      <p:pic>
        <p:nvPicPr>
          <p:cNvPr id="5" name="Picture 4"/>
          <p:cNvPicPr>
            <a:picLocks noChangeAspect="1"/>
          </p:cNvPicPr>
          <p:nvPr/>
        </p:nvPicPr>
        <p:blipFill>
          <a:blip r:embed="rId3"/>
          <a:stretch>
            <a:fillRect/>
          </a:stretch>
        </p:blipFill>
        <p:spPr>
          <a:xfrm>
            <a:off x="4164408" y="1295400"/>
            <a:ext cx="2387240" cy="5153406"/>
          </a:xfrm>
          <a:prstGeom prst="rect">
            <a:avLst/>
          </a:prstGeom>
        </p:spPr>
      </p:pic>
      <p:sp>
        <p:nvSpPr>
          <p:cNvPr id="3" name="TextBox 2"/>
          <p:cNvSpPr txBox="1"/>
          <p:nvPr/>
        </p:nvSpPr>
        <p:spPr>
          <a:xfrm>
            <a:off x="1484243" y="6477000"/>
            <a:ext cx="3682162" cy="307777"/>
          </a:xfrm>
          <a:prstGeom prst="rect">
            <a:avLst/>
          </a:prstGeom>
          <a:noFill/>
        </p:spPr>
        <p:txBody>
          <a:bodyPr wrap="none" rtlCol="0">
            <a:spAutoFit/>
          </a:bodyPr>
          <a:lstStyle/>
          <a:p>
            <a:r>
              <a:rPr lang="en-US" sz="1400" dirty="0"/>
              <a:t>http://</a:t>
            </a:r>
            <a:r>
              <a:rPr lang="en-US" sz="1400" dirty="0" err="1"/>
              <a:t>www.stat.cmu.edu</a:t>
            </a:r>
            <a:r>
              <a:rPr lang="en-US" sz="1400" dirty="0"/>
              <a:t>/~</a:t>
            </a:r>
            <a:r>
              <a:rPr lang="en-US" sz="1400" dirty="0" err="1"/>
              <a:t>cshalizi</a:t>
            </a:r>
            <a:r>
              <a:rPr lang="en-US" sz="1400" dirty="0"/>
              <a:t>/350-2006/</a:t>
            </a:r>
          </a:p>
        </p:txBody>
      </p:sp>
    </p:spTree>
    <p:extLst>
      <p:ext uri="{BB962C8B-B14F-4D97-AF65-F5344CB8AC3E}">
        <p14:creationId xmlns:p14="http://schemas.microsoft.com/office/powerpoint/2010/main" val="1061262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The k-Means Algorithm</a:t>
            </a:r>
            <a:endParaRPr/>
          </a:p>
        </p:txBody>
      </p:sp>
      <p:sp>
        <p:nvSpPr>
          <p:cNvPr id="76" name="Shape 76"/>
          <p:cNvSpPr txBox="1">
            <a:spLocks noGrp="1"/>
          </p:cNvSpPr>
          <p:nvPr>
            <p:ph type="body" idx="1"/>
          </p:nvPr>
        </p:nvSpPr>
        <p:spPr>
          <a:xfrm>
            <a:off x="311700" y="1536624"/>
            <a:ext cx="8520600" cy="4843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2000" dirty="0">
                <a:solidFill>
                  <a:schemeClr val="dk1"/>
                </a:solidFill>
              </a:rPr>
              <a:t>The </a:t>
            </a:r>
            <a:r>
              <a:rPr lang="en-US" sz="2000" i="1" dirty="0">
                <a:solidFill>
                  <a:schemeClr val="dk1"/>
                </a:solidFill>
              </a:rPr>
              <a:t>k</a:t>
            </a:r>
            <a:r>
              <a:rPr lang="en-US" sz="2000" dirty="0">
                <a:solidFill>
                  <a:schemeClr val="dk1"/>
                </a:solidFill>
              </a:rPr>
              <a:t>-means algorithm searches for a </a:t>
            </a:r>
            <a:r>
              <a:rPr lang="en-US" sz="2000" i="1" dirty="0">
                <a:solidFill>
                  <a:schemeClr val="dk1"/>
                </a:solidFill>
              </a:rPr>
              <a:t>pre-determined </a:t>
            </a:r>
            <a:r>
              <a:rPr lang="en-US" sz="2000" dirty="0">
                <a:solidFill>
                  <a:schemeClr val="dk1"/>
                </a:solidFill>
              </a:rPr>
              <a:t>number of clusters within an unlabeled multidimensional dataset. </a:t>
            </a:r>
            <a:endParaRPr sz="2000" dirty="0">
              <a:solidFill>
                <a:schemeClr val="dk1"/>
              </a:solidFill>
            </a:endParaRPr>
          </a:p>
          <a:p>
            <a:pPr marL="0" lvl="0" indent="0">
              <a:spcBef>
                <a:spcPts val="1600"/>
              </a:spcBef>
              <a:spcAft>
                <a:spcPts val="0"/>
              </a:spcAft>
              <a:buClr>
                <a:schemeClr val="dk1"/>
              </a:buClr>
              <a:buSzPts val="1100"/>
              <a:buFont typeface="Arial"/>
              <a:buNone/>
            </a:pPr>
            <a:r>
              <a:rPr lang="en-US" sz="2000" dirty="0">
                <a:solidFill>
                  <a:schemeClr val="dk1"/>
                </a:solidFill>
              </a:rPr>
              <a:t>It accomplishes this using a simple conception of what the optimal clustering looks like:</a:t>
            </a:r>
            <a:endParaRPr sz="2000" dirty="0">
              <a:solidFill>
                <a:schemeClr val="dk1"/>
              </a:solidFill>
            </a:endParaRPr>
          </a:p>
          <a:p>
            <a:pPr marL="444500">
              <a:spcBef>
                <a:spcPts val="1600"/>
              </a:spcBef>
              <a:buClr>
                <a:schemeClr val="dk1"/>
              </a:buClr>
              <a:buSzPts val="2000"/>
              <a:buFont typeface="Wingdings" charset="2"/>
              <a:buChar char="§"/>
            </a:pPr>
            <a:r>
              <a:rPr lang="en-US" sz="2000" dirty="0">
                <a:solidFill>
                  <a:schemeClr val="dk1"/>
                </a:solidFill>
              </a:rPr>
              <a:t>The "cluster center" is the </a:t>
            </a:r>
            <a:r>
              <a:rPr lang="en-US" sz="2000" i="1" dirty="0">
                <a:solidFill>
                  <a:schemeClr val="dk1"/>
                </a:solidFill>
              </a:rPr>
              <a:t>arithmetic mean</a:t>
            </a:r>
            <a:r>
              <a:rPr lang="en-US" sz="2000" dirty="0">
                <a:solidFill>
                  <a:schemeClr val="dk1"/>
                </a:solidFill>
              </a:rPr>
              <a:t> of all the points belonging to the cluster.</a:t>
            </a:r>
            <a:endParaRPr sz="2000" dirty="0">
              <a:solidFill>
                <a:schemeClr val="dk1"/>
              </a:solidFill>
            </a:endParaRPr>
          </a:p>
          <a:p>
            <a:pPr marL="444500">
              <a:buClr>
                <a:schemeClr val="dk1"/>
              </a:buClr>
              <a:buSzPts val="2000"/>
              <a:buFont typeface="Wingdings" charset="2"/>
              <a:buChar char="§"/>
            </a:pPr>
            <a:r>
              <a:rPr lang="en-US" sz="2000" dirty="0">
                <a:solidFill>
                  <a:schemeClr val="dk1"/>
                </a:solidFill>
              </a:rPr>
              <a:t>Each point is closer to its own cluster center than to other cluster centers.</a:t>
            </a:r>
            <a:endParaRPr sz="2000" dirty="0">
              <a:solidFill>
                <a:schemeClr val="dk1"/>
              </a:solidFill>
            </a:endParaRPr>
          </a:p>
          <a:p>
            <a:pPr marL="0" lvl="0" indent="0" rtl="0">
              <a:spcBef>
                <a:spcPts val="0"/>
              </a:spcBef>
              <a:spcAft>
                <a:spcPts val="0"/>
              </a:spcAft>
              <a:buNone/>
            </a:pPr>
            <a:endParaRPr sz="2000" dirty="0">
              <a:solidFill>
                <a:schemeClr val="dk1"/>
              </a:solidFill>
            </a:endParaRPr>
          </a:p>
          <a:p>
            <a:pPr marL="0" lvl="0" indent="0" rtl="0">
              <a:spcBef>
                <a:spcPts val="0"/>
              </a:spcBef>
              <a:spcAft>
                <a:spcPts val="0"/>
              </a:spcAft>
              <a:buNone/>
            </a:pPr>
            <a:r>
              <a:rPr lang="en-US" sz="2000" dirty="0">
                <a:solidFill>
                  <a:schemeClr val="dk1"/>
                </a:solidFill>
              </a:rPr>
              <a:t>Those two assumptions are the basis of the </a:t>
            </a:r>
            <a:r>
              <a:rPr lang="en-US" sz="2000" i="1" dirty="0">
                <a:solidFill>
                  <a:schemeClr val="dk1"/>
                </a:solidFill>
              </a:rPr>
              <a:t>k</a:t>
            </a:r>
            <a:r>
              <a:rPr lang="en-US" sz="2000" dirty="0">
                <a:solidFill>
                  <a:schemeClr val="dk1"/>
                </a:solidFill>
              </a:rPr>
              <a:t>-means model. </a:t>
            </a:r>
            <a:endParaRPr sz="2000" dirty="0"/>
          </a:p>
        </p:txBody>
      </p:sp>
      <p:sp>
        <p:nvSpPr>
          <p:cNvPr id="2" name="TextBox 1"/>
          <p:cNvSpPr txBox="1"/>
          <p:nvPr/>
        </p:nvSpPr>
        <p:spPr>
          <a:xfrm>
            <a:off x="2239617" y="6228522"/>
            <a:ext cx="3996607" cy="307777"/>
          </a:xfrm>
          <a:prstGeom prst="rect">
            <a:avLst/>
          </a:prstGeom>
          <a:noFill/>
        </p:spPr>
        <p:txBody>
          <a:bodyPr wrap="none" rtlCol="0">
            <a:spAutoFit/>
          </a:bodyPr>
          <a:lstStyle/>
          <a:p>
            <a:r>
              <a:rPr lang="en-US" dirty="0"/>
              <a:t>https://</a:t>
            </a:r>
            <a:r>
              <a:rPr lang="en-US" dirty="0" err="1"/>
              <a:t>en.wikipedia.org</a:t>
            </a:r>
            <a:r>
              <a:rPr lang="en-US" dirty="0"/>
              <a:t>/wiki/K-</a:t>
            </a:r>
            <a:r>
              <a:rPr lang="en-US" dirty="0" err="1"/>
              <a:t>means_clustering</a:t>
            </a:r>
            <a:endParaRPr lang="en-US" dirty="0"/>
          </a:p>
        </p:txBody>
      </p:sp>
    </p:spTree>
    <p:extLst>
      <p:ext uri="{BB962C8B-B14F-4D97-AF65-F5344CB8AC3E}">
        <p14:creationId xmlns:p14="http://schemas.microsoft.com/office/powerpoint/2010/main" val="3763508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The k-Means Algorithm</a:t>
            </a:r>
            <a:endParaRPr/>
          </a:p>
        </p:txBody>
      </p:sp>
      <p:sp>
        <p:nvSpPr>
          <p:cNvPr id="83" name="Shape 83"/>
          <p:cNvSpPr txBox="1"/>
          <p:nvPr/>
        </p:nvSpPr>
        <p:spPr>
          <a:xfrm>
            <a:off x="290024" y="1365925"/>
            <a:ext cx="6948976" cy="1148676"/>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sz="1400" b="1" dirty="0" smtClean="0">
                <a:solidFill>
                  <a:schemeClr val="dk1"/>
                </a:solidFill>
              </a:rPr>
              <a:t>from</a:t>
            </a:r>
            <a:r>
              <a:rPr lang="en-US" sz="1400" dirty="0" smtClean="0">
                <a:solidFill>
                  <a:schemeClr val="dk1"/>
                </a:solidFill>
              </a:rPr>
              <a:t> </a:t>
            </a:r>
            <a:r>
              <a:rPr lang="en-US" sz="1400" b="1" dirty="0" err="1">
                <a:solidFill>
                  <a:schemeClr val="dk1"/>
                </a:solidFill>
              </a:rPr>
              <a:t>sklearn.datasets.samples_generator</a:t>
            </a:r>
            <a:r>
              <a:rPr lang="en-US" sz="1400" dirty="0">
                <a:solidFill>
                  <a:schemeClr val="dk1"/>
                </a:solidFill>
              </a:rPr>
              <a:t> </a:t>
            </a:r>
            <a:r>
              <a:rPr lang="en-US" sz="1400" b="1" dirty="0">
                <a:solidFill>
                  <a:schemeClr val="dk1"/>
                </a:solidFill>
              </a:rPr>
              <a:t>import</a:t>
            </a:r>
            <a:r>
              <a:rPr lang="en-US" sz="1400" dirty="0">
                <a:solidFill>
                  <a:schemeClr val="dk1"/>
                </a:solidFill>
              </a:rPr>
              <a:t> </a:t>
            </a:r>
            <a:r>
              <a:rPr lang="en-US" sz="1400" dirty="0" err="1">
                <a:solidFill>
                  <a:schemeClr val="dk1"/>
                </a:solidFill>
              </a:rPr>
              <a:t>make_blobs</a:t>
            </a:r>
            <a:endParaRPr sz="1400" dirty="0">
              <a:solidFill>
                <a:schemeClr val="dk1"/>
              </a:solidFill>
            </a:endParaRPr>
          </a:p>
          <a:p>
            <a:pPr marL="0" lvl="0" indent="0">
              <a:spcBef>
                <a:spcPts val="0"/>
              </a:spcBef>
              <a:spcAft>
                <a:spcPts val="0"/>
              </a:spcAft>
              <a:buClr>
                <a:schemeClr val="dk1"/>
              </a:buClr>
              <a:buSzPts val="1100"/>
              <a:buFont typeface="Arial"/>
              <a:buNone/>
            </a:pPr>
            <a:r>
              <a:rPr lang="en-US" sz="1400" dirty="0">
                <a:solidFill>
                  <a:schemeClr val="dk1"/>
                </a:solidFill>
              </a:rPr>
              <a:t>X, </a:t>
            </a:r>
            <a:r>
              <a:rPr lang="en-US" sz="1400" dirty="0">
                <a:solidFill>
                  <a:schemeClr val="dk1"/>
                </a:solidFill>
              </a:rPr>
              <a:t>_</a:t>
            </a:r>
            <a:r>
              <a:rPr lang="en-US" sz="1400" dirty="0" smtClean="0">
                <a:solidFill>
                  <a:schemeClr val="dk1"/>
                </a:solidFill>
              </a:rPr>
              <a:t> </a:t>
            </a:r>
            <a:r>
              <a:rPr lang="en-US" sz="1400" dirty="0">
                <a:solidFill>
                  <a:schemeClr val="dk1"/>
                </a:solidFill>
              </a:rPr>
              <a:t>= </a:t>
            </a:r>
            <a:r>
              <a:rPr lang="en-US" sz="1400" dirty="0" err="1">
                <a:solidFill>
                  <a:schemeClr val="dk1"/>
                </a:solidFill>
              </a:rPr>
              <a:t>make_blobs</a:t>
            </a:r>
            <a:r>
              <a:rPr lang="en-US" sz="1400" dirty="0">
                <a:solidFill>
                  <a:schemeClr val="dk1"/>
                </a:solidFill>
              </a:rPr>
              <a:t>(</a:t>
            </a:r>
            <a:r>
              <a:rPr lang="en-US" sz="1400" dirty="0" err="1">
                <a:solidFill>
                  <a:schemeClr val="dk1"/>
                </a:solidFill>
              </a:rPr>
              <a:t>n_samples</a:t>
            </a:r>
            <a:r>
              <a:rPr lang="en-US" sz="1400" dirty="0">
                <a:solidFill>
                  <a:schemeClr val="dk1"/>
                </a:solidFill>
              </a:rPr>
              <a:t>=300, centers=4,</a:t>
            </a:r>
            <a:endParaRPr sz="1400" dirty="0">
              <a:solidFill>
                <a:schemeClr val="dk1"/>
              </a:solidFill>
            </a:endParaRPr>
          </a:p>
          <a:p>
            <a:pPr marL="0" lvl="0" indent="0">
              <a:spcBef>
                <a:spcPts val="0"/>
              </a:spcBef>
              <a:spcAft>
                <a:spcPts val="0"/>
              </a:spcAft>
              <a:buClr>
                <a:schemeClr val="dk1"/>
              </a:buClr>
              <a:buSzPts val="1100"/>
              <a:buFont typeface="Arial"/>
              <a:buNone/>
            </a:pPr>
            <a:r>
              <a:rPr lang="en-US" sz="1400" dirty="0">
                <a:solidFill>
                  <a:schemeClr val="dk1"/>
                </a:solidFill>
              </a:rPr>
              <a:t>                       </a:t>
            </a:r>
            <a:r>
              <a:rPr lang="en-US" sz="1400" dirty="0" err="1">
                <a:solidFill>
                  <a:schemeClr val="dk1"/>
                </a:solidFill>
              </a:rPr>
              <a:t>cluster_std</a:t>
            </a:r>
            <a:r>
              <a:rPr lang="en-US" sz="1400" dirty="0">
                <a:solidFill>
                  <a:schemeClr val="dk1"/>
                </a:solidFill>
              </a:rPr>
              <a:t>=0.60, </a:t>
            </a:r>
            <a:r>
              <a:rPr lang="en-US" sz="1400" dirty="0" err="1">
                <a:solidFill>
                  <a:schemeClr val="dk1"/>
                </a:solidFill>
              </a:rPr>
              <a:t>random_state</a:t>
            </a:r>
            <a:r>
              <a:rPr lang="en-US" sz="1400" dirty="0">
                <a:solidFill>
                  <a:schemeClr val="dk1"/>
                </a:solidFill>
              </a:rPr>
              <a:t>=0)</a:t>
            </a:r>
            <a:endParaRPr sz="1400" dirty="0">
              <a:solidFill>
                <a:schemeClr val="dk1"/>
              </a:solidFill>
            </a:endParaRPr>
          </a:p>
          <a:p>
            <a:pPr marL="0" lvl="0" indent="0">
              <a:spcBef>
                <a:spcPts val="0"/>
              </a:spcBef>
              <a:spcAft>
                <a:spcPts val="0"/>
              </a:spcAft>
              <a:buClr>
                <a:schemeClr val="dk1"/>
              </a:buClr>
              <a:buSzPts val="1100"/>
              <a:buFont typeface="Arial"/>
              <a:buNone/>
            </a:pPr>
            <a:r>
              <a:rPr lang="en-US" sz="1400" dirty="0" err="1">
                <a:solidFill>
                  <a:schemeClr val="dk1"/>
                </a:solidFill>
              </a:rPr>
              <a:t>plt.scatter</a:t>
            </a:r>
            <a:r>
              <a:rPr lang="en-US" sz="1400" dirty="0">
                <a:solidFill>
                  <a:schemeClr val="dk1"/>
                </a:solidFill>
              </a:rPr>
              <a:t>(X[:, 0], X[:, 1], s=50);</a:t>
            </a:r>
            <a:endParaRPr sz="1400" dirty="0">
              <a:solidFill>
                <a:schemeClr val="dk1"/>
              </a:solidFill>
            </a:endParaRPr>
          </a:p>
          <a:p>
            <a:pPr marL="0" lvl="0" indent="0">
              <a:spcBef>
                <a:spcPts val="0"/>
              </a:spcBef>
              <a:spcAft>
                <a:spcPts val="0"/>
              </a:spcAft>
              <a:buClr>
                <a:schemeClr val="dk1"/>
              </a:buClr>
              <a:buSzPts val="1100"/>
              <a:buFont typeface="Arial"/>
              <a:buNone/>
            </a:pPr>
            <a:endParaRPr dirty="0">
              <a:solidFill>
                <a:schemeClr val="dk1"/>
              </a:solidFill>
            </a:endParaRPr>
          </a:p>
          <a:p>
            <a:pPr marL="0" lvl="0" indent="0">
              <a:spcBef>
                <a:spcPts val="0"/>
              </a:spcBef>
              <a:spcAft>
                <a:spcPts val="0"/>
              </a:spcAft>
              <a:buNone/>
            </a:pPr>
            <a:endParaRPr dirty="0"/>
          </a:p>
        </p:txBody>
      </p:sp>
      <p:pic>
        <p:nvPicPr>
          <p:cNvPr id="84" name="Shape 84" descr="Unknown-5"/>
          <p:cNvPicPr preferRelativeResize="0"/>
          <p:nvPr/>
        </p:nvPicPr>
        <p:blipFill>
          <a:blip r:embed="rId3">
            <a:alphaModFix/>
          </a:blip>
          <a:stretch>
            <a:fillRect/>
          </a:stretch>
        </p:blipFill>
        <p:spPr>
          <a:xfrm>
            <a:off x="3734950" y="3087775"/>
            <a:ext cx="4591050" cy="3248025"/>
          </a:xfrm>
          <a:prstGeom prst="rect">
            <a:avLst/>
          </a:prstGeom>
          <a:noFill/>
          <a:ln>
            <a:noFill/>
          </a:ln>
        </p:spPr>
      </p:pic>
    </p:spTree>
    <p:extLst>
      <p:ext uri="{BB962C8B-B14F-4D97-AF65-F5344CB8AC3E}">
        <p14:creationId xmlns:p14="http://schemas.microsoft.com/office/powerpoint/2010/main" val="438078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The k-Means Algorithm</a:t>
            </a:r>
            <a:endParaRPr/>
          </a:p>
        </p:txBody>
      </p:sp>
      <p:sp>
        <p:nvSpPr>
          <p:cNvPr id="91" name="Shape 91"/>
          <p:cNvSpPr txBox="1"/>
          <p:nvPr/>
        </p:nvSpPr>
        <p:spPr>
          <a:xfrm>
            <a:off x="290024" y="1365925"/>
            <a:ext cx="7558575" cy="18243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1400" b="1" dirty="0">
                <a:solidFill>
                  <a:schemeClr val="dk1"/>
                </a:solidFill>
              </a:rPr>
              <a:t>from</a:t>
            </a:r>
            <a:r>
              <a:rPr lang="en-US" sz="1400" dirty="0">
                <a:solidFill>
                  <a:schemeClr val="dk1"/>
                </a:solidFill>
              </a:rPr>
              <a:t> </a:t>
            </a:r>
            <a:r>
              <a:rPr lang="en-US" sz="1400" b="1" dirty="0" err="1">
                <a:solidFill>
                  <a:schemeClr val="dk1"/>
                </a:solidFill>
              </a:rPr>
              <a:t>sklearn.cluster</a:t>
            </a:r>
            <a:r>
              <a:rPr lang="en-US" sz="1400" dirty="0">
                <a:solidFill>
                  <a:schemeClr val="dk1"/>
                </a:solidFill>
              </a:rPr>
              <a:t> </a:t>
            </a:r>
            <a:r>
              <a:rPr lang="en-US" sz="1400" b="1" dirty="0">
                <a:solidFill>
                  <a:schemeClr val="dk1"/>
                </a:solidFill>
              </a:rPr>
              <a:t>import</a:t>
            </a:r>
            <a:r>
              <a:rPr lang="en-US" sz="1400" dirty="0">
                <a:solidFill>
                  <a:schemeClr val="dk1"/>
                </a:solidFill>
              </a:rPr>
              <a:t> </a:t>
            </a:r>
            <a:r>
              <a:rPr lang="en-US" sz="1400" dirty="0" err="1">
                <a:solidFill>
                  <a:schemeClr val="dk1"/>
                </a:solidFill>
              </a:rPr>
              <a:t>KMeans</a:t>
            </a:r>
            <a:endParaRPr sz="1400" dirty="0">
              <a:solidFill>
                <a:schemeClr val="dk1"/>
              </a:solidFill>
            </a:endParaRPr>
          </a:p>
          <a:p>
            <a:pPr marL="0" lvl="0" indent="0">
              <a:spcBef>
                <a:spcPts val="0"/>
              </a:spcBef>
              <a:spcAft>
                <a:spcPts val="0"/>
              </a:spcAft>
              <a:buNone/>
            </a:pPr>
            <a:r>
              <a:rPr lang="en-US" sz="1400" dirty="0" err="1">
                <a:solidFill>
                  <a:schemeClr val="dk1"/>
                </a:solidFill>
              </a:rPr>
              <a:t>kmeans</a:t>
            </a:r>
            <a:r>
              <a:rPr lang="en-US" sz="1400" dirty="0">
                <a:solidFill>
                  <a:schemeClr val="dk1"/>
                </a:solidFill>
              </a:rPr>
              <a:t> = </a:t>
            </a:r>
            <a:r>
              <a:rPr lang="en-US" sz="1400" dirty="0" err="1">
                <a:solidFill>
                  <a:srgbClr val="FF0000"/>
                </a:solidFill>
              </a:rPr>
              <a:t>KMeans</a:t>
            </a:r>
            <a:r>
              <a:rPr lang="en-US" sz="1400" dirty="0">
                <a:solidFill>
                  <a:srgbClr val="FF0000"/>
                </a:solidFill>
              </a:rPr>
              <a:t>(</a:t>
            </a:r>
            <a:r>
              <a:rPr lang="en-US" sz="1400" dirty="0" err="1">
                <a:solidFill>
                  <a:srgbClr val="FF0000"/>
                </a:solidFill>
              </a:rPr>
              <a:t>n_clusters</a:t>
            </a:r>
            <a:r>
              <a:rPr lang="en-US" sz="1400" dirty="0">
                <a:solidFill>
                  <a:srgbClr val="FF0000"/>
                </a:solidFill>
              </a:rPr>
              <a:t>=4)</a:t>
            </a:r>
            <a:endParaRPr sz="1400" dirty="0">
              <a:solidFill>
                <a:srgbClr val="FF0000"/>
              </a:solidFill>
            </a:endParaRPr>
          </a:p>
          <a:p>
            <a:pPr marL="0" lvl="0" indent="0">
              <a:spcBef>
                <a:spcPts val="0"/>
              </a:spcBef>
              <a:spcAft>
                <a:spcPts val="0"/>
              </a:spcAft>
              <a:buNone/>
            </a:pPr>
            <a:r>
              <a:rPr lang="en-US" sz="1400" dirty="0" err="1">
                <a:solidFill>
                  <a:schemeClr val="dk1"/>
                </a:solidFill>
              </a:rPr>
              <a:t>kmeans.fit</a:t>
            </a:r>
            <a:r>
              <a:rPr lang="en-US" sz="1400" dirty="0">
                <a:solidFill>
                  <a:schemeClr val="dk1"/>
                </a:solidFill>
              </a:rPr>
              <a:t>(X)</a:t>
            </a:r>
            <a:endParaRPr sz="1400" dirty="0">
              <a:solidFill>
                <a:schemeClr val="dk1"/>
              </a:solidFill>
            </a:endParaRPr>
          </a:p>
          <a:p>
            <a:pPr marL="0" lvl="0" indent="0">
              <a:spcBef>
                <a:spcPts val="0"/>
              </a:spcBef>
              <a:spcAft>
                <a:spcPts val="0"/>
              </a:spcAft>
              <a:buNone/>
            </a:pPr>
            <a:r>
              <a:rPr lang="en-US" sz="1400" dirty="0" err="1" smtClean="0">
                <a:solidFill>
                  <a:schemeClr val="dk1"/>
                </a:solidFill>
              </a:rPr>
              <a:t>y_kmeans</a:t>
            </a:r>
            <a:r>
              <a:rPr lang="en-US" sz="1400" dirty="0" smtClean="0">
                <a:solidFill>
                  <a:schemeClr val="dk1"/>
                </a:solidFill>
              </a:rPr>
              <a:t> = </a:t>
            </a:r>
            <a:r>
              <a:rPr lang="en-US" sz="1400" dirty="0" err="1" smtClean="0">
                <a:solidFill>
                  <a:schemeClr val="dk1"/>
                </a:solidFill>
              </a:rPr>
              <a:t>kmeans.predict</a:t>
            </a:r>
            <a:r>
              <a:rPr lang="en-US" sz="1400" dirty="0" smtClean="0">
                <a:solidFill>
                  <a:schemeClr val="dk1"/>
                </a:solidFill>
              </a:rPr>
              <a:t>(X)</a:t>
            </a:r>
            <a:endParaRPr sz="1400" dirty="0" smtClean="0">
              <a:solidFill>
                <a:schemeClr val="dk1"/>
              </a:solidFill>
            </a:endParaRPr>
          </a:p>
          <a:p>
            <a:pPr marL="0" lvl="0" indent="0" rtl="0">
              <a:spcBef>
                <a:spcPts val="0"/>
              </a:spcBef>
              <a:spcAft>
                <a:spcPts val="0"/>
              </a:spcAft>
              <a:buNone/>
            </a:pPr>
            <a:endParaRPr sz="1400" b="1" dirty="0">
              <a:solidFill>
                <a:schemeClr val="dk1"/>
              </a:solidFill>
            </a:endParaRPr>
          </a:p>
          <a:p>
            <a:pPr marL="0" lvl="0" indent="0" rtl="0">
              <a:spcBef>
                <a:spcPts val="0"/>
              </a:spcBef>
              <a:spcAft>
                <a:spcPts val="0"/>
              </a:spcAft>
              <a:buNone/>
            </a:pPr>
            <a:r>
              <a:rPr lang="en-US" sz="1400" dirty="0" err="1">
                <a:solidFill>
                  <a:schemeClr val="dk1"/>
                </a:solidFill>
              </a:rPr>
              <a:t>plt.scatter</a:t>
            </a:r>
            <a:r>
              <a:rPr lang="en-US" sz="1400" dirty="0">
                <a:solidFill>
                  <a:schemeClr val="dk1"/>
                </a:solidFill>
              </a:rPr>
              <a:t>(X[:, 0], X[:, 1], c=</a:t>
            </a:r>
            <a:r>
              <a:rPr lang="en-US" sz="1400" dirty="0" err="1">
                <a:solidFill>
                  <a:schemeClr val="dk1"/>
                </a:solidFill>
              </a:rPr>
              <a:t>y_kmeans</a:t>
            </a:r>
            <a:r>
              <a:rPr lang="en-US" sz="1400" dirty="0">
                <a:solidFill>
                  <a:schemeClr val="dk1"/>
                </a:solidFill>
              </a:rPr>
              <a:t>, s=50, </a:t>
            </a:r>
            <a:r>
              <a:rPr lang="en-US" sz="1400" dirty="0" err="1">
                <a:solidFill>
                  <a:schemeClr val="dk1"/>
                </a:solidFill>
              </a:rPr>
              <a:t>cmap</a:t>
            </a:r>
            <a:r>
              <a:rPr lang="en-US" sz="1400" dirty="0">
                <a:solidFill>
                  <a:schemeClr val="dk1"/>
                </a:solidFill>
              </a:rPr>
              <a:t>='</a:t>
            </a:r>
            <a:r>
              <a:rPr lang="en-US" sz="1400" dirty="0" err="1">
                <a:solidFill>
                  <a:schemeClr val="dk1"/>
                </a:solidFill>
              </a:rPr>
              <a:t>viridis</a:t>
            </a:r>
            <a:r>
              <a:rPr lang="en-US" sz="1400" dirty="0">
                <a:solidFill>
                  <a:schemeClr val="dk1"/>
                </a:solidFill>
              </a:rPr>
              <a:t>')</a:t>
            </a:r>
            <a:br>
              <a:rPr lang="en-US" sz="1400" dirty="0">
                <a:solidFill>
                  <a:schemeClr val="dk1"/>
                </a:solidFill>
              </a:rPr>
            </a:br>
            <a:r>
              <a:rPr lang="en-US" sz="1400" dirty="0">
                <a:solidFill>
                  <a:schemeClr val="dk1"/>
                </a:solidFill>
              </a:rPr>
              <a:t>centers = </a:t>
            </a:r>
            <a:r>
              <a:rPr lang="en-US" sz="1400" dirty="0" err="1">
                <a:solidFill>
                  <a:srgbClr val="FF0000"/>
                </a:solidFill>
              </a:rPr>
              <a:t>kmeans.cluster_centers</a:t>
            </a:r>
            <a:r>
              <a:rPr lang="en-US" sz="1400" dirty="0">
                <a:solidFill>
                  <a:srgbClr val="FF0000"/>
                </a:solidFill>
              </a:rPr>
              <a:t>_</a:t>
            </a:r>
            <a:br>
              <a:rPr lang="en-US" sz="1400" dirty="0">
                <a:solidFill>
                  <a:srgbClr val="FF0000"/>
                </a:solidFill>
              </a:rPr>
            </a:br>
            <a:r>
              <a:rPr lang="en-US" sz="1400" dirty="0" err="1">
                <a:solidFill>
                  <a:schemeClr val="dk1"/>
                </a:solidFill>
              </a:rPr>
              <a:t>plt.scatter</a:t>
            </a:r>
            <a:r>
              <a:rPr lang="en-US" sz="1400" dirty="0">
                <a:solidFill>
                  <a:schemeClr val="dk1"/>
                </a:solidFill>
              </a:rPr>
              <a:t>(centers[:, 0], centers[:, 1], c='black', s=200, alpha=0.5);</a:t>
            </a:r>
            <a:br>
              <a:rPr lang="en-US" sz="1400" dirty="0">
                <a:solidFill>
                  <a:schemeClr val="dk1"/>
                </a:solidFill>
              </a:rPr>
            </a:br>
            <a:endParaRPr sz="1400" dirty="0">
              <a:solidFill>
                <a:schemeClr val="dk1"/>
              </a:solidFill>
            </a:endParaRPr>
          </a:p>
          <a:p>
            <a:pPr marL="0" lvl="0" indent="0" rtl="0">
              <a:spcBef>
                <a:spcPts val="0"/>
              </a:spcBef>
              <a:spcAft>
                <a:spcPts val="0"/>
              </a:spcAft>
              <a:buNone/>
            </a:pPr>
            <a:endParaRPr dirty="0"/>
          </a:p>
        </p:txBody>
      </p:sp>
      <p:pic>
        <p:nvPicPr>
          <p:cNvPr id="92" name="Shape 92" descr="Unknown-6"/>
          <p:cNvPicPr preferRelativeResize="0"/>
          <p:nvPr/>
        </p:nvPicPr>
        <p:blipFill>
          <a:blip r:embed="rId3">
            <a:alphaModFix/>
          </a:blip>
          <a:stretch>
            <a:fillRect/>
          </a:stretch>
        </p:blipFill>
        <p:spPr>
          <a:xfrm>
            <a:off x="3615500" y="3342625"/>
            <a:ext cx="4591050" cy="3248025"/>
          </a:xfrm>
          <a:prstGeom prst="rect">
            <a:avLst/>
          </a:prstGeom>
          <a:noFill/>
          <a:ln>
            <a:noFill/>
          </a:ln>
        </p:spPr>
      </p:pic>
    </p:spTree>
    <p:extLst>
      <p:ext uri="{BB962C8B-B14F-4D97-AF65-F5344CB8AC3E}">
        <p14:creationId xmlns:p14="http://schemas.microsoft.com/office/powerpoint/2010/main" val="518793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k-Means Algorithm: Expectation Maximization</a:t>
            </a:r>
            <a:endParaRPr dirty="0"/>
          </a:p>
        </p:txBody>
      </p:sp>
      <p:sp>
        <p:nvSpPr>
          <p:cNvPr id="99" name="Shape 99"/>
          <p:cNvSpPr txBox="1">
            <a:spLocks noGrp="1"/>
          </p:cNvSpPr>
          <p:nvPr>
            <p:ph type="body" idx="1"/>
          </p:nvPr>
        </p:nvSpPr>
        <p:spPr>
          <a:xfrm>
            <a:off x="358144" y="2220802"/>
            <a:ext cx="8520600" cy="4099090"/>
          </a:xfrm>
          <a:prstGeom prst="rect">
            <a:avLst/>
          </a:prstGeom>
        </p:spPr>
        <p:txBody>
          <a:bodyPr spcFirstLastPara="1" wrap="square" lIns="91425" tIns="91425" rIns="91425" bIns="91425" anchor="t" anchorCtr="0">
            <a:normAutofit lnSpcReduction="10000"/>
          </a:bodyPr>
          <a:lstStyle/>
          <a:p>
            <a:pPr marL="0" lvl="0" indent="0">
              <a:spcBef>
                <a:spcPts val="0"/>
              </a:spcBef>
              <a:spcAft>
                <a:spcPts val="0"/>
              </a:spcAft>
              <a:buClr>
                <a:schemeClr val="dk1"/>
              </a:buClr>
              <a:buSzPts val="1100"/>
              <a:buFont typeface="Arial"/>
              <a:buNone/>
            </a:pPr>
            <a:r>
              <a:rPr lang="en-US" sz="2000" dirty="0">
                <a:solidFill>
                  <a:schemeClr val="dk1"/>
                </a:solidFill>
              </a:rPr>
              <a:t>The expectation–maximization approach here consists of the following procedure:</a:t>
            </a:r>
            <a:endParaRPr sz="2000" dirty="0">
              <a:solidFill>
                <a:schemeClr val="dk1"/>
              </a:solidFill>
            </a:endParaRPr>
          </a:p>
          <a:p>
            <a:pPr marL="457200" lvl="0" indent="-355600" rtl="0">
              <a:spcBef>
                <a:spcPts val="1600"/>
              </a:spcBef>
              <a:spcAft>
                <a:spcPts val="0"/>
              </a:spcAft>
              <a:buClr>
                <a:schemeClr val="dk1"/>
              </a:buClr>
              <a:buSzPts val="2000"/>
              <a:buAutoNum type="arabicPeriod"/>
            </a:pPr>
            <a:r>
              <a:rPr lang="en-US" sz="2000" dirty="0">
                <a:solidFill>
                  <a:schemeClr val="dk1"/>
                </a:solidFill>
              </a:rPr>
              <a:t>Guess some cluster centers</a:t>
            </a:r>
            <a:endParaRPr sz="2000" dirty="0">
              <a:solidFill>
                <a:schemeClr val="dk1"/>
              </a:solidFill>
            </a:endParaRPr>
          </a:p>
          <a:p>
            <a:pPr marL="457200" lvl="0" indent="-355600" rtl="0">
              <a:spcBef>
                <a:spcPts val="0"/>
              </a:spcBef>
              <a:spcAft>
                <a:spcPts val="0"/>
              </a:spcAft>
              <a:buClr>
                <a:schemeClr val="dk1"/>
              </a:buClr>
              <a:buSzPts val="2000"/>
              <a:buAutoNum type="arabicPeriod"/>
            </a:pPr>
            <a:r>
              <a:rPr lang="en-US" sz="2000" dirty="0">
                <a:solidFill>
                  <a:schemeClr val="dk1"/>
                </a:solidFill>
              </a:rPr>
              <a:t>Repeat until converged</a:t>
            </a:r>
            <a:endParaRPr sz="2000" dirty="0">
              <a:solidFill>
                <a:schemeClr val="dk1"/>
              </a:solidFill>
            </a:endParaRPr>
          </a:p>
          <a:p>
            <a:pPr marL="914400" lvl="1" indent="-355600" rtl="0">
              <a:spcBef>
                <a:spcPts val="0"/>
              </a:spcBef>
              <a:spcAft>
                <a:spcPts val="0"/>
              </a:spcAft>
              <a:buClr>
                <a:schemeClr val="dk1"/>
              </a:buClr>
              <a:buSzPts val="2000"/>
              <a:buAutoNum type="arabicPeriod"/>
            </a:pPr>
            <a:r>
              <a:rPr lang="en-US" sz="2000" i="1" dirty="0">
                <a:solidFill>
                  <a:schemeClr val="dk1"/>
                </a:solidFill>
              </a:rPr>
              <a:t>E-Step</a:t>
            </a:r>
            <a:r>
              <a:rPr lang="en-US" sz="2000" dirty="0">
                <a:solidFill>
                  <a:schemeClr val="dk1"/>
                </a:solidFill>
              </a:rPr>
              <a:t>: assign points to the nearest cluster center</a:t>
            </a:r>
            <a:endParaRPr sz="2000" dirty="0">
              <a:solidFill>
                <a:schemeClr val="dk1"/>
              </a:solidFill>
            </a:endParaRPr>
          </a:p>
          <a:p>
            <a:pPr marL="914400" lvl="1" indent="-355600" rtl="0">
              <a:spcBef>
                <a:spcPts val="0"/>
              </a:spcBef>
              <a:spcAft>
                <a:spcPts val="0"/>
              </a:spcAft>
              <a:buClr>
                <a:schemeClr val="dk1"/>
              </a:buClr>
              <a:buSzPts val="2000"/>
              <a:buAutoNum type="arabicPeriod"/>
            </a:pPr>
            <a:r>
              <a:rPr lang="en-US" sz="2000" i="1" dirty="0">
                <a:solidFill>
                  <a:schemeClr val="dk1"/>
                </a:solidFill>
              </a:rPr>
              <a:t>M-Step</a:t>
            </a:r>
            <a:r>
              <a:rPr lang="en-US" sz="2000" dirty="0">
                <a:solidFill>
                  <a:schemeClr val="dk1"/>
                </a:solidFill>
              </a:rPr>
              <a:t>: set the cluster centers to the mean</a:t>
            </a:r>
            <a:endParaRPr sz="2000" dirty="0">
              <a:solidFill>
                <a:schemeClr val="dk1"/>
              </a:solidFill>
            </a:endParaRPr>
          </a:p>
          <a:p>
            <a:pPr marL="0" lvl="0" indent="0" rtl="0">
              <a:spcBef>
                <a:spcPts val="0"/>
              </a:spcBef>
              <a:spcAft>
                <a:spcPts val="0"/>
              </a:spcAft>
              <a:buNone/>
            </a:pPr>
            <a:endParaRPr sz="2000" dirty="0">
              <a:solidFill>
                <a:schemeClr val="dk1"/>
              </a:solidFill>
            </a:endParaRPr>
          </a:p>
          <a:p>
            <a:pPr marL="0" lvl="0" indent="0" rtl="0">
              <a:spcBef>
                <a:spcPts val="0"/>
              </a:spcBef>
              <a:spcAft>
                <a:spcPts val="0"/>
              </a:spcAft>
              <a:buNone/>
            </a:pPr>
            <a:r>
              <a:rPr lang="en-US" sz="2000" dirty="0">
                <a:solidFill>
                  <a:schemeClr val="dk1"/>
                </a:solidFill>
              </a:rPr>
              <a:t>Here the "E-step" or "Expectation step" is so-named because it involves updating our expectation of which cluster each point belongs to - in this context expectation is just a fancy word of mean/average.</a:t>
            </a:r>
            <a:endParaRPr sz="2000" dirty="0">
              <a:solidFill>
                <a:schemeClr val="dk1"/>
              </a:solidFill>
            </a:endParaRPr>
          </a:p>
          <a:p>
            <a:pPr marL="0" lvl="0" indent="0" rtl="0">
              <a:spcBef>
                <a:spcPts val="0"/>
              </a:spcBef>
              <a:spcAft>
                <a:spcPts val="0"/>
              </a:spcAft>
              <a:buNone/>
            </a:pPr>
            <a:endParaRPr sz="2000" dirty="0">
              <a:solidFill>
                <a:schemeClr val="dk1"/>
              </a:solidFill>
            </a:endParaRPr>
          </a:p>
          <a:p>
            <a:pPr marL="0" lvl="0" indent="0" rtl="0">
              <a:spcBef>
                <a:spcPts val="0"/>
              </a:spcBef>
              <a:spcAft>
                <a:spcPts val="0"/>
              </a:spcAft>
              <a:buClr>
                <a:schemeClr val="dk1"/>
              </a:buClr>
              <a:buSzPts val="1100"/>
              <a:buFont typeface="Arial"/>
              <a:buNone/>
            </a:pPr>
            <a:r>
              <a:rPr lang="en-US" sz="2000" dirty="0">
                <a:solidFill>
                  <a:schemeClr val="dk1"/>
                </a:solidFill>
              </a:rPr>
              <a:t>The "M-step" or "Maximization step" is so-named because it involves maximizing the mean of the data in each cluster.</a:t>
            </a:r>
            <a:endParaRPr sz="2000" dirty="0">
              <a:solidFill>
                <a:schemeClr val="dk1"/>
              </a:solidFill>
            </a:endParaRPr>
          </a:p>
          <a:p>
            <a:pPr marL="0" lvl="0" indent="0">
              <a:spcBef>
                <a:spcPts val="0"/>
              </a:spcBef>
              <a:spcAft>
                <a:spcPts val="1600"/>
              </a:spcAft>
              <a:buNone/>
            </a:pPr>
            <a:endParaRPr sz="2000" dirty="0"/>
          </a:p>
        </p:txBody>
      </p:sp>
    </p:spTree>
    <p:extLst>
      <p:ext uri="{BB962C8B-B14F-4D97-AF65-F5344CB8AC3E}">
        <p14:creationId xmlns:p14="http://schemas.microsoft.com/office/powerpoint/2010/main" val="1795009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k-Means</a:t>
            </a:r>
            <a:endParaRPr lang="en-US" dirty="0"/>
          </a:p>
        </p:txBody>
      </p:sp>
      <p:pic>
        <p:nvPicPr>
          <p:cNvPr id="5" name="Picture 4"/>
          <p:cNvPicPr>
            <a:picLocks noChangeAspect="1"/>
          </p:cNvPicPr>
          <p:nvPr/>
        </p:nvPicPr>
        <p:blipFill>
          <a:blip r:embed="rId2"/>
          <a:stretch>
            <a:fillRect/>
          </a:stretch>
        </p:blipFill>
        <p:spPr>
          <a:xfrm>
            <a:off x="630316" y="1627100"/>
            <a:ext cx="6972300" cy="2209800"/>
          </a:xfrm>
          <a:prstGeom prst="rect">
            <a:avLst/>
          </a:prstGeom>
        </p:spPr>
      </p:pic>
      <p:pic>
        <p:nvPicPr>
          <p:cNvPr id="6" name="Picture 5"/>
          <p:cNvPicPr>
            <a:picLocks noChangeAspect="1"/>
          </p:cNvPicPr>
          <p:nvPr/>
        </p:nvPicPr>
        <p:blipFill>
          <a:blip r:embed="rId3"/>
          <a:stretch>
            <a:fillRect/>
          </a:stretch>
        </p:blipFill>
        <p:spPr>
          <a:xfrm>
            <a:off x="695288" y="4343122"/>
            <a:ext cx="8001000" cy="1104900"/>
          </a:xfrm>
          <a:prstGeom prst="rect">
            <a:avLst/>
          </a:prstGeom>
        </p:spPr>
      </p:pic>
    </p:spTree>
    <p:extLst>
      <p:ext uri="{BB962C8B-B14F-4D97-AF65-F5344CB8AC3E}">
        <p14:creationId xmlns:p14="http://schemas.microsoft.com/office/powerpoint/2010/main" val="997361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1600200" y="381000"/>
            <a:ext cx="6705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Arial"/>
              <a:buNone/>
            </a:pPr>
            <a:r>
              <a:rPr lang="en-US" sz="4200" b="0" i="0" u="none" strike="noStrike" cap="none">
                <a:solidFill>
                  <a:schemeClr val="dk2"/>
                </a:solidFill>
                <a:latin typeface="Arial"/>
                <a:ea typeface="Arial"/>
                <a:cs typeface="Arial"/>
                <a:sym typeface="Arial"/>
              </a:rPr>
              <a:t>The k-Means Algorithm</a:t>
            </a:r>
            <a:endParaRPr/>
          </a:p>
        </p:txBody>
      </p:sp>
      <p:pic>
        <p:nvPicPr>
          <p:cNvPr id="105" name="Shape 105"/>
          <p:cNvPicPr preferRelativeResize="0"/>
          <p:nvPr/>
        </p:nvPicPr>
        <p:blipFill rotWithShape="1">
          <a:blip r:embed="rId3">
            <a:alphaModFix/>
          </a:blip>
          <a:srcRect/>
          <a:stretch/>
        </p:blipFill>
        <p:spPr>
          <a:xfrm>
            <a:off x="217487" y="1524000"/>
            <a:ext cx="8709025" cy="4343400"/>
          </a:xfrm>
          <a:prstGeom prst="rect">
            <a:avLst/>
          </a:prstGeom>
          <a:noFill/>
          <a:ln>
            <a:noFill/>
          </a:ln>
        </p:spPr>
      </p:pic>
      <p:sp>
        <p:nvSpPr>
          <p:cNvPr id="106" name="Shape 106"/>
          <p:cNvSpPr txBox="1"/>
          <p:nvPr/>
        </p:nvSpPr>
        <p:spPr>
          <a:xfrm>
            <a:off x="1557337" y="6110287"/>
            <a:ext cx="4948237"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000" b="0" i="0" u="none" strike="noStrike" cap="none">
                <a:solidFill>
                  <a:schemeClr val="dk1"/>
                </a:solidFill>
                <a:latin typeface="Times New Roman"/>
                <a:ea typeface="Times New Roman"/>
                <a:cs typeface="Times New Roman"/>
                <a:sym typeface="Times New Roman"/>
              </a:rPr>
              <a:t>Iterations of the k-means algorithm with </a:t>
            </a:r>
            <a:r>
              <a:rPr lang="en-US" sz="2000" b="0" i="1" u="none" strike="noStrike" cap="none">
                <a:solidFill>
                  <a:schemeClr val="dk1"/>
                </a:solidFill>
                <a:latin typeface="Times New Roman"/>
                <a:ea typeface="Times New Roman"/>
                <a:cs typeface="Times New Roman"/>
                <a:sym typeface="Times New Roman"/>
              </a:rPr>
              <a:t>k = 2.</a:t>
            </a:r>
            <a:endParaRPr/>
          </a:p>
        </p:txBody>
      </p:sp>
    </p:spTree>
    <p:extLst>
      <p:ext uri="{BB962C8B-B14F-4D97-AF65-F5344CB8AC3E}">
        <p14:creationId xmlns:p14="http://schemas.microsoft.com/office/powerpoint/2010/main" val="1478491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the k-Means Algorithm</a:t>
            </a:r>
            <a:endParaRPr lang="en-US" dirty="0"/>
          </a:p>
        </p:txBody>
      </p:sp>
      <p:sp>
        <p:nvSpPr>
          <p:cNvPr id="3" name="TextBox 2"/>
          <p:cNvSpPr txBox="1"/>
          <p:nvPr/>
        </p:nvSpPr>
        <p:spPr>
          <a:xfrm>
            <a:off x="1179443" y="2955235"/>
            <a:ext cx="5487400" cy="307777"/>
          </a:xfrm>
          <a:prstGeom prst="rect">
            <a:avLst/>
          </a:prstGeom>
          <a:noFill/>
        </p:spPr>
        <p:txBody>
          <a:bodyPr wrap="none" rtlCol="0">
            <a:spAutoFit/>
          </a:bodyPr>
          <a:lstStyle/>
          <a:p>
            <a:r>
              <a:rPr lang="en-US" dirty="0"/>
              <a:t>http://</a:t>
            </a:r>
            <a:r>
              <a:rPr lang="en-US" dirty="0" err="1"/>
              <a:t>stanford.edu</a:t>
            </a:r>
            <a:r>
              <a:rPr lang="en-US" dirty="0"/>
              <a:t>/class/ee103/visualizations/</a:t>
            </a:r>
            <a:r>
              <a:rPr lang="en-US" dirty="0" err="1"/>
              <a:t>kmeans</a:t>
            </a:r>
            <a:r>
              <a:rPr lang="en-US" dirty="0"/>
              <a:t>/</a:t>
            </a:r>
            <a:r>
              <a:rPr lang="en-US" dirty="0" err="1"/>
              <a:t>kmeans.html</a:t>
            </a:r>
            <a:endParaRPr lang="en-US" dirty="0"/>
          </a:p>
        </p:txBody>
      </p:sp>
    </p:spTree>
    <p:extLst>
      <p:ext uri="{BB962C8B-B14F-4D97-AF65-F5344CB8AC3E}">
        <p14:creationId xmlns:p14="http://schemas.microsoft.com/office/powerpoint/2010/main" val="2365525361"/>
      </p:ext>
    </p:extLst>
  </p:cSld>
  <p:clrMapOvr>
    <a:masterClrMapping/>
  </p:clrMapOvr>
</p:sld>
</file>

<file path=ppt/theme/theme1.xml><?xml version="1.0" encoding="utf-8"?>
<a:theme xmlns:a="http://schemas.openxmlformats.org/drawingml/2006/main" name="TM10203781">
  <a:themeElements>
    <a:clrScheme name="Office Theme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Them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Office Theme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Office Theme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Office Theme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Office Theme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Office Theme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Office Theme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Office Theme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Office Theme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Office Theme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Office Theme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TM10203781</Template>
  <TotalTime>274</TotalTime>
  <Words>1122</Words>
  <Application>Microsoft Macintosh PowerPoint</Application>
  <PresentationFormat>On-screen Show (4:3)</PresentationFormat>
  <Paragraphs>152</Paragraphs>
  <Slides>28</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ＭＳ Ｐゴシック</vt:lpstr>
      <vt:lpstr>Noto Sans Symbols</vt:lpstr>
      <vt:lpstr>Times New Roman</vt:lpstr>
      <vt:lpstr>Wingdings</vt:lpstr>
      <vt:lpstr>Arial</vt:lpstr>
      <vt:lpstr>TM10203781</vt:lpstr>
      <vt:lpstr>Unsupervised Learning</vt:lpstr>
      <vt:lpstr>Unsupervised Learning</vt:lpstr>
      <vt:lpstr>The k-Means Algorithm</vt:lpstr>
      <vt:lpstr>The k-Means Algorithm</vt:lpstr>
      <vt:lpstr>The k-Means Algorithm</vt:lpstr>
      <vt:lpstr>k-Means Algorithm: Expectation Maximization</vt:lpstr>
      <vt:lpstr>k-Means</vt:lpstr>
      <vt:lpstr>The k-Means Algorithm</vt:lpstr>
      <vt:lpstr>Visualizing the k-Means Algorithm</vt:lpstr>
      <vt:lpstr>k-Means: selection of k</vt:lpstr>
      <vt:lpstr>K-Means: The Elbow method</vt:lpstr>
      <vt:lpstr>k-Means: The Elbow method</vt:lpstr>
      <vt:lpstr>k-Means: The Elbow method</vt:lpstr>
      <vt:lpstr>k-Means: non-linear boundaries</vt:lpstr>
      <vt:lpstr>The k-Means Algorithm</vt:lpstr>
      <vt:lpstr>Example: Clustering Digits</vt:lpstr>
      <vt:lpstr>Example: Clustering Digits</vt:lpstr>
      <vt:lpstr>Example: Color Quantization</vt:lpstr>
      <vt:lpstr>Example: Color Quantization</vt:lpstr>
      <vt:lpstr>Example: Color Quantization</vt:lpstr>
      <vt:lpstr>Example: Color Quantization</vt:lpstr>
      <vt:lpstr>Single-Link(age) Clustering</vt:lpstr>
      <vt:lpstr>Single-Link(age) Clustering</vt:lpstr>
      <vt:lpstr>Single-Link(age) Clustering</vt:lpstr>
      <vt:lpstr>Single-Link(age) Clustering</vt:lpstr>
      <vt:lpstr>Single-Link(age) Clustering</vt:lpstr>
      <vt:lpstr>Single-Link Clustering</vt:lpstr>
      <vt:lpstr>Comparison</vt:lpstr>
    </vt:vector>
  </TitlesOfParts>
  <Manager/>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Learning</dc:title>
  <dc:subject/>
  <dc:creator/>
  <cp:keywords/>
  <dc:description/>
  <cp:lastModifiedBy>Lutz Hamel</cp:lastModifiedBy>
  <cp:revision>15</cp:revision>
  <cp:lastPrinted>2018-04-18T18:57:45Z</cp:lastPrinted>
  <dcterms:created xsi:type="dcterms:W3CDTF">1601-01-01T00:00:00Z</dcterms:created>
  <dcterms:modified xsi:type="dcterms:W3CDTF">2018-04-18T19:38:05Z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TC102037811033</vt:lpwstr>
  </property>
</Properties>
</file>