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ilyMmcHdh7pYC5QQ1zAfqYbYKi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https://www.youtube.com/watch?v=WMbXgtxTrBY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CN Lab</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ARP</a:t>
            </a:r>
            <a:endParaRPr/>
          </a:p>
        </p:txBody>
      </p:sp>
      <p:sp>
        <p:nvSpPr>
          <p:cNvPr id="107" name="Google Shape;107;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Clr>
                <a:schemeClr val="dk1"/>
              </a:buClr>
              <a:buSzPct val="39285"/>
              <a:buFont typeface="Arial"/>
              <a:buNone/>
            </a:pPr>
            <a:r>
              <a:rPr lang="en"/>
              <a:t>To construct simple LAN and understand the concept</a:t>
            </a:r>
            <a:endParaRPr/>
          </a:p>
          <a:p>
            <a:pPr indent="0" lvl="0" marL="0" rtl="0" algn="ctr">
              <a:lnSpc>
                <a:spcPct val="100000"/>
              </a:lnSpc>
              <a:spcBef>
                <a:spcPts val="0"/>
              </a:spcBef>
              <a:spcAft>
                <a:spcPts val="0"/>
              </a:spcAft>
              <a:buSzPct val="117647"/>
              <a:buNone/>
            </a:pPr>
            <a:r>
              <a:rPr lang="en"/>
              <a:t>and operation of Address Resolution Protocol (ARP)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1"/>
          <p:cNvPicPr preferRelativeResize="0"/>
          <p:nvPr/>
        </p:nvPicPr>
        <p:blipFill rotWithShape="1">
          <a:blip r:embed="rId3">
            <a:alphaModFix/>
          </a:blip>
          <a:srcRect b="0" l="0" r="0" t="0"/>
          <a:stretch/>
        </p:blipFill>
        <p:spPr>
          <a:xfrm>
            <a:off x="1123225" y="1552225"/>
            <a:ext cx="5305425" cy="2924175"/>
          </a:xfrm>
          <a:prstGeom prst="rect">
            <a:avLst/>
          </a:prstGeom>
          <a:noFill/>
          <a:ln>
            <a:noFill/>
          </a:ln>
        </p:spPr>
      </p:pic>
      <p:sp>
        <p:nvSpPr>
          <p:cNvPr id="113" name="Google Shape;113;p11"/>
          <p:cNvSpPr txBox="1"/>
          <p:nvPr/>
        </p:nvSpPr>
        <p:spPr>
          <a:xfrm>
            <a:off x="0" y="0"/>
            <a:ext cx="8650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FFF00"/>
                </a:highlight>
                <a:latin typeface="Arial"/>
                <a:ea typeface="Arial"/>
                <a:cs typeface="Arial"/>
                <a:sym typeface="Arial"/>
              </a:rPr>
              <a:t>Address Resolution Protocol (ARP) is a protocol or procedure that connects an ever-changing Internet Protocol (IP) address to a fixed physical machine address, also known as a media access control (MAC) address, in a local-area network (LAN).</a:t>
            </a:r>
            <a:r>
              <a:rPr b="0" i="0" lang="en" sz="1150" u="none" cap="none" strike="noStrike">
                <a:solidFill>
                  <a:schemeClr val="dk1"/>
                </a:solidFill>
                <a:highlight>
                  <a:srgbClr val="FFFF00"/>
                </a:highlight>
                <a:latin typeface="Arial"/>
                <a:ea typeface="Arial"/>
                <a:cs typeface="Arial"/>
                <a:sym typeface="Arial"/>
              </a:rPr>
              <a:t>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nvSpPr>
        <p:spPr>
          <a:xfrm>
            <a:off x="369875" y="482800"/>
            <a:ext cx="7944900" cy="71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Topology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IP address + subnet mask in each PC</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Commands used:</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arp -a  → to check arp table( from PC command prompt)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arp -d → to clear arp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Click Capture/Forward</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p:txBody>
      </p:sp>
      <p:pic>
        <p:nvPicPr>
          <p:cNvPr id="119" name="Google Shape;119;p12"/>
          <p:cNvPicPr preferRelativeResize="0"/>
          <p:nvPr/>
        </p:nvPicPr>
        <p:blipFill rotWithShape="1">
          <a:blip r:embed="rId3">
            <a:alphaModFix/>
          </a:blip>
          <a:srcRect b="0" l="0" r="0" t="0"/>
          <a:stretch/>
        </p:blipFill>
        <p:spPr>
          <a:xfrm>
            <a:off x="3726786" y="2273786"/>
            <a:ext cx="5417225" cy="277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3"/>
          <p:cNvPicPr preferRelativeResize="0"/>
          <p:nvPr/>
        </p:nvPicPr>
        <p:blipFill rotWithShape="1">
          <a:blip r:embed="rId3">
            <a:alphaModFix/>
          </a:blip>
          <a:srcRect b="0" l="0" r="0" t="0"/>
          <a:stretch/>
        </p:blipFill>
        <p:spPr>
          <a:xfrm>
            <a:off x="1259250" y="797925"/>
            <a:ext cx="6057476" cy="4345575"/>
          </a:xfrm>
          <a:prstGeom prst="rect">
            <a:avLst/>
          </a:prstGeom>
          <a:noFill/>
          <a:ln>
            <a:noFill/>
          </a:ln>
        </p:spPr>
      </p:pic>
      <p:sp>
        <p:nvSpPr>
          <p:cNvPr id="125" name="Google Shape;125;p13"/>
          <p:cNvSpPr txBox="1"/>
          <p:nvPr/>
        </p:nvSpPr>
        <p:spPr>
          <a:xfrm>
            <a:off x="89775" y="71025"/>
            <a:ext cx="3212100" cy="8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Prog: VLAN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4"/>
          <p:cNvPicPr preferRelativeResize="0"/>
          <p:nvPr/>
        </p:nvPicPr>
        <p:blipFill rotWithShape="1">
          <a:blip r:embed="rId3">
            <a:alphaModFix/>
          </a:blip>
          <a:srcRect b="0" l="0" r="0" t="0"/>
          <a:stretch/>
        </p:blipFill>
        <p:spPr>
          <a:xfrm>
            <a:off x="1744413" y="206675"/>
            <a:ext cx="5655178" cy="4838701"/>
          </a:xfrm>
          <a:prstGeom prst="rect">
            <a:avLst/>
          </a:prstGeom>
          <a:noFill/>
          <a:ln>
            <a:noFill/>
          </a:ln>
        </p:spPr>
      </p:pic>
      <p:sp>
        <p:nvSpPr>
          <p:cNvPr id="131" name="Google Shape;131;p14"/>
          <p:cNvSpPr txBox="1"/>
          <p:nvPr/>
        </p:nvSpPr>
        <p:spPr>
          <a:xfrm>
            <a:off x="230825" y="146975"/>
            <a:ext cx="1703700" cy="73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019075" y="1439850"/>
            <a:ext cx="915300" cy="67800"/>
          </a:xfrm>
          <a:prstGeom prst="rightArrow">
            <a:avLst>
              <a:gd fmla="val 50000" name="adj1"/>
              <a:gd fmla="val 50000" name="adj2"/>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5"/>
          <p:cNvPicPr preferRelativeResize="0"/>
          <p:nvPr/>
        </p:nvPicPr>
        <p:blipFill rotWithShape="1">
          <a:blip r:embed="rId3">
            <a:alphaModFix/>
          </a:blip>
          <a:srcRect b="0" l="0" r="0" t="0"/>
          <a:stretch/>
        </p:blipFill>
        <p:spPr>
          <a:xfrm>
            <a:off x="1432850" y="423675"/>
            <a:ext cx="564064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6"/>
          <p:cNvPicPr preferRelativeResize="0"/>
          <p:nvPr/>
        </p:nvPicPr>
        <p:blipFill rotWithShape="1">
          <a:blip r:embed="rId3">
            <a:alphaModFix/>
          </a:blip>
          <a:srcRect b="0" l="0" r="0" t="0"/>
          <a:stretch/>
        </p:blipFill>
        <p:spPr>
          <a:xfrm>
            <a:off x="1236125" y="400750"/>
            <a:ext cx="5772483" cy="4838699"/>
          </a:xfrm>
          <a:prstGeom prst="rect">
            <a:avLst/>
          </a:prstGeom>
          <a:noFill/>
          <a:ln>
            <a:noFill/>
          </a:ln>
        </p:spPr>
      </p:pic>
      <p:sp>
        <p:nvSpPr>
          <p:cNvPr id="143" name="Google Shape;143;p16"/>
          <p:cNvSpPr txBox="1"/>
          <p:nvPr/>
        </p:nvSpPr>
        <p:spPr>
          <a:xfrm>
            <a:off x="149825" y="6150"/>
            <a:ext cx="993300" cy="147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Set Trunk: here its FastEthernet 0/5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7"/>
          <p:cNvPicPr preferRelativeResize="0"/>
          <p:nvPr/>
        </p:nvPicPr>
        <p:blipFill rotWithShape="1">
          <a:blip r:embed="rId3">
            <a:alphaModFix/>
          </a:blip>
          <a:srcRect b="0" l="0" r="0" t="0"/>
          <a:stretch/>
        </p:blipFill>
        <p:spPr>
          <a:xfrm>
            <a:off x="2861750" y="152400"/>
            <a:ext cx="5566324" cy="4838700"/>
          </a:xfrm>
          <a:prstGeom prst="rect">
            <a:avLst/>
          </a:prstGeom>
          <a:noFill/>
          <a:ln>
            <a:noFill/>
          </a:ln>
        </p:spPr>
      </p:pic>
      <p:sp>
        <p:nvSpPr>
          <p:cNvPr id="149" name="Google Shape;149;p17"/>
          <p:cNvSpPr txBox="1"/>
          <p:nvPr/>
        </p:nvSpPr>
        <p:spPr>
          <a:xfrm>
            <a:off x="161125" y="40025"/>
            <a:ext cx="2460900" cy="30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right side systems connected to switch FE 3 and 4 have to be assigned VLAN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(Select from drop down box)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8"/>
          <p:cNvPicPr preferRelativeResize="0"/>
          <p:nvPr/>
        </p:nvPicPr>
        <p:blipFill rotWithShape="1">
          <a:blip r:embed="rId3">
            <a:alphaModFix/>
          </a:blip>
          <a:srcRect b="0" l="0" r="0" t="0"/>
          <a:stretch/>
        </p:blipFill>
        <p:spPr>
          <a:xfrm>
            <a:off x="1879600" y="231425"/>
            <a:ext cx="5603641" cy="4838699"/>
          </a:xfrm>
          <a:prstGeom prst="rect">
            <a:avLst/>
          </a:prstGeom>
          <a:noFill/>
          <a:ln>
            <a:noFill/>
          </a:ln>
        </p:spPr>
      </p:pic>
      <p:sp>
        <p:nvSpPr>
          <p:cNvPr id="155" name="Google Shape;155;p18"/>
          <p:cNvSpPr txBox="1"/>
          <p:nvPr/>
        </p:nvSpPr>
        <p:spPr>
          <a:xfrm>
            <a:off x="138550" y="243225"/>
            <a:ext cx="1117500" cy="20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Here Add VLAN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 20 and lab1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872325" y="401275"/>
            <a:ext cx="7128000" cy="42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Commands in the router-CLI of router</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latin typeface="Arial"/>
                <a:ea typeface="Arial"/>
                <a:cs typeface="Arial"/>
                <a:sym typeface="Arial"/>
              </a:rPr>
              <a:t>Router#] Config Terminal</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highlight>
                  <a:srgbClr val="FFFF00"/>
                </a:highlight>
                <a:latin typeface="Arial"/>
                <a:ea typeface="Arial"/>
                <a:cs typeface="Arial"/>
                <a:sym typeface="Arial"/>
              </a:rPr>
              <a:t>Router(config)#interface fastEthernet 0/0.1</a:t>
            </a:r>
            <a:endParaRPr b="1" i="0" sz="1800" u="none" cap="none" strike="noStrike">
              <a:solidFill>
                <a:srgbClr val="000000"/>
              </a:solidFill>
              <a:highlight>
                <a:srgbClr val="FFFF00"/>
              </a:highlight>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latin typeface="Arial"/>
                <a:ea typeface="Arial"/>
                <a:cs typeface="Arial"/>
                <a:sym typeface="Arial"/>
              </a:rPr>
              <a:t>Router(config-subif)#</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highlight>
                  <a:srgbClr val="FFFF00"/>
                </a:highlight>
                <a:latin typeface="Arial"/>
                <a:ea typeface="Arial"/>
                <a:cs typeface="Arial"/>
                <a:sym typeface="Arial"/>
              </a:rPr>
              <a:t>Router(config-subif)#encapsulation dot1q 20</a:t>
            </a:r>
            <a:endParaRPr b="1" i="0" sz="1800" u="none" cap="none" strike="noStrike">
              <a:solidFill>
                <a:srgbClr val="000000"/>
              </a:solidFill>
              <a:highlight>
                <a:srgbClr val="FFFF00"/>
              </a:highlight>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highlight>
                  <a:srgbClr val="FFFF00"/>
                </a:highlight>
                <a:latin typeface="Arial"/>
                <a:ea typeface="Arial"/>
                <a:cs typeface="Arial"/>
                <a:sym typeface="Arial"/>
              </a:rPr>
              <a:t>Router(config-subif)#ip address 192.168.20.1 255.255.255.0</a:t>
            </a:r>
            <a:endParaRPr b="1" i="0" sz="1800" u="none" cap="none" strike="noStrike">
              <a:solidFill>
                <a:srgbClr val="000000"/>
              </a:solidFill>
              <a:highlight>
                <a:srgbClr val="FFFF00"/>
              </a:highlight>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latin typeface="Arial"/>
                <a:ea typeface="Arial"/>
                <a:cs typeface="Arial"/>
                <a:sym typeface="Arial"/>
              </a:rPr>
              <a:t>Router(config-subif)#no shut</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latin typeface="Arial"/>
                <a:ea typeface="Arial"/>
                <a:cs typeface="Arial"/>
                <a:sym typeface="Arial"/>
              </a:rPr>
              <a:t>Router(config-subif)#exit</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 sz="1800" u="none" cap="none" strike="noStrike">
                <a:solidFill>
                  <a:srgbClr val="000000"/>
                </a:solidFill>
                <a:latin typeface="Arial"/>
                <a:ea typeface="Arial"/>
                <a:cs typeface="Arial"/>
                <a:sym typeface="Arial"/>
              </a:rPr>
              <a:t>Router(config)#exit</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OSPF-Configure OSPF routing protocol</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highlight>
                  <a:srgbClr val="FFFFFF"/>
                </a:highlight>
              </a:rPr>
              <a:t>Routers connect networks using the Internet Protocol (IP)</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rgbClr val="FFFF00"/>
                </a:highlight>
              </a:rPr>
              <a:t>OSPF</a:t>
            </a:r>
            <a:r>
              <a:rPr lang="en">
                <a:solidFill>
                  <a:schemeClr val="dk1"/>
                </a:solidFill>
                <a:highlight>
                  <a:srgbClr val="FFFFFF"/>
                </a:highlight>
              </a:rPr>
              <a:t> (Open Shortest Path First) is a router protocol used </a:t>
            </a:r>
            <a:r>
              <a:rPr lang="en">
                <a:solidFill>
                  <a:schemeClr val="dk1"/>
                </a:solidFill>
              </a:rPr>
              <a:t>to </a:t>
            </a:r>
            <a:r>
              <a:rPr lang="en">
                <a:solidFill>
                  <a:schemeClr val="dk1"/>
                </a:solidFill>
                <a:highlight>
                  <a:srgbClr val="FFFF00"/>
                </a:highlight>
              </a:rPr>
              <a:t>find the best path for packets as they pass through a set of connected networks.</a:t>
            </a:r>
            <a:endParaRPr>
              <a:solidFill>
                <a:schemeClr val="dk1"/>
              </a:solidFill>
              <a:highlight>
                <a:srgbClr val="FFFF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2292575" y="125275"/>
            <a:ext cx="2376300" cy="58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Times New Roman"/>
                <a:ea typeface="Times New Roman"/>
                <a:cs typeface="Times New Roman"/>
                <a:sym typeface="Times New Roman"/>
              </a:rPr>
              <a:t>TELNET</a:t>
            </a:r>
            <a:endParaRPr b="0" i="0" sz="3000" u="none" cap="none" strike="noStrike">
              <a:solidFill>
                <a:srgbClr val="000000"/>
              </a:solidFill>
              <a:latin typeface="Times New Roman"/>
              <a:ea typeface="Times New Roman"/>
              <a:cs typeface="Times New Roman"/>
              <a:sym typeface="Times New Roman"/>
            </a:endParaRPr>
          </a:p>
        </p:txBody>
      </p:sp>
      <p:pic>
        <p:nvPicPr>
          <p:cNvPr id="166" name="Google Shape;166;p20"/>
          <p:cNvPicPr preferRelativeResize="0"/>
          <p:nvPr/>
        </p:nvPicPr>
        <p:blipFill rotWithShape="1">
          <a:blip r:embed="rId3">
            <a:alphaModFix/>
          </a:blip>
          <a:srcRect b="0" l="0" r="0" t="0"/>
          <a:stretch/>
        </p:blipFill>
        <p:spPr>
          <a:xfrm>
            <a:off x="901125" y="1091450"/>
            <a:ext cx="5070025" cy="286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nvSpPr>
        <p:spPr>
          <a:xfrm>
            <a:off x="0" y="0"/>
            <a:ext cx="3000000" cy="4192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enable</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config t</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hostname R1</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highlight>
                  <a:srgbClr val="FFFF00"/>
                </a:highlight>
                <a:latin typeface="Times New Roman"/>
                <a:ea typeface="Times New Roman"/>
                <a:cs typeface="Times New Roman"/>
                <a:sym typeface="Times New Roman"/>
              </a:rPr>
              <a:t>enable secret p1</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interface fastethernet 0/0</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ip address 10.0.0.1 255.0.0.0</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no shut</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line vty 0 5 </a:t>
            </a:r>
            <a:r>
              <a:rPr b="0" i="0" lang="en" sz="1200" u="none" cap="none" strike="noStrike">
                <a:solidFill>
                  <a:schemeClr val="dk1"/>
                </a:solidFill>
                <a:highlight>
                  <a:srgbClr val="FF9900"/>
                </a:highlight>
                <a:latin typeface="Times New Roman"/>
                <a:ea typeface="Times New Roman"/>
                <a:cs typeface="Times New Roman"/>
                <a:sym typeface="Times New Roman"/>
              </a:rPr>
              <a:t> --to allow virtual terminal access</a:t>
            </a:r>
            <a:r>
              <a:rPr b="0" i="0" lang="en" sz="1200" u="none" cap="none" strike="noStrike">
                <a:solidFill>
                  <a:schemeClr val="dk1"/>
                </a:solidFill>
                <a:latin typeface="Times New Roman"/>
                <a:ea typeface="Times New Roman"/>
                <a:cs typeface="Times New Roman"/>
                <a:sym typeface="Times New Roman"/>
              </a:rPr>
              <a:t> for 6 users</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highlight>
                  <a:srgbClr val="FFFF00"/>
                </a:highlight>
                <a:latin typeface="Times New Roman"/>
                <a:ea typeface="Times New Roman"/>
                <a:cs typeface="Times New Roman"/>
                <a:sym typeface="Times New Roman"/>
              </a:rPr>
              <a:t>login</a:t>
            </a:r>
            <a:endParaRPr b="0" i="0" sz="1200" u="none" cap="none" strike="noStrike">
              <a:solidFill>
                <a:schemeClr val="dk1"/>
              </a:solidFill>
              <a:highlight>
                <a:srgbClr val="FFFF00"/>
              </a:highlight>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highlight>
                  <a:srgbClr val="FFFF00"/>
                </a:highlight>
                <a:latin typeface="Times New Roman"/>
                <a:ea typeface="Times New Roman"/>
                <a:cs typeface="Times New Roman"/>
                <a:sym typeface="Times New Roman"/>
              </a:rPr>
              <a:t>password p0</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exit</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exit</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80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wr </a:t>
            </a:r>
            <a:r>
              <a:rPr b="0" i="0" lang="en" sz="1200" u="none" cap="none" strike="noStrike">
                <a:solidFill>
                  <a:schemeClr val="dk1"/>
                </a:solidFill>
                <a:highlight>
                  <a:srgbClr val="FF9900"/>
                </a:highlight>
                <a:latin typeface="Times New Roman"/>
                <a:ea typeface="Times New Roman"/>
                <a:cs typeface="Times New Roman"/>
                <a:sym typeface="Times New Roman"/>
              </a:rPr>
              <a:t>– to save changes in router</a:t>
            </a:r>
            <a:endParaRPr b="0" i="0" sz="1200" u="none" cap="none" strike="noStrike">
              <a:solidFill>
                <a:schemeClr val="dk1"/>
              </a:solidFill>
              <a:highlight>
                <a:srgbClr val="FF9900"/>
              </a:highlight>
              <a:latin typeface="Times New Roman"/>
              <a:ea typeface="Times New Roman"/>
              <a:cs typeface="Times New Roman"/>
              <a:sym typeface="Times New Roman"/>
            </a:endParaRPr>
          </a:p>
        </p:txBody>
      </p:sp>
      <p:pic>
        <p:nvPicPr>
          <p:cNvPr id="172" name="Google Shape;172;p21"/>
          <p:cNvPicPr preferRelativeResize="0"/>
          <p:nvPr/>
        </p:nvPicPr>
        <p:blipFill rotWithShape="1">
          <a:blip r:embed="rId3">
            <a:alphaModFix/>
          </a:blip>
          <a:srcRect b="0" l="0" r="0" t="0"/>
          <a:stretch/>
        </p:blipFill>
        <p:spPr>
          <a:xfrm>
            <a:off x="3152400" y="152400"/>
            <a:ext cx="5711253" cy="4838700"/>
          </a:xfrm>
          <a:prstGeom prst="rect">
            <a:avLst/>
          </a:prstGeom>
          <a:noFill/>
          <a:ln>
            <a:noFill/>
          </a:ln>
        </p:spPr>
      </p:pic>
      <p:sp>
        <p:nvSpPr>
          <p:cNvPr id="173" name="Google Shape;173;p21"/>
          <p:cNvSpPr txBox="1"/>
          <p:nvPr/>
        </p:nvSpPr>
        <p:spPr>
          <a:xfrm>
            <a:off x="4842625" y="0"/>
            <a:ext cx="1714500" cy="21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Router-0: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0" y="0"/>
            <a:ext cx="3000000" cy="12753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200"/>
              <a:buFont typeface="Arial"/>
              <a:buNone/>
            </a:pPr>
            <a:r>
              <a:rPr b="1" i="0" lang="en" sz="1200" u="none" cap="none" strike="noStrike">
                <a:solidFill>
                  <a:schemeClr val="dk1"/>
                </a:solidFill>
                <a:latin typeface="Times New Roman"/>
                <a:ea typeface="Times New Roman"/>
                <a:cs typeface="Times New Roman"/>
                <a:sym typeface="Times New Roman"/>
              </a:rPr>
              <a:t>Commands in PC</a:t>
            </a:r>
            <a:endParaRPr b="1"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In command prompt,</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80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Ping 10.0.0.1 </a:t>
            </a:r>
            <a:endParaRPr b="0" i="0" sz="1200" u="none" cap="none" strike="noStrike">
              <a:solidFill>
                <a:schemeClr val="dk1"/>
              </a:solidFill>
              <a:latin typeface="Times New Roman"/>
              <a:ea typeface="Times New Roman"/>
              <a:cs typeface="Times New Roman"/>
              <a:sym typeface="Times New Roman"/>
            </a:endParaRPr>
          </a:p>
        </p:txBody>
      </p:sp>
      <p:pic>
        <p:nvPicPr>
          <p:cNvPr id="179" name="Google Shape;179;p22"/>
          <p:cNvPicPr preferRelativeResize="0"/>
          <p:nvPr/>
        </p:nvPicPr>
        <p:blipFill rotWithShape="1">
          <a:blip r:embed="rId3">
            <a:alphaModFix/>
          </a:blip>
          <a:srcRect b="0" l="0" r="0" t="0"/>
          <a:stretch/>
        </p:blipFill>
        <p:spPr>
          <a:xfrm>
            <a:off x="2902825" y="152400"/>
            <a:ext cx="4068251" cy="4838699"/>
          </a:xfrm>
          <a:prstGeom prst="rect">
            <a:avLst/>
          </a:prstGeom>
          <a:noFill/>
          <a:ln>
            <a:noFill/>
          </a:ln>
        </p:spPr>
      </p:pic>
      <p:sp>
        <p:nvSpPr>
          <p:cNvPr id="180" name="Google Shape;180;p22"/>
          <p:cNvSpPr txBox="1"/>
          <p:nvPr/>
        </p:nvSpPr>
        <p:spPr>
          <a:xfrm>
            <a:off x="0" y="1845700"/>
            <a:ext cx="3000000" cy="973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Password for User Access Verification is p0</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Password for enable is p1</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7916"/>
              </a:lnSpc>
              <a:spcBef>
                <a:spcPts val="800"/>
              </a:spcBef>
              <a:spcAft>
                <a:spcPts val="80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Accessing router CLI from PC</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3"/>
          <p:cNvPicPr preferRelativeResize="0"/>
          <p:nvPr/>
        </p:nvPicPr>
        <p:blipFill rotWithShape="1">
          <a:blip r:embed="rId3">
            <a:alphaModFix/>
          </a:blip>
          <a:srcRect b="0" l="0" r="0" t="0"/>
          <a:stretch/>
        </p:blipFill>
        <p:spPr>
          <a:xfrm>
            <a:off x="2322713" y="1845700"/>
            <a:ext cx="7019925" cy="3124200"/>
          </a:xfrm>
          <a:prstGeom prst="rect">
            <a:avLst/>
          </a:prstGeom>
          <a:noFill/>
          <a:ln>
            <a:noFill/>
          </a:ln>
        </p:spPr>
      </p:pic>
      <p:sp>
        <p:nvSpPr>
          <p:cNvPr id="186" name="Google Shape;186;p23"/>
          <p:cNvSpPr txBox="1"/>
          <p:nvPr/>
        </p:nvSpPr>
        <p:spPr>
          <a:xfrm>
            <a:off x="0" y="44825"/>
            <a:ext cx="3000000" cy="568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200"/>
              <a:buFont typeface="Arial"/>
              <a:buNone/>
            </a:pPr>
            <a:r>
              <a:rPr b="0" i="0" lang="en" sz="1200" u="none" cap="none" strike="noStrike">
                <a:solidFill>
                  <a:schemeClr val="dk1"/>
                </a:solidFill>
                <a:latin typeface="Times New Roman"/>
                <a:ea typeface="Times New Roman"/>
                <a:cs typeface="Times New Roman"/>
                <a:sym typeface="Times New Roman"/>
              </a:rPr>
              <a:t>The admin in PC is able to run commands as run in router CLI and see the result from 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0" y="0"/>
            <a:ext cx="8499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Write a program for error detecting code using CRC-CCITT (16-bits).</a:t>
            </a:r>
            <a:endParaRPr b="1" i="0" sz="3000" u="none" cap="none" strike="noStrike">
              <a:solidFill>
                <a:srgbClr val="000000"/>
              </a:solidFill>
              <a:latin typeface="Times New Roman"/>
              <a:ea typeface="Times New Roman"/>
              <a:cs typeface="Times New Roman"/>
              <a:sym typeface="Times New Roman"/>
            </a:endParaRPr>
          </a:p>
        </p:txBody>
      </p:sp>
      <p:sp>
        <p:nvSpPr>
          <p:cNvPr id="192" name="Google Shape;192;p24"/>
          <p:cNvSpPr txBox="1"/>
          <p:nvPr/>
        </p:nvSpPr>
        <p:spPr>
          <a:xfrm>
            <a:off x="0" y="1108200"/>
            <a:ext cx="8684100" cy="262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rgbClr val="404040"/>
                </a:solidFill>
                <a:highlight>
                  <a:srgbClr val="FCFCFC"/>
                </a:highlight>
                <a:latin typeface="Georgia"/>
                <a:ea typeface="Georgia"/>
                <a:cs typeface="Georgia"/>
                <a:sym typeface="Georgia"/>
              </a:rPr>
              <a:t>Algorithm</a:t>
            </a:r>
            <a:endParaRPr b="1" i="0" sz="1600" u="none" cap="none" strike="noStrike">
              <a:solidFill>
                <a:srgbClr val="404040"/>
              </a:solidFill>
              <a:highlight>
                <a:srgbClr val="FCFCFC"/>
              </a:highlight>
              <a:latin typeface="Georgia"/>
              <a:ea typeface="Georgia"/>
              <a:cs typeface="Georgia"/>
              <a:sym typeface="Georgia"/>
            </a:endParaRPr>
          </a:p>
          <a:p>
            <a:pPr indent="-298450" lvl="0" marL="685800" marR="0" rtl="0" algn="l">
              <a:lnSpc>
                <a:spcPct val="163636"/>
              </a:lnSpc>
              <a:spcBef>
                <a:spcPts val="400"/>
              </a:spcBef>
              <a:spcAft>
                <a:spcPts val="0"/>
              </a:spcAft>
              <a:buClr>
                <a:srgbClr val="404040"/>
              </a:buClr>
              <a:buSzPts val="1100"/>
              <a:buFont typeface="Arial"/>
              <a:buAutoNum type="arabicPeriod"/>
            </a:pPr>
            <a:r>
              <a:rPr b="0" i="0" lang="en" sz="1100" u="none" cap="none" strike="noStrike">
                <a:solidFill>
                  <a:srgbClr val="404040"/>
                </a:solidFill>
                <a:highlight>
                  <a:srgbClr val="FCFCFC"/>
                </a:highlight>
                <a:latin typeface="Arial"/>
                <a:ea typeface="Arial"/>
                <a:cs typeface="Arial"/>
                <a:sym typeface="Arial"/>
              </a:rPr>
              <a:t>Start</a:t>
            </a:r>
            <a:endParaRPr b="0" i="0" sz="1100" u="none" cap="none" strike="noStrike">
              <a:solidFill>
                <a:srgbClr val="404040"/>
              </a:solidFill>
              <a:highlight>
                <a:srgbClr val="FCFCFC"/>
              </a:highlight>
              <a:latin typeface="Arial"/>
              <a:ea typeface="Arial"/>
              <a:cs typeface="Arial"/>
              <a:sym typeface="Arial"/>
            </a:endParaRPr>
          </a:p>
          <a:p>
            <a:pPr indent="-298450" lvl="0" marL="685800" marR="0" rtl="0" algn="l">
              <a:lnSpc>
                <a:spcPct val="163636"/>
              </a:lnSpc>
              <a:spcBef>
                <a:spcPts val="0"/>
              </a:spcBef>
              <a:spcAft>
                <a:spcPts val="0"/>
              </a:spcAft>
              <a:buClr>
                <a:srgbClr val="404040"/>
              </a:buClr>
              <a:buSzPts val="1100"/>
              <a:buFont typeface="Arial"/>
              <a:buAutoNum type="arabicPeriod"/>
            </a:pPr>
            <a:r>
              <a:rPr b="0" i="0" lang="en" sz="1100" u="none" cap="none" strike="noStrike">
                <a:solidFill>
                  <a:srgbClr val="404040"/>
                </a:solidFill>
                <a:highlight>
                  <a:srgbClr val="FCFCFC"/>
                </a:highlight>
                <a:latin typeface="Arial"/>
                <a:ea typeface="Arial"/>
                <a:cs typeface="Arial"/>
                <a:sym typeface="Arial"/>
              </a:rPr>
              <a:t>Enter the message to be transmitted</a:t>
            </a:r>
            <a:endParaRPr b="0" i="0" sz="1100" u="none" cap="none" strike="noStrike">
              <a:solidFill>
                <a:srgbClr val="404040"/>
              </a:solidFill>
              <a:highlight>
                <a:srgbClr val="FCFCFC"/>
              </a:highlight>
              <a:latin typeface="Arial"/>
              <a:ea typeface="Arial"/>
              <a:cs typeface="Arial"/>
              <a:sym typeface="Arial"/>
            </a:endParaRPr>
          </a:p>
          <a:p>
            <a:pPr indent="-298450" lvl="0" marL="685800" marR="0" rtl="0" algn="l">
              <a:lnSpc>
                <a:spcPct val="163636"/>
              </a:lnSpc>
              <a:spcBef>
                <a:spcPts val="0"/>
              </a:spcBef>
              <a:spcAft>
                <a:spcPts val="0"/>
              </a:spcAft>
              <a:buClr>
                <a:srgbClr val="404040"/>
              </a:buClr>
              <a:buSzPts val="1100"/>
              <a:buFont typeface="Arial"/>
              <a:buAutoNum type="arabicPeriod"/>
            </a:pPr>
            <a:r>
              <a:rPr b="0" i="0" lang="en" sz="1100" u="none" cap="none" strike="noStrike">
                <a:solidFill>
                  <a:srgbClr val="404040"/>
                </a:solidFill>
                <a:highlight>
                  <a:srgbClr val="FCFCFC"/>
                </a:highlight>
                <a:latin typeface="Arial"/>
                <a:ea typeface="Arial"/>
                <a:cs typeface="Arial"/>
                <a:sym typeface="Arial"/>
              </a:rPr>
              <a:t>Append the message with 16(since it is 16-bit CRC) 0`s (i.e. if you input 5 digit message, the appeneded message should be 21-bits.)</a:t>
            </a:r>
            <a:endParaRPr b="0" i="0" sz="1100" u="none" cap="none" strike="noStrike">
              <a:solidFill>
                <a:srgbClr val="404040"/>
              </a:solidFill>
              <a:highlight>
                <a:srgbClr val="FCFCFC"/>
              </a:highlight>
              <a:latin typeface="Arial"/>
              <a:ea typeface="Arial"/>
              <a:cs typeface="Arial"/>
              <a:sym typeface="Arial"/>
            </a:endParaRPr>
          </a:p>
          <a:p>
            <a:pPr indent="-298450" lvl="0" marL="685800" marR="0" rtl="0" algn="l">
              <a:lnSpc>
                <a:spcPct val="163636"/>
              </a:lnSpc>
              <a:spcBef>
                <a:spcPts val="0"/>
              </a:spcBef>
              <a:spcAft>
                <a:spcPts val="0"/>
              </a:spcAft>
              <a:buClr>
                <a:srgbClr val="404040"/>
              </a:buClr>
              <a:buSzPts val="1100"/>
              <a:buFont typeface="Arial"/>
              <a:buAutoNum type="arabicPeriod"/>
            </a:pPr>
            <a:r>
              <a:rPr b="0" i="0" lang="en" sz="1100" u="none" cap="none" strike="noStrike">
                <a:solidFill>
                  <a:srgbClr val="404040"/>
                </a:solidFill>
                <a:highlight>
                  <a:srgbClr val="FCFCFC"/>
                </a:highlight>
                <a:latin typeface="Arial"/>
                <a:ea typeface="Arial"/>
                <a:cs typeface="Arial"/>
                <a:sym typeface="Arial"/>
              </a:rPr>
              <a:t>XOR appended message and transmit it.(Here, you compare with an already exisitng string such as </a:t>
            </a:r>
            <a:r>
              <a:rPr b="0" i="0" lang="en" sz="800" u="none" cap="none" strike="noStrike">
                <a:solidFill>
                  <a:srgbClr val="E74C3C"/>
                </a:solidFill>
                <a:highlight>
                  <a:srgbClr val="FFFFFF"/>
                </a:highlight>
                <a:latin typeface="Courier New"/>
                <a:ea typeface="Courier New"/>
                <a:cs typeface="Courier New"/>
                <a:sym typeface="Courier New"/>
              </a:rPr>
              <a:t>10001000000100001</a:t>
            </a:r>
            <a:r>
              <a:rPr b="0" i="0" lang="en" sz="1100" u="none" cap="none" strike="noStrike">
                <a:solidFill>
                  <a:srgbClr val="404040"/>
                </a:solidFill>
                <a:highlight>
                  <a:srgbClr val="FCFCFC"/>
                </a:highlight>
                <a:latin typeface="Arial"/>
                <a:ea typeface="Arial"/>
                <a:cs typeface="Arial"/>
                <a:sym typeface="Arial"/>
              </a:rPr>
              <a:t> and replace the bits the same way XOR operation works)</a:t>
            </a:r>
            <a:endParaRPr b="0" i="0" sz="1100" u="none" cap="none" strike="noStrike">
              <a:solidFill>
                <a:srgbClr val="404040"/>
              </a:solidFill>
              <a:highlight>
                <a:srgbClr val="FCFCFC"/>
              </a:highlight>
              <a:latin typeface="Arial"/>
              <a:ea typeface="Arial"/>
              <a:cs typeface="Arial"/>
              <a:sym typeface="Arial"/>
            </a:endParaRPr>
          </a:p>
          <a:p>
            <a:pPr indent="-298450" lvl="0" marL="685800" marR="0" rtl="0" algn="l">
              <a:lnSpc>
                <a:spcPct val="163636"/>
              </a:lnSpc>
              <a:spcBef>
                <a:spcPts val="0"/>
              </a:spcBef>
              <a:spcAft>
                <a:spcPts val="0"/>
              </a:spcAft>
              <a:buClr>
                <a:srgbClr val="404040"/>
              </a:buClr>
              <a:buSzPts val="1100"/>
              <a:buFont typeface="Arial"/>
              <a:buAutoNum type="arabicPeriod"/>
            </a:pPr>
            <a:r>
              <a:rPr b="0" i="0" lang="en" sz="1100" u="none" cap="none" strike="noStrike">
                <a:solidFill>
                  <a:srgbClr val="404040"/>
                </a:solidFill>
                <a:highlight>
                  <a:srgbClr val="FCFCFC"/>
                </a:highlight>
                <a:latin typeface="Arial"/>
                <a:ea typeface="Arial"/>
                <a:cs typeface="Arial"/>
                <a:sym typeface="Arial"/>
              </a:rPr>
              <a:t>Verify the message that is received is the same as the one sent.</a:t>
            </a:r>
            <a:endParaRPr b="0" i="0" sz="1100" u="none" cap="none" strike="noStrike">
              <a:solidFill>
                <a:srgbClr val="404040"/>
              </a:solidFill>
              <a:highlight>
                <a:srgbClr val="FCFCFC"/>
              </a:highlight>
              <a:latin typeface="Arial"/>
              <a:ea typeface="Arial"/>
              <a:cs typeface="Arial"/>
              <a:sym typeface="Arial"/>
            </a:endParaRPr>
          </a:p>
          <a:p>
            <a:pPr indent="-298450" lvl="0" marL="685800" marR="0" rtl="0" algn="l">
              <a:lnSpc>
                <a:spcPct val="163636"/>
              </a:lnSpc>
              <a:spcBef>
                <a:spcPts val="0"/>
              </a:spcBef>
              <a:spcAft>
                <a:spcPts val="0"/>
              </a:spcAft>
              <a:buClr>
                <a:srgbClr val="404040"/>
              </a:buClr>
              <a:buSzPts val="1100"/>
              <a:buFont typeface="Arial"/>
              <a:buAutoNum type="arabicPeriod"/>
            </a:pPr>
            <a:r>
              <a:rPr b="0" i="0" lang="en" sz="1100" u="none" cap="none" strike="noStrike">
                <a:solidFill>
                  <a:srgbClr val="404040"/>
                </a:solidFill>
                <a:highlight>
                  <a:srgbClr val="FCFCFC"/>
                </a:highlight>
                <a:latin typeface="Arial"/>
                <a:ea typeface="Arial"/>
                <a:cs typeface="Arial"/>
                <a:sym typeface="Arial"/>
              </a:rPr>
              <a:t>End</a:t>
            </a:r>
            <a:endParaRPr b="0" i="0" sz="1100" u="none" cap="none" strike="noStrike">
              <a:solidFill>
                <a:srgbClr val="404040"/>
              </a:solidFill>
              <a:highlight>
                <a:srgbClr val="FCFCFC"/>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5"/>
          <p:cNvPicPr preferRelativeResize="0"/>
          <p:nvPr/>
        </p:nvPicPr>
        <p:blipFill rotWithShape="1">
          <a:blip r:embed="rId3">
            <a:alphaModFix/>
          </a:blip>
          <a:srcRect b="0" l="0" r="0" t="0"/>
          <a:stretch/>
        </p:blipFill>
        <p:spPr>
          <a:xfrm>
            <a:off x="152400" y="152400"/>
            <a:ext cx="3952350"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nvSpPr>
        <p:spPr>
          <a:xfrm>
            <a:off x="0" y="0"/>
            <a:ext cx="89988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Write a program for congestion control using Leaky bucket algorithm.</a:t>
            </a:r>
            <a:endParaRPr b="1" i="0" sz="3000" u="none" cap="none" strike="noStrike">
              <a:solidFill>
                <a:srgbClr val="000000"/>
              </a:solidFill>
              <a:latin typeface="Arial"/>
              <a:ea typeface="Arial"/>
              <a:cs typeface="Arial"/>
              <a:sym typeface="Arial"/>
            </a:endParaRPr>
          </a:p>
        </p:txBody>
      </p:sp>
      <p:sp>
        <p:nvSpPr>
          <p:cNvPr id="203" name="Google Shape;203;p26"/>
          <p:cNvSpPr txBox="1"/>
          <p:nvPr/>
        </p:nvSpPr>
        <p:spPr>
          <a:xfrm>
            <a:off x="5255050" y="689550"/>
            <a:ext cx="3888900" cy="4510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2980B9"/>
                </a:solidFill>
                <a:highlight>
                  <a:srgbClr val="FCFCFC"/>
                </a:highlight>
                <a:latin typeface="Georgia"/>
                <a:ea typeface="Georgia"/>
                <a:cs typeface="Georgia"/>
                <a:sym typeface="Georgia"/>
              </a:rPr>
              <a:t>Algorithm:</a:t>
            </a:r>
            <a:endParaRPr b="0" i="0" sz="1500" u="none" cap="none" strike="noStrike">
              <a:solidFill>
                <a:srgbClr val="2980B9"/>
              </a:solidFill>
              <a:highlight>
                <a:srgbClr val="FCFCFC"/>
              </a:highlight>
              <a:latin typeface="Georgia"/>
              <a:ea typeface="Georgia"/>
              <a:cs typeface="Georgia"/>
              <a:sym typeface="Georgia"/>
            </a:endParaRPr>
          </a:p>
          <a:p>
            <a:pPr indent="-323850" lvl="0" marL="685800" marR="0" rtl="0" algn="l">
              <a:lnSpc>
                <a:spcPct val="163636"/>
              </a:lnSpc>
              <a:spcBef>
                <a:spcPts val="400"/>
              </a:spcBef>
              <a:spcAft>
                <a:spcPts val="0"/>
              </a:spcAft>
              <a:buClr>
                <a:srgbClr val="404040"/>
              </a:buClr>
              <a:buSzPts val="1500"/>
              <a:buFont typeface="Arial"/>
              <a:buAutoNum type="arabicPeriod"/>
            </a:pPr>
            <a:r>
              <a:rPr b="0" i="0" lang="en" sz="1500" u="none" cap="none" strike="noStrike">
                <a:solidFill>
                  <a:srgbClr val="404040"/>
                </a:solidFill>
                <a:highlight>
                  <a:srgbClr val="FCFCFC"/>
                </a:highlight>
                <a:latin typeface="Arial"/>
                <a:ea typeface="Arial"/>
                <a:cs typeface="Arial"/>
                <a:sym typeface="Arial"/>
              </a:rPr>
              <a:t>Start</a:t>
            </a:r>
            <a:endParaRPr b="0" i="0" sz="1500" u="none" cap="none" strike="noStrike">
              <a:solidFill>
                <a:srgbClr val="404040"/>
              </a:solidFill>
              <a:highlight>
                <a:srgbClr val="FCFCFC"/>
              </a:highlight>
              <a:latin typeface="Arial"/>
              <a:ea typeface="Arial"/>
              <a:cs typeface="Arial"/>
              <a:sym typeface="Arial"/>
            </a:endParaRPr>
          </a:p>
          <a:p>
            <a:pPr indent="-323850" lvl="0" marL="685800" marR="0" rtl="0" algn="l">
              <a:lnSpc>
                <a:spcPct val="163636"/>
              </a:lnSpc>
              <a:spcBef>
                <a:spcPts val="0"/>
              </a:spcBef>
              <a:spcAft>
                <a:spcPts val="0"/>
              </a:spcAft>
              <a:buClr>
                <a:srgbClr val="404040"/>
              </a:buClr>
              <a:buSzPts val="1500"/>
              <a:buFont typeface="Arial"/>
              <a:buAutoNum type="arabicPeriod"/>
            </a:pPr>
            <a:r>
              <a:rPr b="0" i="0" lang="en" sz="1500" u="none" cap="none" strike="noStrike">
                <a:solidFill>
                  <a:srgbClr val="404040"/>
                </a:solidFill>
                <a:highlight>
                  <a:srgbClr val="FCFCFC"/>
                </a:highlight>
                <a:latin typeface="Arial"/>
                <a:ea typeface="Arial"/>
                <a:cs typeface="Arial"/>
                <a:sym typeface="Arial"/>
              </a:rPr>
              <a:t>Set the bucket size or the buffer size.</a:t>
            </a:r>
            <a:endParaRPr b="0" i="0" sz="1500" u="none" cap="none" strike="noStrike">
              <a:solidFill>
                <a:srgbClr val="404040"/>
              </a:solidFill>
              <a:highlight>
                <a:srgbClr val="FCFCFC"/>
              </a:highlight>
              <a:latin typeface="Arial"/>
              <a:ea typeface="Arial"/>
              <a:cs typeface="Arial"/>
              <a:sym typeface="Arial"/>
            </a:endParaRPr>
          </a:p>
          <a:p>
            <a:pPr indent="-323850" lvl="0" marL="685800" marR="0" rtl="0" algn="l">
              <a:lnSpc>
                <a:spcPct val="163636"/>
              </a:lnSpc>
              <a:spcBef>
                <a:spcPts val="0"/>
              </a:spcBef>
              <a:spcAft>
                <a:spcPts val="0"/>
              </a:spcAft>
              <a:buClr>
                <a:srgbClr val="404040"/>
              </a:buClr>
              <a:buSzPts val="1500"/>
              <a:buFont typeface="Arial"/>
              <a:buAutoNum type="arabicPeriod"/>
            </a:pPr>
            <a:r>
              <a:rPr b="0" i="0" lang="en" sz="1500" u="none" cap="none" strike="noStrike">
                <a:solidFill>
                  <a:srgbClr val="404040"/>
                </a:solidFill>
                <a:highlight>
                  <a:srgbClr val="FCFCFC"/>
                </a:highlight>
                <a:latin typeface="Arial"/>
                <a:ea typeface="Arial"/>
                <a:cs typeface="Arial"/>
                <a:sym typeface="Arial"/>
              </a:rPr>
              <a:t>Set the output rate.</a:t>
            </a:r>
            <a:endParaRPr b="0" i="0" sz="1500" u="none" cap="none" strike="noStrike">
              <a:solidFill>
                <a:srgbClr val="404040"/>
              </a:solidFill>
              <a:highlight>
                <a:srgbClr val="FCFCFC"/>
              </a:highlight>
              <a:latin typeface="Arial"/>
              <a:ea typeface="Arial"/>
              <a:cs typeface="Arial"/>
              <a:sym typeface="Arial"/>
            </a:endParaRPr>
          </a:p>
          <a:p>
            <a:pPr indent="-323850" lvl="0" marL="685800" marR="0" rtl="0" algn="l">
              <a:lnSpc>
                <a:spcPct val="163636"/>
              </a:lnSpc>
              <a:spcBef>
                <a:spcPts val="0"/>
              </a:spcBef>
              <a:spcAft>
                <a:spcPts val="0"/>
              </a:spcAft>
              <a:buClr>
                <a:srgbClr val="404040"/>
              </a:buClr>
              <a:buSzPts val="1500"/>
              <a:buFont typeface="Arial"/>
              <a:buAutoNum type="arabicPeriod"/>
            </a:pPr>
            <a:r>
              <a:rPr b="0" i="0" lang="en" sz="1500" u="none" cap="none" strike="noStrike">
                <a:solidFill>
                  <a:srgbClr val="404040"/>
                </a:solidFill>
                <a:highlight>
                  <a:srgbClr val="FCFCFC"/>
                </a:highlight>
                <a:latin typeface="Arial"/>
                <a:ea typeface="Arial"/>
                <a:cs typeface="Arial"/>
                <a:sym typeface="Arial"/>
              </a:rPr>
              <a:t>Transmit the packets such that there is no overflow.</a:t>
            </a:r>
            <a:endParaRPr b="0" i="0" sz="1500" u="none" cap="none" strike="noStrike">
              <a:solidFill>
                <a:srgbClr val="404040"/>
              </a:solidFill>
              <a:highlight>
                <a:srgbClr val="FCFCFC"/>
              </a:highlight>
              <a:latin typeface="Arial"/>
              <a:ea typeface="Arial"/>
              <a:cs typeface="Arial"/>
              <a:sym typeface="Arial"/>
            </a:endParaRPr>
          </a:p>
          <a:p>
            <a:pPr indent="-323850" lvl="0" marL="685800" marR="0" rtl="0" algn="l">
              <a:lnSpc>
                <a:spcPct val="163636"/>
              </a:lnSpc>
              <a:spcBef>
                <a:spcPts val="0"/>
              </a:spcBef>
              <a:spcAft>
                <a:spcPts val="0"/>
              </a:spcAft>
              <a:buClr>
                <a:srgbClr val="404040"/>
              </a:buClr>
              <a:buSzPts val="1500"/>
              <a:buFont typeface="Arial"/>
              <a:buAutoNum type="arabicPeriod"/>
            </a:pPr>
            <a:r>
              <a:rPr b="0" i="0" lang="en" sz="1500" u="none" cap="none" strike="noStrike">
                <a:solidFill>
                  <a:srgbClr val="404040"/>
                </a:solidFill>
                <a:highlight>
                  <a:srgbClr val="FCFCFC"/>
                </a:highlight>
                <a:latin typeface="Arial"/>
                <a:ea typeface="Arial"/>
                <a:cs typeface="Arial"/>
                <a:sym typeface="Arial"/>
              </a:rPr>
              <a:t>Repeat the process of transmission until all packets are transmitted. (Reject packets where its size is greater than the bucket size)</a:t>
            </a:r>
            <a:endParaRPr b="0" i="0" sz="1500" u="none" cap="none" strike="noStrike">
              <a:solidFill>
                <a:srgbClr val="404040"/>
              </a:solidFill>
              <a:highlight>
                <a:srgbClr val="FCFCFC"/>
              </a:highlight>
              <a:latin typeface="Arial"/>
              <a:ea typeface="Arial"/>
              <a:cs typeface="Arial"/>
              <a:sym typeface="Arial"/>
            </a:endParaRPr>
          </a:p>
          <a:p>
            <a:pPr indent="-323850" lvl="0" marL="685800" marR="0" rtl="0" algn="l">
              <a:lnSpc>
                <a:spcPct val="163636"/>
              </a:lnSpc>
              <a:spcBef>
                <a:spcPts val="0"/>
              </a:spcBef>
              <a:spcAft>
                <a:spcPts val="0"/>
              </a:spcAft>
              <a:buClr>
                <a:srgbClr val="404040"/>
              </a:buClr>
              <a:buSzPts val="1500"/>
              <a:buFont typeface="Arial"/>
              <a:buAutoNum type="arabicPeriod"/>
            </a:pPr>
            <a:r>
              <a:rPr b="0" i="0" lang="en" sz="1500" u="none" cap="none" strike="noStrike">
                <a:solidFill>
                  <a:srgbClr val="404040"/>
                </a:solidFill>
                <a:highlight>
                  <a:srgbClr val="FCFCFC"/>
                </a:highlight>
                <a:latin typeface="Arial"/>
                <a:ea typeface="Arial"/>
                <a:cs typeface="Arial"/>
                <a:sym typeface="Arial"/>
              </a:rPr>
              <a:t>Stop</a:t>
            </a:r>
            <a:endParaRPr b="0" i="0" sz="1500" u="none" cap="none" strike="noStrike">
              <a:solidFill>
                <a:srgbClr val="404040"/>
              </a:solidFill>
              <a:highlight>
                <a:srgbClr val="FCFCFC"/>
              </a:highlight>
              <a:latin typeface="Arial"/>
              <a:ea typeface="Arial"/>
              <a:cs typeface="Arial"/>
              <a:sym typeface="Arial"/>
            </a:endParaRPr>
          </a:p>
        </p:txBody>
      </p:sp>
      <p:sp>
        <p:nvSpPr>
          <p:cNvPr id="204" name="Google Shape;204;p26"/>
          <p:cNvSpPr txBox="1"/>
          <p:nvPr/>
        </p:nvSpPr>
        <p:spPr>
          <a:xfrm>
            <a:off x="119350" y="1182775"/>
            <a:ext cx="5135700" cy="3879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404040"/>
              </a:buClr>
              <a:buSzPts val="1500"/>
              <a:buFont typeface="Arial"/>
              <a:buChar char="●"/>
            </a:pPr>
            <a:r>
              <a:rPr b="0" i="0" lang="en" sz="1500" u="none" cap="none" strike="noStrike">
                <a:solidFill>
                  <a:srgbClr val="404040"/>
                </a:solidFill>
                <a:highlight>
                  <a:srgbClr val="FCFCFC"/>
                </a:highlight>
                <a:latin typeface="Arial"/>
                <a:ea typeface="Arial"/>
                <a:cs typeface="Arial"/>
                <a:sym typeface="Arial"/>
              </a:rPr>
              <a:t>Each host is connected to the network by an interface containing a leaky bucket, that is, a</a:t>
            </a:r>
            <a:r>
              <a:rPr b="0" i="0" lang="en" sz="1500" u="none" cap="none" strike="noStrike">
                <a:solidFill>
                  <a:srgbClr val="404040"/>
                </a:solidFill>
                <a:highlight>
                  <a:srgbClr val="FFFF00"/>
                </a:highlight>
                <a:latin typeface="Arial"/>
                <a:ea typeface="Arial"/>
                <a:cs typeface="Arial"/>
                <a:sym typeface="Arial"/>
              </a:rPr>
              <a:t> finite internal queue. </a:t>
            </a:r>
            <a:endParaRPr b="0" i="0" sz="1500" u="none" cap="none" strike="noStrike">
              <a:solidFill>
                <a:srgbClr val="404040"/>
              </a:solidFill>
              <a:highlight>
                <a:srgbClr val="FFFF00"/>
              </a:highlight>
              <a:latin typeface="Arial"/>
              <a:ea typeface="Arial"/>
              <a:cs typeface="Arial"/>
              <a:sym typeface="Arial"/>
            </a:endParaRPr>
          </a:p>
          <a:p>
            <a:pPr indent="-323850" lvl="0" marL="457200" marR="0" rtl="0" algn="l">
              <a:lnSpc>
                <a:spcPct val="100000"/>
              </a:lnSpc>
              <a:spcBef>
                <a:spcPts val="0"/>
              </a:spcBef>
              <a:spcAft>
                <a:spcPts val="0"/>
              </a:spcAft>
              <a:buClr>
                <a:srgbClr val="404040"/>
              </a:buClr>
              <a:buSzPts val="1500"/>
              <a:buFont typeface="Arial"/>
              <a:buChar char="●"/>
            </a:pPr>
            <a:r>
              <a:rPr b="0" i="0" lang="en" sz="1500" u="none" cap="none" strike="noStrike">
                <a:solidFill>
                  <a:srgbClr val="404040"/>
                </a:solidFill>
                <a:highlight>
                  <a:srgbClr val="00FF00"/>
                </a:highlight>
                <a:latin typeface="Arial"/>
                <a:ea typeface="Arial"/>
                <a:cs typeface="Arial"/>
                <a:sym typeface="Arial"/>
              </a:rPr>
              <a:t>If a packet arrives at the queue when it is full, the packet is discarded. </a:t>
            </a:r>
            <a:endParaRPr b="0" i="0" sz="1500" u="none" cap="none" strike="noStrike">
              <a:solidFill>
                <a:srgbClr val="404040"/>
              </a:solidFill>
              <a:highlight>
                <a:srgbClr val="00FF00"/>
              </a:highlight>
              <a:latin typeface="Arial"/>
              <a:ea typeface="Arial"/>
              <a:cs typeface="Arial"/>
              <a:sym typeface="Arial"/>
            </a:endParaRPr>
          </a:p>
          <a:p>
            <a:pPr indent="-323850" lvl="0" marL="457200" marR="0" rtl="0" algn="l">
              <a:lnSpc>
                <a:spcPct val="100000"/>
              </a:lnSpc>
              <a:spcBef>
                <a:spcPts val="0"/>
              </a:spcBef>
              <a:spcAft>
                <a:spcPts val="0"/>
              </a:spcAft>
              <a:buClr>
                <a:srgbClr val="404040"/>
              </a:buClr>
              <a:buSzPts val="1500"/>
              <a:buFont typeface="Arial"/>
              <a:buChar char="●"/>
            </a:pPr>
            <a:r>
              <a:rPr b="0" i="0" lang="en" sz="1500" u="none" cap="none" strike="noStrike">
                <a:solidFill>
                  <a:srgbClr val="404040"/>
                </a:solidFill>
                <a:highlight>
                  <a:srgbClr val="FCFCFC"/>
                </a:highlight>
                <a:latin typeface="Arial"/>
                <a:ea typeface="Arial"/>
                <a:cs typeface="Arial"/>
                <a:sym typeface="Arial"/>
              </a:rPr>
              <a:t>In other words, if one or more process are already queued, the new packet is unceremoniously discarded. </a:t>
            </a:r>
            <a:endParaRPr b="0" i="0" sz="1500" u="none" cap="none" strike="noStrike">
              <a:solidFill>
                <a:srgbClr val="404040"/>
              </a:solidFill>
              <a:highlight>
                <a:srgbClr val="FCFCFC"/>
              </a:highlight>
              <a:latin typeface="Arial"/>
              <a:ea typeface="Arial"/>
              <a:cs typeface="Arial"/>
              <a:sym typeface="Arial"/>
            </a:endParaRPr>
          </a:p>
          <a:p>
            <a:pPr indent="-323850" lvl="0" marL="457200" marR="0" rtl="0" algn="l">
              <a:lnSpc>
                <a:spcPct val="100000"/>
              </a:lnSpc>
              <a:spcBef>
                <a:spcPts val="0"/>
              </a:spcBef>
              <a:spcAft>
                <a:spcPts val="0"/>
              </a:spcAft>
              <a:buClr>
                <a:srgbClr val="404040"/>
              </a:buClr>
              <a:buSzPts val="1500"/>
              <a:buFont typeface="Arial"/>
              <a:buChar char="●"/>
            </a:pPr>
            <a:r>
              <a:rPr b="0" i="0" lang="en" sz="1500" u="none" cap="none" strike="noStrike">
                <a:solidFill>
                  <a:srgbClr val="404040"/>
                </a:solidFill>
                <a:highlight>
                  <a:srgbClr val="FCFCFC"/>
                </a:highlight>
                <a:latin typeface="Arial"/>
                <a:ea typeface="Arial"/>
                <a:cs typeface="Arial"/>
                <a:sym typeface="Arial"/>
              </a:rPr>
              <a:t>This arrangement can be built into the hardware interface or simulated by the host operating system. </a:t>
            </a:r>
            <a:endParaRPr b="0" i="0" sz="1500" u="none" cap="none" strike="noStrike">
              <a:solidFill>
                <a:srgbClr val="404040"/>
              </a:solidFill>
              <a:highlight>
                <a:srgbClr val="FCFCFC"/>
              </a:highlight>
              <a:latin typeface="Arial"/>
              <a:ea typeface="Arial"/>
              <a:cs typeface="Arial"/>
              <a:sym typeface="Arial"/>
            </a:endParaRPr>
          </a:p>
          <a:p>
            <a:pPr indent="-323850" lvl="0" marL="457200" marR="0" rtl="0" algn="l">
              <a:lnSpc>
                <a:spcPct val="100000"/>
              </a:lnSpc>
              <a:spcBef>
                <a:spcPts val="0"/>
              </a:spcBef>
              <a:spcAft>
                <a:spcPts val="0"/>
              </a:spcAft>
              <a:buClr>
                <a:srgbClr val="404040"/>
              </a:buClr>
              <a:buSzPts val="1500"/>
              <a:buFont typeface="Arial"/>
              <a:buChar char="●"/>
            </a:pPr>
            <a:r>
              <a:rPr b="0" i="0" lang="en" sz="1500" u="none" cap="none" strike="noStrike">
                <a:solidFill>
                  <a:srgbClr val="404040"/>
                </a:solidFill>
                <a:highlight>
                  <a:srgbClr val="FFFF00"/>
                </a:highlight>
                <a:latin typeface="Arial"/>
                <a:ea typeface="Arial"/>
                <a:cs typeface="Arial"/>
                <a:sym typeface="Arial"/>
              </a:rPr>
              <a:t>The host is allowed to put one packet per clock tick onto the network.</a:t>
            </a:r>
            <a:r>
              <a:rPr b="0" i="0" lang="en" sz="1500" u="none" cap="none" strike="noStrike">
                <a:solidFill>
                  <a:srgbClr val="404040"/>
                </a:solidFill>
                <a:highlight>
                  <a:srgbClr val="FCFCFC"/>
                </a:highlight>
                <a:latin typeface="Arial"/>
                <a:ea typeface="Arial"/>
                <a:cs typeface="Arial"/>
                <a:sym typeface="Arial"/>
              </a:rPr>
              <a:t> </a:t>
            </a:r>
            <a:endParaRPr b="0" i="0" sz="1500" u="none" cap="none" strike="noStrike">
              <a:solidFill>
                <a:srgbClr val="404040"/>
              </a:solidFill>
              <a:highlight>
                <a:srgbClr val="FCFCFC"/>
              </a:highlight>
              <a:latin typeface="Arial"/>
              <a:ea typeface="Arial"/>
              <a:cs typeface="Arial"/>
              <a:sym typeface="Arial"/>
            </a:endParaRPr>
          </a:p>
          <a:p>
            <a:pPr indent="-323850" lvl="0" marL="457200" marR="0" rtl="0" algn="l">
              <a:lnSpc>
                <a:spcPct val="100000"/>
              </a:lnSpc>
              <a:spcBef>
                <a:spcPts val="0"/>
              </a:spcBef>
              <a:spcAft>
                <a:spcPts val="0"/>
              </a:spcAft>
              <a:buClr>
                <a:srgbClr val="404040"/>
              </a:buClr>
              <a:buSzPts val="1500"/>
              <a:buFont typeface="Arial"/>
              <a:buChar char="●"/>
            </a:pPr>
            <a:r>
              <a:rPr b="0" i="0" lang="en" sz="1500" u="none" cap="none" strike="noStrike">
                <a:solidFill>
                  <a:srgbClr val="404040"/>
                </a:solidFill>
                <a:highlight>
                  <a:srgbClr val="FCFCFC"/>
                </a:highlight>
                <a:latin typeface="Arial"/>
                <a:ea typeface="Arial"/>
                <a:cs typeface="Arial"/>
                <a:sym typeface="Arial"/>
              </a:rPr>
              <a:t>This mechanism turns an uneven flow of packet from the user process inside the host into an even flow of packet onto the network, smoothing out bursts and greatly reducing the chances of congestion.</a:t>
            </a:r>
            <a:endParaRPr b="0" i="0" sz="1500" u="none" cap="none" strike="noStrike">
              <a:solidFill>
                <a:srgbClr val="404040"/>
              </a:solidFill>
              <a:highlight>
                <a:srgbClr val="FCFCFC"/>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459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1.</a:t>
            </a:r>
            <a:endParaRPr/>
          </a:p>
        </p:txBody>
      </p:sp>
      <p:pic>
        <p:nvPicPr>
          <p:cNvPr id="67" name="Google Shape;67;p3"/>
          <p:cNvPicPr preferRelativeResize="0"/>
          <p:nvPr/>
        </p:nvPicPr>
        <p:blipFill rotWithShape="1">
          <a:blip r:embed="rId3">
            <a:alphaModFix/>
          </a:blip>
          <a:srcRect b="0" l="0" r="0" t="0"/>
          <a:stretch/>
        </p:blipFill>
        <p:spPr>
          <a:xfrm>
            <a:off x="923100" y="152400"/>
            <a:ext cx="6743700" cy="411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4294967295" type="title"/>
          </p:nvPr>
        </p:nvSpPr>
        <p:spPr>
          <a:xfrm>
            <a:off x="311700" y="445025"/>
            <a:ext cx="4161900" cy="136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2.</a:t>
            </a:r>
            <a:endParaRPr/>
          </a:p>
          <a:p>
            <a:pPr indent="-388620" lvl="0" marL="457200" rtl="0" algn="l">
              <a:lnSpc>
                <a:spcPct val="100000"/>
              </a:lnSpc>
              <a:spcBef>
                <a:spcPts val="0"/>
              </a:spcBef>
              <a:spcAft>
                <a:spcPts val="0"/>
              </a:spcAft>
              <a:buSzPct val="100000"/>
              <a:buChar char="●"/>
            </a:pPr>
            <a:r>
              <a:rPr lang="en"/>
              <a:t>Configure IP for PCs</a:t>
            </a:r>
            <a:endParaRPr/>
          </a:p>
          <a:p>
            <a:pPr indent="-388620" lvl="0" marL="457200" rtl="0" algn="l">
              <a:lnSpc>
                <a:spcPct val="100000"/>
              </a:lnSpc>
              <a:spcBef>
                <a:spcPts val="0"/>
              </a:spcBef>
              <a:spcAft>
                <a:spcPts val="0"/>
              </a:spcAft>
              <a:buSzPct val="100000"/>
              <a:buChar char="●"/>
            </a:pPr>
            <a:r>
              <a:rPr lang="en"/>
              <a:t>Configure Gateway</a:t>
            </a:r>
            <a:endParaRPr/>
          </a:p>
        </p:txBody>
      </p:sp>
      <p:pic>
        <p:nvPicPr>
          <p:cNvPr id="73" name="Google Shape;73;p4"/>
          <p:cNvPicPr preferRelativeResize="0"/>
          <p:nvPr/>
        </p:nvPicPr>
        <p:blipFill rotWithShape="1">
          <a:blip r:embed="rId3">
            <a:alphaModFix/>
          </a:blip>
          <a:srcRect b="0" l="0" r="0" t="0"/>
          <a:stretch/>
        </p:blipFill>
        <p:spPr>
          <a:xfrm>
            <a:off x="4222025" y="-78400"/>
            <a:ext cx="4161900" cy="2833379"/>
          </a:xfrm>
          <a:prstGeom prst="rect">
            <a:avLst/>
          </a:prstGeom>
          <a:noFill/>
          <a:ln>
            <a:noFill/>
          </a:ln>
        </p:spPr>
      </p:pic>
      <p:pic>
        <p:nvPicPr>
          <p:cNvPr id="74" name="Google Shape;74;p4"/>
          <p:cNvPicPr preferRelativeResize="0"/>
          <p:nvPr/>
        </p:nvPicPr>
        <p:blipFill rotWithShape="1">
          <a:blip r:embed="rId4">
            <a:alphaModFix/>
          </a:blip>
          <a:srcRect b="0" l="0" r="0" t="0"/>
          <a:stretch/>
        </p:blipFill>
        <p:spPr>
          <a:xfrm>
            <a:off x="0" y="2359850"/>
            <a:ext cx="4347175" cy="21969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5"/>
          <p:cNvPicPr preferRelativeResize="0"/>
          <p:nvPr/>
        </p:nvPicPr>
        <p:blipFill rotWithShape="1">
          <a:blip r:embed="rId3">
            <a:alphaModFix/>
          </a:blip>
          <a:srcRect b="0" l="0" r="0" t="0"/>
          <a:stretch/>
        </p:blipFill>
        <p:spPr>
          <a:xfrm>
            <a:off x="152400" y="152400"/>
            <a:ext cx="7302474" cy="364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6"/>
          <p:cNvPicPr preferRelativeResize="0"/>
          <p:nvPr/>
        </p:nvPicPr>
        <p:blipFill rotWithShape="1">
          <a:blip r:embed="rId3">
            <a:alphaModFix/>
          </a:blip>
          <a:srcRect b="0" l="0" r="0" t="0"/>
          <a:stretch/>
        </p:blipFill>
        <p:spPr>
          <a:xfrm>
            <a:off x="73400" y="-95975"/>
            <a:ext cx="7369075" cy="2799100"/>
          </a:xfrm>
          <a:prstGeom prst="rect">
            <a:avLst/>
          </a:prstGeom>
          <a:noFill/>
          <a:ln>
            <a:noFill/>
          </a:ln>
        </p:spPr>
      </p:pic>
      <p:pic>
        <p:nvPicPr>
          <p:cNvPr id="85" name="Google Shape;85;p6"/>
          <p:cNvPicPr preferRelativeResize="0"/>
          <p:nvPr/>
        </p:nvPicPr>
        <p:blipFill rotWithShape="1">
          <a:blip r:embed="rId4">
            <a:alphaModFix/>
          </a:blip>
          <a:srcRect b="0" l="0" r="0" t="0"/>
          <a:stretch/>
        </p:blipFill>
        <p:spPr>
          <a:xfrm>
            <a:off x="3110100" y="2466050"/>
            <a:ext cx="6179175" cy="1162750"/>
          </a:xfrm>
          <a:prstGeom prst="rect">
            <a:avLst/>
          </a:prstGeom>
          <a:noFill/>
          <a:ln>
            <a:noFill/>
          </a:ln>
        </p:spPr>
      </p:pic>
      <p:pic>
        <p:nvPicPr>
          <p:cNvPr id="86" name="Google Shape;86;p6"/>
          <p:cNvPicPr preferRelativeResize="0"/>
          <p:nvPr/>
        </p:nvPicPr>
        <p:blipFill rotWithShape="1">
          <a:blip r:embed="rId5">
            <a:alphaModFix/>
          </a:blip>
          <a:srcRect b="0" l="0" r="0" t="0"/>
          <a:stretch/>
        </p:blipFill>
        <p:spPr>
          <a:xfrm>
            <a:off x="152400" y="3686325"/>
            <a:ext cx="5477150" cy="130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Go to edit filters next to auto captureplay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OSPF- using Area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9"/>
          <p:cNvPicPr preferRelativeResize="0"/>
          <p:nvPr/>
        </p:nvPicPr>
        <p:blipFill rotWithShape="1">
          <a:blip r:embed="rId3">
            <a:alphaModFix/>
          </a:blip>
          <a:srcRect b="0" l="0" r="0" t="0"/>
          <a:stretch/>
        </p:blipFill>
        <p:spPr>
          <a:xfrm>
            <a:off x="152400" y="152400"/>
            <a:ext cx="5200650" cy="353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