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736" r:id="rId2"/>
    <p:sldId id="333" r:id="rId3"/>
    <p:sldId id="271" r:id="rId4"/>
    <p:sldId id="272" r:id="rId5"/>
    <p:sldId id="273" r:id="rId6"/>
    <p:sldId id="738" r:id="rId7"/>
    <p:sldId id="274" r:id="rId8"/>
    <p:sldId id="275" r:id="rId9"/>
    <p:sldId id="739" r:id="rId10"/>
    <p:sldId id="740" r:id="rId11"/>
    <p:sldId id="741" r:id="rId12"/>
    <p:sldId id="742" r:id="rId13"/>
    <p:sldId id="744" r:id="rId14"/>
    <p:sldId id="747" r:id="rId15"/>
    <p:sldId id="748" r:id="rId16"/>
    <p:sldId id="752" r:id="rId17"/>
    <p:sldId id="745" r:id="rId18"/>
    <p:sldId id="749" r:id="rId19"/>
    <p:sldId id="750" r:id="rId20"/>
    <p:sldId id="276" r:id="rId21"/>
    <p:sldId id="753" r:id="rId22"/>
    <p:sldId id="277" r:id="rId23"/>
    <p:sldId id="754" r:id="rId24"/>
    <p:sldId id="278" r:id="rId25"/>
    <p:sldId id="759" r:id="rId26"/>
    <p:sldId id="280" r:id="rId27"/>
    <p:sldId id="757" r:id="rId28"/>
    <p:sldId id="761" r:id="rId29"/>
    <p:sldId id="756" r:id="rId30"/>
    <p:sldId id="281" r:id="rId31"/>
    <p:sldId id="282" r:id="rId32"/>
    <p:sldId id="760" r:id="rId33"/>
    <p:sldId id="283" r:id="rId34"/>
    <p:sldId id="765" r:id="rId35"/>
    <p:sldId id="284" r:id="rId36"/>
    <p:sldId id="766" r:id="rId37"/>
    <p:sldId id="285" r:id="rId38"/>
    <p:sldId id="768" r:id="rId39"/>
    <p:sldId id="769" r:id="rId40"/>
    <p:sldId id="767" r:id="rId41"/>
    <p:sldId id="287" r:id="rId42"/>
    <p:sldId id="762" r:id="rId43"/>
    <p:sldId id="286" r:id="rId44"/>
    <p:sldId id="763" r:id="rId45"/>
    <p:sldId id="289" r:id="rId46"/>
    <p:sldId id="290" r:id="rId47"/>
    <p:sldId id="288" r:id="rId48"/>
    <p:sldId id="291" r:id="rId49"/>
    <p:sldId id="292" r:id="rId50"/>
    <p:sldId id="293" r:id="rId51"/>
    <p:sldId id="782" r:id="rId52"/>
    <p:sldId id="294" r:id="rId53"/>
    <p:sldId id="295" r:id="rId54"/>
    <p:sldId id="775" r:id="rId55"/>
    <p:sldId id="296" r:id="rId56"/>
    <p:sldId id="770" r:id="rId57"/>
    <p:sldId id="771" r:id="rId58"/>
    <p:sldId id="772" r:id="rId59"/>
    <p:sldId id="774" r:id="rId60"/>
    <p:sldId id="773" r:id="rId61"/>
    <p:sldId id="778" r:id="rId62"/>
    <p:sldId id="779" r:id="rId63"/>
    <p:sldId id="780" r:id="rId64"/>
    <p:sldId id="297" r:id="rId65"/>
    <p:sldId id="781" r:id="rId66"/>
    <p:sldId id="777" r:id="rId67"/>
    <p:sldId id="299" r:id="rId68"/>
    <p:sldId id="776" r:id="rId69"/>
    <p:sldId id="300" r:id="rId70"/>
    <p:sldId id="301" r:id="rId71"/>
    <p:sldId id="302" r:id="rId72"/>
    <p:sldId id="303" r:id="rId73"/>
    <p:sldId id="755" r:id="rId7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0771" autoAdjust="0"/>
  </p:normalViewPr>
  <p:slideViewPr>
    <p:cSldViewPr>
      <p:cViewPr varScale="1">
        <p:scale>
          <a:sx n="71" d="100"/>
          <a:sy n="71" d="100"/>
        </p:scale>
        <p:origin x="970" y="5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6:33:28.65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84 1 24575,'-34'0'0,"31"1"0,0 0 0,1-1 0,-1 1 0,1 0 0,-1 1 0,1-1 0,0 0 0,0 1 0,-1-1 0,1 1 0,0-1 0,0 1 0,0 0 0,1 0 0,-1 0 0,0 0 0,1 0 0,-1 1 0,1-1 0,0 0 0,0 1 0,-1-1 0,2 1 0,-1-1 0,0 1 0,1 0 0,-1-1 0,1 1 0,-1-1 0,1 1 0,0 0 0,0 0 0,1-1 0,-1 1 0,1-1 0,-1 1 0,1 0 0,0-1 0,0 1 0,0-1 0,0 1 0,2 3 0,8 9 0,0 1 0,-2 0 0,0 0 0,-1 1 0,0 0 0,5 20 0,-13-35 0,1 0 0,-1 0 0,0 0 0,1 1 0,0-1 0,0 0 0,0 0 0,-1-1 0,2 1 0,-1 0 0,2 3 0,-2-5 0,-1 0 0,1 0 0,0 0 0,0-1 0,0 1 0,0 0 0,-1 0 0,1 0 0,0-1 0,0 1 0,-1 0 0,1-1 0,0 1 0,0 0 0,-1-1 0,1 1 0,0-1 0,-1 1 0,1-1 0,-1 1 0,1-1 0,-1 0 0,1 1 0,-1-1 0,1 0 0,-1 1 0,1-3 0,-1 3 0,1 0 0,-1-1 0,0 1 0,0-1 0,1 1 0,-1 0 0,0-1 0,1 1 0,-1 0 0,1-1 0,-1 1 0,0 0 0,1 0 0,-1-1 0,1 1 0,-1 0 0,1 0 0,-1 0 0,1 0 0,-1-1 0,1 1 0,-1 0 0,1 0 0,-1 0 0,1 0 0,-1 0 0,0 0 0,1 0 0,-1 0 0,2 1 0,7 12 0,-1 22 0,0 14-1365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6FBB2-0784-4123-AFF6-3B692FC81FA4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B65B5-0E75-47F5-87FD-9188B9FB4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3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Counting opening and closing won’t work as the may be out of order. </a:t>
            </a:r>
            <a:r>
              <a:rPr lang="en-IN" dirty="0" err="1"/>
              <a:t>Eg</a:t>
            </a:r>
            <a:r>
              <a:rPr lang="en-IN" dirty="0"/>
              <a:t> )  (   or { (  }  )</a:t>
            </a:r>
          </a:p>
          <a:p>
            <a:r>
              <a:rPr lang="en-IN" dirty="0"/>
              <a:t>Last unclosed should be closed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B65B5-0E75-47F5-87FD-9188B9FB4B7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049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Counting opening and closing won’t work as the may be out of order. </a:t>
            </a:r>
            <a:r>
              <a:rPr lang="en-IN" dirty="0" err="1"/>
              <a:t>Eg</a:t>
            </a:r>
            <a:r>
              <a:rPr lang="en-IN" dirty="0"/>
              <a:t> )  (   or { (  }  )</a:t>
            </a:r>
          </a:p>
          <a:p>
            <a:r>
              <a:rPr lang="en-IN" dirty="0"/>
              <a:t>Last unclosed should be closed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B65B5-0E75-47F5-87FD-9188B9FB4B70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2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Counting opening and closing won’t work as the may be out of order. </a:t>
            </a:r>
            <a:r>
              <a:rPr lang="en-IN" dirty="0" err="1"/>
              <a:t>Eg</a:t>
            </a:r>
            <a:r>
              <a:rPr lang="en-IN" dirty="0"/>
              <a:t> )  (   or { (  }  )</a:t>
            </a:r>
          </a:p>
          <a:p>
            <a:r>
              <a:rPr lang="en-IN" dirty="0"/>
              <a:t>Last unclosed should be closed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B65B5-0E75-47F5-87FD-9188B9FB4B70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04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Insert all the implicit parenthesis based on precedence and the convert.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B65B5-0E75-47F5-87FD-9188B9FB4B70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1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B65B5-0E75-47F5-87FD-9188B9FB4B70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21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B65B5-0E75-47F5-87FD-9188B9FB4B70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74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98397" y="461594"/>
            <a:ext cx="259520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739" y="2654020"/>
            <a:ext cx="7208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rogramiz.com/c-programming/library-function/ctype.h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ee-traversals-inorder-preorder-and-postorder/" TargetMode="External"/><Relationship Id="rId2" Type="http://schemas.openxmlformats.org/officeDocument/2006/relationships/hyperlink" Target="http://quiz.geeksforgeeks.org/c-program-for-tower-of-hano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epth-first-traversal-for-a-graph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2430566"/>
            <a:ext cx="5182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04" dirty="0"/>
              <a:t>DATA</a:t>
            </a:r>
            <a:r>
              <a:rPr spc="-45" dirty="0"/>
              <a:t> </a:t>
            </a:r>
            <a:r>
              <a:rPr dirty="0"/>
              <a:t>STRUCTURES</a:t>
            </a:r>
            <a:r>
              <a:rPr spc="-155" dirty="0"/>
              <a:t> 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3581400" y="3794769"/>
            <a:ext cx="473837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spcBef>
                <a:spcPts val="100"/>
              </a:spcBef>
            </a:pPr>
            <a:r>
              <a:rPr sz="3600" spc="-10" dirty="0">
                <a:solidFill>
                  <a:srgbClr val="888888"/>
                </a:solidFill>
                <a:latin typeface="Calibri"/>
                <a:cs typeface="Calibri"/>
              </a:rPr>
              <a:t>UNIT-</a:t>
            </a:r>
            <a:r>
              <a:rPr lang="en-IN" sz="3600" spc="-5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</a:p>
          <a:p>
            <a:pPr marL="1905" algn="ctr">
              <a:spcBef>
                <a:spcPts val="100"/>
              </a:spcBef>
            </a:pPr>
            <a:r>
              <a:rPr lang="en-IN" sz="3600" spc="-50" dirty="0">
                <a:solidFill>
                  <a:srgbClr val="888888"/>
                </a:solidFill>
                <a:latin typeface="Calibri"/>
                <a:cs typeface="Calibri"/>
              </a:rPr>
              <a:t>Part 1: Stacks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9091" y="560482"/>
            <a:ext cx="1172709" cy="1039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9C9444-4F54-682B-6EDA-1992528DA02B}"/>
              </a:ext>
            </a:extLst>
          </p:cNvPr>
          <p:cNvSpPr txBox="1"/>
          <p:nvPr/>
        </p:nvSpPr>
        <p:spPr>
          <a:xfrm>
            <a:off x="6477000" y="5029200"/>
            <a:ext cx="3359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4700" marR="765175" indent="-1905" algn="ctr"/>
            <a:r>
              <a:rPr lang="en-US" spc="-90" dirty="0">
                <a:solidFill>
                  <a:srgbClr val="888888"/>
                </a:solidFill>
                <a:latin typeface="Calibri"/>
                <a:cs typeface="Calibri"/>
              </a:rPr>
              <a:t>Dr.  Nagarathna N </a:t>
            </a:r>
          </a:p>
          <a:p>
            <a:pPr marL="774700" marR="765175" indent="-1905" algn="ctr"/>
            <a:r>
              <a:rPr lang="en-US" spc="-90" dirty="0">
                <a:solidFill>
                  <a:srgbClr val="888888"/>
                </a:solidFill>
                <a:latin typeface="Calibri"/>
                <a:cs typeface="Calibri"/>
              </a:rPr>
              <a:t>     </a:t>
            </a:r>
            <a:r>
              <a:rPr lang="en-US" spc="-10" dirty="0">
                <a:solidFill>
                  <a:srgbClr val="888888"/>
                </a:solidFill>
                <a:latin typeface="Calibri"/>
                <a:cs typeface="Calibri"/>
              </a:rPr>
              <a:t>PROFESSOR</a:t>
            </a:r>
            <a:endParaRPr lang="en-US" dirty="0">
              <a:latin typeface="Calibri"/>
              <a:cs typeface="Calibri"/>
            </a:endParaRPr>
          </a:p>
          <a:p>
            <a:pPr marL="12700" algn="ctr"/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B.M.S.</a:t>
            </a:r>
            <a:r>
              <a:rPr lang="en-US" spc="-7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COLLEGE</a:t>
            </a:r>
            <a:r>
              <a:rPr lang="en-US" spc="-9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lang="en-US" spc="-7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888888"/>
                </a:solidFill>
                <a:latin typeface="Calibri"/>
                <a:cs typeface="Calibri"/>
              </a:rPr>
              <a:t>ENGINEERING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FB27-DAB1-9B20-4A32-9C41A137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43458"/>
            <a:ext cx="2595203" cy="492443"/>
          </a:xfrm>
        </p:spPr>
        <p:txBody>
          <a:bodyPr/>
          <a:lstStyle/>
          <a:p>
            <a:r>
              <a:rPr lang="en-IN" sz="3200" dirty="0"/>
              <a:t>Insertion: PUSH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8F05-9024-74DD-1AEF-B2845B7C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58"/>
            <a:ext cx="9727861" cy="6771084"/>
          </a:xfrm>
        </p:spPr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MAXSIZE = 8;</a:t>
            </a:r>
          </a:p>
          <a:p>
            <a:r>
              <a:rPr lang="en-US" dirty="0"/>
              <a:t>int stack[8];</a:t>
            </a:r>
          </a:p>
          <a:p>
            <a:r>
              <a:rPr lang="en-US" dirty="0"/>
              <a:t>int top = -1;</a:t>
            </a:r>
          </a:p>
          <a:p>
            <a:r>
              <a:rPr lang="en-US" dirty="0">
                <a:solidFill>
                  <a:srgbClr val="00B050"/>
                </a:solidFill>
              </a:rPr>
              <a:t>/* Check if the stack is full*/</a:t>
            </a:r>
          </a:p>
          <a:p>
            <a:r>
              <a:rPr lang="en-US" dirty="0">
                <a:solidFill>
                  <a:srgbClr val="00B050"/>
                </a:solidFill>
              </a:rPr>
              <a:t>int </a:t>
            </a:r>
            <a:r>
              <a:rPr lang="en-US" dirty="0" err="1">
                <a:solidFill>
                  <a:srgbClr val="00B050"/>
                </a:solidFill>
              </a:rPr>
              <a:t>isfull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r>
              <a:rPr lang="en-US" dirty="0">
                <a:solidFill>
                  <a:srgbClr val="00B050"/>
                </a:solidFill>
              </a:rPr>
              <a:t>{   if(top == MAXSIZE-1)</a:t>
            </a:r>
          </a:p>
          <a:p>
            <a:r>
              <a:rPr lang="en-US" dirty="0">
                <a:solidFill>
                  <a:srgbClr val="00B050"/>
                </a:solidFill>
              </a:rPr>
              <a:t>      return 1;</a:t>
            </a:r>
          </a:p>
          <a:p>
            <a:r>
              <a:rPr lang="en-US" dirty="0">
                <a:solidFill>
                  <a:srgbClr val="00B050"/>
                </a:solidFill>
              </a:rPr>
              <a:t>   else</a:t>
            </a:r>
          </a:p>
          <a:p>
            <a:r>
              <a:rPr lang="en-US" dirty="0">
                <a:solidFill>
                  <a:srgbClr val="00B050"/>
                </a:solidFill>
              </a:rPr>
              <a:t>      return 0;</a:t>
            </a:r>
          </a:p>
          <a:p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/* Function to insert into the stack */</a:t>
            </a:r>
          </a:p>
          <a:p>
            <a:r>
              <a:rPr lang="en-US" dirty="0">
                <a:solidFill>
                  <a:srgbClr val="0070C0"/>
                </a:solidFill>
              </a:rPr>
              <a:t>int push(int data)</a:t>
            </a:r>
          </a:p>
          <a:p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</a:rPr>
              <a:t>   if(!</a:t>
            </a:r>
            <a:r>
              <a:rPr lang="en-US" dirty="0" err="1">
                <a:solidFill>
                  <a:srgbClr val="0070C0"/>
                </a:solidFill>
              </a:rPr>
              <a:t>isfull</a:t>
            </a:r>
            <a:r>
              <a:rPr lang="en-US" dirty="0">
                <a:solidFill>
                  <a:srgbClr val="0070C0"/>
                </a:solidFill>
              </a:rPr>
              <a:t>()) </a:t>
            </a:r>
          </a:p>
          <a:p>
            <a:r>
              <a:rPr lang="en-US" dirty="0">
                <a:solidFill>
                  <a:srgbClr val="0070C0"/>
                </a:solidFill>
              </a:rPr>
              <a:t>   {  top = top + 1;</a:t>
            </a:r>
          </a:p>
          <a:p>
            <a:r>
              <a:rPr lang="en-US" dirty="0">
                <a:solidFill>
                  <a:srgbClr val="0070C0"/>
                </a:solidFill>
              </a:rPr>
              <a:t>      stack[top] = data;</a:t>
            </a:r>
          </a:p>
          <a:p>
            <a:r>
              <a:rPr lang="en-US" dirty="0">
                <a:solidFill>
                  <a:srgbClr val="0070C0"/>
                </a:solidFill>
              </a:rPr>
              <a:t>     } </a:t>
            </a:r>
          </a:p>
          <a:p>
            <a:r>
              <a:rPr lang="en-US" dirty="0">
                <a:solidFill>
                  <a:srgbClr val="0070C0"/>
                </a:solidFill>
              </a:rPr>
              <a:t>   else {</a:t>
            </a:r>
          </a:p>
          <a:p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("Could not insert data, Stack is full.\n");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}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0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FB27-DAB1-9B20-4A32-9C41A137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76200"/>
            <a:ext cx="2595203" cy="492443"/>
          </a:xfrm>
        </p:spPr>
        <p:txBody>
          <a:bodyPr/>
          <a:lstStyle/>
          <a:p>
            <a:r>
              <a:rPr lang="en-IN" sz="3200" dirty="0"/>
              <a:t>Insertion: PUSH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8F05-9024-74DD-1AEF-B2845B7C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568644"/>
            <a:ext cx="9727861" cy="5232202"/>
          </a:xfrm>
        </p:spPr>
        <p:txBody>
          <a:bodyPr/>
          <a:lstStyle/>
          <a:p>
            <a:r>
              <a:rPr lang="en-US" dirty="0"/>
              <a:t>/* Main function */</a:t>
            </a:r>
          </a:p>
          <a:p>
            <a:r>
              <a:rPr lang="en-US" dirty="0"/>
              <a:t>int main(){</a:t>
            </a:r>
          </a:p>
          <a:p>
            <a:r>
              <a:rPr lang="en-US" dirty="0"/>
              <a:t>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push(44);</a:t>
            </a:r>
          </a:p>
          <a:p>
            <a:r>
              <a:rPr lang="en-US" dirty="0"/>
              <a:t>   push(10);</a:t>
            </a:r>
          </a:p>
          <a:p>
            <a:r>
              <a:rPr lang="en-US" dirty="0"/>
              <a:t>   push(62);</a:t>
            </a:r>
          </a:p>
          <a:p>
            <a:r>
              <a:rPr lang="en-US" dirty="0"/>
              <a:t>   push(123);</a:t>
            </a:r>
          </a:p>
          <a:p>
            <a:r>
              <a:rPr lang="en-US" dirty="0"/>
              <a:t>   push(15);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("Stack Elements: \n");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// print stack data</a:t>
            </a:r>
          </a:p>
          <a:p>
            <a:r>
              <a:rPr lang="en-US" dirty="0"/>
              <a:t>   for(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8;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("%d ", stack[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66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FB27-DAB1-9B20-4A32-9C41A137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76200"/>
            <a:ext cx="2595203" cy="492443"/>
          </a:xfrm>
        </p:spPr>
        <p:txBody>
          <a:bodyPr/>
          <a:lstStyle/>
          <a:p>
            <a:r>
              <a:rPr lang="en-IN" sz="3200" dirty="0"/>
              <a:t>Deletion: POP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8F05-9024-74DD-1AEF-B2845B7C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871546"/>
            <a:ext cx="9727861" cy="2585323"/>
          </a:xfrm>
        </p:spPr>
        <p:txBody>
          <a:bodyPr/>
          <a:lstStyle/>
          <a:p>
            <a:r>
              <a:rPr lang="en-US" sz="2800" dirty="0"/>
              <a:t>1. Checks if the stack is empty.</a:t>
            </a:r>
          </a:p>
          <a:p>
            <a:r>
              <a:rPr lang="en-US" sz="2800" dirty="0"/>
              <a:t>2. If the stack is empty, produces an error and exit.</a:t>
            </a:r>
          </a:p>
          <a:p>
            <a:r>
              <a:rPr lang="en-US" sz="2800" dirty="0"/>
              <a:t>3. If the stack is not empty, accesses the data element at </a:t>
            </a:r>
          </a:p>
          <a:p>
            <a:r>
              <a:rPr lang="en-US" sz="2800" dirty="0"/>
              <a:t>   which top is pointing.</a:t>
            </a:r>
          </a:p>
          <a:p>
            <a:r>
              <a:rPr lang="en-US" sz="2800" dirty="0"/>
              <a:t>4. Decreases the value of top by 1.</a:t>
            </a:r>
          </a:p>
          <a:p>
            <a:r>
              <a:rPr lang="en-US" sz="2800" dirty="0"/>
              <a:t>5. Returns success.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48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FB27-DAB1-9B20-4A32-9C41A137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76200"/>
            <a:ext cx="2595203" cy="492443"/>
          </a:xfrm>
        </p:spPr>
        <p:txBody>
          <a:bodyPr/>
          <a:lstStyle/>
          <a:p>
            <a:r>
              <a:rPr lang="en-IN" sz="3200" dirty="0"/>
              <a:t>Deletion: POP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8F05-9024-74DD-1AEF-B2845B7C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568643"/>
            <a:ext cx="9727861" cy="6155531"/>
          </a:xfrm>
        </p:spPr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MAXSIZE = 8;</a:t>
            </a:r>
          </a:p>
          <a:p>
            <a:r>
              <a:rPr lang="en-US" dirty="0"/>
              <a:t>int stack[8];</a:t>
            </a:r>
          </a:p>
          <a:p>
            <a:r>
              <a:rPr lang="en-US" dirty="0"/>
              <a:t>int top = -1;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/* Check if the stack is empty */</a:t>
            </a:r>
          </a:p>
          <a:p>
            <a:r>
              <a:rPr lang="en-US" dirty="0">
                <a:solidFill>
                  <a:srgbClr val="00B050"/>
                </a:solidFill>
              </a:rPr>
              <a:t>int </a:t>
            </a:r>
            <a:r>
              <a:rPr lang="en-US" dirty="0" err="1">
                <a:solidFill>
                  <a:srgbClr val="00B050"/>
                </a:solidFill>
              </a:rPr>
              <a:t>isempty</a:t>
            </a:r>
            <a:r>
              <a:rPr lang="en-US" dirty="0">
                <a:solidFill>
                  <a:srgbClr val="00B050"/>
                </a:solidFill>
              </a:rPr>
              <a:t>(){</a:t>
            </a:r>
          </a:p>
          <a:p>
            <a:r>
              <a:rPr lang="en-US" dirty="0">
                <a:solidFill>
                  <a:srgbClr val="00B050"/>
                </a:solidFill>
              </a:rPr>
              <a:t>   if(top == -1)</a:t>
            </a:r>
          </a:p>
          <a:p>
            <a:r>
              <a:rPr lang="en-US" dirty="0">
                <a:solidFill>
                  <a:srgbClr val="00B050"/>
                </a:solidFill>
              </a:rPr>
              <a:t>      return 1;</a:t>
            </a:r>
          </a:p>
          <a:p>
            <a:r>
              <a:rPr lang="en-US" dirty="0">
                <a:solidFill>
                  <a:srgbClr val="00B050"/>
                </a:solidFill>
              </a:rPr>
              <a:t>   else</a:t>
            </a:r>
          </a:p>
          <a:p>
            <a:r>
              <a:rPr lang="en-US" dirty="0">
                <a:solidFill>
                  <a:srgbClr val="00B050"/>
                </a:solidFill>
              </a:rPr>
              <a:t>      return 0;</a:t>
            </a:r>
          </a:p>
          <a:p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/* Check if the stack is full*/</a:t>
            </a:r>
          </a:p>
          <a:p>
            <a:r>
              <a:rPr lang="en-US" dirty="0">
                <a:solidFill>
                  <a:srgbClr val="FFC000"/>
                </a:solidFill>
              </a:rPr>
              <a:t>int </a:t>
            </a:r>
            <a:r>
              <a:rPr lang="en-US" dirty="0" err="1">
                <a:solidFill>
                  <a:srgbClr val="FFC000"/>
                </a:solidFill>
              </a:rPr>
              <a:t>isfull</a:t>
            </a:r>
            <a:r>
              <a:rPr lang="en-US" dirty="0">
                <a:solidFill>
                  <a:srgbClr val="FFC000"/>
                </a:solidFill>
              </a:rPr>
              <a:t>(){</a:t>
            </a:r>
          </a:p>
          <a:p>
            <a:r>
              <a:rPr lang="en-US" dirty="0">
                <a:solidFill>
                  <a:srgbClr val="FFC000"/>
                </a:solidFill>
              </a:rPr>
              <a:t>   if(top == MAXSIZE-1)</a:t>
            </a:r>
          </a:p>
          <a:p>
            <a:r>
              <a:rPr lang="en-US" dirty="0">
                <a:solidFill>
                  <a:srgbClr val="FFC000"/>
                </a:solidFill>
              </a:rPr>
              <a:t>      return 1;</a:t>
            </a:r>
          </a:p>
          <a:p>
            <a:r>
              <a:rPr lang="en-US" dirty="0">
                <a:solidFill>
                  <a:srgbClr val="FFC000"/>
                </a:solidFill>
              </a:rPr>
              <a:t>   else</a:t>
            </a:r>
          </a:p>
          <a:p>
            <a:r>
              <a:rPr lang="en-US" dirty="0">
                <a:solidFill>
                  <a:srgbClr val="FFC000"/>
                </a:solidFill>
              </a:rPr>
              <a:t>      return 0;</a:t>
            </a:r>
          </a:p>
          <a:p>
            <a:r>
              <a:rPr lang="en-US" dirty="0">
                <a:solidFill>
                  <a:srgbClr val="FFC000"/>
                </a:solidFill>
              </a:rPr>
              <a:t>}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78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FB27-DAB1-9B20-4A32-9C41A137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76200"/>
            <a:ext cx="2595203" cy="492443"/>
          </a:xfrm>
        </p:spPr>
        <p:txBody>
          <a:bodyPr/>
          <a:lstStyle/>
          <a:p>
            <a:r>
              <a:rPr lang="en-IN" sz="3200" dirty="0"/>
              <a:t>Deletion: POP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8F05-9024-74DD-1AEF-B2845B7C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568643"/>
            <a:ext cx="9727861" cy="615553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/* Function to delete from the stack */</a:t>
            </a:r>
          </a:p>
          <a:p>
            <a:r>
              <a:rPr lang="en-US" dirty="0">
                <a:solidFill>
                  <a:srgbClr val="0070C0"/>
                </a:solidFill>
              </a:rPr>
              <a:t>int pop(){</a:t>
            </a:r>
          </a:p>
          <a:p>
            <a:r>
              <a:rPr lang="en-US" dirty="0">
                <a:solidFill>
                  <a:srgbClr val="0070C0"/>
                </a:solidFill>
              </a:rPr>
              <a:t>   int data;</a:t>
            </a:r>
          </a:p>
          <a:p>
            <a:r>
              <a:rPr lang="en-US" dirty="0">
                <a:solidFill>
                  <a:srgbClr val="0070C0"/>
                </a:solidFill>
              </a:rPr>
              <a:t>   if(!</a:t>
            </a:r>
            <a:r>
              <a:rPr lang="en-US" dirty="0" err="1">
                <a:solidFill>
                  <a:srgbClr val="0070C0"/>
                </a:solidFill>
              </a:rPr>
              <a:t>isempty</a:t>
            </a:r>
            <a:r>
              <a:rPr lang="en-US" dirty="0">
                <a:solidFill>
                  <a:srgbClr val="0070C0"/>
                </a:solidFill>
              </a:rPr>
              <a:t>()) </a:t>
            </a:r>
          </a:p>
          <a:p>
            <a:r>
              <a:rPr lang="en-US" dirty="0">
                <a:solidFill>
                  <a:srgbClr val="0070C0"/>
                </a:solidFill>
              </a:rPr>
              <a:t>      {data = stack[top];</a:t>
            </a:r>
          </a:p>
          <a:p>
            <a:r>
              <a:rPr lang="en-US" dirty="0">
                <a:solidFill>
                  <a:srgbClr val="0070C0"/>
                </a:solidFill>
              </a:rPr>
              <a:t>      top = top - 1;</a:t>
            </a:r>
          </a:p>
          <a:p>
            <a:r>
              <a:rPr lang="en-US" dirty="0">
                <a:solidFill>
                  <a:srgbClr val="0070C0"/>
                </a:solidFill>
              </a:rPr>
              <a:t>      return data;  }</a:t>
            </a:r>
          </a:p>
          <a:p>
            <a:r>
              <a:rPr lang="en-US" dirty="0">
                <a:solidFill>
                  <a:srgbClr val="0070C0"/>
                </a:solidFill>
              </a:rPr>
              <a:t>   else {</a:t>
            </a:r>
          </a:p>
          <a:p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("Could not retrieve data, Stack is empty.\n");</a:t>
            </a:r>
          </a:p>
          <a:p>
            <a:r>
              <a:rPr lang="en-US" dirty="0">
                <a:solidFill>
                  <a:srgbClr val="0070C0"/>
                </a:solidFill>
              </a:rPr>
              <a:t>   }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/* Function to insert into the stack */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int push(int data){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if(!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isfull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()) 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top = top + 1;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stack[top] = data;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} else 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("Could not insert data, Stack is full.\n");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}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1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FB27-DAB1-9B20-4A32-9C41A137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76200"/>
            <a:ext cx="2595203" cy="492443"/>
          </a:xfrm>
        </p:spPr>
        <p:txBody>
          <a:bodyPr/>
          <a:lstStyle/>
          <a:p>
            <a:r>
              <a:rPr lang="en-IN" sz="3200" dirty="0"/>
              <a:t>Deletion: POP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8F05-9024-74DD-1AEF-B2845B7C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02896"/>
            <a:ext cx="9727861" cy="6155531"/>
          </a:xfrm>
        </p:spPr>
        <p:txBody>
          <a:bodyPr/>
          <a:lstStyle/>
          <a:p>
            <a:r>
              <a:rPr lang="en-US" dirty="0"/>
              <a:t>/* Main function */</a:t>
            </a:r>
          </a:p>
          <a:p>
            <a:r>
              <a:rPr lang="en-US" dirty="0"/>
              <a:t>int main(){</a:t>
            </a:r>
          </a:p>
          <a:p>
            <a:r>
              <a:rPr lang="en-US" dirty="0"/>
              <a:t>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push(44);</a:t>
            </a:r>
          </a:p>
          <a:p>
            <a:r>
              <a:rPr lang="en-US" dirty="0"/>
              <a:t>   push(10);</a:t>
            </a:r>
          </a:p>
          <a:p>
            <a:r>
              <a:rPr lang="en-US" dirty="0"/>
              <a:t>   push(62);</a:t>
            </a:r>
          </a:p>
          <a:p>
            <a:r>
              <a:rPr lang="en-US" dirty="0"/>
              <a:t>   push(123);</a:t>
            </a:r>
          </a:p>
          <a:p>
            <a:r>
              <a:rPr lang="en-US" dirty="0"/>
              <a:t>   push(15);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("Stack Elements: \n");</a:t>
            </a:r>
          </a:p>
          <a:p>
            <a:r>
              <a:rPr lang="en-US" dirty="0"/>
              <a:t>   // print stack data</a:t>
            </a:r>
          </a:p>
          <a:p>
            <a:r>
              <a:rPr lang="en-US" dirty="0"/>
              <a:t>   for(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8;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("%d ", stack[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nElements</a:t>
            </a:r>
            <a:r>
              <a:rPr lang="en-US" dirty="0"/>
              <a:t> popped: \n");</a:t>
            </a:r>
          </a:p>
          <a:p>
            <a:r>
              <a:rPr lang="en-US" dirty="0"/>
              <a:t>   // print stack data</a:t>
            </a:r>
          </a:p>
          <a:p>
            <a:r>
              <a:rPr lang="en-US" dirty="0"/>
              <a:t>   while(!</a:t>
            </a:r>
            <a:r>
              <a:rPr lang="en-US" dirty="0" err="1"/>
              <a:t>isempty</a:t>
            </a:r>
            <a:r>
              <a:rPr lang="en-US" dirty="0"/>
              <a:t>()) {</a:t>
            </a:r>
          </a:p>
          <a:p>
            <a:r>
              <a:rPr lang="en-US" dirty="0"/>
              <a:t>      int data = pop();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("%d ",data);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return 0;}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2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FB27-DAB1-9B20-4A32-9C41A137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76200"/>
            <a:ext cx="2595203" cy="492443"/>
          </a:xfrm>
        </p:spPr>
        <p:txBody>
          <a:bodyPr/>
          <a:lstStyle/>
          <a:p>
            <a:r>
              <a:rPr lang="en-IN" sz="3200" dirty="0"/>
              <a:t>Deletion: POP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8F05-9024-74DD-1AEF-B2845B7C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02896"/>
            <a:ext cx="9727861" cy="6463308"/>
          </a:xfrm>
        </p:spPr>
        <p:txBody>
          <a:bodyPr/>
          <a:lstStyle/>
          <a:p>
            <a:r>
              <a:rPr lang="en-US" dirty="0"/>
              <a:t>/* Main function */</a:t>
            </a:r>
          </a:p>
          <a:p>
            <a:r>
              <a:rPr lang="en-US" dirty="0"/>
              <a:t>int main(){</a:t>
            </a:r>
          </a:p>
          <a:p>
            <a:r>
              <a:rPr lang="en-US" dirty="0"/>
              <a:t>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push(44);</a:t>
            </a:r>
          </a:p>
          <a:p>
            <a:r>
              <a:rPr lang="en-US" dirty="0"/>
              <a:t>   push(10);</a:t>
            </a:r>
          </a:p>
          <a:p>
            <a:r>
              <a:rPr lang="en-US" dirty="0"/>
              <a:t>   push(62);</a:t>
            </a:r>
          </a:p>
          <a:p>
            <a:r>
              <a:rPr lang="en-US" dirty="0"/>
              <a:t>   push(123);</a:t>
            </a:r>
          </a:p>
          <a:p>
            <a:r>
              <a:rPr lang="en-US" dirty="0"/>
              <a:t>   push(15);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("Stack Elements: \n");</a:t>
            </a:r>
          </a:p>
          <a:p>
            <a:r>
              <a:rPr lang="en-US" dirty="0"/>
              <a:t>   // print stack data</a:t>
            </a:r>
          </a:p>
          <a:p>
            <a:r>
              <a:rPr lang="en-US" dirty="0"/>
              <a:t>   for(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8;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("%d ", stack[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     /*</a:t>
            </a:r>
            <a:r>
              <a:rPr lang="en-US" dirty="0" err="1"/>
              <a:t>printf</a:t>
            </a:r>
            <a:r>
              <a:rPr lang="en-US" dirty="0"/>
              <a:t>("Element at top of the stack: %d\n" ,peek());*/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nElements</a:t>
            </a:r>
            <a:r>
              <a:rPr lang="en-US" dirty="0"/>
              <a:t> popped: \n");</a:t>
            </a:r>
          </a:p>
          <a:p>
            <a:r>
              <a:rPr lang="en-US" dirty="0"/>
              <a:t>   // print stack data</a:t>
            </a:r>
          </a:p>
          <a:p>
            <a:r>
              <a:rPr lang="en-US" dirty="0"/>
              <a:t>   while(!</a:t>
            </a:r>
            <a:r>
              <a:rPr lang="en-US" dirty="0" err="1"/>
              <a:t>isempty</a:t>
            </a:r>
            <a:r>
              <a:rPr lang="en-US" dirty="0"/>
              <a:t>()) {</a:t>
            </a:r>
          </a:p>
          <a:p>
            <a:r>
              <a:rPr lang="en-US" dirty="0"/>
              <a:t>      int data = pop();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("%d ",data);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return 0;}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73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FB27-DAB1-9B20-4A32-9C41A137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76200"/>
            <a:ext cx="2595203" cy="492443"/>
          </a:xfrm>
        </p:spPr>
        <p:txBody>
          <a:bodyPr/>
          <a:lstStyle/>
          <a:p>
            <a:r>
              <a:rPr lang="en-IN" sz="3200" dirty="0"/>
              <a:t>Stack FULL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8F05-9024-74DD-1AEF-B2845B7C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871546"/>
            <a:ext cx="9727861" cy="2154436"/>
          </a:xfrm>
        </p:spPr>
        <p:txBody>
          <a:bodyPr/>
          <a:lstStyle/>
          <a:p>
            <a:r>
              <a:rPr lang="en-US" sz="2800" dirty="0"/>
              <a:t> 1.START</a:t>
            </a:r>
          </a:p>
          <a:p>
            <a:r>
              <a:rPr lang="en-US" sz="2800" dirty="0"/>
              <a:t>2. If the size of the stack is equal to the top position of the stack,</a:t>
            </a:r>
          </a:p>
          <a:p>
            <a:r>
              <a:rPr lang="en-US" sz="2800" dirty="0"/>
              <a:t>   the stack is full. Return 1.</a:t>
            </a:r>
          </a:p>
          <a:p>
            <a:r>
              <a:rPr lang="en-US" sz="2800" dirty="0"/>
              <a:t>3. Otherwise, return 0.</a:t>
            </a:r>
          </a:p>
          <a:p>
            <a:r>
              <a:rPr lang="en-US" sz="2800" dirty="0"/>
              <a:t>4. END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5440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FB27-DAB1-9B20-4A32-9C41A137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76200"/>
            <a:ext cx="2595203" cy="492443"/>
          </a:xfrm>
        </p:spPr>
        <p:txBody>
          <a:bodyPr/>
          <a:lstStyle/>
          <a:p>
            <a:r>
              <a:rPr lang="en-IN" sz="3200" dirty="0"/>
              <a:t>Stack FULL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8F05-9024-74DD-1AEF-B2845B7C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871546"/>
            <a:ext cx="9727861" cy="5539978"/>
          </a:xfrm>
        </p:spPr>
        <p:txBody>
          <a:bodyPr/>
          <a:lstStyle/>
          <a:p>
            <a:r>
              <a:rPr lang="en-US" dirty="0"/>
              <a:t>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MAXSIZE = 8;</a:t>
            </a:r>
          </a:p>
          <a:p>
            <a:r>
              <a:rPr lang="en-US" dirty="0"/>
              <a:t>int stack[8];</a:t>
            </a:r>
          </a:p>
          <a:p>
            <a:r>
              <a:rPr lang="en-US" dirty="0"/>
              <a:t>int top = -1;</a:t>
            </a:r>
          </a:p>
          <a:p>
            <a:endParaRPr lang="en-US" dirty="0"/>
          </a:p>
          <a:p>
            <a:r>
              <a:rPr lang="en-US" dirty="0"/>
              <a:t>/* Check if the stack is full */</a:t>
            </a:r>
          </a:p>
          <a:p>
            <a:r>
              <a:rPr lang="en-US" dirty="0"/>
              <a:t>int </a:t>
            </a:r>
            <a:r>
              <a:rPr lang="en-US" dirty="0" err="1"/>
              <a:t>isfull</a:t>
            </a:r>
            <a:r>
              <a:rPr lang="en-US" dirty="0"/>
              <a:t>(){</a:t>
            </a:r>
          </a:p>
          <a:p>
            <a:r>
              <a:rPr lang="en-US" dirty="0"/>
              <a:t>   if(top == MAXSIZE)</a:t>
            </a:r>
          </a:p>
          <a:p>
            <a:r>
              <a:rPr lang="en-US" dirty="0"/>
              <a:t>      return 1;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/* Main function */</a:t>
            </a:r>
          </a:p>
          <a:p>
            <a:r>
              <a:rPr lang="en-US" dirty="0"/>
              <a:t>int main(){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("Stack full: %s\n" , </a:t>
            </a:r>
            <a:r>
              <a:rPr lang="en-US" dirty="0" err="1"/>
              <a:t>isfull</a:t>
            </a:r>
            <a:r>
              <a:rPr lang="en-US" dirty="0"/>
              <a:t>()?"</a:t>
            </a:r>
            <a:r>
              <a:rPr lang="en-US" dirty="0" err="1"/>
              <a:t>true":"false</a:t>
            </a:r>
            <a:r>
              <a:rPr lang="en-US" dirty="0"/>
              <a:t>");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87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FB27-DAB1-9B20-4A32-9C41A137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76200"/>
            <a:ext cx="2595203" cy="492443"/>
          </a:xfrm>
        </p:spPr>
        <p:txBody>
          <a:bodyPr/>
          <a:lstStyle/>
          <a:p>
            <a:r>
              <a:rPr lang="en-IN" sz="3200" dirty="0"/>
              <a:t>Stack EMPTY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8F05-9024-74DD-1AEF-B2845B7C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871546"/>
            <a:ext cx="9727861" cy="5170646"/>
          </a:xfrm>
        </p:spPr>
        <p:txBody>
          <a:bodyPr/>
          <a:lstStyle/>
          <a:p>
            <a:r>
              <a:rPr lang="en-US" sz="2800" dirty="0"/>
              <a:t>1. START</a:t>
            </a:r>
          </a:p>
          <a:p>
            <a:r>
              <a:rPr lang="en-US" sz="2800" dirty="0"/>
              <a:t>2. If the top value is -1, the stack is empty. Return 1.</a:t>
            </a:r>
          </a:p>
          <a:p>
            <a:r>
              <a:rPr lang="en-US" sz="2800" dirty="0"/>
              <a:t>3. Otherwise, return 0.</a:t>
            </a:r>
          </a:p>
          <a:p>
            <a:r>
              <a:rPr lang="en-US" sz="2800" dirty="0"/>
              <a:t>4. END</a:t>
            </a:r>
          </a:p>
          <a:p>
            <a:endParaRPr lang="en-US" sz="2800" dirty="0"/>
          </a:p>
          <a:p>
            <a:r>
              <a:rPr lang="en-US" sz="2800" dirty="0"/>
              <a:t>int </a:t>
            </a:r>
            <a:r>
              <a:rPr lang="en-US" sz="2800" dirty="0" err="1"/>
              <a:t>isempty</a:t>
            </a:r>
            <a:r>
              <a:rPr lang="en-US" sz="2800" dirty="0"/>
              <a:t>()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if(top == -1)</a:t>
            </a:r>
          </a:p>
          <a:p>
            <a:r>
              <a:rPr lang="en-US" sz="2800" dirty="0"/>
              <a:t>      return 1;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return 0;</a:t>
            </a:r>
          </a:p>
          <a:p>
            <a:r>
              <a:rPr lang="en-US" sz="2800" dirty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4500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D68B-2789-2300-B0C4-4C4DEA48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383" y="533400"/>
            <a:ext cx="8003235" cy="553998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UNIT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5D079-4074-366C-02C9-ACC87969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9940" y="1610612"/>
            <a:ext cx="8379460" cy="3724096"/>
          </a:xfrm>
        </p:spPr>
        <p:txBody>
          <a:bodyPr/>
          <a:lstStyle/>
          <a:p>
            <a:pPr marL="69850" marR="46355" algn="just" rtl="0">
              <a:spcBef>
                <a:spcPts val="15"/>
              </a:spcBef>
              <a:spcAft>
                <a:spcPts val="1200"/>
              </a:spcAft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Stacks: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Operations, array representations of stacks, stack applications - infix to postfix conversion, postfix expression evaluation, and function call tracing, recursion.</a:t>
            </a:r>
            <a:endParaRPr lang="en-IN" sz="2400" b="0" dirty="0">
              <a:effectLst/>
            </a:endParaRPr>
          </a:p>
          <a:p>
            <a:pPr marL="35560" marR="46355" algn="just" rtl="0">
              <a:spcBef>
                <a:spcPts val="0"/>
              </a:spcBef>
              <a:spcAft>
                <a:spcPts val="1200"/>
              </a:spcAft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Queues: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Introduction, Basic concept, linear queue operations, circular queue, priority queues, double ended queues. Applications of Queues.</a:t>
            </a:r>
            <a:endParaRPr lang="en-IN" sz="2400" b="0" dirty="0">
              <a:effectLst/>
            </a:endParaRPr>
          </a:p>
          <a:p>
            <a:pPr marL="35560" marR="46355" algn="just" rtl="0">
              <a:spcBef>
                <a:spcPts val="0"/>
              </a:spcBef>
              <a:spcAft>
                <a:spcPts val="120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Stack and queue implementation using linked lists</a:t>
            </a:r>
            <a:endParaRPr lang="en-IN" sz="2400" b="0" dirty="0">
              <a:effectLst/>
            </a:endParaRPr>
          </a:p>
          <a:p>
            <a:br>
              <a:rPr lang="en-IN" sz="20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2952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876" y="461594"/>
            <a:ext cx="5021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5" dirty="0"/>
              <a:t>Array</a:t>
            </a:r>
            <a:r>
              <a:rPr spc="-2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07566"/>
            <a:ext cx="2573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Pseudo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3639" y="1591951"/>
            <a:ext cx="2533650" cy="6972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2700" y="2771775"/>
            <a:ext cx="857250" cy="1028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5776" y="2752726"/>
            <a:ext cx="942975" cy="8096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76926" y="2800351"/>
            <a:ext cx="1000125" cy="8096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76500" y="4638676"/>
            <a:ext cx="1257300" cy="12477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52950" y="4619626"/>
            <a:ext cx="110490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D918-1BCE-E85B-58A6-169A7DF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457200"/>
            <a:ext cx="3047999" cy="757606"/>
          </a:xfrm>
        </p:spPr>
        <p:txBody>
          <a:bodyPr/>
          <a:lstStyle/>
          <a:p>
            <a:r>
              <a:rPr lang="en-IN" sz="3600" dirty="0"/>
              <a:t>Lab Program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93D3D-607D-15CB-BFB7-328A3A2A2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10591800" cy="2523768"/>
          </a:xfrm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Write a program to simulate the working of stack using an array with the following: </a:t>
            </a:r>
          </a:p>
          <a:p>
            <a:pPr marL="628650" indent="-274638" algn="just" rtl="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Push </a:t>
            </a:r>
          </a:p>
          <a:p>
            <a:pPr marL="628650" indent="-274638" algn="just" rtl="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Pop</a:t>
            </a:r>
          </a:p>
          <a:p>
            <a:pPr marL="628650" indent="-274638" algn="just" rtl="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Display 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solidFill>
                <a:srgbClr val="FF0000"/>
              </a:solidFill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The program should print appropriate messages for stack overflow, stack underflow.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506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9986" y="0"/>
            <a:ext cx="50215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35" dirty="0"/>
              <a:t>Array</a:t>
            </a:r>
            <a:r>
              <a:rPr sz="3200" spc="-25" dirty="0"/>
              <a:t> </a:t>
            </a:r>
            <a:r>
              <a:rPr sz="3200" spc="-10" dirty="0"/>
              <a:t>Implementation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1" y="685800"/>
            <a:ext cx="3886200" cy="2209800"/>
          </a:xfrm>
          <a:prstGeom prst="rect">
            <a:avLst/>
          </a:prstGeom>
          <a:ln>
            <a:solidFill>
              <a:schemeClr val="tx1">
                <a:alpha val="73000"/>
              </a:schemeClr>
            </a:solidFill>
          </a:ln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600" y="505908"/>
            <a:ext cx="7405949" cy="6352092"/>
          </a:xfrm>
          <a:prstGeom prst="rect">
            <a:avLst/>
          </a:prstGeom>
          <a:ln>
            <a:solidFill>
              <a:schemeClr val="tx1">
                <a:alpha val="68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9986" y="0"/>
            <a:ext cx="50215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35" dirty="0"/>
              <a:t>Array</a:t>
            </a:r>
            <a:r>
              <a:rPr sz="3200" spc="-25" dirty="0"/>
              <a:t> </a:t>
            </a:r>
            <a:r>
              <a:rPr sz="3200" spc="-10" dirty="0"/>
              <a:t>Implementation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583360"/>
            <a:ext cx="5715000" cy="3226640"/>
          </a:xfrm>
          <a:prstGeom prst="rect">
            <a:avLst/>
          </a:prstGeom>
          <a:ln>
            <a:solidFill>
              <a:schemeClr val="tx1">
                <a:alpha val="71000"/>
              </a:schemeClr>
            </a:solidFill>
          </a:ln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887452"/>
            <a:ext cx="5791200" cy="2970548"/>
          </a:xfrm>
          <a:prstGeom prst="rect">
            <a:avLst/>
          </a:prstGeom>
          <a:ln>
            <a:solidFill>
              <a:schemeClr val="tx1">
                <a:alpha val="65000"/>
              </a:schemeClr>
            </a:solidFill>
          </a:ln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34200" y="2118459"/>
            <a:ext cx="5021580" cy="3537985"/>
          </a:xfrm>
          <a:prstGeom prst="rect">
            <a:avLst/>
          </a:prstGeom>
          <a:ln>
            <a:solidFill>
              <a:schemeClr val="tx1">
                <a:alpha val="69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319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905000"/>
            <a:ext cx="61614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0" dirty="0"/>
              <a:t>Linked</a:t>
            </a:r>
            <a:r>
              <a:rPr spc="-45" dirty="0"/>
              <a:t> </a:t>
            </a:r>
            <a:r>
              <a:rPr spc="-15" dirty="0"/>
              <a:t>List</a:t>
            </a:r>
            <a:r>
              <a:rPr spc="-30" dirty="0"/>
              <a:t> </a:t>
            </a:r>
            <a:r>
              <a:rPr spc="-5" dirty="0"/>
              <a:t>Implementation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FB27-DAB1-9B20-4A32-9C41A137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76200"/>
            <a:ext cx="6629400" cy="457200"/>
          </a:xfrm>
        </p:spPr>
        <p:txBody>
          <a:bodyPr/>
          <a:lstStyle/>
          <a:p>
            <a:r>
              <a:rPr lang="en-IN" sz="3200" dirty="0"/>
              <a:t>Check</a:t>
            </a:r>
            <a:r>
              <a:rPr lang="en-IN" sz="3200" spc="-30" dirty="0"/>
              <a:t> </a:t>
            </a:r>
            <a:r>
              <a:rPr lang="en-IN" sz="3200" spc="-35" dirty="0"/>
              <a:t>for</a:t>
            </a:r>
            <a:r>
              <a:rPr lang="en-IN" sz="3200" spc="-5" dirty="0"/>
              <a:t> </a:t>
            </a:r>
            <a:r>
              <a:rPr lang="en-IN" sz="3200" dirty="0"/>
              <a:t>balanced </a:t>
            </a:r>
            <a:r>
              <a:rPr lang="en-IN" sz="3200" spc="-10" dirty="0"/>
              <a:t>parentheses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8F05-9024-74DD-1AEF-B2845B7C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871546"/>
            <a:ext cx="9727861" cy="560153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(</a:t>
            </a:r>
            <a:r>
              <a:rPr lang="en-US" sz="2800" dirty="0" err="1"/>
              <a:t>a+b</a:t>
            </a:r>
            <a:r>
              <a:rPr lang="en-US" sz="2800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(</a:t>
            </a:r>
            <a:r>
              <a:rPr lang="en-US" sz="2800" dirty="0" err="1"/>
              <a:t>a+b</a:t>
            </a:r>
            <a:r>
              <a:rPr lang="en-US" sz="2800" dirty="0"/>
              <a:t>)*(c-d)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{(</a:t>
            </a:r>
            <a:r>
              <a:rPr lang="en-US" sz="2800" dirty="0" err="1"/>
              <a:t>a+b</a:t>
            </a:r>
            <a:r>
              <a:rPr lang="en-US" sz="2800" dirty="0"/>
              <a:t>)*(c-d)}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[(</a:t>
            </a:r>
            <a:r>
              <a:rPr lang="en-US" sz="2800" dirty="0" err="1"/>
              <a:t>a+b</a:t>
            </a:r>
            <a:r>
              <a:rPr lang="en-US" sz="2800" dirty="0"/>
              <a:t>)*(c-d)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(</a:t>
            </a:r>
            <a:r>
              <a:rPr lang="en-US" sz="2800" dirty="0" err="1"/>
              <a:t>a+b</a:t>
            </a:r>
            <a:r>
              <a:rPr lang="en-US" sz="2800" dirty="0"/>
              <a:t>)*(c-d)]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(</a:t>
            </a:r>
            <a:r>
              <a:rPr lang="en-US" sz="2800" dirty="0" err="1"/>
              <a:t>a+b</a:t>
            </a:r>
            <a:r>
              <a:rPr lang="en-US" sz="2800" dirty="0"/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31225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52400"/>
            <a:ext cx="72751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Check</a:t>
            </a:r>
            <a:r>
              <a:rPr sz="3200" spc="-30" dirty="0"/>
              <a:t> </a:t>
            </a:r>
            <a:r>
              <a:rPr sz="3200" spc="-35" dirty="0"/>
              <a:t>for</a:t>
            </a:r>
            <a:r>
              <a:rPr sz="3200" spc="-5" dirty="0"/>
              <a:t> </a:t>
            </a:r>
            <a:r>
              <a:rPr sz="3200" dirty="0"/>
              <a:t>balanced </a:t>
            </a:r>
            <a:r>
              <a:rPr sz="3200" spc="-10" dirty="0"/>
              <a:t>parentheses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AF1DF-718C-010C-133C-772F4BF59922}"/>
              </a:ext>
            </a:extLst>
          </p:cNvPr>
          <p:cNvSpPr txBox="1"/>
          <p:nvPr/>
        </p:nvSpPr>
        <p:spPr>
          <a:xfrm>
            <a:off x="990600" y="658308"/>
            <a:ext cx="9296400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273239"/>
                </a:solidFill>
                <a:effectLst/>
                <a:latin typeface="Nunito" pitchFamily="2" charset="0"/>
              </a:rPr>
              <a:t>The idea is to put all the opening brackets in the stack. </a:t>
            </a:r>
          </a:p>
          <a:p>
            <a:r>
              <a:rPr lang="en-US" sz="2000" b="0" dirty="0">
                <a:solidFill>
                  <a:srgbClr val="273239"/>
                </a:solidFill>
                <a:effectLst/>
                <a:latin typeface="Nunito" pitchFamily="2" charset="0"/>
              </a:rPr>
              <a:t>Whenever you hit a closing bracket, search if the top of the stack is the opening bracket of the same nature. </a:t>
            </a:r>
          </a:p>
          <a:p>
            <a:r>
              <a:rPr lang="en-US" sz="2000" b="0" dirty="0">
                <a:solidFill>
                  <a:srgbClr val="273239"/>
                </a:solidFill>
                <a:effectLst/>
                <a:latin typeface="Nunito" pitchFamily="2" charset="0"/>
              </a:rPr>
              <a:t>If this holds then pop the stack and continue the iteration. </a:t>
            </a:r>
          </a:p>
          <a:p>
            <a:r>
              <a:rPr lang="en-US" sz="2000" b="0" dirty="0">
                <a:solidFill>
                  <a:srgbClr val="273239"/>
                </a:solidFill>
                <a:effectLst/>
                <a:latin typeface="Nunito" pitchFamily="2" charset="0"/>
              </a:rPr>
              <a:t>In the end if the stack is empty, it means all brackets are balanced or well-formed.</a:t>
            </a:r>
          </a:p>
          <a:p>
            <a:r>
              <a:rPr lang="en-US" sz="2000" b="0" dirty="0">
                <a:solidFill>
                  <a:srgbClr val="273239"/>
                </a:solidFill>
                <a:effectLst/>
                <a:latin typeface="Nunito" pitchFamily="2" charset="0"/>
              </a:rPr>
              <a:t>Otherwise, they are not balanced.</a:t>
            </a:r>
          </a:p>
          <a:p>
            <a:endParaRPr lang="en-US" sz="2000" b="0" i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Follow the steps mentioned below to implement the idea: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Declare a character stack.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Now traverse the string exp. 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If the current character is a starting bracket (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‘(‘ or ‘{‘  or ‘[‘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) then push it to stack.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If the current character is a closing bracket (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‘)’ or ‘}’ or ‘]’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) then pop from the stack and if the popped character is the matching starting bracket then fine.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Else brackets are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 Not Balanced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After complete traversal, if some starting brackets are left in the stack then the expression is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Not balanced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, else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Balanced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52400"/>
            <a:ext cx="72751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Check</a:t>
            </a:r>
            <a:r>
              <a:rPr sz="3200" spc="-30" dirty="0"/>
              <a:t> </a:t>
            </a:r>
            <a:r>
              <a:rPr sz="3200" spc="-35" dirty="0"/>
              <a:t>for</a:t>
            </a:r>
            <a:r>
              <a:rPr sz="3200" spc="-5" dirty="0"/>
              <a:t> </a:t>
            </a:r>
            <a:r>
              <a:rPr sz="3200" dirty="0"/>
              <a:t>balanced </a:t>
            </a:r>
            <a:r>
              <a:rPr sz="3200" spc="-10" dirty="0"/>
              <a:t>parentheses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D4040F-D7E7-9C90-E6F0-9B4B32E16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58308"/>
            <a:ext cx="11277600" cy="604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841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FB27-DAB1-9B20-4A32-9C41A137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76200"/>
            <a:ext cx="6629400" cy="457200"/>
          </a:xfrm>
        </p:spPr>
        <p:txBody>
          <a:bodyPr/>
          <a:lstStyle/>
          <a:p>
            <a:r>
              <a:rPr lang="en-IN" sz="3200" dirty="0"/>
              <a:t>Check</a:t>
            </a:r>
            <a:r>
              <a:rPr lang="en-IN" sz="3200" spc="-30" dirty="0"/>
              <a:t> </a:t>
            </a:r>
            <a:r>
              <a:rPr lang="en-IN" sz="3200" spc="-35" dirty="0"/>
              <a:t>for</a:t>
            </a:r>
            <a:r>
              <a:rPr lang="en-IN" sz="3200" spc="-5" dirty="0"/>
              <a:t> </a:t>
            </a:r>
            <a:r>
              <a:rPr lang="en-IN" sz="3200" dirty="0"/>
              <a:t>balanced </a:t>
            </a:r>
            <a:r>
              <a:rPr lang="en-IN" sz="3200" spc="-10" dirty="0"/>
              <a:t>parentheses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8F05-9024-74DD-1AEF-B2845B7C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871546"/>
            <a:ext cx="10668000" cy="54168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=0 to n-1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{ if exp[</a:t>
            </a:r>
            <a:r>
              <a:rPr lang="en-US" sz="2400" dirty="0" err="1"/>
              <a:t>i</a:t>
            </a:r>
            <a:r>
              <a:rPr lang="en-US" sz="2400" dirty="0"/>
              <a:t>] is ‘(‘ or ‘{‘ or ‘[‘    PUSH(exp[</a:t>
            </a:r>
            <a:r>
              <a:rPr lang="en-US" sz="2400" dirty="0" err="1"/>
              <a:t>i</a:t>
            </a:r>
            <a:r>
              <a:rPr lang="en-US" sz="2400" dirty="0"/>
              <a:t>])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else if exp[</a:t>
            </a:r>
            <a:r>
              <a:rPr lang="en-US" sz="2400" dirty="0" err="1"/>
              <a:t>i</a:t>
            </a:r>
            <a:r>
              <a:rPr lang="en-US" sz="2400" dirty="0"/>
              <a:t>] is ‘)‘ or ‘}‘ or ‘]‘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     { if (stack is empty OR top of stack does not match with exp[</a:t>
            </a:r>
            <a:r>
              <a:rPr lang="en-US" sz="2400" dirty="0" err="1"/>
              <a:t>i</a:t>
            </a:r>
            <a:r>
              <a:rPr lang="en-US" sz="2400" dirty="0"/>
              <a:t>])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          print “UNBALANCED”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        else  pop()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      }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}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return Is stack empty? True / False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54291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52400"/>
            <a:ext cx="72751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Check</a:t>
            </a:r>
            <a:r>
              <a:rPr sz="3200" spc="-30" dirty="0"/>
              <a:t> </a:t>
            </a:r>
            <a:r>
              <a:rPr sz="3200" spc="-35" dirty="0"/>
              <a:t>for</a:t>
            </a:r>
            <a:r>
              <a:rPr sz="3200" spc="-5" dirty="0"/>
              <a:t> </a:t>
            </a:r>
            <a:r>
              <a:rPr sz="3200" dirty="0"/>
              <a:t>balanced </a:t>
            </a:r>
            <a:r>
              <a:rPr sz="3200" spc="-10" dirty="0"/>
              <a:t>parentheses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6357"/>
                    </a14:imgEffect>
                    <a14:imgEffect>
                      <a14:saturation sat="391000"/>
                    </a14:imgEffect>
                    <a14:imgEffect>
                      <a14:brightnessContrast bright="1000" contras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658308"/>
            <a:ext cx="10972800" cy="627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5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331" y="191465"/>
            <a:ext cx="7317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15" dirty="0"/>
              <a:t>Stack</a:t>
            </a:r>
            <a:r>
              <a:rPr sz="4000" spc="-15" dirty="0"/>
              <a:t>:</a:t>
            </a:r>
            <a:r>
              <a:rPr sz="4000" spc="5" dirty="0"/>
              <a:t> </a:t>
            </a:r>
            <a:r>
              <a:rPr sz="4000" spc="-20" dirty="0"/>
              <a:t>Representation</a:t>
            </a:r>
            <a:r>
              <a:rPr sz="4000" spc="-25" dirty="0"/>
              <a:t> </a:t>
            </a:r>
            <a:r>
              <a:rPr sz="4000" spc="-5" dirty="0"/>
              <a:t>of </a:t>
            </a:r>
            <a:r>
              <a:rPr sz="4000" spc="-25" dirty="0"/>
              <a:t>stacks </a:t>
            </a:r>
            <a:r>
              <a:rPr sz="4000" spc="-5" dirty="0"/>
              <a:t>in C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4572001"/>
            <a:ext cx="971550" cy="16859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201" y="4495801"/>
            <a:ext cx="2295525" cy="17049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7000" y="4495825"/>
            <a:ext cx="1219200" cy="16652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8201" y="4343400"/>
            <a:ext cx="809625" cy="1752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19200" y="1097023"/>
            <a:ext cx="10210801" cy="2931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 </a:t>
            </a:r>
            <a:r>
              <a:rPr sz="2400" dirty="0">
                <a:latin typeface="Calibri"/>
                <a:cs typeface="Calibri"/>
              </a:rPr>
              <a:t>is 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Abstract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Type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(ADT),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commonly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most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programming </a:t>
            </a:r>
            <a:r>
              <a:rPr sz="2400" spc="-5" dirty="0">
                <a:latin typeface="Calibri"/>
                <a:cs typeface="Calibri"/>
              </a:rPr>
              <a:t>languages.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real-world </a:t>
            </a:r>
            <a:r>
              <a:rPr sz="2400" spc="-3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stack.</a:t>
            </a:r>
            <a:endParaRPr sz="2400" dirty="0">
              <a:latin typeface="Calibri"/>
              <a:cs typeface="Calibri"/>
            </a:endParaRPr>
          </a:p>
          <a:p>
            <a:pPr marL="12700" marR="190500">
              <a:spcBef>
                <a:spcPts val="132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real-world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only.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spc="-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data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only.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u="sng" spc="-25" dirty="0">
                <a:latin typeface="Calibri"/>
                <a:cs typeface="Calibri"/>
              </a:rPr>
              <a:t>At</a:t>
            </a:r>
            <a:r>
              <a:rPr sz="2400" u="sng" dirty="0">
                <a:latin typeface="Calibri"/>
                <a:cs typeface="Calibri"/>
              </a:rPr>
              <a:t> </a:t>
            </a:r>
            <a:r>
              <a:rPr sz="2400" u="sng" spc="-15" dirty="0">
                <a:latin typeface="Calibri"/>
                <a:cs typeface="Calibri"/>
              </a:rPr>
              <a:t>any</a:t>
            </a:r>
            <a:r>
              <a:rPr sz="2400" u="sng" dirty="0">
                <a:latin typeface="Calibri"/>
                <a:cs typeface="Calibri"/>
              </a:rPr>
              <a:t> </a:t>
            </a:r>
            <a:r>
              <a:rPr sz="2400" u="sng" spc="-5" dirty="0">
                <a:latin typeface="Calibri"/>
                <a:cs typeface="Calibri"/>
              </a:rPr>
              <a:t>given</a:t>
            </a:r>
            <a:r>
              <a:rPr sz="2400" u="sng" spc="5" dirty="0">
                <a:latin typeface="Calibri"/>
                <a:cs typeface="Calibri"/>
              </a:rPr>
              <a:t> </a:t>
            </a:r>
            <a:r>
              <a:rPr sz="2400" u="sng" spc="-5" dirty="0">
                <a:latin typeface="Calibri"/>
                <a:cs typeface="Calibri"/>
              </a:rPr>
              <a:t>time,</a:t>
            </a:r>
            <a:r>
              <a:rPr sz="2400" u="sng" spc="15" dirty="0">
                <a:latin typeface="Calibri"/>
                <a:cs typeface="Calibri"/>
              </a:rPr>
              <a:t> </a:t>
            </a:r>
            <a:r>
              <a:rPr sz="2400" u="sng" spc="-10" dirty="0">
                <a:latin typeface="Calibri"/>
                <a:cs typeface="Calibri"/>
              </a:rPr>
              <a:t>we</a:t>
            </a:r>
            <a:r>
              <a:rPr sz="2400" u="sng" spc="15" dirty="0">
                <a:latin typeface="Calibri"/>
                <a:cs typeface="Calibri"/>
              </a:rPr>
              <a:t> </a:t>
            </a:r>
            <a:r>
              <a:rPr sz="2400" u="sng" spc="-10" dirty="0">
                <a:latin typeface="Calibri"/>
                <a:cs typeface="Calibri"/>
              </a:rPr>
              <a:t>can</a:t>
            </a:r>
            <a:r>
              <a:rPr sz="2400" u="sng" spc="15" dirty="0">
                <a:latin typeface="Calibri"/>
                <a:cs typeface="Calibri"/>
              </a:rPr>
              <a:t> </a:t>
            </a:r>
            <a:r>
              <a:rPr sz="2400" u="sng" spc="-5" dirty="0">
                <a:latin typeface="Calibri"/>
                <a:cs typeface="Calibri"/>
              </a:rPr>
              <a:t>only </a:t>
            </a:r>
            <a:r>
              <a:rPr sz="2400" u="sng" dirty="0">
                <a:latin typeface="Calibri"/>
                <a:cs typeface="Calibri"/>
              </a:rPr>
              <a:t> </a:t>
            </a:r>
            <a:r>
              <a:rPr sz="2400" u="sng" spc="-5" dirty="0">
                <a:latin typeface="Calibri"/>
                <a:cs typeface="Calibri"/>
              </a:rPr>
              <a:t>access</a:t>
            </a:r>
            <a:r>
              <a:rPr sz="2400" u="sng" spc="-15" dirty="0">
                <a:latin typeface="Calibri"/>
                <a:cs typeface="Calibri"/>
              </a:rPr>
              <a:t> </a:t>
            </a:r>
            <a:r>
              <a:rPr sz="2400" u="sng" dirty="0">
                <a:latin typeface="Calibri"/>
                <a:cs typeface="Calibri"/>
              </a:rPr>
              <a:t>the</a:t>
            </a:r>
            <a:r>
              <a:rPr sz="2400" u="sng" spc="10" dirty="0">
                <a:latin typeface="Calibri"/>
                <a:cs typeface="Calibri"/>
              </a:rPr>
              <a:t> </a:t>
            </a:r>
            <a:r>
              <a:rPr sz="2400" u="sng" spc="-10" dirty="0">
                <a:latin typeface="Calibri"/>
                <a:cs typeface="Calibri"/>
              </a:rPr>
              <a:t>top</a:t>
            </a:r>
            <a:r>
              <a:rPr sz="2400" u="sng" spc="-5" dirty="0">
                <a:latin typeface="Calibri"/>
                <a:cs typeface="Calibri"/>
              </a:rPr>
              <a:t> element</a:t>
            </a:r>
            <a:r>
              <a:rPr sz="2400" u="sng" dirty="0">
                <a:latin typeface="Calibri"/>
                <a:cs typeface="Calibri"/>
              </a:rPr>
              <a:t> </a:t>
            </a:r>
            <a:r>
              <a:rPr sz="2400" u="sng" spc="-5" dirty="0">
                <a:latin typeface="Calibri"/>
                <a:cs typeface="Calibri"/>
              </a:rPr>
              <a:t>of</a:t>
            </a:r>
            <a:r>
              <a:rPr sz="2400" u="sng" spc="10" dirty="0">
                <a:latin typeface="Calibri"/>
                <a:cs typeface="Calibri"/>
              </a:rPr>
              <a:t> </a:t>
            </a:r>
            <a:r>
              <a:rPr sz="2400" u="sng" dirty="0">
                <a:latin typeface="Calibri"/>
                <a:cs typeface="Calibri"/>
              </a:rPr>
              <a:t>a</a:t>
            </a:r>
            <a:r>
              <a:rPr sz="2400" u="sng" spc="-5" dirty="0">
                <a:latin typeface="Calibri"/>
                <a:cs typeface="Calibri"/>
              </a:rPr>
              <a:t> </a:t>
            </a:r>
            <a:r>
              <a:rPr sz="2400" u="sng" spc="-10" dirty="0">
                <a:latin typeface="Calibri"/>
                <a:cs typeface="Calibri"/>
              </a:rPr>
              <a:t>stack.</a:t>
            </a:r>
            <a:endParaRPr sz="2400" u="sng" dirty="0">
              <a:latin typeface="Calibri"/>
              <a:cs typeface="Calibri"/>
            </a:endParaRPr>
          </a:p>
          <a:p>
            <a:pPr marL="12700" marR="290830">
              <a:spcBef>
                <a:spcPts val="1320"/>
              </a:spcBef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feature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makes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u="sng" spc="-5" dirty="0">
                <a:latin typeface="Calibri"/>
                <a:cs typeface="Calibri"/>
              </a:rPr>
              <a:t>LIFO </a:t>
            </a:r>
            <a:r>
              <a:rPr sz="2400" u="sng" spc="-15" dirty="0">
                <a:latin typeface="Calibri"/>
                <a:cs typeface="Calibri"/>
              </a:rPr>
              <a:t>data</a:t>
            </a:r>
            <a:r>
              <a:rPr sz="2400" u="sng" dirty="0">
                <a:latin typeface="Calibri"/>
                <a:cs typeface="Calibri"/>
              </a:rPr>
              <a:t> </a:t>
            </a:r>
            <a:r>
              <a:rPr sz="2400" u="sng" spc="-10" dirty="0">
                <a:latin typeface="Calibri"/>
                <a:cs typeface="Calibri"/>
              </a:rPr>
              <a:t>structure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LIFO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stands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Last-in-first- </a:t>
            </a:r>
            <a:r>
              <a:rPr sz="2400" spc="-3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Here,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element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(inserted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added) </a:t>
            </a:r>
            <a:r>
              <a:rPr sz="2400" spc="-5" dirty="0">
                <a:latin typeface="Calibri"/>
                <a:cs typeface="Calibri"/>
              </a:rPr>
              <a:t>last,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accessed</a:t>
            </a:r>
            <a:r>
              <a:rPr sz="2400" spc="-15" dirty="0">
                <a:latin typeface="Calibri"/>
                <a:cs typeface="Calibri"/>
              </a:rPr>
              <a:t> first.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280"/>
                    </a14:imgEffect>
                    <a14:imgEffect>
                      <a14:saturation sat="132000"/>
                    </a14:imgEffect>
                    <a14:imgEffect>
                      <a14:brightnessContrast bright="29000" contrast="4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190500"/>
            <a:ext cx="11430000" cy="64769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colorTemperature colorTemp="9002"/>
                    </a14:imgEffect>
                    <a14:imgEffect>
                      <a14:saturation sat="185000"/>
                    </a14:imgEffect>
                    <a14:imgEffect>
                      <a14:brightnessContrast bright="30000" contrast="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" y="375260"/>
            <a:ext cx="11049000" cy="64065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FB27-DAB1-9B20-4A32-9C41A137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76200"/>
            <a:ext cx="6629400" cy="457200"/>
          </a:xfrm>
        </p:spPr>
        <p:txBody>
          <a:bodyPr/>
          <a:lstStyle/>
          <a:p>
            <a:r>
              <a:rPr lang="en-IN" sz="3200" dirty="0"/>
              <a:t>Check</a:t>
            </a:r>
            <a:r>
              <a:rPr lang="en-IN" sz="3200" spc="-30" dirty="0"/>
              <a:t> </a:t>
            </a:r>
            <a:r>
              <a:rPr lang="en-IN" sz="3200" spc="-35" dirty="0"/>
              <a:t>for</a:t>
            </a:r>
            <a:r>
              <a:rPr lang="en-IN" sz="3200" spc="-5" dirty="0"/>
              <a:t> </a:t>
            </a:r>
            <a:r>
              <a:rPr lang="en-IN" sz="3200" dirty="0"/>
              <a:t>balanced </a:t>
            </a:r>
            <a:r>
              <a:rPr lang="en-IN" sz="3200" spc="-10" dirty="0"/>
              <a:t>parentheses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8F05-9024-74DD-1AEF-B2845B7C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871546"/>
            <a:ext cx="10668000" cy="54168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=0 to n-1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{ if exp[</a:t>
            </a:r>
            <a:r>
              <a:rPr lang="en-US" sz="2400" dirty="0" err="1"/>
              <a:t>i</a:t>
            </a:r>
            <a:r>
              <a:rPr lang="en-US" sz="2400" dirty="0"/>
              <a:t>] is ‘(‘ or ‘{‘ or ‘[‘    PUSH(exp[</a:t>
            </a:r>
            <a:r>
              <a:rPr lang="en-US" sz="2400" dirty="0" err="1"/>
              <a:t>i</a:t>
            </a:r>
            <a:r>
              <a:rPr lang="en-US" sz="2400" dirty="0"/>
              <a:t>])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else if exp[</a:t>
            </a:r>
            <a:r>
              <a:rPr lang="en-US" sz="2400" dirty="0" err="1"/>
              <a:t>i</a:t>
            </a:r>
            <a:r>
              <a:rPr lang="en-US" sz="2400" dirty="0"/>
              <a:t>] is ‘)‘ or ‘}‘ or ‘]‘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     { if (stack is empty OR top of stack does not balance with exp[</a:t>
            </a:r>
            <a:r>
              <a:rPr lang="en-US" sz="2400" dirty="0" err="1"/>
              <a:t>i</a:t>
            </a:r>
            <a:r>
              <a:rPr lang="en-US" sz="2400" dirty="0"/>
              <a:t>])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          print “UNBALANCED”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        else  pop()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      }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}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return Is stack empty? True / False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148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183573"/>
            <a:ext cx="51835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Infix,</a:t>
            </a:r>
            <a:r>
              <a:rPr spc="-45" dirty="0"/>
              <a:t> </a:t>
            </a:r>
            <a:r>
              <a:rPr spc="-15" dirty="0"/>
              <a:t>Prefix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5" dirty="0"/>
              <a:t>Postfix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880803"/>
            <a:ext cx="97586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Infix,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Postfix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Prefix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notations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three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equivalent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ways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writing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expressions.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286000"/>
            <a:ext cx="9144001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81F0-DD1C-BF9C-4A1E-C6E6769E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61595"/>
            <a:ext cx="7391401" cy="677108"/>
          </a:xfrm>
        </p:spPr>
        <p:txBody>
          <a:bodyPr/>
          <a:lstStyle/>
          <a:p>
            <a:r>
              <a:rPr lang="en-IN" dirty="0"/>
              <a:t>Precedence and Associativity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38A09-B9F8-DCB3-6173-A0AF4CEB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7840" y="1676400"/>
            <a:ext cx="7208520" cy="20313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800" dirty="0"/>
              <a:t>Parenthesis : () {} []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Exponents  ^  :  Right to Left Associativity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* and / :  Left to Right Associativity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+ and - : Left to Right Associativity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514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341" y="0"/>
            <a:ext cx="759523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3925" marR="5080" indent="-2181860">
              <a:spcBef>
                <a:spcPts val="95"/>
              </a:spcBef>
            </a:pPr>
            <a:r>
              <a:rPr lang="en-IN" sz="3200" spc="-5" dirty="0"/>
              <a:t>Infix,</a:t>
            </a:r>
            <a:r>
              <a:rPr lang="en-IN" sz="3200" spc="-45" dirty="0"/>
              <a:t> </a:t>
            </a:r>
            <a:r>
              <a:rPr lang="en-IN" sz="3200" spc="-15" dirty="0"/>
              <a:t>Prefix</a:t>
            </a:r>
            <a:r>
              <a:rPr lang="en-IN" sz="3200" spc="-30" dirty="0"/>
              <a:t> </a:t>
            </a:r>
            <a:r>
              <a:rPr lang="en-IN" sz="3200" dirty="0"/>
              <a:t>and</a:t>
            </a:r>
            <a:r>
              <a:rPr lang="en-IN" sz="3200" spc="-25" dirty="0"/>
              <a:t> </a:t>
            </a:r>
            <a:r>
              <a:rPr lang="en-IN" sz="3200" spc="-15" dirty="0"/>
              <a:t>Postfix</a:t>
            </a:r>
            <a:endParaRPr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93B05-7ED9-B396-98FE-42072DEB82A8}"/>
              </a:ext>
            </a:extLst>
          </p:cNvPr>
          <p:cNvSpPr txBox="1"/>
          <p:nvPr/>
        </p:nvSpPr>
        <p:spPr>
          <a:xfrm>
            <a:off x="381000" y="381000"/>
            <a:ext cx="1074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10" dirty="0">
                <a:latin typeface="Calibri"/>
                <a:cs typeface="Calibri"/>
              </a:rPr>
              <a:t>Infix,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Postfix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Prefix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notations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are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three </a:t>
            </a:r>
            <a:r>
              <a:rPr lang="en-US" sz="1800" spc="-705" dirty="0">
                <a:latin typeface="Calibri"/>
                <a:cs typeface="Calibri"/>
              </a:rPr>
              <a:t> </a:t>
            </a:r>
            <a:r>
              <a:rPr lang="en-US" sz="1800" spc="-25" dirty="0">
                <a:latin typeface="Calibri"/>
                <a:cs typeface="Calibri"/>
              </a:rPr>
              <a:t>different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but</a:t>
            </a:r>
            <a:r>
              <a:rPr lang="en-US" sz="1800" spc="1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equivalent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30" dirty="0">
                <a:latin typeface="Calibri"/>
                <a:cs typeface="Calibri"/>
              </a:rPr>
              <a:t>ways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of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writing 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expressions.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Infix Notation: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&lt;operand&gt; &lt;operator&gt; &lt;operand&gt;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Prefix Notation (Polish notation):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&lt;operator&gt; &lt;operand&gt; &lt;operand&gt;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Postfix Notation (Reverse Polish notation):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&lt;operand&gt; &lt;operand&gt; &lt;operator&gt; </a:t>
            </a: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50EF78E6-919B-459D-1B50-6DDB11B076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969787"/>
            <a:ext cx="10363200" cy="366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69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341" y="0"/>
            <a:ext cx="759523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3925" marR="5080" indent="-2181860">
              <a:spcBef>
                <a:spcPts val="95"/>
              </a:spcBef>
            </a:pPr>
            <a:r>
              <a:rPr sz="4000" spc="-20" dirty="0"/>
              <a:t>Advantage</a:t>
            </a:r>
            <a:r>
              <a:rPr sz="4000" spc="-30" dirty="0"/>
              <a:t> </a:t>
            </a:r>
            <a:r>
              <a:rPr sz="4000" spc="-5" dirty="0"/>
              <a:t>of</a:t>
            </a:r>
            <a:r>
              <a:rPr sz="4000" dirty="0"/>
              <a:t> </a:t>
            </a:r>
            <a:r>
              <a:rPr sz="4000" spc="-25" dirty="0"/>
              <a:t>Postfix</a:t>
            </a:r>
            <a:r>
              <a:rPr sz="4000" spc="-10" dirty="0"/>
              <a:t> Expression</a:t>
            </a:r>
            <a:r>
              <a:rPr sz="4000" spc="5" dirty="0"/>
              <a:t> </a:t>
            </a:r>
            <a:r>
              <a:rPr sz="4000" spc="-20" dirty="0"/>
              <a:t>over </a:t>
            </a:r>
            <a:r>
              <a:rPr sz="4000" spc="-890" dirty="0"/>
              <a:t> </a:t>
            </a:r>
            <a:r>
              <a:rPr sz="4000" spc="-10" dirty="0"/>
              <a:t>Infix Expression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38200" y="1524000"/>
            <a:ext cx="9982199" cy="4744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5570" indent="-342900" algn="just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An </a:t>
            </a:r>
            <a:r>
              <a:rPr sz="3000" spc="-10" dirty="0">
                <a:latin typeface="Calibri"/>
                <a:cs typeface="Calibri"/>
              </a:rPr>
              <a:t>infix </a:t>
            </a:r>
            <a:r>
              <a:rPr sz="3000" spc="-15" dirty="0">
                <a:latin typeface="Calibri"/>
                <a:cs typeface="Calibri"/>
              </a:rPr>
              <a:t>expression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u="sng" spc="-10" dirty="0">
                <a:latin typeface="Calibri"/>
                <a:cs typeface="Calibri"/>
              </a:rPr>
              <a:t>difficult </a:t>
            </a:r>
            <a:r>
              <a:rPr sz="3000" u="sng" spc="-25" dirty="0">
                <a:latin typeface="Calibri"/>
                <a:cs typeface="Calibri"/>
              </a:rPr>
              <a:t>for </a:t>
            </a:r>
            <a:r>
              <a:rPr sz="3000" u="sng" dirty="0">
                <a:latin typeface="Calibri"/>
                <a:cs typeface="Calibri"/>
              </a:rPr>
              <a:t>the machine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know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30" dirty="0">
                <a:latin typeface="Calibri"/>
                <a:cs typeface="Calibri"/>
              </a:rPr>
              <a:t>keep </a:t>
            </a:r>
            <a:r>
              <a:rPr sz="3000" spc="-15" dirty="0">
                <a:latin typeface="Calibri"/>
                <a:cs typeface="Calibri"/>
              </a:rPr>
              <a:t>track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precedence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20" dirty="0">
                <a:latin typeface="Calibri"/>
                <a:cs typeface="Calibri"/>
              </a:rPr>
              <a:t>operators. </a:t>
            </a:r>
            <a:r>
              <a:rPr lang="en-IN" sz="3000" spc="-20" dirty="0">
                <a:latin typeface="Calibri"/>
                <a:cs typeface="Calibri"/>
              </a:rPr>
              <a:t>Not easy to parse and evaluate an Infix expression without ambiguity. </a:t>
            </a:r>
            <a:r>
              <a:rPr lang="en-IN" sz="3000" spc="-20" dirty="0" err="1">
                <a:latin typeface="Calibri"/>
                <a:cs typeface="Calibri"/>
              </a:rPr>
              <a:t>Eg.</a:t>
            </a:r>
            <a:r>
              <a:rPr lang="en-IN" sz="3000" spc="-20" dirty="0">
                <a:latin typeface="Calibri"/>
                <a:cs typeface="Calibri"/>
              </a:rPr>
              <a:t> 2+4*6</a:t>
            </a:r>
            <a:endParaRPr lang="en-IN" sz="3000" spc="-665" dirty="0">
              <a:latin typeface="Calibri"/>
              <a:cs typeface="Calibri"/>
            </a:endParaRPr>
          </a:p>
          <a:p>
            <a:pPr marL="355600" marR="115570" indent="-342900" algn="just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other hand, </a:t>
            </a:r>
            <a:r>
              <a:rPr sz="3000" u="sng" dirty="0">
                <a:latin typeface="Calibri"/>
                <a:cs typeface="Calibri"/>
              </a:rPr>
              <a:t>a </a:t>
            </a:r>
            <a:r>
              <a:rPr sz="3000" u="sng" spc="-10" dirty="0">
                <a:latin typeface="Calibri"/>
                <a:cs typeface="Calibri"/>
              </a:rPr>
              <a:t>postfix </a:t>
            </a:r>
            <a:r>
              <a:rPr sz="3000" u="sng" spc="-15" dirty="0">
                <a:latin typeface="Calibri"/>
                <a:cs typeface="Calibri"/>
              </a:rPr>
              <a:t>expression </a:t>
            </a:r>
            <a:r>
              <a:rPr sz="3000" u="sng" spc="-5" dirty="0">
                <a:latin typeface="Calibri"/>
                <a:cs typeface="Calibri"/>
              </a:rPr>
              <a:t>itself </a:t>
            </a:r>
            <a:r>
              <a:rPr sz="3000" u="sng" dirty="0">
                <a:latin typeface="Calibri"/>
                <a:cs typeface="Calibri"/>
              </a:rPr>
              <a:t> </a:t>
            </a:r>
            <a:r>
              <a:rPr sz="3000" u="sng" spc="-10" dirty="0">
                <a:latin typeface="Calibri"/>
                <a:cs typeface="Calibri"/>
              </a:rPr>
              <a:t>determines </a:t>
            </a:r>
            <a:r>
              <a:rPr sz="3000" u="sng" dirty="0">
                <a:latin typeface="Calibri"/>
                <a:cs typeface="Calibri"/>
              </a:rPr>
              <a:t>the </a:t>
            </a:r>
            <a:r>
              <a:rPr sz="3000" u="sng" spc="-10" dirty="0">
                <a:latin typeface="Calibri"/>
                <a:cs typeface="Calibri"/>
              </a:rPr>
              <a:t>precedence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25" dirty="0">
                <a:latin typeface="Calibri"/>
                <a:cs typeface="Calibri"/>
              </a:rPr>
              <a:t>operators </a:t>
            </a:r>
            <a:r>
              <a:rPr sz="3000" spc="-5" dirty="0">
                <a:latin typeface="Calibri"/>
                <a:cs typeface="Calibri"/>
              </a:rPr>
              <a:t>(as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placement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operators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 a </a:t>
            </a:r>
            <a:r>
              <a:rPr sz="3000" spc="-10" dirty="0">
                <a:latin typeface="Calibri"/>
                <a:cs typeface="Calibri"/>
              </a:rPr>
              <a:t>postfix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expression </a:t>
            </a:r>
            <a:r>
              <a:rPr sz="3000" spc="-10" dirty="0">
                <a:latin typeface="Calibri"/>
                <a:cs typeface="Calibri"/>
              </a:rPr>
              <a:t> depends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upon </a:t>
            </a:r>
            <a:r>
              <a:rPr sz="3000" dirty="0">
                <a:latin typeface="Calibri"/>
                <a:cs typeface="Calibri"/>
              </a:rPr>
              <a:t>its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precedence).</a:t>
            </a:r>
            <a:r>
              <a:rPr lang="en-IN" sz="3000" spc="-10" dirty="0">
                <a:latin typeface="Calibri"/>
                <a:cs typeface="Calibri"/>
              </a:rPr>
              <a:t> No need to take care of precedence and associativity.</a:t>
            </a:r>
          </a:p>
          <a:p>
            <a:pPr marL="355600" marR="115570" indent="-342900" algn="just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z="3000" u="sng" spc="-10" dirty="0">
                <a:latin typeface="Calibri"/>
                <a:cs typeface="Calibri"/>
              </a:rPr>
              <a:t>Parenthesis free </a:t>
            </a:r>
            <a:r>
              <a:rPr lang="en-IN" sz="3000" spc="-10" dirty="0">
                <a:latin typeface="Calibri"/>
                <a:cs typeface="Calibri"/>
              </a:rPr>
              <a:t>and can be parsed without ambiguity. 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 algn="just"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25" dirty="0">
                <a:latin typeface="Calibri"/>
                <a:cs typeface="Calibri"/>
              </a:rPr>
              <a:t>Therefore, for </a:t>
            </a:r>
            <a:r>
              <a:rPr sz="3000" dirty="0">
                <a:latin typeface="Calibri"/>
                <a:cs typeface="Calibri"/>
              </a:rPr>
              <a:t>the machine </a:t>
            </a:r>
            <a:r>
              <a:rPr sz="3000" spc="-10" dirty="0">
                <a:latin typeface="Calibri"/>
                <a:cs typeface="Calibri"/>
              </a:rPr>
              <a:t>it </a:t>
            </a:r>
            <a:r>
              <a:rPr sz="3000" spc="-5" dirty="0">
                <a:latin typeface="Calibri"/>
                <a:cs typeface="Calibri"/>
              </a:rPr>
              <a:t>is easier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carry out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postfix </a:t>
            </a:r>
            <a:r>
              <a:rPr sz="3000" spc="-15" dirty="0">
                <a:latin typeface="Calibri"/>
                <a:cs typeface="Calibri"/>
              </a:rPr>
              <a:t>expression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infix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expression.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5382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2067" y="173303"/>
            <a:ext cx="7047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0" dirty="0"/>
              <a:t>Evaluate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postfix</a:t>
            </a:r>
            <a:r>
              <a:rPr spc="-20" dirty="0"/>
              <a:t> </a:t>
            </a:r>
            <a:r>
              <a:rPr spc="-10" dirty="0"/>
              <a:t>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9A75B-B6B3-5067-A7FD-F2BAFB641288}"/>
              </a:ext>
            </a:extLst>
          </p:cNvPr>
          <p:cNvSpPr txBox="1"/>
          <p:nvPr/>
        </p:nvSpPr>
        <p:spPr>
          <a:xfrm flipH="1">
            <a:off x="2590798" y="1600200"/>
            <a:ext cx="4953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Infix: { (2*3) + (4*5) } – 6</a:t>
            </a:r>
          </a:p>
          <a:p>
            <a:endParaRPr lang="en-IN" sz="2800" dirty="0"/>
          </a:p>
          <a:p>
            <a:r>
              <a:rPr lang="en-IN" sz="2800" dirty="0"/>
              <a:t>Postfix: ?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2067" y="173303"/>
            <a:ext cx="7047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0" dirty="0"/>
              <a:t>Evaluate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postfix</a:t>
            </a:r>
            <a:r>
              <a:rPr spc="-20" dirty="0"/>
              <a:t> </a:t>
            </a:r>
            <a:r>
              <a:rPr spc="-10" dirty="0"/>
              <a:t>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9A75B-B6B3-5067-A7FD-F2BAFB641288}"/>
              </a:ext>
            </a:extLst>
          </p:cNvPr>
          <p:cNvSpPr txBox="1"/>
          <p:nvPr/>
        </p:nvSpPr>
        <p:spPr>
          <a:xfrm flipH="1">
            <a:off x="2438400" y="1066800"/>
            <a:ext cx="4953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Infix: { (2*3) + (4*5) } – 6</a:t>
            </a:r>
          </a:p>
          <a:p>
            <a:endParaRPr lang="en-IN" sz="2800" dirty="0"/>
          </a:p>
          <a:p>
            <a:r>
              <a:rPr lang="en-IN" sz="2800" dirty="0"/>
              <a:t>Postfix: 2 3*  4 5* + 6 –</a:t>
            </a:r>
          </a:p>
        </p:txBody>
      </p:sp>
    </p:spTree>
    <p:extLst>
      <p:ext uri="{BB962C8B-B14F-4D97-AF65-F5344CB8AC3E}">
        <p14:creationId xmlns:p14="http://schemas.microsoft.com/office/powerpoint/2010/main" val="2922541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2067" y="173303"/>
            <a:ext cx="7047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0" dirty="0"/>
              <a:t>Evaluate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postfix</a:t>
            </a:r>
            <a:r>
              <a:rPr spc="-20" dirty="0"/>
              <a:t> </a:t>
            </a:r>
            <a:r>
              <a:rPr spc="-10" dirty="0"/>
              <a:t>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9A75B-B6B3-5067-A7FD-F2BAFB641288}"/>
              </a:ext>
            </a:extLst>
          </p:cNvPr>
          <p:cNvSpPr txBox="1"/>
          <p:nvPr/>
        </p:nvSpPr>
        <p:spPr>
          <a:xfrm flipH="1">
            <a:off x="2438400" y="990831"/>
            <a:ext cx="49530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Postfix: 2 3*  4 5* + 6 –</a:t>
            </a:r>
          </a:p>
          <a:p>
            <a:endParaRPr lang="en-IN" sz="2800" dirty="0"/>
          </a:p>
          <a:p>
            <a:r>
              <a:rPr lang="en-IN" sz="2800" dirty="0"/>
              <a:t>Step1:  </a:t>
            </a:r>
            <a:r>
              <a:rPr lang="en-IN" sz="2800" dirty="0">
                <a:solidFill>
                  <a:srgbClr val="C00000"/>
                </a:solidFill>
              </a:rPr>
              <a:t>2 3*  </a:t>
            </a:r>
            <a:r>
              <a:rPr lang="en-IN" sz="2800" dirty="0"/>
              <a:t>4 5* + 6 – </a:t>
            </a:r>
          </a:p>
          <a:p>
            <a:r>
              <a:rPr lang="en-IN" sz="2800" dirty="0"/>
              <a:t>              </a:t>
            </a:r>
            <a:r>
              <a:rPr lang="en-IN" sz="2800" dirty="0">
                <a:solidFill>
                  <a:srgbClr val="C00000"/>
                </a:solidFill>
              </a:rPr>
              <a:t>6 </a:t>
            </a:r>
            <a:r>
              <a:rPr lang="en-IN" sz="2800" dirty="0"/>
              <a:t> 4 5* + 6 –</a:t>
            </a:r>
          </a:p>
          <a:p>
            <a:r>
              <a:rPr lang="en-IN" sz="2800" dirty="0"/>
              <a:t> </a:t>
            </a:r>
          </a:p>
          <a:p>
            <a:r>
              <a:rPr lang="en-IN" sz="2800" dirty="0"/>
              <a:t>Step2:</a:t>
            </a:r>
            <a:r>
              <a:rPr lang="en-IN" sz="2800" dirty="0">
                <a:solidFill>
                  <a:srgbClr val="C00000"/>
                </a:solidFill>
              </a:rPr>
              <a:t>  6 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0070C0"/>
                </a:solidFill>
              </a:rPr>
              <a:t>4 5* </a:t>
            </a:r>
            <a:r>
              <a:rPr lang="en-IN" sz="2800" dirty="0"/>
              <a:t>+ 6 – </a:t>
            </a:r>
          </a:p>
          <a:p>
            <a:r>
              <a:rPr lang="en-IN" sz="2800" dirty="0"/>
              <a:t>             </a:t>
            </a:r>
            <a:r>
              <a:rPr lang="en-IN" sz="2800" dirty="0">
                <a:solidFill>
                  <a:srgbClr val="C00000"/>
                </a:solidFill>
              </a:rPr>
              <a:t>6 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0070C0"/>
                </a:solidFill>
              </a:rPr>
              <a:t>20 </a:t>
            </a:r>
            <a:r>
              <a:rPr lang="en-IN" sz="2800" dirty="0"/>
              <a:t>+ 6 – </a:t>
            </a:r>
          </a:p>
          <a:p>
            <a:endParaRPr lang="en-IN" sz="2800" dirty="0"/>
          </a:p>
          <a:p>
            <a:r>
              <a:rPr lang="en-IN" sz="2800" dirty="0"/>
              <a:t>Step3:</a:t>
            </a:r>
            <a:r>
              <a:rPr lang="en-IN" sz="2800" dirty="0">
                <a:solidFill>
                  <a:srgbClr val="C00000"/>
                </a:solidFill>
              </a:rPr>
              <a:t>  </a:t>
            </a:r>
            <a:r>
              <a:rPr lang="en-IN" sz="2800" dirty="0">
                <a:solidFill>
                  <a:srgbClr val="00B050"/>
                </a:solidFill>
              </a:rPr>
              <a:t>6  20 + </a:t>
            </a:r>
            <a:r>
              <a:rPr lang="en-IN" sz="2800" dirty="0"/>
              <a:t>6 – </a:t>
            </a:r>
          </a:p>
          <a:p>
            <a:r>
              <a:rPr lang="en-IN" sz="2800" dirty="0">
                <a:solidFill>
                  <a:srgbClr val="00B050"/>
                </a:solidFill>
              </a:rPr>
              <a:t>             26  </a:t>
            </a:r>
            <a:r>
              <a:rPr lang="en-IN" sz="2800" dirty="0"/>
              <a:t>6 –</a:t>
            </a:r>
          </a:p>
          <a:p>
            <a:endParaRPr lang="en-IN" sz="2800" dirty="0"/>
          </a:p>
          <a:p>
            <a:r>
              <a:rPr lang="en-IN" sz="2800" dirty="0"/>
              <a:t>Step4:  </a:t>
            </a: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26  6 –</a:t>
            </a:r>
          </a:p>
          <a:p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             20</a:t>
            </a:r>
          </a:p>
        </p:txBody>
      </p:sp>
    </p:spTree>
    <p:extLst>
      <p:ext uri="{BB962C8B-B14F-4D97-AF65-F5344CB8AC3E}">
        <p14:creationId xmlns:p14="http://schemas.microsoft.com/office/powerpoint/2010/main" val="318679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3949" y="461594"/>
            <a:ext cx="3863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Stack</a:t>
            </a:r>
            <a:r>
              <a:rPr spc="-60" dirty="0"/>
              <a:t> </a:t>
            </a:r>
            <a:r>
              <a:rPr spc="-1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1200" y="1158824"/>
            <a:ext cx="9220200" cy="1648527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Basic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operations: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6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push() </a:t>
            </a:r>
            <a:r>
              <a:rPr sz="2800" spc="-5" dirty="0">
                <a:latin typeface="Calibri"/>
                <a:cs typeface="Calibri"/>
              </a:rPr>
              <a:t>− </a:t>
            </a:r>
            <a:r>
              <a:rPr sz="2800" spc="-10" dirty="0">
                <a:latin typeface="Calibri"/>
                <a:cs typeface="Calibri"/>
              </a:rPr>
              <a:t>Pushing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(storing)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stack.</a:t>
            </a:r>
            <a:endParaRPr sz="2800" dirty="0">
              <a:latin typeface="Calibri"/>
              <a:cs typeface="Calibri"/>
            </a:endParaRPr>
          </a:p>
          <a:p>
            <a:pPr marL="355600" marR="64135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pop()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−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Removing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(accessing)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stack.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2807351"/>
            <a:ext cx="57912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2067" y="173303"/>
            <a:ext cx="7047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0" dirty="0"/>
              <a:t>Evaluate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postfix</a:t>
            </a:r>
            <a:r>
              <a:rPr spc="-20" dirty="0"/>
              <a:t> </a:t>
            </a:r>
            <a:r>
              <a:rPr spc="-10" dirty="0"/>
              <a:t>expression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219200"/>
            <a:ext cx="6477000" cy="5257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DC1CA4-1AC4-F863-3136-DF7EB04AD488}"/>
                  </a:ext>
                </a:extLst>
              </p14:cNvPr>
              <p14:cNvContentPartPr/>
              <p14:nvPr/>
            </p14:nvContentPartPr>
            <p14:xfrm>
              <a:off x="3835375" y="5195487"/>
              <a:ext cx="53280" cy="12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DC1CA4-1AC4-F863-3136-DF7EB04AD4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9375" y="5159847"/>
                <a:ext cx="12492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114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138211"/>
            <a:ext cx="3656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25" dirty="0"/>
              <a:t>Postfix</a:t>
            </a:r>
            <a:r>
              <a:rPr sz="4000" spc="-40" dirty="0"/>
              <a:t> </a:t>
            </a:r>
            <a:r>
              <a:rPr sz="4000" spc="-25" dirty="0"/>
              <a:t>Evaluation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773211"/>
            <a:ext cx="7543800" cy="32300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5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13" y="4003294"/>
            <a:ext cx="9104987" cy="262610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149" y="481334"/>
            <a:ext cx="3656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25" dirty="0"/>
              <a:t>Postfix</a:t>
            </a:r>
            <a:r>
              <a:rPr sz="4000" spc="-40" dirty="0"/>
              <a:t> </a:t>
            </a:r>
            <a:r>
              <a:rPr sz="4000" spc="-25" dirty="0"/>
              <a:t>Evaluation</a:t>
            </a:r>
            <a:endParaRPr sz="4000" dirty="0"/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3000"/>
                    </a14:imgEffect>
                    <a14:imgEffect>
                      <a14:colorTemperature colorTemp="6640"/>
                    </a14:imgEffect>
                    <a14:imgEffect>
                      <a14:saturation sat="283000"/>
                    </a14:imgEffect>
                    <a14:imgEffect>
                      <a14:brightnessContrast bright="25000" contrast="9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" y="152400"/>
            <a:ext cx="11963401" cy="670559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40158A4-B8F3-091E-4F70-94790551A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842665"/>
            <a:ext cx="4572000" cy="3647152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isdigit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() function is a predefined function of the C library, which is used to check whether the character is a numeric character from 0 to 9 or not.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Non-zero integer/True: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Argument is a numeric character.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Zero(0)/False: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Argument is not a numeric character.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It is defined in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556F3"/>
                </a:solidFill>
                <a:effectLst/>
                <a:latin typeface="euclid_circular_a"/>
                <a:hlinkClick r:id="rId4" tooltip="&lt;ctype.h&gt; header file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556F3"/>
                </a:solidFill>
                <a:effectLst/>
                <a:latin typeface="euclid_circular_a"/>
                <a:hlinkClick r:id="rId4" tooltip="&lt;ctype.h&gt; header file"/>
              </a:rPr>
              <a:t>ctype.h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556F3"/>
                </a:solidFill>
                <a:effectLst/>
                <a:latin typeface="euclid_circular_a"/>
                <a:hlinkClick r:id="rId4" tooltip="&lt;ctype.h&gt; header file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header file.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font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48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1552" y="461594"/>
            <a:ext cx="5633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spc="-15" dirty="0"/>
          </a:p>
        </p:txBody>
      </p:sp>
      <p:pic>
        <p:nvPicPr>
          <p:cNvPr id="1026" name="Picture 2" descr="Excel ASCII | Exceljet">
            <a:extLst>
              <a:ext uri="{FF2B5EF4-FFF2-40B4-BE49-F238E27FC236}">
                <a16:creationId xmlns:a16="http://schemas.microsoft.com/office/drawing/2014/main" id="{6DE38C12-D2CD-3EAD-DE86-6B2F0B651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11353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09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1552" y="461594"/>
            <a:ext cx="5633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Example</a:t>
            </a:r>
            <a:r>
              <a:rPr spc="-35" dirty="0"/>
              <a:t> </a:t>
            </a:r>
            <a:r>
              <a:rPr spc="-10" dirty="0"/>
              <a:t>(Infix</a:t>
            </a:r>
            <a:r>
              <a:rPr spc="-5" dirty="0"/>
              <a:t> </a:t>
            </a:r>
            <a:r>
              <a:rPr spc="-20" dirty="0"/>
              <a:t>to</a:t>
            </a:r>
            <a:r>
              <a:rPr spc="-15" dirty="0"/>
              <a:t> Postfix)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525376"/>
            <a:ext cx="1156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indent="-342265">
              <a:spcBef>
                <a:spcPts val="105"/>
              </a:spcBef>
              <a:buFont typeface="Arial MT"/>
              <a:buChar char="•"/>
              <a:tabLst>
                <a:tab pos="342265" algn="l"/>
                <a:tab pos="342900" algn="l"/>
              </a:tabLst>
            </a:pPr>
            <a:r>
              <a:rPr sz="320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x: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5773" y="1456714"/>
            <a:ext cx="1891664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marR="5080" indent="-12065" algn="just">
              <a:lnSpc>
                <a:spcPct val="12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A*B+C*</a:t>
            </a:r>
            <a:r>
              <a:rPr sz="3200" spc="-1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-E  A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*+C*</a:t>
            </a:r>
            <a:r>
              <a:rPr sz="3200" spc="-1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-E  A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*+CD*</a:t>
            </a:r>
            <a:r>
              <a:rPr sz="3200" dirty="0">
                <a:latin typeface="Calibri"/>
                <a:cs typeface="Calibri"/>
              </a:rPr>
              <a:t>-E  A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*CD*+</a:t>
            </a:r>
            <a:r>
              <a:rPr sz="3200" dirty="0">
                <a:latin typeface="Calibri"/>
                <a:cs typeface="Calibri"/>
              </a:rPr>
              <a:t>-E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" y="2039091"/>
            <a:ext cx="14287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>
              <a:spcBef>
                <a:spcPts val="870"/>
              </a:spcBef>
            </a:pPr>
            <a:r>
              <a:rPr sz="3200" dirty="0">
                <a:latin typeface="Arial MT"/>
                <a:cs typeface="Arial MT"/>
              </a:rPr>
              <a:t>•</a:t>
            </a:r>
          </a:p>
          <a:p>
            <a:pPr>
              <a:spcBef>
                <a:spcPts val="765"/>
              </a:spcBef>
            </a:pPr>
            <a:r>
              <a:rPr sz="3200" dirty="0">
                <a:latin typeface="Arial MT"/>
                <a:cs typeface="Arial MT"/>
              </a:rPr>
              <a:t>•</a:t>
            </a:r>
          </a:p>
          <a:p>
            <a:pPr>
              <a:spcBef>
                <a:spcPts val="770"/>
              </a:spcBef>
            </a:pPr>
            <a:r>
              <a:rPr sz="3200" dirty="0">
                <a:latin typeface="Arial MT"/>
                <a:cs typeface="Arial MT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1503" y="3976582"/>
            <a:ext cx="3430270" cy="168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Postfix:AB*CD*+E-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4400" dirty="0">
              <a:latin typeface="Calibri"/>
              <a:cs typeface="Calibri"/>
            </a:endParaRPr>
          </a:p>
          <a:p>
            <a:pPr marL="12700"/>
            <a:r>
              <a:rPr sz="3200" dirty="0">
                <a:latin typeface="Arial MT"/>
                <a:cs typeface="Arial MT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1306463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76200"/>
            <a:ext cx="5562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Al</a:t>
            </a:r>
            <a:r>
              <a:rPr sz="3200" spc="-30" dirty="0"/>
              <a:t>g</a:t>
            </a:r>
            <a:r>
              <a:rPr sz="3200" spc="-5" dirty="0"/>
              <a:t>orithm</a:t>
            </a:r>
            <a:r>
              <a:rPr lang="en-IN" sz="3200" spc="-5" dirty="0"/>
              <a:t> Infix to Postfix</a:t>
            </a:r>
            <a:endParaRPr sz="3200"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82108"/>
            <a:ext cx="11049000" cy="610004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81000"/>
            <a:ext cx="10058400" cy="61035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942" y="105504"/>
            <a:ext cx="62541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800" spc="-10" dirty="0"/>
              <a:t>Infix</a:t>
            </a:r>
            <a:r>
              <a:rPr sz="2800" spc="-35" dirty="0"/>
              <a:t> </a:t>
            </a:r>
            <a:r>
              <a:rPr sz="2800" spc="-25" dirty="0"/>
              <a:t>to</a:t>
            </a:r>
            <a:r>
              <a:rPr sz="2800" spc="-15" dirty="0"/>
              <a:t> Postfix</a:t>
            </a:r>
            <a:r>
              <a:rPr sz="2800" spc="-40" dirty="0"/>
              <a:t> </a:t>
            </a:r>
            <a:r>
              <a:rPr sz="2800" spc="-10" dirty="0"/>
              <a:t>Pseudo</a:t>
            </a:r>
            <a:r>
              <a:rPr sz="2800" spc="-5" dirty="0"/>
              <a:t> </a:t>
            </a:r>
            <a:r>
              <a:rPr sz="2800" spc="-1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04518"/>
            <a:ext cx="61594" cy="319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40" y="1604518"/>
            <a:ext cx="3795395" cy="319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00" spc="-5" dirty="0">
                <a:latin typeface="Calibri"/>
                <a:cs typeface="Calibri"/>
              </a:rPr>
              <a:t>InfixtoPostfix(exp)</a:t>
            </a:r>
            <a:endParaRPr sz="800">
              <a:latin typeface="Calibri"/>
              <a:cs typeface="Calibri"/>
            </a:endParaRPr>
          </a:p>
          <a:p>
            <a:pPr marL="12700"/>
            <a:r>
              <a:rPr sz="80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33655"/>
            <a:r>
              <a:rPr sz="800" spc="-5" dirty="0">
                <a:latin typeface="Calibri"/>
                <a:cs typeface="Calibri"/>
              </a:rPr>
              <a:t>create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Strack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  <a:p>
            <a:pPr marL="33655"/>
            <a:r>
              <a:rPr sz="800" spc="-5" dirty="0">
                <a:latin typeface="Calibri"/>
                <a:cs typeface="Calibri"/>
              </a:rPr>
              <a:t>for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i&lt;-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0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to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lenght(exp)-1</a:t>
            </a:r>
            <a:endParaRPr sz="800">
              <a:latin typeface="Calibri"/>
              <a:cs typeface="Calibri"/>
            </a:endParaRPr>
          </a:p>
          <a:p>
            <a:pPr marL="33655"/>
            <a:r>
              <a:rPr sz="80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00965"/>
            <a:r>
              <a:rPr sz="800" spc="-5" dirty="0">
                <a:latin typeface="Calibri"/>
                <a:cs typeface="Calibri"/>
              </a:rPr>
              <a:t>if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exp[i] is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operand</a:t>
            </a:r>
            <a:endParaRPr sz="800">
              <a:latin typeface="Calibri"/>
              <a:cs typeface="Calibri"/>
            </a:endParaRPr>
          </a:p>
          <a:p>
            <a:pPr marL="100965" marR="2736215" indent="65405"/>
            <a:r>
              <a:rPr sz="800" spc="-5" dirty="0">
                <a:latin typeface="Calibri"/>
                <a:cs typeface="Calibri"/>
              </a:rPr>
              <a:t>res &lt;- res </a:t>
            </a:r>
            <a:r>
              <a:rPr sz="800" dirty="0">
                <a:latin typeface="Calibri"/>
                <a:cs typeface="Calibri"/>
              </a:rPr>
              <a:t>+ </a:t>
            </a:r>
            <a:r>
              <a:rPr sz="800" spc="-5" dirty="0">
                <a:latin typeface="Calibri"/>
                <a:cs typeface="Calibri"/>
              </a:rPr>
              <a:t>exp[i] 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elseif exp[i]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is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operator</a:t>
            </a:r>
            <a:endParaRPr sz="800">
              <a:latin typeface="Calibri"/>
              <a:cs typeface="Calibri"/>
            </a:endParaRPr>
          </a:p>
          <a:p>
            <a:pPr marL="166370"/>
            <a:r>
              <a:rPr sz="800" spc="-5" dirty="0">
                <a:latin typeface="Calibri"/>
                <a:cs typeface="Calibri"/>
              </a:rPr>
              <a:t>while(!S.empty()</a:t>
            </a:r>
            <a:r>
              <a:rPr sz="800" dirty="0">
                <a:latin typeface="Calibri"/>
                <a:cs typeface="Calibri"/>
              </a:rPr>
              <a:t> &amp;&amp;</a:t>
            </a:r>
            <a:r>
              <a:rPr sz="800" spc="-5" dirty="0">
                <a:latin typeface="Calibri"/>
                <a:cs typeface="Calibri"/>
              </a:rPr>
              <a:t> HasHigerPre(S.top(),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exp[i])</a:t>
            </a:r>
            <a:endParaRPr sz="800">
              <a:latin typeface="Calibri"/>
              <a:cs typeface="Calibri"/>
            </a:endParaRPr>
          </a:p>
          <a:p>
            <a:pPr marL="278130"/>
            <a:r>
              <a:rPr sz="80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321945" marR="2815590"/>
            <a:r>
              <a:rPr sz="800" spc="-5" dirty="0">
                <a:latin typeface="Calibri"/>
                <a:cs typeface="Calibri"/>
              </a:rPr>
              <a:t>res</a:t>
            </a:r>
            <a:r>
              <a:rPr sz="800" spc="-10" dirty="0">
                <a:latin typeface="Calibri"/>
                <a:cs typeface="Calibri"/>
              </a:rPr>
              <a:t>&lt;</a:t>
            </a:r>
            <a:r>
              <a:rPr sz="800" spc="5" dirty="0">
                <a:latin typeface="Calibri"/>
                <a:cs typeface="Calibri"/>
              </a:rPr>
              <a:t>-</a:t>
            </a:r>
            <a:r>
              <a:rPr sz="800" spc="-5" dirty="0">
                <a:latin typeface="Calibri"/>
                <a:cs typeface="Calibri"/>
              </a:rPr>
              <a:t>res</a:t>
            </a:r>
            <a:r>
              <a:rPr sz="800" spc="-10" dirty="0">
                <a:latin typeface="Calibri"/>
                <a:cs typeface="Calibri"/>
              </a:rPr>
              <a:t>+</a:t>
            </a:r>
            <a:r>
              <a:rPr sz="800" spc="-5" dirty="0">
                <a:latin typeface="Calibri"/>
                <a:cs typeface="Calibri"/>
              </a:rPr>
              <a:t>s.</a:t>
            </a:r>
            <a:r>
              <a:rPr sz="800" spc="-10" dirty="0">
                <a:latin typeface="Calibri"/>
                <a:cs typeface="Calibri"/>
              </a:rPr>
              <a:t>t</a:t>
            </a:r>
            <a:r>
              <a:rPr sz="800" spc="-5" dirty="0">
                <a:latin typeface="Calibri"/>
                <a:cs typeface="Calibri"/>
              </a:rPr>
              <a:t>op()  S.pop()</a:t>
            </a:r>
            <a:endParaRPr sz="800">
              <a:latin typeface="Calibri"/>
              <a:cs typeface="Calibri"/>
            </a:endParaRPr>
          </a:p>
          <a:p>
            <a:pPr marL="278130"/>
            <a:r>
              <a:rPr sz="80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233679"/>
            <a:r>
              <a:rPr sz="800" spc="-5" dirty="0">
                <a:latin typeface="Calibri"/>
                <a:cs typeface="Calibri"/>
              </a:rPr>
              <a:t>S.push(exp[i])</a:t>
            </a:r>
            <a:endParaRPr sz="800">
              <a:latin typeface="Calibri"/>
              <a:cs typeface="Calibri"/>
            </a:endParaRPr>
          </a:p>
          <a:p>
            <a:pPr marL="278130" marR="2203450" indent="-156210"/>
            <a:r>
              <a:rPr sz="800" spc="-5" dirty="0">
                <a:latin typeface="Calibri"/>
                <a:cs typeface="Calibri"/>
              </a:rPr>
              <a:t>elseif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IsOpeningParentheses(exp[i]) </a:t>
            </a:r>
            <a:r>
              <a:rPr sz="800" spc="-16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S.push(exp[i]</a:t>
            </a:r>
            <a:endParaRPr sz="800">
              <a:latin typeface="Calibri"/>
              <a:cs typeface="Calibri"/>
            </a:endParaRPr>
          </a:p>
          <a:p>
            <a:pPr marL="121920"/>
            <a:r>
              <a:rPr sz="800" spc="-5" dirty="0">
                <a:latin typeface="Calibri"/>
                <a:cs typeface="Calibri"/>
              </a:rPr>
              <a:t>elseif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IsClosingParentheses(exp[i])</a:t>
            </a:r>
            <a:endParaRPr sz="800">
              <a:latin typeface="Calibri"/>
              <a:cs typeface="Calibri"/>
            </a:endParaRPr>
          </a:p>
          <a:p>
            <a:pPr marL="233679"/>
            <a:r>
              <a:rPr sz="80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278130"/>
            <a:r>
              <a:rPr sz="800" spc="-5" dirty="0">
                <a:latin typeface="Calibri"/>
                <a:cs typeface="Calibri"/>
              </a:rPr>
              <a:t>while(!S.empty()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&amp;&amp; </a:t>
            </a:r>
            <a:r>
              <a:rPr sz="800" spc="-5" dirty="0">
                <a:latin typeface="Calibri"/>
                <a:cs typeface="Calibri"/>
              </a:rPr>
              <a:t>!IsOpeningParentheses(S.top())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&amp;&amp;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HasHigerPre(S.top(),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exp[i]))</a:t>
            </a:r>
            <a:endParaRPr sz="800">
              <a:latin typeface="Calibri"/>
              <a:cs typeface="Calibri"/>
            </a:endParaRPr>
          </a:p>
          <a:p>
            <a:pPr marL="389255"/>
            <a:r>
              <a:rPr sz="80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455930" marR="2584450"/>
            <a:r>
              <a:rPr sz="800" spc="-5" dirty="0">
                <a:latin typeface="Calibri"/>
                <a:cs typeface="Calibri"/>
              </a:rPr>
              <a:t>res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&lt;-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res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+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S.top() </a:t>
            </a:r>
            <a:r>
              <a:rPr sz="800" spc="-16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S.pop()</a:t>
            </a:r>
            <a:endParaRPr sz="800">
              <a:latin typeface="Calibri"/>
              <a:cs typeface="Calibri"/>
            </a:endParaRPr>
          </a:p>
          <a:p>
            <a:pPr marL="389255"/>
            <a:r>
              <a:rPr sz="80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389255"/>
            <a:r>
              <a:rPr sz="800" spc="-5" dirty="0">
                <a:latin typeface="Calibri"/>
                <a:cs typeface="Calibri"/>
              </a:rPr>
              <a:t>S.pop()</a:t>
            </a:r>
            <a:endParaRPr sz="800">
              <a:latin typeface="Calibri"/>
              <a:cs typeface="Calibri"/>
            </a:endParaRPr>
          </a:p>
          <a:p>
            <a:pPr marL="233679"/>
            <a:r>
              <a:rPr sz="80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33655"/>
            <a:r>
              <a:rPr sz="80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0" y="4896992"/>
            <a:ext cx="6159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/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spcBef>
                <a:spcPts val="5"/>
              </a:spcBef>
            </a:pPr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7036" y="4896992"/>
            <a:ext cx="81534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latin typeface="Calibri"/>
                <a:cs typeface="Calibri"/>
              </a:rPr>
              <a:t>while(!S.empty())</a:t>
            </a:r>
            <a:endParaRPr sz="800">
              <a:latin typeface="Calibri"/>
              <a:cs typeface="Calibri"/>
            </a:endParaRPr>
          </a:p>
          <a:p>
            <a:pPr marL="33655"/>
            <a:r>
              <a:rPr sz="80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210820" marR="5080" indent="-110489"/>
            <a:r>
              <a:rPr sz="800" spc="-5" dirty="0">
                <a:latin typeface="Calibri"/>
                <a:cs typeface="Calibri"/>
              </a:rPr>
              <a:t>re</a:t>
            </a:r>
            <a:r>
              <a:rPr sz="800" dirty="0">
                <a:latin typeface="Calibri"/>
                <a:cs typeface="Calibri"/>
              </a:rPr>
              <a:t>s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&lt;</a:t>
            </a:r>
            <a:r>
              <a:rPr sz="800" dirty="0">
                <a:latin typeface="Calibri"/>
                <a:cs typeface="Calibri"/>
              </a:rPr>
              <a:t>- </a:t>
            </a:r>
            <a:r>
              <a:rPr sz="800" spc="-5" dirty="0">
                <a:latin typeface="Calibri"/>
                <a:cs typeface="Calibri"/>
              </a:rPr>
              <a:t>res</a:t>
            </a:r>
            <a:r>
              <a:rPr sz="800" spc="-10" dirty="0">
                <a:latin typeface="Calibri"/>
                <a:cs typeface="Calibri"/>
              </a:rPr>
              <a:t>+</a:t>
            </a:r>
            <a:r>
              <a:rPr sz="800" dirty="0">
                <a:latin typeface="Calibri"/>
                <a:cs typeface="Calibri"/>
              </a:rPr>
              <a:t>S</a:t>
            </a:r>
            <a:r>
              <a:rPr sz="800" spc="-5" dirty="0">
                <a:latin typeface="Calibri"/>
                <a:cs typeface="Calibri"/>
              </a:rPr>
              <a:t>.top()  S.pop()</a:t>
            </a:r>
            <a:endParaRPr sz="800">
              <a:latin typeface="Calibri"/>
              <a:cs typeface="Calibri"/>
            </a:endParaRPr>
          </a:p>
          <a:p>
            <a:pPr marL="33655">
              <a:spcBef>
                <a:spcPts val="5"/>
              </a:spcBef>
            </a:pPr>
            <a:r>
              <a:rPr sz="80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940" y="5628844"/>
            <a:ext cx="6159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spcBef>
                <a:spcPts val="5"/>
              </a:spcBef>
            </a:pPr>
            <a:r>
              <a:rPr sz="80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2839" y="5628844"/>
            <a:ext cx="4330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latin typeface="Calibri"/>
                <a:cs typeface="Calibri"/>
              </a:rPr>
              <a:t>re</a:t>
            </a:r>
            <a:r>
              <a:rPr sz="800" spc="-10" dirty="0">
                <a:latin typeface="Calibri"/>
                <a:cs typeface="Calibri"/>
              </a:rPr>
              <a:t>t</a:t>
            </a:r>
            <a:r>
              <a:rPr sz="800" spc="-5" dirty="0">
                <a:latin typeface="Calibri"/>
                <a:cs typeface="Calibri"/>
              </a:rPr>
              <a:t>u</a:t>
            </a:r>
            <a:r>
              <a:rPr sz="800" spc="-10" dirty="0">
                <a:latin typeface="Calibri"/>
                <a:cs typeface="Calibri"/>
              </a:rPr>
              <a:t>r</a:t>
            </a:r>
            <a:r>
              <a:rPr sz="800" dirty="0">
                <a:latin typeface="Calibri"/>
                <a:cs typeface="Calibri"/>
              </a:rPr>
              <a:t>n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re</a:t>
            </a:r>
            <a:r>
              <a:rPr sz="800" dirty="0"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80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64366"/>
            <a:ext cx="10374098" cy="619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22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0" y="381000"/>
            <a:ext cx="161607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dirty="0"/>
              <a:t>C</a:t>
            </a:r>
            <a:r>
              <a:rPr sz="2400" spc="-80" dirty="0"/>
              <a:t> </a:t>
            </a:r>
            <a:r>
              <a:rPr sz="2400" spc="-5" dirty="0"/>
              <a:t>Code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55410"/>
            <a:ext cx="11658599" cy="634718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52400"/>
            <a:ext cx="1188720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3949" y="461594"/>
            <a:ext cx="3863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Stack</a:t>
            </a:r>
            <a:r>
              <a:rPr spc="-60" dirty="0"/>
              <a:t> </a:t>
            </a:r>
            <a:r>
              <a:rPr spc="-1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07566"/>
            <a:ext cx="11125199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4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efficiently,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 </a:t>
            </a:r>
            <a:r>
              <a:rPr sz="2800" spc="-2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check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7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status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stack</a:t>
            </a:r>
            <a:r>
              <a:rPr sz="2800" dirty="0">
                <a:latin typeface="Calibri"/>
                <a:cs typeface="Calibri"/>
              </a:rPr>
              <a:t> as</a:t>
            </a:r>
            <a:r>
              <a:rPr sz="2800" spc="-10" dirty="0">
                <a:latin typeface="Calibri"/>
                <a:cs typeface="Calibri"/>
              </a:rPr>
              <a:t> well.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the same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purpose, 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functionality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stacks:</a:t>
            </a:r>
            <a:endParaRPr sz="2800" dirty="0">
              <a:latin typeface="Calibri"/>
              <a:cs typeface="Calibri"/>
            </a:endParaRPr>
          </a:p>
          <a:p>
            <a:pPr marL="355600" marR="246379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top() </a:t>
            </a:r>
            <a:r>
              <a:rPr sz="2800" dirty="0">
                <a:latin typeface="Calibri"/>
                <a:cs typeface="Calibri"/>
              </a:rPr>
              <a:t>− </a:t>
            </a:r>
            <a:r>
              <a:rPr sz="2800" spc="-15" dirty="0">
                <a:latin typeface="Calibri"/>
                <a:cs typeface="Calibri"/>
              </a:rPr>
              <a:t>get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stack, </a:t>
            </a:r>
            <a:r>
              <a:rPr sz="2800" spc="-7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removing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Calibri"/>
                <a:cs typeface="Calibri"/>
              </a:rPr>
              <a:t>isFull()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−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check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15" dirty="0">
                <a:latin typeface="Calibri"/>
                <a:cs typeface="Calibri"/>
              </a:rPr>
              <a:t> stack</a:t>
            </a:r>
            <a:r>
              <a:rPr sz="2800" spc="-10" dirty="0">
                <a:latin typeface="Calibri"/>
                <a:cs typeface="Calibri"/>
              </a:rPr>
              <a:t> is</a:t>
            </a:r>
            <a:r>
              <a:rPr sz="2800" spc="-5" dirty="0">
                <a:latin typeface="Calibri"/>
                <a:cs typeface="Calibri"/>
              </a:rPr>
              <a:t> full.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isEmpty()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−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check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15" dirty="0">
                <a:latin typeface="Calibri"/>
                <a:cs typeface="Calibri"/>
              </a:rPr>
              <a:t> stack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empty.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76200"/>
            <a:ext cx="30213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5" dirty="0"/>
              <a:t>Infix</a:t>
            </a:r>
            <a:r>
              <a:rPr sz="3200" spc="-45" dirty="0"/>
              <a:t> </a:t>
            </a:r>
            <a:r>
              <a:rPr sz="3200" spc="-30" dirty="0"/>
              <a:t>to</a:t>
            </a:r>
            <a:r>
              <a:rPr sz="3200" spc="-45" dirty="0"/>
              <a:t> </a:t>
            </a:r>
            <a:r>
              <a:rPr sz="3200" spc="-15" dirty="0"/>
              <a:t>Prefix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524600"/>
            <a:ext cx="11506200" cy="60712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10" dirty="0">
                <a:latin typeface="Calibri"/>
                <a:cs typeface="Calibri"/>
              </a:rPr>
              <a:t>Step</a:t>
            </a:r>
            <a:r>
              <a:rPr lang="en-US" sz="2200" spc="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1:</a:t>
            </a:r>
            <a:r>
              <a:rPr lang="en-US" sz="2200" spc="1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Add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'')"</a:t>
            </a:r>
            <a:r>
              <a:rPr lang="en-US" sz="2200" spc="1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to</a:t>
            </a:r>
            <a:r>
              <a:rPr lang="en-US" sz="2200" spc="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the</a:t>
            </a:r>
            <a:r>
              <a:rPr lang="en-US" sz="2200" spc="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end</a:t>
            </a:r>
            <a:r>
              <a:rPr lang="en-US" sz="2200" spc="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of</a:t>
            </a:r>
            <a:r>
              <a:rPr lang="en-US" sz="2200" spc="1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the</a:t>
            </a:r>
            <a:r>
              <a:rPr lang="en-US" sz="2200" spc="2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infix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expression</a:t>
            </a:r>
            <a:endParaRPr lang="en-US" sz="2200" dirty="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10" dirty="0">
                <a:latin typeface="Calibri"/>
                <a:cs typeface="Calibri"/>
              </a:rPr>
              <a:t>Step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2:</a:t>
            </a:r>
            <a:r>
              <a:rPr lang="en-US" sz="2200" spc="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Push(o</a:t>
            </a:r>
            <a:r>
              <a:rPr lang="en-US" sz="2200" spc="-15" dirty="0">
                <a:latin typeface="Calibri"/>
                <a:cs typeface="Calibri"/>
              </a:rPr>
              <a:t>nto</a:t>
            </a:r>
            <a:r>
              <a:rPr lang="en-US" sz="2200" spc="1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the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stack</a:t>
            </a:r>
            <a:endParaRPr lang="en-US" sz="2200" dirty="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10" dirty="0">
                <a:latin typeface="Calibri"/>
                <a:cs typeface="Calibri"/>
              </a:rPr>
              <a:t>Step</a:t>
            </a:r>
            <a:r>
              <a:rPr lang="en-US" sz="2200" spc="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3:</a:t>
            </a:r>
            <a:r>
              <a:rPr lang="en-US" sz="2200" spc="1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Repeat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until</a:t>
            </a:r>
            <a:r>
              <a:rPr lang="en-US" sz="2200" spc="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each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character</a:t>
            </a:r>
            <a:r>
              <a:rPr lang="en-US" sz="2200" spc="1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in</a:t>
            </a:r>
            <a:r>
              <a:rPr lang="en-US" sz="2200" spc="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the</a:t>
            </a:r>
            <a:r>
              <a:rPr lang="en-US" sz="2200" spc="2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infix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notation</a:t>
            </a:r>
            <a:r>
              <a:rPr lang="en-US" sz="2200" spc="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is</a:t>
            </a:r>
            <a:r>
              <a:rPr lang="en-US" sz="2200" spc="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scanned</a:t>
            </a:r>
            <a:endParaRPr lang="en-US" sz="2200" dirty="0">
              <a:latin typeface="Calibri"/>
              <a:cs typeface="Calibri"/>
            </a:endParaRPr>
          </a:p>
          <a:p>
            <a:pPr marL="756285" lvl="1" indent="-287020">
              <a:spcBef>
                <a:spcPts val="1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lang="en-US" sz="2200" dirty="0">
                <a:latin typeface="Calibri"/>
                <a:cs typeface="Calibri"/>
              </a:rPr>
              <a:t>IF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a(is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encountered,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push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it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on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stack</a:t>
            </a:r>
            <a:endParaRPr lang="en-US" sz="2200" dirty="0">
              <a:latin typeface="Calibri"/>
              <a:cs typeface="Calibri"/>
            </a:endParaRPr>
          </a:p>
          <a:p>
            <a:pPr marL="756285" lvl="1" indent="-287020"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lang="en-US" sz="2200" dirty="0">
                <a:latin typeface="Calibri"/>
                <a:cs typeface="Calibri"/>
              </a:rPr>
              <a:t>IF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an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operand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(whether a digit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or a character)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is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encountered,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add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it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postfix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expression.</a:t>
            </a:r>
          </a:p>
          <a:p>
            <a:pPr marL="756285" lvl="1" indent="-287020">
              <a:lnSpc>
                <a:spcPts val="119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lang="en-US" sz="2200" dirty="0">
                <a:latin typeface="Calibri"/>
                <a:cs typeface="Calibri"/>
              </a:rPr>
              <a:t>IF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")"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is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encountered,</a:t>
            </a:r>
            <a:r>
              <a:rPr lang="en-US" sz="2200" spc="-4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then</a:t>
            </a:r>
          </a:p>
          <a:p>
            <a:pPr marL="756285" lvl="1" indent="-287020">
              <a:lnSpc>
                <a:spcPts val="119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endParaRPr lang="en-US" sz="2200" dirty="0">
              <a:latin typeface="Calibri"/>
              <a:cs typeface="Calibri"/>
            </a:endParaRPr>
          </a:p>
          <a:p>
            <a:pPr marL="887730" lvl="2" indent="-132080">
              <a:lnSpc>
                <a:spcPts val="1055"/>
              </a:lnSpc>
              <a:buAutoNum type="alphaLcPeriod"/>
              <a:tabLst>
                <a:tab pos="888365" algn="l"/>
              </a:tabLst>
            </a:pPr>
            <a:r>
              <a:rPr lang="en-US" sz="2200" dirty="0">
                <a:latin typeface="Calibri"/>
                <a:cs typeface="Calibri"/>
              </a:rPr>
              <a:t>Repeatedly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pop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from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stack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and add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it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to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5" dirty="0">
                <a:latin typeface="Calibri"/>
                <a:cs typeface="Calibri"/>
              </a:rPr>
              <a:t> postfix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expression</a:t>
            </a:r>
            <a:r>
              <a:rPr lang="en-US" sz="2200" spc="-4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until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"("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is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encountered.</a:t>
            </a:r>
          </a:p>
          <a:p>
            <a:pPr marL="887730" lvl="2" indent="-132080">
              <a:lnSpc>
                <a:spcPts val="1055"/>
              </a:lnSpc>
              <a:buAutoNum type="alphaLcPeriod"/>
              <a:tabLst>
                <a:tab pos="888365" algn="l"/>
              </a:tabLst>
            </a:pPr>
            <a:endParaRPr lang="en-US" sz="2200" dirty="0">
              <a:latin typeface="Calibri"/>
              <a:cs typeface="Calibri"/>
            </a:endParaRPr>
          </a:p>
          <a:p>
            <a:pPr marL="894715" lvl="2" indent="-139065">
              <a:lnSpc>
                <a:spcPts val="1190"/>
              </a:lnSpc>
              <a:buAutoNum type="alphaLcPeriod"/>
              <a:tabLst>
                <a:tab pos="895350" algn="l"/>
              </a:tabLst>
            </a:pPr>
            <a:r>
              <a:rPr lang="en-US" sz="2200" dirty="0">
                <a:latin typeface="Calibri"/>
                <a:cs typeface="Calibri"/>
              </a:rPr>
              <a:t>Discard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5" dirty="0">
                <a:latin typeface="Calibri"/>
                <a:cs typeface="Calibri"/>
              </a:rPr>
              <a:t> "(".That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is,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remove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the(from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stack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and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do</a:t>
            </a:r>
            <a:r>
              <a:rPr lang="en-US" sz="2200" dirty="0">
                <a:latin typeface="Calibri"/>
                <a:cs typeface="Calibri"/>
              </a:rPr>
              <a:t> not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add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it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to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5" dirty="0">
                <a:latin typeface="Calibri"/>
                <a:cs typeface="Calibri"/>
              </a:rPr>
              <a:t> postfix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expression</a:t>
            </a:r>
          </a:p>
          <a:p>
            <a:pPr marL="756285" lvl="1" indent="-287020">
              <a:lnSpc>
                <a:spcPts val="119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endParaRPr lang="en-US" sz="2200" dirty="0">
              <a:latin typeface="Calibri"/>
              <a:cs typeface="Calibri"/>
            </a:endParaRPr>
          </a:p>
          <a:p>
            <a:pPr marL="756285" lvl="1" indent="-287020">
              <a:lnSpc>
                <a:spcPts val="119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lang="en-US" sz="2200" dirty="0">
                <a:latin typeface="Calibri"/>
                <a:cs typeface="Calibri"/>
              </a:rPr>
              <a:t>IF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an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operator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is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encountered,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then</a:t>
            </a:r>
          </a:p>
          <a:p>
            <a:pPr marL="756285" marR="5080" lvl="2">
              <a:lnSpc>
                <a:spcPct val="80000"/>
              </a:lnSpc>
              <a:spcBef>
                <a:spcPts val="135"/>
              </a:spcBef>
              <a:buAutoNum type="alphaLcPeriod"/>
              <a:tabLst>
                <a:tab pos="888365" algn="l"/>
              </a:tabLst>
            </a:pPr>
            <a:r>
              <a:rPr lang="en-US" sz="2200" dirty="0">
                <a:latin typeface="Calibri"/>
                <a:cs typeface="Calibri"/>
              </a:rPr>
              <a:t>Repeatedly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pop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from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stack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and add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each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operator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(</a:t>
            </a:r>
            <a:r>
              <a:rPr lang="en-US" sz="2200" spc="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popped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from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5" dirty="0">
                <a:latin typeface="Calibri"/>
                <a:cs typeface="Calibri"/>
              </a:rPr>
              <a:t> stack)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to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5" dirty="0">
                <a:latin typeface="Calibri"/>
                <a:cs typeface="Calibri"/>
              </a:rPr>
              <a:t> postfix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expression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which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has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5" dirty="0">
                <a:latin typeface="Calibri"/>
                <a:cs typeface="Calibri"/>
              </a:rPr>
              <a:t> same </a:t>
            </a:r>
            <a:r>
              <a:rPr lang="en-US" sz="2200" spc="-229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precedence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or a higher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precedence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than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</a:t>
            </a:r>
          </a:p>
          <a:p>
            <a:pPr marL="894715" lvl="2" indent="-139065">
              <a:lnSpc>
                <a:spcPts val="1055"/>
              </a:lnSpc>
              <a:buAutoNum type="alphaLcPeriod"/>
              <a:tabLst>
                <a:tab pos="895350" algn="l"/>
              </a:tabLst>
            </a:pPr>
            <a:r>
              <a:rPr lang="en-US" sz="2200" dirty="0">
                <a:latin typeface="Calibri"/>
                <a:cs typeface="Calibri"/>
              </a:rPr>
              <a:t>Push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operator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to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stack</a:t>
            </a:r>
          </a:p>
          <a:p>
            <a:pPr marL="755650" lvl="2">
              <a:lnSpc>
                <a:spcPts val="1055"/>
              </a:lnSpc>
              <a:tabLst>
                <a:tab pos="895350" algn="l"/>
              </a:tabLst>
            </a:pPr>
            <a:endParaRPr lang="en-US" sz="2200" dirty="0">
              <a:latin typeface="Calibri"/>
              <a:cs typeface="Calibri"/>
            </a:endParaRPr>
          </a:p>
          <a:p>
            <a:pPr marL="355600" indent="-342900">
              <a:lnSpc>
                <a:spcPts val="155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Calibri"/>
                <a:cs typeface="Calibri"/>
              </a:rPr>
              <a:t>[END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OF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IF]</a:t>
            </a:r>
            <a:endParaRPr lang="en-US" sz="2200" dirty="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10" dirty="0">
                <a:latin typeface="Calibri"/>
                <a:cs typeface="Calibri"/>
              </a:rPr>
              <a:t>Step</a:t>
            </a:r>
            <a:r>
              <a:rPr lang="en-US" sz="2200" spc="1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4: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Repeatedly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pop</a:t>
            </a:r>
            <a:r>
              <a:rPr lang="en-US" sz="2200" spc="3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from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the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stack</a:t>
            </a:r>
            <a:r>
              <a:rPr lang="en-US" sz="2200" spc="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and</a:t>
            </a:r>
            <a:r>
              <a:rPr lang="en-US" sz="2200" spc="3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add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it</a:t>
            </a:r>
            <a:r>
              <a:rPr lang="en-US" sz="2200" spc="2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to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the</a:t>
            </a:r>
            <a:r>
              <a:rPr lang="en-US" sz="2200" spc="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postfix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expression</a:t>
            </a:r>
            <a:r>
              <a:rPr lang="en-US" sz="2200" spc="3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until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the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stack</a:t>
            </a:r>
            <a:r>
              <a:rPr lang="en-US" sz="2200" spc="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is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empty</a:t>
            </a:r>
            <a:endParaRPr lang="en-US" sz="2200" dirty="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10" dirty="0">
                <a:latin typeface="Calibri"/>
                <a:cs typeface="Calibri"/>
              </a:rPr>
              <a:t>Step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5: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EXIT</a:t>
            </a:r>
            <a:endParaRPr lang="en-US" sz="2200" dirty="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10" dirty="0">
                <a:latin typeface="Calibri"/>
                <a:cs typeface="Calibri"/>
              </a:rPr>
              <a:t>Prefix</a:t>
            </a:r>
            <a:endParaRPr lang="en-US" sz="2200" dirty="0">
              <a:latin typeface="Calibri"/>
              <a:cs typeface="Calibri"/>
            </a:endParaRPr>
          </a:p>
          <a:p>
            <a:pPr marL="355600" marR="492759" indent="-342900">
              <a:lnSpc>
                <a:spcPct val="80000"/>
              </a:lnSpc>
              <a:spcBef>
                <a:spcPts val="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10" dirty="0">
                <a:latin typeface="Calibri"/>
                <a:cs typeface="Calibri"/>
              </a:rPr>
              <a:t>Step</a:t>
            </a:r>
            <a:r>
              <a:rPr lang="en-US" sz="2200" spc="1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1: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15" dirty="0">
                <a:latin typeface="Calibri"/>
                <a:cs typeface="Calibri"/>
              </a:rPr>
              <a:t>Reverse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the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infix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string.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Note</a:t>
            </a:r>
            <a:r>
              <a:rPr lang="en-US" sz="2200" spc="3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that</a:t>
            </a:r>
            <a:r>
              <a:rPr lang="en-US" sz="2200" spc="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while</a:t>
            </a:r>
            <a:r>
              <a:rPr lang="en-US" sz="2200" spc="3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reversing</a:t>
            </a:r>
            <a:r>
              <a:rPr lang="en-US" sz="2200" spc="1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the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string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you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must</a:t>
            </a:r>
            <a:r>
              <a:rPr lang="en-US" sz="2200" spc="3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interchange</a:t>
            </a:r>
            <a:r>
              <a:rPr lang="en-US" sz="2200" spc="4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left</a:t>
            </a:r>
            <a:r>
              <a:rPr lang="en-US" sz="2200" spc="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and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right </a:t>
            </a:r>
            <a:r>
              <a:rPr lang="en-US" sz="2200" spc="-28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parentheses.</a:t>
            </a:r>
            <a:endParaRPr lang="en-US" sz="2200" dirty="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10" dirty="0">
                <a:latin typeface="Calibri"/>
                <a:cs typeface="Calibri"/>
              </a:rPr>
              <a:t>Step</a:t>
            </a:r>
            <a:r>
              <a:rPr lang="en-US" sz="2200" spc="1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2: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Obtain</a:t>
            </a:r>
            <a:r>
              <a:rPr lang="en-US" sz="2200" spc="1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the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postfix</a:t>
            </a:r>
            <a:r>
              <a:rPr lang="en-US" sz="2200" spc="3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expression</a:t>
            </a:r>
            <a:r>
              <a:rPr lang="en-US" sz="2200" spc="4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of</a:t>
            </a:r>
            <a:r>
              <a:rPr lang="en-US" sz="2200" spc="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the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infix</a:t>
            </a:r>
            <a:r>
              <a:rPr lang="en-US" sz="2200" spc="1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expression</a:t>
            </a:r>
            <a:r>
              <a:rPr lang="en-US" sz="2200" spc="4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Step</a:t>
            </a:r>
            <a:r>
              <a:rPr lang="en-US" sz="2200" spc="3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1.</a:t>
            </a:r>
            <a:endParaRPr lang="en-US" sz="2200" dirty="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10" dirty="0">
                <a:latin typeface="Calibri"/>
                <a:cs typeface="Calibri"/>
              </a:rPr>
              <a:t>Step</a:t>
            </a:r>
            <a:r>
              <a:rPr lang="en-US" sz="2200" spc="1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3: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15" dirty="0">
                <a:latin typeface="Calibri"/>
                <a:cs typeface="Calibri"/>
              </a:rPr>
              <a:t>Reverse</a:t>
            </a:r>
            <a:r>
              <a:rPr lang="en-US" sz="2200" spc="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the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postfix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expression</a:t>
            </a:r>
            <a:r>
              <a:rPr lang="en-US" sz="2200" spc="3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to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get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the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prefix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expression</a:t>
            </a:r>
            <a:endParaRPr lang="en-US"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CF28-5609-5844-A31C-563916F6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461594"/>
            <a:ext cx="5412400" cy="553998"/>
          </a:xfrm>
        </p:spPr>
        <p:txBody>
          <a:bodyPr/>
          <a:lstStyle/>
          <a:p>
            <a:r>
              <a:rPr lang="en-IN" sz="3600" dirty="0"/>
              <a:t>Lab Program #6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DC0E8-EBF0-6EF8-49B0-7F4C4618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869" y="1705451"/>
            <a:ext cx="10642261" cy="1723549"/>
          </a:xfrm>
        </p:spPr>
        <p:txBody>
          <a:bodyPr/>
          <a:lstStyle/>
          <a:p>
            <a:pPr marL="269875" indent="-269875" algn="just"/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6. </a:t>
            </a:r>
            <a:r>
              <a:rPr lang="en-US" sz="2800" b="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Write a program to convert a given valid parenthesized infix arithmetic expression to postfix expression. The expression consists of single character operands and the binary operators + (plus), - (minus), * (multiply) and / (divide).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8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0527" y="461594"/>
            <a:ext cx="2252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0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558797"/>
            <a:ext cx="10668000" cy="336822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72770" indent="-342900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process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which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function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itself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directly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indirectly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called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recursion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corresponding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function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called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recursive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function.</a:t>
            </a:r>
            <a:endParaRPr sz="3200" dirty="0">
              <a:latin typeface="Calibri"/>
              <a:cs typeface="Calibri"/>
            </a:endParaRPr>
          </a:p>
          <a:p>
            <a:pPr marL="355600" marR="441959" indent="-342900">
              <a:lnSpc>
                <a:spcPts val="3460"/>
              </a:lnSpc>
              <a:spcBef>
                <a:spcPts val="8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Using </a:t>
            </a:r>
            <a:r>
              <a:rPr sz="3200" spc="-15" dirty="0">
                <a:latin typeface="Calibri"/>
                <a:cs typeface="Calibri"/>
              </a:rPr>
              <a:t>recursive </a:t>
            </a:r>
            <a:r>
              <a:rPr sz="3200" spc="-5" dirty="0">
                <a:latin typeface="Calibri"/>
                <a:cs typeface="Calibri"/>
              </a:rPr>
              <a:t>algorithm, certain </a:t>
            </a:r>
            <a:r>
              <a:rPr sz="3200" spc="-10" dirty="0">
                <a:latin typeface="Calibri"/>
                <a:cs typeface="Calibri"/>
              </a:rPr>
              <a:t>problems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solved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quite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easily.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7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Examples</a:t>
            </a:r>
            <a:r>
              <a:rPr sz="3200" spc="-5" dirty="0">
                <a:latin typeface="Calibri"/>
                <a:cs typeface="Calibri"/>
              </a:rPr>
              <a:t> of such</a:t>
            </a:r>
            <a:r>
              <a:rPr sz="3200" spc="-10" dirty="0">
                <a:latin typeface="Calibri"/>
                <a:cs typeface="Calibri"/>
              </a:rPr>
              <a:t> problems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Towers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of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Hanoi </a:t>
            </a:r>
            <a:r>
              <a:rPr sz="32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(TOH)</a:t>
            </a:r>
            <a:r>
              <a:rPr sz="3200" spc="-20" dirty="0">
                <a:latin typeface="Calibri"/>
                <a:cs typeface="Calibri"/>
              </a:rPr>
              <a:t>,</a:t>
            </a:r>
            <a:r>
              <a:rPr sz="32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Inorder/Preorder/Postorder</a:t>
            </a:r>
            <a:r>
              <a:rPr sz="32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3200" u="heavy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Tree </a:t>
            </a:r>
            <a:r>
              <a:rPr sz="3200" spc="-7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Traversals</a:t>
            </a:r>
            <a:r>
              <a:rPr sz="3200" spc="-40" dirty="0">
                <a:latin typeface="Calibri"/>
                <a:cs typeface="Calibri"/>
              </a:rPr>
              <a:t>,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DFS</a:t>
            </a:r>
            <a:r>
              <a:rPr sz="32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of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Graph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5830" y="461594"/>
            <a:ext cx="4262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Types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636"/>
            <a:ext cx="3270885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Direct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recursion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Indirect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recursion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65" dirty="0">
                <a:latin typeface="Calibri"/>
                <a:cs typeface="Calibri"/>
              </a:rPr>
              <a:t>Tail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recursion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Head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recursion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461594"/>
            <a:ext cx="594258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pc="-40" dirty="0"/>
              <a:t>Recursive Stack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447800"/>
            <a:ext cx="10668000" cy="439671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 algn="just"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3200" b="0" i="1" dirty="0">
                <a:solidFill>
                  <a:srgbClr val="273239"/>
                </a:solidFill>
                <a:effectLst/>
                <a:latin typeface="Nunito" pitchFamily="2" charset="0"/>
              </a:rPr>
              <a:t>When a recursive function is invoked, its parameters are stored in a data structure called </a:t>
            </a:r>
            <a:r>
              <a:rPr lang="en-US" sz="3200" b="1" i="1" dirty="0">
                <a:solidFill>
                  <a:srgbClr val="273239"/>
                </a:solidFill>
                <a:effectLst/>
                <a:latin typeface="Nunito" pitchFamily="2" charset="0"/>
              </a:rPr>
              <a:t>activation records</a:t>
            </a:r>
            <a:r>
              <a:rPr lang="en-US" sz="3200" b="0" i="1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marL="355600" indent="-342900" algn="just"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3200" b="0" i="1" dirty="0">
                <a:solidFill>
                  <a:srgbClr val="273239"/>
                </a:solidFill>
                <a:effectLst/>
                <a:latin typeface="Nunito" pitchFamily="2" charset="0"/>
              </a:rPr>
              <a:t> Every time the recursive function is invoked, a new activation record is generated and stored in the memory.</a:t>
            </a:r>
          </a:p>
          <a:p>
            <a:pPr marL="355600" indent="-342900" algn="just"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3200" b="0" i="1" dirty="0">
                <a:solidFill>
                  <a:srgbClr val="273239"/>
                </a:solidFill>
                <a:effectLst/>
                <a:latin typeface="Nunito" pitchFamily="2" charset="0"/>
              </a:rPr>
              <a:t> These activation records are stored in the special stack called the </a:t>
            </a:r>
            <a:r>
              <a:rPr lang="en-US" sz="3200" b="1" i="1" dirty="0">
                <a:solidFill>
                  <a:srgbClr val="273239"/>
                </a:solidFill>
                <a:effectLst/>
                <a:latin typeface="Nunito" pitchFamily="2" charset="0"/>
              </a:rPr>
              <a:t>recursive stack</a:t>
            </a:r>
            <a:r>
              <a:rPr lang="en-US" sz="3200" b="0" i="1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pPr marL="355600" indent="-342900" algn="just"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3200" b="0" i="1" dirty="0">
                <a:solidFill>
                  <a:srgbClr val="273239"/>
                </a:solidFill>
                <a:effectLst/>
                <a:latin typeface="Nunito" pitchFamily="2" charset="0"/>
              </a:rPr>
              <a:t>These activation records are deleted when the function execution is completed. 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1745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80135"/>
            <a:ext cx="6017260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printFun(int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test)</a:t>
            </a:r>
            <a:endParaRPr sz="2000" dirty="0">
              <a:latin typeface="Calibri"/>
              <a:cs typeface="Calibri"/>
            </a:endParaRPr>
          </a:p>
          <a:p>
            <a:pPr marL="12700"/>
            <a:r>
              <a:rPr sz="2000" dirty="0">
                <a:latin typeface="Calibri"/>
                <a:cs typeface="Calibri"/>
              </a:rPr>
              <a:t>{</a:t>
            </a:r>
          </a:p>
          <a:p>
            <a:pPr marL="353695" marR="1863089" indent="-172720"/>
            <a:r>
              <a:rPr sz="2000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(test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1) </a:t>
            </a:r>
            <a:r>
              <a:rPr sz="2000" spc="-3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return;</a:t>
            </a:r>
            <a:endParaRPr sz="2000" dirty="0">
              <a:latin typeface="Calibri"/>
              <a:cs typeface="Calibri"/>
            </a:endParaRPr>
          </a:p>
          <a:p>
            <a:pPr marL="181610"/>
            <a:r>
              <a:rPr sz="2000" dirty="0">
                <a:latin typeface="Calibri"/>
                <a:cs typeface="Calibri"/>
              </a:rPr>
              <a:t>else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</a:p>
          <a:p>
            <a:pPr marL="353695"/>
            <a:r>
              <a:rPr sz="2000" spc="-15" dirty="0">
                <a:latin typeface="Calibri"/>
                <a:cs typeface="Calibri"/>
              </a:rPr>
              <a:t>printf(“%</a:t>
            </a:r>
            <a:r>
              <a:rPr sz="2000" spc="-15" dirty="0" err="1">
                <a:latin typeface="Calibri"/>
                <a:cs typeface="Calibri"/>
              </a:rPr>
              <a:t>d”,test</a:t>
            </a:r>
            <a:r>
              <a:rPr sz="2000" spc="-15" dirty="0">
                <a:latin typeface="Calibri"/>
                <a:cs typeface="Calibri"/>
              </a:rPr>
              <a:t>)</a:t>
            </a:r>
            <a:r>
              <a:rPr lang="en-IN" sz="2000" spc="-15" dirty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353695" marR="5080"/>
            <a:r>
              <a:rPr sz="2000" spc="-5" dirty="0">
                <a:latin typeface="Calibri"/>
                <a:cs typeface="Calibri"/>
              </a:rPr>
              <a:t>printFun(test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1);</a:t>
            </a:r>
            <a:r>
              <a:rPr sz="2000" spc="-20" dirty="0">
                <a:latin typeface="Calibri"/>
                <a:cs typeface="Calibri"/>
              </a:rPr>
              <a:t> </a:t>
            </a:r>
            <a:endParaRPr lang="en-IN" sz="2000" spc="-20" dirty="0">
              <a:latin typeface="Calibri"/>
              <a:cs typeface="Calibri"/>
            </a:endParaRPr>
          </a:p>
          <a:p>
            <a:pPr marL="353695"/>
            <a:r>
              <a:rPr sz="2000" spc="-5" dirty="0">
                <a:latin typeface="Calibri"/>
                <a:cs typeface="Calibri"/>
              </a:rPr>
              <a:t>return;</a:t>
            </a:r>
            <a:endParaRPr sz="2000" dirty="0">
              <a:latin typeface="Calibri"/>
              <a:cs typeface="Calibri"/>
            </a:endParaRPr>
          </a:p>
          <a:p>
            <a:pPr marL="181610"/>
            <a:r>
              <a:rPr sz="2000" dirty="0">
                <a:latin typeface="Calibri"/>
                <a:cs typeface="Calibri"/>
              </a:rPr>
              <a:t>}</a:t>
            </a:r>
          </a:p>
          <a:p>
            <a:pPr marL="12700"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</a:p>
          <a:p>
            <a:pPr>
              <a:spcBef>
                <a:spcPts val="30"/>
              </a:spcBef>
            </a:pPr>
            <a:endParaRPr sz="2000" dirty="0">
              <a:latin typeface="Calibri"/>
              <a:cs typeface="Calibri"/>
            </a:endParaRPr>
          </a:p>
          <a:p>
            <a:pPr marL="12700"/>
            <a:r>
              <a:rPr sz="2000" dirty="0">
                <a:latin typeface="Calibri"/>
                <a:cs typeface="Calibri"/>
              </a:rPr>
              <a:t>int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main()</a:t>
            </a:r>
            <a:endParaRPr sz="2000" dirty="0">
              <a:latin typeface="Calibri"/>
              <a:cs typeface="Calibri"/>
            </a:endParaRPr>
          </a:p>
          <a:p>
            <a:pPr marL="12700"/>
            <a:r>
              <a:rPr sz="2000" dirty="0">
                <a:latin typeface="Calibri"/>
                <a:cs typeface="Calibri"/>
              </a:rPr>
              <a:t>{</a:t>
            </a:r>
          </a:p>
          <a:p>
            <a:pPr marL="181610" marR="1571625"/>
            <a:r>
              <a:rPr sz="2000" dirty="0">
                <a:latin typeface="Calibri"/>
                <a:cs typeface="Calibri"/>
              </a:rPr>
              <a:t>int </a:t>
            </a:r>
            <a:r>
              <a:rPr sz="2000" spc="-10" dirty="0">
                <a:latin typeface="Calibri"/>
                <a:cs typeface="Calibri"/>
              </a:rPr>
              <a:t>test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3; </a:t>
            </a:r>
            <a:r>
              <a:rPr sz="2000" dirty="0">
                <a:latin typeface="Calibri"/>
                <a:cs typeface="Calibri"/>
              </a:rPr>
              <a:t> print</a:t>
            </a:r>
            <a:r>
              <a:rPr sz="2000" spc="-1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t);</a:t>
            </a:r>
          </a:p>
          <a:p>
            <a:pPr marL="12700"/>
            <a:r>
              <a:rPr sz="20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80135"/>
            <a:ext cx="6017260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printFun(int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test)</a:t>
            </a:r>
            <a:endParaRPr sz="2000" dirty="0">
              <a:latin typeface="Calibri"/>
              <a:cs typeface="Calibri"/>
            </a:endParaRPr>
          </a:p>
          <a:p>
            <a:pPr marL="12700"/>
            <a:r>
              <a:rPr sz="2000" dirty="0">
                <a:latin typeface="Calibri"/>
                <a:cs typeface="Calibri"/>
              </a:rPr>
              <a:t>{</a:t>
            </a:r>
          </a:p>
          <a:p>
            <a:pPr marL="353695" marR="1863089" indent="-172720"/>
            <a:r>
              <a:rPr sz="2000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(test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1) </a:t>
            </a:r>
            <a:r>
              <a:rPr sz="2000" spc="-3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return;</a:t>
            </a:r>
            <a:endParaRPr sz="2000" dirty="0">
              <a:latin typeface="Calibri"/>
              <a:cs typeface="Calibri"/>
            </a:endParaRPr>
          </a:p>
          <a:p>
            <a:pPr marL="181610"/>
            <a:r>
              <a:rPr sz="2000" dirty="0">
                <a:latin typeface="Calibri"/>
                <a:cs typeface="Calibri"/>
              </a:rPr>
              <a:t>else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</a:p>
          <a:p>
            <a:pPr marL="353695" marR="5080"/>
            <a:r>
              <a:rPr sz="2000" spc="-5" dirty="0" err="1">
                <a:latin typeface="Calibri"/>
                <a:cs typeface="Calibri"/>
              </a:rPr>
              <a:t>printFun</a:t>
            </a:r>
            <a:r>
              <a:rPr sz="2000" spc="-5" dirty="0">
                <a:latin typeface="Calibri"/>
                <a:cs typeface="Calibri"/>
              </a:rPr>
              <a:t>(test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1);</a:t>
            </a:r>
            <a:r>
              <a:rPr sz="2000" spc="-20" dirty="0">
                <a:latin typeface="Calibri"/>
                <a:cs typeface="Calibri"/>
              </a:rPr>
              <a:t> </a:t>
            </a:r>
            <a:endParaRPr lang="en-IN" sz="2000" spc="-20" dirty="0">
              <a:latin typeface="Calibri"/>
              <a:cs typeface="Calibri"/>
            </a:endParaRPr>
          </a:p>
          <a:p>
            <a:pPr marL="353695" marR="5080"/>
            <a:r>
              <a:rPr sz="2000" spc="-325" dirty="0">
                <a:latin typeface="Calibri"/>
                <a:cs typeface="Calibri"/>
              </a:rPr>
              <a:t> </a:t>
            </a:r>
            <a:r>
              <a:rPr sz="2000" spc="-15" dirty="0" err="1">
                <a:latin typeface="Calibri"/>
                <a:cs typeface="Calibri"/>
              </a:rPr>
              <a:t>printf</a:t>
            </a:r>
            <a:r>
              <a:rPr sz="2000" spc="-15" dirty="0">
                <a:latin typeface="Calibri"/>
                <a:cs typeface="Calibri"/>
              </a:rPr>
              <a:t>(“%</a:t>
            </a:r>
            <a:r>
              <a:rPr sz="2000" spc="-15" dirty="0" err="1">
                <a:latin typeface="Calibri"/>
                <a:cs typeface="Calibri"/>
              </a:rPr>
              <a:t>d”,test</a:t>
            </a:r>
            <a:r>
              <a:rPr sz="2000" spc="-15" dirty="0">
                <a:latin typeface="Calibri"/>
                <a:cs typeface="Calibri"/>
              </a:rPr>
              <a:t>)</a:t>
            </a:r>
            <a:r>
              <a:rPr lang="en-IN" sz="2000" spc="-15" dirty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353695"/>
            <a:r>
              <a:rPr sz="2000" spc="-5" dirty="0">
                <a:latin typeface="Calibri"/>
                <a:cs typeface="Calibri"/>
              </a:rPr>
              <a:t>return;</a:t>
            </a:r>
            <a:endParaRPr sz="2000" dirty="0">
              <a:latin typeface="Calibri"/>
              <a:cs typeface="Calibri"/>
            </a:endParaRPr>
          </a:p>
          <a:p>
            <a:pPr marL="181610"/>
            <a:r>
              <a:rPr sz="2000" dirty="0">
                <a:latin typeface="Calibri"/>
                <a:cs typeface="Calibri"/>
              </a:rPr>
              <a:t>}</a:t>
            </a:r>
          </a:p>
          <a:p>
            <a:pPr marL="12700"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</a:p>
          <a:p>
            <a:pPr>
              <a:spcBef>
                <a:spcPts val="30"/>
              </a:spcBef>
            </a:pPr>
            <a:endParaRPr sz="2000" dirty="0">
              <a:latin typeface="Calibri"/>
              <a:cs typeface="Calibri"/>
            </a:endParaRPr>
          </a:p>
          <a:p>
            <a:pPr marL="12700"/>
            <a:r>
              <a:rPr sz="2000" dirty="0">
                <a:latin typeface="Calibri"/>
                <a:cs typeface="Calibri"/>
              </a:rPr>
              <a:t>int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main()</a:t>
            </a:r>
            <a:endParaRPr sz="2000" dirty="0">
              <a:latin typeface="Calibri"/>
              <a:cs typeface="Calibri"/>
            </a:endParaRPr>
          </a:p>
          <a:p>
            <a:pPr marL="12700"/>
            <a:r>
              <a:rPr sz="2000" dirty="0">
                <a:latin typeface="Calibri"/>
                <a:cs typeface="Calibri"/>
              </a:rPr>
              <a:t>{</a:t>
            </a:r>
          </a:p>
          <a:p>
            <a:pPr marL="181610" marR="1571625"/>
            <a:r>
              <a:rPr sz="2000" dirty="0">
                <a:latin typeface="Calibri"/>
                <a:cs typeface="Calibri"/>
              </a:rPr>
              <a:t>int </a:t>
            </a:r>
            <a:r>
              <a:rPr sz="2000" spc="-10" dirty="0">
                <a:latin typeface="Calibri"/>
                <a:cs typeface="Calibri"/>
              </a:rPr>
              <a:t>test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3; </a:t>
            </a:r>
            <a:r>
              <a:rPr sz="2000" dirty="0">
                <a:latin typeface="Calibri"/>
                <a:cs typeface="Calibri"/>
              </a:rPr>
              <a:t> </a:t>
            </a:r>
            <a:endParaRPr lang="en-IN" sz="2000" dirty="0">
              <a:latin typeface="Calibri"/>
              <a:cs typeface="Calibri"/>
            </a:endParaRPr>
          </a:p>
          <a:p>
            <a:pPr marL="181610" marR="1571625"/>
            <a:r>
              <a:rPr sz="2000" dirty="0" err="1">
                <a:latin typeface="Calibri"/>
                <a:cs typeface="Calibri"/>
              </a:rPr>
              <a:t>print</a:t>
            </a:r>
            <a:r>
              <a:rPr sz="2000" spc="-10" dirty="0" err="1">
                <a:latin typeface="Calibri"/>
                <a:cs typeface="Calibri"/>
              </a:rPr>
              <a:t>F</a:t>
            </a:r>
            <a:r>
              <a:rPr sz="2000" dirty="0" err="1">
                <a:latin typeface="Calibri"/>
                <a:cs typeface="Calibri"/>
              </a:rPr>
              <a:t>u</a:t>
            </a:r>
            <a:r>
              <a:rPr sz="2000" spc="5" dirty="0" err="1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t);</a:t>
            </a:r>
          </a:p>
          <a:p>
            <a:pPr marL="12700"/>
            <a:r>
              <a:rPr sz="2000" dirty="0">
                <a:latin typeface="Calibri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420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80135"/>
            <a:ext cx="6017260" cy="433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2000" spc="-10" dirty="0">
                <a:latin typeface="Calibri"/>
                <a:cs typeface="Calibri"/>
              </a:rPr>
              <a:t>#include&lt;stdio.h&gt;</a:t>
            </a:r>
          </a:p>
          <a:p>
            <a:pPr marL="12700"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print</a:t>
            </a:r>
            <a:r>
              <a:rPr sz="2000" spc="-5" dirty="0">
                <a:latin typeface="Calibri"/>
                <a:cs typeface="Calibri"/>
              </a:rPr>
              <a:t>Fun(int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test)</a:t>
            </a:r>
            <a:endParaRPr sz="2000" dirty="0">
              <a:latin typeface="Calibri"/>
              <a:cs typeface="Calibri"/>
            </a:endParaRPr>
          </a:p>
          <a:p>
            <a:pPr marL="12700"/>
            <a:r>
              <a:rPr sz="2000" dirty="0">
                <a:latin typeface="Calibri"/>
                <a:cs typeface="Calibri"/>
              </a:rPr>
              <a:t>{</a:t>
            </a:r>
          </a:p>
          <a:p>
            <a:pPr marL="353695" marR="1863089" indent="-172720"/>
            <a:r>
              <a:rPr sz="2000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(test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lang="en-IN" sz="2000" spc="-40" dirty="0">
                <a:latin typeface="Calibri"/>
                <a:cs typeface="Calibri"/>
              </a:rPr>
              <a:t>==0</a:t>
            </a:r>
            <a:r>
              <a:rPr sz="2000" spc="-5" dirty="0">
                <a:latin typeface="Calibri"/>
                <a:cs typeface="Calibri"/>
              </a:rPr>
              <a:t>) </a:t>
            </a:r>
            <a:r>
              <a:rPr sz="2000" spc="-3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return;</a:t>
            </a:r>
            <a:endParaRPr sz="2000" dirty="0">
              <a:latin typeface="Calibri"/>
              <a:cs typeface="Calibri"/>
            </a:endParaRPr>
          </a:p>
          <a:p>
            <a:pPr marL="181610"/>
            <a:r>
              <a:rPr sz="2000" dirty="0">
                <a:latin typeface="Calibri"/>
                <a:cs typeface="Calibri"/>
              </a:rPr>
              <a:t>else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</a:p>
          <a:p>
            <a:pPr marL="353695"/>
            <a:r>
              <a:rPr lang="en-IN" sz="2000" spc="-5" dirty="0">
                <a:latin typeface="Calibri"/>
                <a:cs typeface="Calibri"/>
              </a:rPr>
              <a:t>     </a:t>
            </a:r>
            <a:r>
              <a:rPr lang="en-IN" sz="2000" spc="-5" dirty="0" err="1">
                <a:latin typeface="Calibri"/>
                <a:cs typeface="Calibri"/>
              </a:rPr>
              <a:t>printf</a:t>
            </a:r>
            <a:r>
              <a:rPr lang="en-IN" sz="2000" spc="-5" dirty="0">
                <a:latin typeface="Calibri"/>
                <a:cs typeface="Calibri"/>
              </a:rPr>
              <a:t>(“%d”, 2+printFun(</a:t>
            </a:r>
            <a:r>
              <a:rPr lang="en-IN" sz="2000" spc="-10" dirty="0">
                <a:latin typeface="Calibri"/>
                <a:cs typeface="Calibri"/>
              </a:rPr>
              <a:t>test-2));</a:t>
            </a:r>
            <a:endParaRPr lang="en-IN" sz="2000" dirty="0">
              <a:latin typeface="Calibri"/>
              <a:cs typeface="Calibri"/>
            </a:endParaRPr>
          </a:p>
          <a:p>
            <a:pPr marL="181610"/>
            <a:r>
              <a:rPr lang="en-IN" sz="2000" spc="-5" dirty="0">
                <a:latin typeface="Calibri"/>
                <a:cs typeface="Calibri"/>
              </a:rPr>
              <a:t>        </a:t>
            </a:r>
            <a:r>
              <a:rPr sz="2000" dirty="0">
                <a:latin typeface="Calibri"/>
                <a:cs typeface="Calibri"/>
              </a:rPr>
              <a:t>}</a:t>
            </a:r>
          </a:p>
          <a:p>
            <a:pPr marL="12700"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</a:p>
          <a:p>
            <a:pPr>
              <a:spcBef>
                <a:spcPts val="30"/>
              </a:spcBef>
            </a:pPr>
            <a:endParaRPr sz="2000" dirty="0">
              <a:latin typeface="Calibri"/>
              <a:cs typeface="Calibri"/>
            </a:endParaRPr>
          </a:p>
          <a:p>
            <a:pPr marL="12700"/>
            <a:r>
              <a:rPr sz="2000" dirty="0">
                <a:latin typeface="Calibri"/>
                <a:cs typeface="Calibri"/>
              </a:rPr>
              <a:t>int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main()</a:t>
            </a:r>
            <a:endParaRPr sz="2000" dirty="0">
              <a:latin typeface="Calibri"/>
              <a:cs typeface="Calibri"/>
            </a:endParaRPr>
          </a:p>
          <a:p>
            <a:pPr marL="12700"/>
            <a:r>
              <a:rPr sz="2000" dirty="0">
                <a:latin typeface="Calibri"/>
                <a:cs typeface="Calibri"/>
              </a:rPr>
              <a:t>{</a:t>
            </a:r>
          </a:p>
          <a:p>
            <a:pPr marL="181610" marR="1571625"/>
            <a:r>
              <a:rPr lang="en-IN" sz="2000" spc="-5" dirty="0" err="1">
                <a:latin typeface="Calibri"/>
                <a:cs typeface="Calibri"/>
              </a:rPr>
              <a:t>printf</a:t>
            </a:r>
            <a:r>
              <a:rPr lang="en-IN" sz="2000" spc="-5" dirty="0">
                <a:latin typeface="Calibri"/>
                <a:cs typeface="Calibri"/>
              </a:rPr>
              <a:t>(“%d”, </a:t>
            </a:r>
            <a:r>
              <a:rPr lang="en-IN" sz="2000" spc="-5" dirty="0" err="1">
                <a:latin typeface="Calibri"/>
                <a:cs typeface="Calibri"/>
              </a:rPr>
              <a:t>printFun</a:t>
            </a:r>
            <a:r>
              <a:rPr lang="en-IN" sz="2000" spc="-5" dirty="0">
                <a:latin typeface="Calibri"/>
                <a:cs typeface="Calibri"/>
              </a:rPr>
              <a:t>(4));</a:t>
            </a:r>
            <a:endParaRPr lang="en-IN" sz="2000" dirty="0">
              <a:latin typeface="Calibri"/>
              <a:cs typeface="Calibri"/>
            </a:endParaRPr>
          </a:p>
          <a:p>
            <a:pPr marL="181610" marR="1571625"/>
            <a:r>
              <a:rPr lang="en-IN" sz="2000" dirty="0">
                <a:latin typeface="Calibri"/>
                <a:cs typeface="Calibri"/>
              </a:rPr>
              <a:t>return 0;</a:t>
            </a:r>
            <a:endParaRPr sz="2000" dirty="0">
              <a:latin typeface="Calibri"/>
              <a:cs typeface="Calibri"/>
            </a:endParaRPr>
          </a:p>
          <a:p>
            <a:pPr marL="12700"/>
            <a:r>
              <a:rPr sz="2000" dirty="0">
                <a:latin typeface="Calibri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21771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042759"/>
            <a:ext cx="4798060" cy="4968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#include&lt;stdio.h&gt;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void </a:t>
            </a:r>
            <a:r>
              <a:rPr lang="en-IN" sz="2400" spc="-10" dirty="0" err="1">
                <a:latin typeface="Calibri"/>
                <a:cs typeface="Calibri"/>
              </a:rPr>
              <a:t>printFun</a:t>
            </a:r>
            <a:r>
              <a:rPr lang="en-IN" sz="2400" spc="-10" dirty="0">
                <a:latin typeface="Calibri"/>
                <a:cs typeface="Calibri"/>
              </a:rPr>
              <a:t>(int test)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{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if (test&gt;0) {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     </a:t>
            </a:r>
            <a:r>
              <a:rPr lang="en-IN" sz="2400" spc="-10" dirty="0" err="1">
                <a:latin typeface="Calibri"/>
                <a:cs typeface="Calibri"/>
              </a:rPr>
              <a:t>printf</a:t>
            </a:r>
            <a:r>
              <a:rPr lang="en-IN" sz="2400" spc="-10" dirty="0">
                <a:latin typeface="Calibri"/>
                <a:cs typeface="Calibri"/>
              </a:rPr>
              <a:t>(“%d”, test)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     </a:t>
            </a:r>
            <a:r>
              <a:rPr lang="en-IN" sz="2400" spc="-10" dirty="0" err="1">
                <a:latin typeface="Calibri"/>
                <a:cs typeface="Calibri"/>
              </a:rPr>
              <a:t>printFun</a:t>
            </a:r>
            <a:r>
              <a:rPr lang="en-IN" sz="2400" spc="-10" dirty="0">
                <a:latin typeface="Calibri"/>
                <a:cs typeface="Calibri"/>
              </a:rPr>
              <a:t>(test-1);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}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}</a:t>
            </a:r>
          </a:p>
          <a:p>
            <a:pPr marL="12700">
              <a:spcBef>
                <a:spcPts val="100"/>
              </a:spcBef>
            </a:pPr>
            <a:endParaRPr lang="en-IN" sz="2400" spc="-10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int main()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{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 err="1">
                <a:latin typeface="Calibri"/>
                <a:cs typeface="Calibri"/>
              </a:rPr>
              <a:t>printFun</a:t>
            </a:r>
            <a:r>
              <a:rPr lang="en-IN" sz="2400" spc="-10" dirty="0">
                <a:latin typeface="Calibri"/>
                <a:cs typeface="Calibri"/>
              </a:rPr>
              <a:t>(3);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3135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042759"/>
            <a:ext cx="4798060" cy="5350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#include&lt;stdio.h&gt;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void </a:t>
            </a:r>
            <a:r>
              <a:rPr lang="en-IN" sz="2400" spc="-10" dirty="0" err="1">
                <a:latin typeface="Calibri"/>
                <a:cs typeface="Calibri"/>
              </a:rPr>
              <a:t>printFun</a:t>
            </a:r>
            <a:r>
              <a:rPr lang="en-IN" sz="2400" spc="-10" dirty="0">
                <a:latin typeface="Calibri"/>
                <a:cs typeface="Calibri"/>
              </a:rPr>
              <a:t>(int test)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{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if (test&gt;0) {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     </a:t>
            </a:r>
            <a:r>
              <a:rPr lang="en-IN" sz="2400" spc="-10" dirty="0" err="1">
                <a:latin typeface="Calibri"/>
                <a:cs typeface="Calibri"/>
              </a:rPr>
              <a:t>printf</a:t>
            </a:r>
            <a:r>
              <a:rPr lang="en-IN" sz="2400" spc="-10" dirty="0">
                <a:latin typeface="Calibri"/>
                <a:cs typeface="Calibri"/>
              </a:rPr>
              <a:t>(“%d”, test)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     </a:t>
            </a:r>
            <a:r>
              <a:rPr lang="en-IN" sz="2400" spc="-10" dirty="0" err="1">
                <a:latin typeface="Calibri"/>
                <a:cs typeface="Calibri"/>
              </a:rPr>
              <a:t>printFun</a:t>
            </a:r>
            <a:r>
              <a:rPr lang="en-IN" sz="2400" spc="-10" dirty="0">
                <a:latin typeface="Calibri"/>
                <a:cs typeface="Calibri"/>
              </a:rPr>
              <a:t>(test-1);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     </a:t>
            </a:r>
            <a:r>
              <a:rPr lang="en-IN" sz="2400" spc="-10" dirty="0" err="1">
                <a:latin typeface="Calibri"/>
                <a:cs typeface="Calibri"/>
              </a:rPr>
              <a:t>printFun</a:t>
            </a:r>
            <a:r>
              <a:rPr lang="en-IN" sz="2400" spc="-10" dirty="0">
                <a:latin typeface="Calibri"/>
                <a:cs typeface="Calibri"/>
              </a:rPr>
              <a:t>(test-1);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        }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}</a:t>
            </a:r>
          </a:p>
          <a:p>
            <a:pPr marL="12700">
              <a:spcBef>
                <a:spcPts val="100"/>
              </a:spcBef>
            </a:pPr>
            <a:endParaRPr lang="en-IN" sz="2400" spc="-10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int main()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{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 err="1">
                <a:latin typeface="Calibri"/>
                <a:cs typeface="Calibri"/>
              </a:rPr>
              <a:t>printFun</a:t>
            </a:r>
            <a:r>
              <a:rPr lang="en-IN" sz="2400" spc="-10" dirty="0">
                <a:latin typeface="Calibri"/>
                <a:cs typeface="Calibri"/>
              </a:rPr>
              <a:t>(3);</a:t>
            </a:r>
          </a:p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557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BADC-AA66-D1D2-9F3A-E3B36EC8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359688"/>
            <a:ext cx="6098203" cy="553998"/>
          </a:xfrm>
        </p:spPr>
        <p:txBody>
          <a:bodyPr/>
          <a:lstStyle/>
          <a:p>
            <a:r>
              <a:rPr lang="en-US" sz="3600" i="0" dirty="0">
                <a:solidFill>
                  <a:srgbClr val="333333"/>
                </a:solidFill>
                <a:effectLst/>
                <a:latin typeface="inter-bold"/>
              </a:rPr>
              <a:t>Operations on Stack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053E-07C1-29BC-85D3-81770332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9982200" cy="5355312"/>
          </a:xfrm>
        </p:spPr>
        <p:txBody>
          <a:bodyPr/>
          <a:lstStyle/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The following are some common operations implemented on the stack:</a:t>
            </a:r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push():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When we insert an element in a stack then the operation is known as a push. If the stack is full then the overflow condition occurs.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pop():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When we delete an element from the stack, the operation is known as a pop. If the stack is empty means that no element exists in the stack, this state is known as an underflow state.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inter-bold"/>
              </a:rPr>
              <a:t>isEmpty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():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It determines whether the stack is empty or not.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inter-bold"/>
              </a:rPr>
              <a:t>isFull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():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It determines whether the stack is full or not.'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peek():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It returns the element at the given position.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count():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It returns the total number of elements available in a stack.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display():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It prints all the elements available in the stack.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Stack uses pointers that always point to the topmost element within the stack, hence called as the </a:t>
            </a:r>
            <a:r>
              <a:rPr lang="en-US" sz="20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top</a:t>
            </a:r>
            <a:r>
              <a:rPr lang="en-US" sz="2000" b="0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pointer.</a:t>
            </a:r>
            <a:endParaRPr lang="en-US" sz="2400" b="0" i="1" u="sng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0572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3200" y="304800"/>
            <a:ext cx="259520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52400"/>
            <a:ext cx="4798060" cy="5934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#include&lt;stdio.h&gt;</a:t>
            </a:r>
          </a:p>
          <a:p>
            <a:pPr marL="12700"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void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lang="en-IN" sz="2400" spc="-5" dirty="0">
                <a:latin typeface="Calibri"/>
                <a:cs typeface="Calibri"/>
              </a:rPr>
              <a:t>print</a:t>
            </a:r>
            <a:r>
              <a:rPr sz="2400" spc="-5" dirty="0">
                <a:latin typeface="Calibri"/>
                <a:cs typeface="Calibri"/>
              </a:rPr>
              <a:t>Fun(int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test)</a:t>
            </a:r>
            <a:endParaRPr sz="2400" dirty="0">
              <a:latin typeface="Calibri"/>
              <a:cs typeface="Calibri"/>
            </a:endParaRPr>
          </a:p>
          <a:p>
            <a:pPr marL="12700"/>
            <a:r>
              <a:rPr sz="2400" dirty="0">
                <a:latin typeface="Calibri"/>
                <a:cs typeface="Calibri"/>
              </a:rPr>
              <a:t>{</a:t>
            </a:r>
          </a:p>
          <a:p>
            <a:pPr marL="353695" marR="1863089" indent="-172720"/>
            <a:r>
              <a:rPr sz="2400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(test</a:t>
            </a:r>
            <a:r>
              <a:rPr lang="en-IN" sz="2400" spc="-40" dirty="0">
                <a:latin typeface="Calibri"/>
                <a:cs typeface="Calibri"/>
              </a:rPr>
              <a:t>&gt;0) </a:t>
            </a:r>
            <a:r>
              <a:rPr sz="2400" dirty="0">
                <a:latin typeface="Calibri"/>
                <a:cs typeface="Calibri"/>
              </a:rPr>
              <a:t>{</a:t>
            </a:r>
          </a:p>
          <a:p>
            <a:pPr marL="353695"/>
            <a:r>
              <a:rPr lang="en-IN" sz="2400" spc="-5" dirty="0">
                <a:latin typeface="Calibri"/>
                <a:cs typeface="Calibri"/>
              </a:rPr>
              <a:t>     </a:t>
            </a:r>
            <a:r>
              <a:rPr lang="en-IN" sz="2400" spc="-5" dirty="0" err="1">
                <a:latin typeface="Calibri"/>
                <a:cs typeface="Calibri"/>
              </a:rPr>
              <a:t>printf</a:t>
            </a:r>
            <a:r>
              <a:rPr lang="en-IN" sz="2400" spc="-5" dirty="0">
                <a:latin typeface="Calibri"/>
                <a:cs typeface="Calibri"/>
              </a:rPr>
              <a:t>(“%d”, test)</a:t>
            </a:r>
          </a:p>
          <a:p>
            <a:pPr marL="353695"/>
            <a:r>
              <a:rPr lang="en-IN" sz="2400" spc="-5" dirty="0">
                <a:latin typeface="Calibri"/>
                <a:cs typeface="Calibri"/>
              </a:rPr>
              <a:t>     </a:t>
            </a:r>
            <a:r>
              <a:rPr lang="en-IN" sz="2400" spc="-5" dirty="0" err="1">
                <a:latin typeface="Calibri"/>
                <a:cs typeface="Calibri"/>
              </a:rPr>
              <a:t>printFun</a:t>
            </a:r>
            <a:r>
              <a:rPr lang="en-IN" sz="2400" spc="-5" dirty="0">
                <a:latin typeface="Calibri"/>
                <a:cs typeface="Calibri"/>
              </a:rPr>
              <a:t>(</a:t>
            </a:r>
            <a:r>
              <a:rPr lang="en-IN" sz="2400" spc="-10" dirty="0">
                <a:latin typeface="Calibri"/>
                <a:cs typeface="Calibri"/>
              </a:rPr>
              <a:t>test-1);</a:t>
            </a:r>
          </a:p>
          <a:p>
            <a:pPr marL="353695"/>
            <a:r>
              <a:rPr lang="en-IN" sz="2400" spc="-5" dirty="0">
                <a:latin typeface="Calibri"/>
                <a:cs typeface="Calibri"/>
              </a:rPr>
              <a:t>     </a:t>
            </a:r>
            <a:r>
              <a:rPr lang="en-IN" sz="2400" spc="-5" dirty="0" err="1">
                <a:latin typeface="Calibri"/>
                <a:cs typeface="Calibri"/>
              </a:rPr>
              <a:t>printFun</a:t>
            </a:r>
            <a:r>
              <a:rPr lang="en-IN" sz="2400" spc="-5" dirty="0">
                <a:latin typeface="Calibri"/>
                <a:cs typeface="Calibri"/>
              </a:rPr>
              <a:t>(</a:t>
            </a:r>
            <a:r>
              <a:rPr lang="en-IN" sz="2400" spc="-10" dirty="0">
                <a:latin typeface="Calibri"/>
                <a:cs typeface="Calibri"/>
              </a:rPr>
              <a:t>test-1);</a:t>
            </a:r>
            <a:endParaRPr lang="en-IN" sz="2400" dirty="0">
              <a:latin typeface="Calibri"/>
              <a:cs typeface="Calibri"/>
            </a:endParaRPr>
          </a:p>
          <a:p>
            <a:pPr marL="181610"/>
            <a:r>
              <a:rPr lang="en-IN" sz="2400" spc="-5" dirty="0">
                <a:latin typeface="Calibri"/>
                <a:cs typeface="Calibri"/>
              </a:rPr>
              <a:t>        </a:t>
            </a:r>
            <a:r>
              <a:rPr sz="2400" dirty="0">
                <a:latin typeface="Calibri"/>
                <a:cs typeface="Calibri"/>
              </a:rPr>
              <a:t>}</a:t>
            </a:r>
          </a:p>
          <a:p>
            <a:pPr marL="12700"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</a:p>
          <a:p>
            <a:pPr>
              <a:spcBef>
                <a:spcPts val="30"/>
              </a:spcBef>
            </a:pPr>
            <a:endParaRPr sz="2400" dirty="0">
              <a:latin typeface="Calibri"/>
              <a:cs typeface="Calibri"/>
            </a:endParaRPr>
          </a:p>
          <a:p>
            <a:pPr marL="12700"/>
            <a:r>
              <a:rPr sz="2400" dirty="0">
                <a:latin typeface="Calibri"/>
                <a:cs typeface="Calibri"/>
              </a:rPr>
              <a:t>int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main()</a:t>
            </a:r>
            <a:endParaRPr sz="2400" dirty="0">
              <a:latin typeface="Calibri"/>
              <a:cs typeface="Calibri"/>
            </a:endParaRPr>
          </a:p>
          <a:p>
            <a:pPr marL="12700"/>
            <a:r>
              <a:rPr sz="2400" dirty="0">
                <a:latin typeface="Calibri"/>
                <a:cs typeface="Calibri"/>
              </a:rPr>
              <a:t>{</a:t>
            </a:r>
          </a:p>
          <a:p>
            <a:pPr marL="181610" marR="1571625"/>
            <a:r>
              <a:rPr lang="en-IN" sz="2400" spc="-5" dirty="0" err="1">
                <a:latin typeface="Calibri"/>
                <a:cs typeface="Calibri"/>
              </a:rPr>
              <a:t>printFun</a:t>
            </a:r>
            <a:r>
              <a:rPr lang="en-IN" sz="2400" spc="-5" dirty="0">
                <a:latin typeface="Calibri"/>
                <a:cs typeface="Calibri"/>
              </a:rPr>
              <a:t>(3);</a:t>
            </a:r>
            <a:endParaRPr lang="en-IN" sz="2400" dirty="0">
              <a:latin typeface="Calibri"/>
              <a:cs typeface="Calibri"/>
            </a:endParaRPr>
          </a:p>
          <a:p>
            <a:pPr marL="12700"/>
            <a:r>
              <a:rPr sz="2400" dirty="0">
                <a:latin typeface="Calibri"/>
                <a:cs typeface="Calibri"/>
              </a:rPr>
              <a:t>}</a:t>
            </a:r>
            <a:endParaRPr lang="en-IN" sz="2400" dirty="0">
              <a:latin typeface="Calibri"/>
              <a:cs typeface="Calibri"/>
            </a:endParaRPr>
          </a:p>
          <a:p>
            <a:pPr marL="12700"/>
            <a:endParaRPr lang="en-IN" sz="2000" dirty="0">
              <a:latin typeface="Calibri"/>
              <a:cs typeface="Calibri"/>
            </a:endParaRPr>
          </a:p>
          <a:p>
            <a:pPr marL="12700"/>
            <a:r>
              <a:rPr lang="en-IN" sz="2800" dirty="0">
                <a:solidFill>
                  <a:srgbClr val="0070C0"/>
                </a:solidFill>
                <a:latin typeface="Calibri"/>
                <a:cs typeface="Calibri"/>
              </a:rPr>
              <a:t>3,2,1,1,2,1,1</a:t>
            </a:r>
            <a:endParaRPr sz="28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764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3000" y="674197"/>
            <a:ext cx="10134600" cy="3767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endParaRPr lang="en-IN" sz="2000" dirty="0">
              <a:latin typeface="Calibri"/>
              <a:cs typeface="Calibri"/>
            </a:endParaRPr>
          </a:p>
          <a:p>
            <a:pPr marL="12700"/>
            <a:r>
              <a:rPr lang="en-IN" sz="2800" dirty="0">
                <a:solidFill>
                  <a:srgbClr val="0070C0"/>
                </a:solidFill>
                <a:latin typeface="Calibri"/>
                <a:cs typeface="Calibri"/>
              </a:rPr>
              <a:t>For given an input of n integers write a recursive function that sums all the integers up to n.</a:t>
            </a:r>
          </a:p>
          <a:p>
            <a:pPr marL="12700"/>
            <a:endParaRPr lang="en-IN" sz="28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/>
            <a:r>
              <a:rPr lang="en-IN" sz="2800" dirty="0" err="1">
                <a:solidFill>
                  <a:srgbClr val="0070C0"/>
                </a:solidFill>
                <a:latin typeface="Calibri"/>
                <a:cs typeface="Calibri"/>
              </a:rPr>
              <a:t>Eg.</a:t>
            </a:r>
            <a:r>
              <a:rPr lang="en-IN" sz="2800" dirty="0">
                <a:solidFill>
                  <a:srgbClr val="0070C0"/>
                </a:solidFill>
                <a:latin typeface="Calibri"/>
                <a:cs typeface="Calibri"/>
              </a:rPr>
              <a:t> 1+2+3+4+……+n</a:t>
            </a:r>
          </a:p>
          <a:p>
            <a:pPr marL="12700"/>
            <a:endParaRPr lang="en-IN" sz="28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/>
            <a:r>
              <a:rPr lang="en-IN" sz="2800" dirty="0">
                <a:solidFill>
                  <a:srgbClr val="C00000"/>
                </a:solidFill>
                <a:latin typeface="Calibri"/>
                <a:cs typeface="Calibri"/>
              </a:rPr>
              <a:t>Base case is: if n=0 return 0</a:t>
            </a:r>
          </a:p>
          <a:p>
            <a:pPr marL="12700"/>
            <a:endParaRPr lang="en-IN" sz="28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/>
            <a:endParaRPr lang="en-IN" sz="28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2261C4E-7333-1974-9A3E-077D4F842936}"/>
              </a:ext>
            </a:extLst>
          </p:cNvPr>
          <p:cNvSpPr txBox="1">
            <a:spLocks/>
          </p:cNvSpPr>
          <p:nvPr/>
        </p:nvSpPr>
        <p:spPr>
          <a:xfrm>
            <a:off x="1256622" y="200569"/>
            <a:ext cx="259520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800" kern="0" spc="-5"/>
              <a:t>Problem</a:t>
            </a:r>
            <a:endParaRPr lang="en-IN" sz="2800" kern="0" dirty="0"/>
          </a:p>
        </p:txBody>
      </p:sp>
    </p:spTree>
    <p:extLst>
      <p:ext uri="{BB962C8B-B14F-4D97-AF65-F5344CB8AC3E}">
        <p14:creationId xmlns:p14="http://schemas.microsoft.com/office/powerpoint/2010/main" val="1768643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622" y="200569"/>
            <a:ext cx="259520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2800" spc="-5" dirty="0"/>
              <a:t>Problem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674197"/>
            <a:ext cx="10134600" cy="6907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en-IN" sz="2800" dirty="0">
                <a:solidFill>
                  <a:srgbClr val="0070C0"/>
                </a:solidFill>
                <a:latin typeface="Calibri"/>
                <a:cs typeface="Calibri"/>
              </a:rPr>
              <a:t>For given an input of n integers write a recursive function that sums all the integers up to n.</a:t>
            </a:r>
          </a:p>
          <a:p>
            <a:pPr marL="12700"/>
            <a:r>
              <a:rPr lang="en-IN" sz="2800" dirty="0" err="1">
                <a:solidFill>
                  <a:srgbClr val="0070C0"/>
                </a:solidFill>
                <a:latin typeface="Calibri"/>
                <a:cs typeface="Calibri"/>
              </a:rPr>
              <a:t>Eg.</a:t>
            </a:r>
            <a:r>
              <a:rPr lang="en-IN" sz="2800" dirty="0">
                <a:solidFill>
                  <a:srgbClr val="0070C0"/>
                </a:solidFill>
                <a:latin typeface="Calibri"/>
                <a:cs typeface="Calibri"/>
              </a:rPr>
              <a:t> 1+2+3+4+……+n</a:t>
            </a:r>
          </a:p>
          <a:p>
            <a:pPr marL="12700"/>
            <a:r>
              <a:rPr lang="en-IN" sz="2800" dirty="0">
                <a:solidFill>
                  <a:srgbClr val="0070C0"/>
                </a:solidFill>
                <a:latin typeface="Calibri"/>
                <a:cs typeface="Calibri"/>
              </a:rPr>
              <a:t>Base case is: if n=0 return 0</a:t>
            </a:r>
          </a:p>
          <a:p>
            <a:pPr marL="12700"/>
            <a:endParaRPr lang="en-IN" sz="28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/>
            <a:r>
              <a:rPr lang="en-IN" sz="2800" dirty="0">
                <a:solidFill>
                  <a:srgbClr val="C00000"/>
                </a:solidFill>
                <a:latin typeface="Calibri"/>
                <a:cs typeface="Calibri"/>
              </a:rPr>
              <a:t>sum(n) =   0                       if n=0 return 0</a:t>
            </a:r>
          </a:p>
          <a:p>
            <a:pPr marL="12700"/>
            <a:r>
              <a:rPr lang="en-IN" sz="2800" dirty="0">
                <a:solidFill>
                  <a:srgbClr val="C00000"/>
                </a:solidFill>
                <a:latin typeface="Calibri"/>
                <a:cs typeface="Calibri"/>
              </a:rPr>
              <a:t>                   n + sum(n-1)   if n&gt;0</a:t>
            </a:r>
          </a:p>
          <a:p>
            <a:pPr marL="12700"/>
            <a:endParaRPr lang="en-IN" sz="28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/>
            <a:r>
              <a:rPr lang="en-IN" sz="2800" dirty="0">
                <a:latin typeface="Calibri"/>
                <a:cs typeface="Calibri"/>
              </a:rPr>
              <a:t>int sum(n)</a:t>
            </a:r>
          </a:p>
          <a:p>
            <a:pPr marL="12700"/>
            <a:r>
              <a:rPr lang="en-IN" sz="2800" dirty="0">
                <a:latin typeface="Calibri"/>
                <a:cs typeface="Calibri"/>
              </a:rPr>
              <a:t>   {   if (n==0) return 0;</a:t>
            </a:r>
          </a:p>
          <a:p>
            <a:pPr marL="12700"/>
            <a:r>
              <a:rPr lang="en-IN" sz="2800" dirty="0">
                <a:latin typeface="Calibri"/>
                <a:cs typeface="Calibri"/>
              </a:rPr>
              <a:t>        else </a:t>
            </a:r>
          </a:p>
          <a:p>
            <a:pPr marL="12700"/>
            <a:r>
              <a:rPr lang="en-IN" sz="2800" dirty="0">
                <a:latin typeface="Calibri"/>
                <a:cs typeface="Calibri"/>
              </a:rPr>
              <a:t>            return(n + sum(n-1));</a:t>
            </a:r>
          </a:p>
          <a:p>
            <a:pPr marL="12700"/>
            <a:r>
              <a:rPr lang="en-IN" sz="2800" dirty="0">
                <a:latin typeface="Calibri"/>
                <a:cs typeface="Calibri"/>
              </a:rPr>
              <a:t>     }</a:t>
            </a:r>
          </a:p>
          <a:p>
            <a:pPr marL="12700"/>
            <a:endParaRPr lang="en-IN" sz="28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/>
            <a:endParaRPr lang="en-IN" sz="28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/>
            <a:endParaRPr sz="28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D4DA2BD0-3847-CC76-4E68-9947793ECC4A}"/>
              </a:ext>
            </a:extLst>
          </p:cNvPr>
          <p:cNvSpPr/>
          <p:nvPr/>
        </p:nvSpPr>
        <p:spPr>
          <a:xfrm>
            <a:off x="2362199" y="2743200"/>
            <a:ext cx="384048" cy="10943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702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674197"/>
            <a:ext cx="1112520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en-IN" sz="2800" dirty="0">
                <a:solidFill>
                  <a:srgbClr val="0070C0"/>
                </a:solidFill>
                <a:latin typeface="Calibri"/>
                <a:cs typeface="Calibri"/>
              </a:rPr>
              <a:t>For given an input of n integers write a recursive function that sums all the integers up to n.</a:t>
            </a:r>
          </a:p>
          <a:p>
            <a:pPr marL="12700"/>
            <a:r>
              <a:rPr lang="en-IN" sz="2800" dirty="0" err="1">
                <a:solidFill>
                  <a:srgbClr val="0070C0"/>
                </a:solidFill>
                <a:latin typeface="Calibri"/>
                <a:cs typeface="Calibri"/>
              </a:rPr>
              <a:t>Eg.</a:t>
            </a:r>
            <a:r>
              <a:rPr lang="en-IN" sz="2800" dirty="0">
                <a:solidFill>
                  <a:srgbClr val="0070C0"/>
                </a:solidFill>
                <a:latin typeface="Calibri"/>
                <a:cs typeface="Calibri"/>
              </a:rPr>
              <a:t> 1+2+3+4+……+n</a:t>
            </a:r>
          </a:p>
          <a:p>
            <a:pPr marL="12700"/>
            <a:endParaRPr lang="en-IN" sz="28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/>
            <a:r>
              <a:rPr lang="en-IN" sz="2800" dirty="0">
                <a:latin typeface="Calibri"/>
                <a:cs typeface="Calibri"/>
              </a:rPr>
              <a:t>int sum(n)</a:t>
            </a:r>
          </a:p>
          <a:p>
            <a:pPr marL="12700"/>
            <a:r>
              <a:rPr lang="en-IN" sz="2800" dirty="0">
                <a:latin typeface="Calibri"/>
                <a:cs typeface="Calibri"/>
              </a:rPr>
              <a:t>   {   if (n==0) return 0;</a:t>
            </a:r>
          </a:p>
          <a:p>
            <a:pPr marL="12700"/>
            <a:r>
              <a:rPr lang="en-IN" sz="2800" dirty="0">
                <a:latin typeface="Calibri"/>
                <a:cs typeface="Calibri"/>
              </a:rPr>
              <a:t>        else </a:t>
            </a:r>
          </a:p>
          <a:p>
            <a:pPr marL="12700"/>
            <a:r>
              <a:rPr lang="en-IN" sz="2800" dirty="0">
                <a:latin typeface="Calibri"/>
                <a:cs typeface="Calibri"/>
              </a:rPr>
              <a:t>            return(n + sum(n-1));</a:t>
            </a:r>
          </a:p>
          <a:p>
            <a:pPr marL="12700"/>
            <a:r>
              <a:rPr lang="en-IN" sz="2800" dirty="0">
                <a:latin typeface="Calibri"/>
                <a:cs typeface="Calibri"/>
              </a:rPr>
              <a:t>     }</a:t>
            </a:r>
          </a:p>
          <a:p>
            <a:pPr marL="12700"/>
            <a:r>
              <a:rPr lang="en-IN" sz="2800" dirty="0">
                <a:solidFill>
                  <a:srgbClr val="0070C0"/>
                </a:solidFill>
                <a:latin typeface="Calibri"/>
                <a:cs typeface="Calibri"/>
              </a:rPr>
              <a:t>n=5</a:t>
            </a:r>
          </a:p>
          <a:p>
            <a:pPr marL="12700"/>
            <a:r>
              <a:rPr lang="en-IN" sz="2800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lang="en-IN" sz="2800" dirty="0">
                <a:solidFill>
                  <a:srgbClr val="C00000"/>
                </a:solidFill>
                <a:latin typeface="Calibri"/>
                <a:cs typeface="Calibri"/>
              </a:rPr>
              <a:t>sum(5)              sum(4)             sum(3)           sum(2)           sum(1)          sum(0)</a:t>
            </a:r>
          </a:p>
          <a:p>
            <a:pPr marL="12700"/>
            <a:r>
              <a:rPr lang="en-IN" sz="2800" dirty="0">
                <a:solidFill>
                  <a:srgbClr val="C00000"/>
                </a:solidFill>
                <a:latin typeface="Calibri"/>
                <a:cs typeface="Calibri"/>
              </a:rPr>
              <a:t> 5+10=15            4+6=10             3+3=6            2+1=3            1+ 0=1              0          </a:t>
            </a:r>
            <a:endParaRPr sz="2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2CA1306-E0B2-C47D-9892-FD88274420CD}"/>
              </a:ext>
            </a:extLst>
          </p:cNvPr>
          <p:cNvSpPr txBox="1">
            <a:spLocks/>
          </p:cNvSpPr>
          <p:nvPr/>
        </p:nvSpPr>
        <p:spPr>
          <a:xfrm>
            <a:off x="1256622" y="200569"/>
            <a:ext cx="259520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800" kern="0" spc="-5"/>
              <a:t>Problem</a:t>
            </a:r>
            <a:endParaRPr lang="en-IN" sz="2800" kern="0" dirty="0"/>
          </a:p>
        </p:txBody>
      </p:sp>
    </p:spTree>
    <p:extLst>
      <p:ext uri="{BB962C8B-B14F-4D97-AF65-F5344CB8AC3E}">
        <p14:creationId xmlns:p14="http://schemas.microsoft.com/office/powerpoint/2010/main" val="21856855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762000"/>
            <a:ext cx="667130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0" dirty="0"/>
              <a:t>Example:</a:t>
            </a:r>
            <a:r>
              <a:rPr sz="3200" spc="-35" dirty="0"/>
              <a:t> </a:t>
            </a:r>
            <a:r>
              <a:rPr sz="3200" spc="-5" dirty="0"/>
              <a:t>Find</a:t>
            </a:r>
            <a:r>
              <a:rPr sz="3200" spc="-10" dirty="0"/>
              <a:t> </a:t>
            </a:r>
            <a:r>
              <a:rPr sz="3200" dirty="0"/>
              <a:t>a</a:t>
            </a:r>
            <a:r>
              <a:rPr sz="3200" spc="5" dirty="0"/>
              <a:t> </a:t>
            </a:r>
            <a:r>
              <a:rPr sz="3200" spc="-20" dirty="0"/>
              <a:t>Factorial</a:t>
            </a:r>
            <a:r>
              <a:rPr sz="3200" spc="-10" dirty="0"/>
              <a:t> </a:t>
            </a:r>
            <a:r>
              <a:rPr sz="3200" spc="5" dirty="0"/>
              <a:t>of</a:t>
            </a:r>
            <a:r>
              <a:rPr sz="3200" spc="-15" dirty="0"/>
              <a:t> </a:t>
            </a:r>
            <a:r>
              <a:rPr sz="320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1981200"/>
            <a:ext cx="7620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600" spc="-15" dirty="0">
                <a:latin typeface="Calibri"/>
                <a:cs typeface="Calibri"/>
              </a:rPr>
              <a:t>factorial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dirty="0">
                <a:latin typeface="Calibri"/>
                <a:cs typeface="Calibri"/>
              </a:rPr>
              <a:t>n </a:t>
            </a:r>
            <a:r>
              <a:rPr sz="3600" spc="-5" dirty="0">
                <a:latin typeface="Calibri"/>
                <a:cs typeface="Calibri"/>
              </a:rPr>
              <a:t>(n!) </a:t>
            </a:r>
            <a:r>
              <a:rPr sz="3600" dirty="0">
                <a:latin typeface="Calibri"/>
                <a:cs typeface="Calibri"/>
              </a:rPr>
              <a:t>=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1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* 2 *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3 * 4</a:t>
            </a:r>
            <a:r>
              <a:rPr sz="3600" spc="-5" dirty="0">
                <a:latin typeface="Calibri"/>
                <a:cs typeface="Calibri"/>
              </a:rPr>
              <a:t> *...</a:t>
            </a:r>
            <a:r>
              <a:rPr sz="3600" spc="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* 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986" y="151450"/>
            <a:ext cx="667130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0" dirty="0"/>
              <a:t>Example:</a:t>
            </a:r>
            <a:r>
              <a:rPr sz="3200" spc="-35" dirty="0"/>
              <a:t> </a:t>
            </a:r>
            <a:r>
              <a:rPr sz="3200" spc="-5" dirty="0"/>
              <a:t>Find</a:t>
            </a:r>
            <a:r>
              <a:rPr sz="3200" spc="-10" dirty="0"/>
              <a:t> </a:t>
            </a:r>
            <a:r>
              <a:rPr sz="3200" dirty="0"/>
              <a:t>a</a:t>
            </a:r>
            <a:r>
              <a:rPr sz="3200" spc="5" dirty="0"/>
              <a:t> </a:t>
            </a:r>
            <a:r>
              <a:rPr sz="3200" spc="-20" dirty="0"/>
              <a:t>Factorial</a:t>
            </a:r>
            <a:r>
              <a:rPr sz="3200" spc="-10" dirty="0"/>
              <a:t> </a:t>
            </a:r>
            <a:r>
              <a:rPr sz="3200" spc="5" dirty="0"/>
              <a:t>of</a:t>
            </a:r>
            <a:r>
              <a:rPr sz="3200" spc="-15" dirty="0"/>
              <a:t> </a:t>
            </a:r>
            <a:r>
              <a:rPr sz="320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738187"/>
            <a:ext cx="671957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factorial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5" dirty="0">
                <a:latin typeface="Calibri"/>
                <a:cs typeface="Calibri"/>
              </a:rPr>
              <a:t>(n!)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 2 *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 * 4</a:t>
            </a:r>
            <a:r>
              <a:rPr sz="2800" spc="-5" dirty="0">
                <a:latin typeface="Calibri"/>
                <a:cs typeface="Calibri"/>
              </a:rPr>
              <a:t> *...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 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353264"/>
            <a:ext cx="11353800" cy="550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49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20782"/>
            <a:ext cx="5803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Example:</a:t>
            </a:r>
            <a:r>
              <a:rPr spc="-35" dirty="0"/>
              <a:t> </a:t>
            </a:r>
            <a:r>
              <a:rPr spc="-5" dirty="0"/>
              <a:t>Fibonacci</a:t>
            </a:r>
            <a:r>
              <a:rPr dirty="0"/>
              <a:t> </a:t>
            </a:r>
            <a:r>
              <a:rPr spc="-5" dirty="0"/>
              <a:t>series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914400"/>
            <a:ext cx="9906000" cy="56137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2127885" algn="l"/>
              </a:tabLst>
            </a:pPr>
            <a:r>
              <a:rPr sz="2800" spc="-5" dirty="0">
                <a:latin typeface="Calibri"/>
                <a:cs typeface="Calibri"/>
              </a:rPr>
              <a:t>1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</a:t>
            </a:r>
            <a:r>
              <a:rPr sz="2800" spc="-10" dirty="0">
                <a:latin typeface="Calibri"/>
                <a:cs typeface="Calibri"/>
              </a:rPr>
              <a:t> 13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21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….	Fib(n)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Fib(n-1)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Fib(n-2)</a:t>
            </a:r>
            <a:endParaRPr sz="2000" dirty="0">
              <a:latin typeface="Calibri"/>
              <a:cs typeface="Calibri"/>
            </a:endParaRPr>
          </a:p>
          <a:p>
            <a:pPr marL="12700" marR="1635760"/>
            <a:r>
              <a:rPr sz="2400" spc="-5" dirty="0">
                <a:latin typeface="Calibri"/>
                <a:cs typeface="Calibri"/>
              </a:rPr>
              <a:t>#include&lt;stdio.h&gt;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fib(int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n)</a:t>
            </a:r>
          </a:p>
          <a:p>
            <a:pPr marL="12700"/>
            <a:r>
              <a:rPr sz="2400" dirty="0">
                <a:latin typeface="Calibri"/>
                <a:cs typeface="Calibri"/>
              </a:rPr>
              <a:t>{</a:t>
            </a:r>
          </a:p>
          <a:p>
            <a:pPr marL="268605" marR="809625" indent="-129539">
              <a:tabLst>
                <a:tab pos="1977389" algn="l"/>
                <a:tab pos="2029460" algn="l"/>
                <a:tab pos="238061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&lt;=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1)		//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if(n==1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||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n==2) </a:t>
            </a:r>
            <a:r>
              <a:rPr sz="2400" spc="-325" dirty="0">
                <a:latin typeface="Calibri"/>
                <a:cs typeface="Calibri"/>
              </a:rPr>
              <a:t> </a:t>
            </a:r>
            <a:endParaRPr lang="en-IN" sz="2400" spc="-325" dirty="0">
              <a:latin typeface="Calibri"/>
              <a:cs typeface="Calibri"/>
            </a:endParaRPr>
          </a:p>
          <a:p>
            <a:pPr marL="268605" marR="809625" indent="-129539">
              <a:tabLst>
                <a:tab pos="1977389" algn="l"/>
                <a:tab pos="2029460" algn="l"/>
                <a:tab pos="2380615" algn="l"/>
              </a:tabLst>
            </a:pPr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dirty="0">
                <a:latin typeface="Calibri"/>
                <a:cs typeface="Calibri"/>
              </a:rPr>
              <a:t>n;	</a:t>
            </a:r>
            <a:r>
              <a:rPr sz="2400" spc="-5" dirty="0">
                <a:latin typeface="Calibri"/>
                <a:cs typeface="Calibri"/>
              </a:rPr>
              <a:t>//	</a:t>
            </a:r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</a:p>
          <a:p>
            <a:pPr marL="139065"/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spc="-5" dirty="0">
                <a:latin typeface="Calibri"/>
                <a:cs typeface="Calibri"/>
              </a:rPr>
              <a:t>fib(n-1)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fib(n-2);</a:t>
            </a:r>
            <a:endParaRPr sz="2400" dirty="0">
              <a:latin typeface="Calibri"/>
              <a:cs typeface="Calibri"/>
            </a:endParaRPr>
          </a:p>
          <a:p>
            <a:pPr marL="12700"/>
            <a:r>
              <a:rPr sz="2400" dirty="0">
                <a:latin typeface="Calibri"/>
                <a:cs typeface="Calibri"/>
              </a:rPr>
              <a:t>}</a:t>
            </a:r>
          </a:p>
          <a:p>
            <a:pPr marL="12700"/>
            <a:r>
              <a:rPr sz="2400" dirty="0">
                <a:latin typeface="Calibri"/>
                <a:cs typeface="Calibri"/>
              </a:rPr>
              <a:t>int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()</a:t>
            </a:r>
            <a:endParaRPr sz="2400" dirty="0">
              <a:latin typeface="Calibri"/>
              <a:cs typeface="Calibri"/>
            </a:endParaRPr>
          </a:p>
          <a:p>
            <a:pPr marL="12700"/>
            <a:r>
              <a:rPr sz="2400" dirty="0">
                <a:latin typeface="Calibri"/>
                <a:cs typeface="Calibri"/>
              </a:rPr>
              <a:t>{</a:t>
            </a:r>
          </a:p>
          <a:p>
            <a:pPr marL="95885" marR="2686685"/>
            <a:r>
              <a:rPr sz="2400" dirty="0">
                <a:latin typeface="Calibri"/>
                <a:cs typeface="Calibri"/>
              </a:rPr>
              <a:t>int n = </a:t>
            </a:r>
            <a:r>
              <a:rPr lang="en-IN" sz="2400" spc="-5" dirty="0">
                <a:latin typeface="Calibri"/>
                <a:cs typeface="Calibri"/>
              </a:rPr>
              <a:t>6</a:t>
            </a:r>
            <a:r>
              <a:rPr sz="2400" spc="-5" dirty="0">
                <a:latin typeface="Calibri"/>
                <a:cs typeface="Calibri"/>
              </a:rPr>
              <a:t>; </a:t>
            </a:r>
            <a:r>
              <a:rPr sz="2400" dirty="0">
                <a:latin typeface="Calibri"/>
                <a:cs typeface="Calibri"/>
              </a:rPr>
              <a:t> </a:t>
            </a:r>
            <a:endParaRPr lang="en-IN" sz="2400" dirty="0">
              <a:latin typeface="Calibri"/>
              <a:cs typeface="Calibri"/>
            </a:endParaRPr>
          </a:p>
          <a:p>
            <a:pPr marL="95885" marR="2686685"/>
            <a:r>
              <a:rPr sz="2400" spc="-5" dirty="0" err="1">
                <a:latin typeface="Calibri"/>
                <a:cs typeface="Calibri"/>
              </a:rPr>
              <a:t>printf</a:t>
            </a:r>
            <a:r>
              <a:rPr sz="2400" spc="-5" dirty="0">
                <a:latin typeface="Calibri"/>
                <a:cs typeface="Calibri"/>
              </a:rPr>
              <a:t>("%d", fib(n)); </a:t>
            </a:r>
            <a:r>
              <a:rPr sz="2400" spc="-325" dirty="0">
                <a:latin typeface="Calibri"/>
                <a:cs typeface="Calibri"/>
              </a:rPr>
              <a:t> </a:t>
            </a:r>
            <a:endParaRPr lang="en-IN" sz="2400" spc="-325" dirty="0">
              <a:latin typeface="Calibri"/>
              <a:cs typeface="Calibri"/>
            </a:endParaRPr>
          </a:p>
          <a:p>
            <a:pPr marL="95885" marR="2686685"/>
            <a:r>
              <a:rPr sz="2400" spc="-10" dirty="0" err="1">
                <a:latin typeface="Calibri"/>
                <a:cs typeface="Calibri"/>
              </a:rPr>
              <a:t>getchar</a:t>
            </a:r>
            <a:r>
              <a:rPr sz="2400" spc="-10" dirty="0">
                <a:latin typeface="Calibri"/>
                <a:cs typeface="Calibri"/>
              </a:rPr>
              <a:t>();</a:t>
            </a:r>
            <a:endParaRPr sz="2400" dirty="0">
              <a:latin typeface="Calibri"/>
              <a:cs typeface="Calibri"/>
            </a:endParaRPr>
          </a:p>
          <a:p>
            <a:pPr marL="95885"/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0;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24259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11696"/>
            <a:ext cx="9067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Example:</a:t>
            </a:r>
            <a:r>
              <a:rPr spc="-60" dirty="0"/>
              <a:t> </a:t>
            </a:r>
            <a:r>
              <a:rPr spc="-5" dirty="0"/>
              <a:t>Indirect</a:t>
            </a:r>
            <a:r>
              <a:rPr spc="-20" dirty="0"/>
              <a:t> </a:t>
            </a:r>
            <a:r>
              <a:rPr spc="-15" dirty="0"/>
              <a:t>Recursion</a:t>
            </a:r>
            <a:r>
              <a:rPr lang="en-IN" spc="-15" dirty="0"/>
              <a:t>   </a:t>
            </a:r>
            <a:r>
              <a:rPr lang="en-IN" sz="2800" spc="-15" dirty="0"/>
              <a:t>solve for n=10</a:t>
            </a:r>
            <a:endParaRPr spc="-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60549"/>
              </p:ext>
            </p:extLst>
          </p:nvPr>
        </p:nvGraphicFramePr>
        <p:xfrm>
          <a:off x="990600" y="1120622"/>
          <a:ext cx="10972800" cy="5737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73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odd(int</a:t>
                      </a:r>
                      <a:r>
                        <a:rPr sz="32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(n&lt;=10)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  <a:p>
                      <a:pPr marL="374650" marR="1562100">
                        <a:lnSpc>
                          <a:spcPct val="10000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printf("%d",n+1); </a:t>
                      </a:r>
                      <a:r>
                        <a:rPr sz="3200" b="1" spc="-4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n++;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  <a:p>
                      <a:pPr marL="374650">
                        <a:lnSpc>
                          <a:spcPct val="10000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even(n);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return;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even(int</a:t>
                      </a:r>
                      <a:r>
                        <a:rPr sz="32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32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(n&lt;=10)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  <a:p>
                      <a:pPr marL="375285" marR="1611630">
                        <a:lnSpc>
                          <a:spcPct val="10000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printf("%d",n-1); </a:t>
                      </a:r>
                      <a:r>
                        <a:rPr sz="3200" b="1" spc="-4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n++;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  <a:p>
                      <a:pPr marL="375285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odd(n);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return;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211696"/>
            <a:ext cx="63265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Example:</a:t>
            </a:r>
            <a:r>
              <a:rPr spc="-60" dirty="0"/>
              <a:t> </a:t>
            </a:r>
            <a:r>
              <a:rPr spc="-5" dirty="0"/>
              <a:t>Indirect</a:t>
            </a:r>
            <a:r>
              <a:rPr spc="-20" dirty="0"/>
              <a:t> </a:t>
            </a:r>
            <a:r>
              <a:rPr spc="-15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3870" y="908926"/>
            <a:ext cx="868426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1083310" algn="l"/>
                <a:tab pos="2630805" algn="l"/>
              </a:tabLst>
            </a:pPr>
            <a:r>
              <a:rPr sz="3200" spc="-10" dirty="0">
                <a:latin typeface="Calibri"/>
                <a:cs typeface="Calibri"/>
              </a:rPr>
              <a:t>Print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odd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n+1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even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n-1	</a:t>
            </a:r>
            <a:r>
              <a:rPr sz="3200" spc="-5" dirty="0">
                <a:latin typeface="Calibri"/>
                <a:cs typeface="Calibri"/>
              </a:rPr>
              <a:t>(if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n=1,	</a:t>
            </a:r>
            <a:r>
              <a:rPr sz="3200" spc="-10" dirty="0">
                <a:latin typeface="Calibri"/>
                <a:cs typeface="Calibri"/>
              </a:rPr>
              <a:t>print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2,1,4,3,6,5,8,7,10,9)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6800" y="1981200"/>
          <a:ext cx="9677400" cy="4413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odd(int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(n&lt;=10)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374650" marR="15621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printf("%d",n+1); </a:t>
                      </a:r>
                      <a:r>
                        <a:rPr sz="2000" b="1" spc="-4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n++;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37465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even(n);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even(int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(n&lt;=10)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375285" marR="161163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printf("%d",n-1); </a:t>
                      </a:r>
                      <a:r>
                        <a:rPr sz="2000" b="1" spc="-4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n++;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37528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odd(n);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7183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76200"/>
            <a:ext cx="566166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800" spc="-10" dirty="0"/>
              <a:t>Example:</a:t>
            </a:r>
            <a:r>
              <a:rPr sz="2800" spc="-45" dirty="0"/>
              <a:t> </a:t>
            </a:r>
            <a:r>
              <a:rPr sz="2800" spc="-90" dirty="0"/>
              <a:t>Tower</a:t>
            </a:r>
            <a:r>
              <a:rPr sz="2800" spc="-15" dirty="0"/>
              <a:t> </a:t>
            </a:r>
            <a:r>
              <a:rPr sz="2800" dirty="0"/>
              <a:t>of</a:t>
            </a:r>
            <a:r>
              <a:rPr sz="2800" spc="-25" dirty="0"/>
              <a:t> </a:t>
            </a:r>
            <a:r>
              <a:rPr sz="2800" spc="5" dirty="0"/>
              <a:t>Hanoi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576570"/>
            <a:ext cx="11582400" cy="6205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0110" y="461594"/>
            <a:ext cx="2815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Appli</a:t>
            </a:r>
            <a:r>
              <a:rPr spc="-40" dirty="0"/>
              <a:t>c</a:t>
            </a:r>
            <a:r>
              <a:rPr spc="-35" dirty="0"/>
              <a:t>a</a:t>
            </a:r>
            <a:r>
              <a:rPr dirty="0"/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636"/>
            <a:ext cx="5697220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calls/Recursion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Undo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operations/Editors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Balanced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parentheses/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compiler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Backtracking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682" y="78184"/>
            <a:ext cx="3642043" cy="12636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800" dirty="0"/>
              <a:t>If</a:t>
            </a:r>
            <a:r>
              <a:rPr sz="2800" spc="-65" dirty="0"/>
              <a:t> </a:t>
            </a:r>
            <a:r>
              <a:rPr sz="2800" spc="-5" dirty="0"/>
              <a:t>n=1</a:t>
            </a:r>
            <a:endParaRPr sz="2800" dirty="0"/>
          </a:p>
          <a:p>
            <a:pPr marL="12700" marR="5080" indent="283210">
              <a:lnSpc>
                <a:spcPts val="2880"/>
              </a:lnSpc>
              <a:spcBef>
                <a:spcPts val="100"/>
              </a:spcBef>
            </a:pPr>
            <a:r>
              <a:rPr sz="2800" spc="-15" dirty="0"/>
              <a:t>move </a:t>
            </a:r>
            <a:r>
              <a:rPr sz="2800" spc="-5" dirty="0"/>
              <a:t>disk </a:t>
            </a:r>
            <a:r>
              <a:rPr sz="2800" spc="-15" dirty="0"/>
              <a:t>from </a:t>
            </a:r>
            <a:r>
              <a:rPr sz="2800" dirty="0"/>
              <a:t>S </a:t>
            </a:r>
            <a:r>
              <a:rPr sz="2800" spc="-10" dirty="0"/>
              <a:t>to </a:t>
            </a:r>
            <a:r>
              <a:rPr sz="2800" dirty="0"/>
              <a:t>D </a:t>
            </a:r>
            <a:r>
              <a:rPr sz="2800" spc="-440" dirty="0"/>
              <a:t> </a:t>
            </a:r>
            <a:r>
              <a:rPr sz="2800" spc="-5" dirty="0"/>
              <a:t>n&gt;1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600" y="178871"/>
            <a:ext cx="3333750" cy="12566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573" y="2966371"/>
            <a:ext cx="2143125" cy="922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4200" y="2699576"/>
            <a:ext cx="3476625" cy="12636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0" y="4302666"/>
            <a:ext cx="2590799" cy="10194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28600" y="1322517"/>
            <a:ext cx="8991600" cy="49864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14780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</a:rPr>
              <a:t>S1:</a:t>
            </a:r>
            <a:r>
              <a:rPr sz="2800" spc="-5" dirty="0"/>
              <a:t>move(n-1)</a:t>
            </a:r>
            <a:r>
              <a:rPr sz="2800" spc="-10" dirty="0"/>
              <a:t> disks</a:t>
            </a:r>
            <a:r>
              <a:rPr sz="2800" spc="10" dirty="0"/>
              <a:t> </a:t>
            </a:r>
            <a:r>
              <a:rPr sz="2800" spc="-15" dirty="0"/>
              <a:t>from</a:t>
            </a:r>
            <a:r>
              <a:rPr sz="2800" spc="-10" dirty="0"/>
              <a:t> </a:t>
            </a:r>
            <a:r>
              <a:rPr sz="2800" dirty="0"/>
              <a:t>S</a:t>
            </a:r>
            <a:r>
              <a:rPr sz="2800" spc="-5" dirty="0"/>
              <a:t> </a:t>
            </a:r>
            <a:r>
              <a:rPr sz="2800" spc="-10" dirty="0"/>
              <a:t>to</a:t>
            </a:r>
            <a:r>
              <a:rPr sz="2800" spc="-5" dirty="0"/>
              <a:t> </a:t>
            </a:r>
            <a:r>
              <a:rPr sz="2800" dirty="0"/>
              <a:t>A</a:t>
            </a:r>
            <a:r>
              <a:rPr sz="2800" spc="-10" dirty="0"/>
              <a:t> </a:t>
            </a:r>
            <a:r>
              <a:rPr sz="2800" spc="-5" dirty="0"/>
              <a:t>using </a:t>
            </a:r>
            <a:r>
              <a:rPr sz="2800" dirty="0"/>
              <a:t>D </a:t>
            </a:r>
            <a:endParaRPr lang="en-IN" sz="2800" dirty="0"/>
          </a:p>
          <a:p>
            <a:pPr marL="12700" marR="1414780">
              <a:lnSpc>
                <a:spcPct val="120000"/>
              </a:lnSpc>
              <a:spcBef>
                <a:spcPts val="100"/>
              </a:spcBef>
            </a:pPr>
            <a:r>
              <a:rPr sz="2800" spc="-440" dirty="0"/>
              <a:t> </a:t>
            </a:r>
            <a:r>
              <a:rPr sz="2800" dirty="0">
                <a:solidFill>
                  <a:srgbClr val="FF0000"/>
                </a:solidFill>
              </a:rPr>
              <a:t>S2:</a:t>
            </a:r>
            <a:r>
              <a:rPr sz="2800" spc="-10" dirty="0">
                <a:solidFill>
                  <a:srgbClr val="FF0000"/>
                </a:solidFill>
              </a:rPr>
              <a:t> </a:t>
            </a:r>
            <a:r>
              <a:rPr sz="2800" spc="-15" dirty="0"/>
              <a:t>move</a:t>
            </a:r>
            <a:r>
              <a:rPr sz="2800" spc="10" dirty="0"/>
              <a:t> </a:t>
            </a:r>
            <a:r>
              <a:rPr sz="2800" spc="-5" dirty="0"/>
              <a:t>disk </a:t>
            </a:r>
            <a:r>
              <a:rPr sz="2800" spc="-15" dirty="0"/>
              <a:t>from</a:t>
            </a:r>
            <a:r>
              <a:rPr sz="2800" spc="-10" dirty="0"/>
              <a:t> </a:t>
            </a:r>
            <a:r>
              <a:rPr sz="2800" dirty="0"/>
              <a:t>S</a:t>
            </a:r>
            <a:r>
              <a:rPr sz="2800" spc="-10" dirty="0"/>
              <a:t> </a:t>
            </a:r>
            <a:r>
              <a:rPr sz="2800" spc="-15" dirty="0"/>
              <a:t>to</a:t>
            </a:r>
            <a:r>
              <a:rPr sz="2800" spc="-5" dirty="0"/>
              <a:t> </a:t>
            </a:r>
            <a:r>
              <a:rPr sz="2800" dirty="0"/>
              <a:t>D</a:t>
            </a:r>
          </a:p>
          <a:p>
            <a:pPr marL="12700">
              <a:spcBef>
                <a:spcPts val="480"/>
              </a:spcBef>
            </a:pPr>
            <a:r>
              <a:rPr sz="2800" dirty="0">
                <a:solidFill>
                  <a:srgbClr val="FF0000"/>
                </a:solidFill>
              </a:rPr>
              <a:t>S3:</a:t>
            </a:r>
            <a:r>
              <a:rPr sz="2800" spc="-10" dirty="0">
                <a:solidFill>
                  <a:srgbClr val="FF0000"/>
                </a:solidFill>
              </a:rPr>
              <a:t> </a:t>
            </a:r>
            <a:r>
              <a:rPr sz="2800" spc="-5" dirty="0"/>
              <a:t>move(n-1)</a:t>
            </a:r>
            <a:r>
              <a:rPr sz="2800" spc="5" dirty="0"/>
              <a:t> </a:t>
            </a:r>
            <a:r>
              <a:rPr sz="2800" spc="-10" dirty="0"/>
              <a:t>disks</a:t>
            </a:r>
            <a:r>
              <a:rPr sz="2800" spc="10" dirty="0"/>
              <a:t> </a:t>
            </a:r>
            <a:r>
              <a:rPr sz="2800" spc="-15" dirty="0"/>
              <a:t>from</a:t>
            </a:r>
            <a:r>
              <a:rPr sz="2800" spc="-10" dirty="0"/>
              <a:t> </a:t>
            </a:r>
            <a:r>
              <a:rPr sz="2800" dirty="0"/>
              <a:t>A</a:t>
            </a:r>
            <a:r>
              <a:rPr sz="2800" spc="-10" dirty="0"/>
              <a:t> </a:t>
            </a:r>
            <a:r>
              <a:rPr sz="2800" spc="-15" dirty="0"/>
              <a:t>to</a:t>
            </a:r>
            <a:r>
              <a:rPr sz="2800" spc="-5" dirty="0"/>
              <a:t> </a:t>
            </a:r>
            <a:r>
              <a:rPr sz="2800" dirty="0"/>
              <a:t>D</a:t>
            </a:r>
            <a:r>
              <a:rPr sz="2800" spc="-25" dirty="0"/>
              <a:t> </a:t>
            </a:r>
            <a:r>
              <a:rPr sz="2800" spc="-5" dirty="0"/>
              <a:t>using </a:t>
            </a:r>
            <a:r>
              <a:rPr sz="2800" dirty="0"/>
              <a:t>S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4911725"/>
            <a:r>
              <a:rPr lang="en-IN" sz="1800" dirty="0">
                <a:solidFill>
                  <a:srgbClr val="FF0000"/>
                </a:solidFill>
              </a:rPr>
              <a:t>                                    </a:t>
            </a:r>
            <a:r>
              <a:rPr sz="1800" dirty="0">
                <a:solidFill>
                  <a:srgbClr val="FF0000"/>
                </a:solidFill>
              </a:rPr>
              <a:t>&lt;-S1</a:t>
            </a:r>
            <a:endParaRPr sz="1800" dirty="0"/>
          </a:p>
          <a:p>
            <a:pPr>
              <a:lnSpc>
                <a:spcPct val="100000"/>
              </a:lnSpc>
            </a:pPr>
            <a:endParaRPr sz="1800" dirty="0"/>
          </a:p>
          <a:p>
            <a:pPr>
              <a:spcBef>
                <a:spcPts val="40"/>
              </a:spcBef>
            </a:pPr>
            <a:endParaRPr sz="2300" dirty="0"/>
          </a:p>
          <a:p>
            <a:pPr marL="4911725"/>
            <a:r>
              <a:rPr lang="en-IN" sz="1800" spc="-5" dirty="0">
                <a:solidFill>
                  <a:srgbClr val="FF0000"/>
                </a:solidFill>
              </a:rPr>
              <a:t>                           </a:t>
            </a:r>
          </a:p>
          <a:p>
            <a:pPr marL="4911725"/>
            <a:endParaRPr lang="en-IN" sz="1800" spc="-5" dirty="0">
              <a:solidFill>
                <a:srgbClr val="FF0000"/>
              </a:solidFill>
            </a:endParaRPr>
          </a:p>
          <a:p>
            <a:pPr marL="4911725"/>
            <a:r>
              <a:rPr lang="en-IN" sz="1800" spc="-5" dirty="0">
                <a:solidFill>
                  <a:srgbClr val="FF0000"/>
                </a:solidFill>
              </a:rPr>
              <a:t>                                     </a:t>
            </a:r>
            <a:r>
              <a:rPr sz="1800" spc="-5" dirty="0">
                <a:solidFill>
                  <a:srgbClr val="FF0000"/>
                </a:solidFill>
              </a:rPr>
              <a:t>&lt;-S2</a:t>
            </a:r>
            <a:endParaRPr sz="1800" dirty="0"/>
          </a:p>
          <a:p>
            <a:pPr>
              <a:lnSpc>
                <a:spcPct val="100000"/>
              </a:lnSpc>
            </a:pPr>
            <a:endParaRPr sz="1800" dirty="0"/>
          </a:p>
          <a:p>
            <a:pPr>
              <a:spcBef>
                <a:spcPts val="45"/>
              </a:spcBef>
            </a:pPr>
            <a:endParaRPr lang="en-IN" sz="1800" dirty="0"/>
          </a:p>
          <a:p>
            <a:pPr>
              <a:spcBef>
                <a:spcPts val="45"/>
              </a:spcBef>
            </a:pPr>
            <a:endParaRPr lang="en-IN" sz="1800" dirty="0"/>
          </a:p>
          <a:p>
            <a:pPr>
              <a:spcBef>
                <a:spcPts val="45"/>
              </a:spcBef>
            </a:pPr>
            <a:endParaRPr sz="1800" dirty="0"/>
          </a:p>
          <a:p>
            <a:pPr marL="4987925"/>
            <a:r>
              <a:rPr lang="en-IN" sz="1800" dirty="0">
                <a:solidFill>
                  <a:srgbClr val="FF0000"/>
                </a:solidFill>
              </a:rPr>
              <a:t>                                    </a:t>
            </a:r>
            <a:r>
              <a:rPr sz="1800" dirty="0">
                <a:solidFill>
                  <a:srgbClr val="FF0000"/>
                </a:solidFill>
              </a:rPr>
              <a:t>&lt;-S3</a:t>
            </a:r>
            <a:endParaRPr sz="1800" dirty="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6726" y="5516137"/>
            <a:ext cx="6543674" cy="117006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838200"/>
            <a:ext cx="349504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20" dirty="0">
                <a:latin typeface="Calibri"/>
                <a:cs typeface="Calibri"/>
              </a:rPr>
              <a:t>Towerofhanoi(n,s,a,d)</a:t>
            </a:r>
            <a:endParaRPr sz="2700" dirty="0">
              <a:latin typeface="Calibri"/>
              <a:cs typeface="Calibri"/>
            </a:endParaRPr>
          </a:p>
          <a:p>
            <a:pPr marL="12700"/>
            <a:r>
              <a:rPr sz="2700" dirty="0">
                <a:latin typeface="Calibri"/>
                <a:cs typeface="Calibri"/>
              </a:rPr>
              <a:t>{</a:t>
            </a:r>
          </a:p>
          <a:p>
            <a:pPr marL="399415"/>
            <a:r>
              <a:rPr sz="2700" dirty="0">
                <a:latin typeface="Calibri"/>
                <a:cs typeface="Calibri"/>
              </a:rPr>
              <a:t>if(n==1)</a:t>
            </a:r>
          </a:p>
          <a:p>
            <a:pPr marL="476884" marR="1223645" indent="-233679">
              <a:tabLst>
                <a:tab pos="1253490" algn="l"/>
              </a:tabLst>
            </a:pPr>
            <a:r>
              <a:rPr sz="2700" dirty="0">
                <a:latin typeface="Calibri"/>
                <a:cs typeface="Calibri"/>
              </a:rPr>
              <a:t>{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print	</a:t>
            </a:r>
            <a:r>
              <a:rPr sz="2700" spc="-5" dirty="0">
                <a:latin typeface="Calibri"/>
                <a:cs typeface="Calibri"/>
              </a:rPr>
              <a:t>“S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-&gt;D”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return;</a:t>
            </a:r>
            <a:endParaRPr sz="2700" dirty="0">
              <a:latin typeface="Calibri"/>
              <a:cs typeface="Calibri"/>
            </a:endParaRPr>
          </a:p>
          <a:p>
            <a:pPr marL="321945">
              <a:spcBef>
                <a:spcPts val="5"/>
              </a:spcBef>
            </a:pPr>
            <a:r>
              <a:rPr sz="2700" dirty="0">
                <a:latin typeface="Calibri"/>
                <a:cs typeface="Calibri"/>
              </a:rPr>
              <a:t>}</a:t>
            </a:r>
          </a:p>
          <a:p>
            <a:pPr marL="554990" marR="5080" indent="-389255"/>
            <a:r>
              <a:rPr sz="2700" spc="-20" dirty="0">
                <a:latin typeface="Calibri"/>
                <a:cs typeface="Calibri"/>
              </a:rPr>
              <a:t>Towerofhanoi(n-1,s,d,a)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printf </a:t>
            </a:r>
            <a:r>
              <a:rPr sz="2700" spc="-5" dirty="0">
                <a:latin typeface="Calibri"/>
                <a:cs typeface="Calibri"/>
              </a:rPr>
              <a:t>“S-&gt;D”</a:t>
            </a:r>
            <a:endParaRPr sz="2700" dirty="0">
              <a:latin typeface="Calibri"/>
              <a:cs typeface="Calibri"/>
            </a:endParaRPr>
          </a:p>
          <a:p>
            <a:pPr marL="166370"/>
            <a:r>
              <a:rPr sz="2700" spc="-20" dirty="0">
                <a:latin typeface="Calibri"/>
                <a:cs typeface="Calibri"/>
              </a:rPr>
              <a:t>Towerofhanoi(n-1,a,s,d)</a:t>
            </a:r>
            <a:endParaRPr sz="2700" dirty="0">
              <a:latin typeface="Calibri"/>
              <a:cs typeface="Calibri"/>
            </a:endParaRPr>
          </a:p>
          <a:p>
            <a:pPr marL="12700"/>
            <a:r>
              <a:rPr sz="2700" dirty="0">
                <a:latin typeface="Calibri"/>
                <a:cs typeface="Calibri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32BE4-59E3-93C7-6876-2D6BEE73858F}"/>
              </a:ext>
            </a:extLst>
          </p:cNvPr>
          <p:cNvSpPr txBox="1"/>
          <p:nvPr/>
        </p:nvSpPr>
        <p:spPr>
          <a:xfrm>
            <a:off x="1600200" y="6096000"/>
            <a:ext cx="655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https://www.cs.cmu.edu/~cburch/survey/recurse/hanoiex.html</a:t>
            </a:r>
          </a:p>
        </p:txBody>
      </p:sp>
      <p:pic>
        <p:nvPicPr>
          <p:cNvPr id="1026" name="Picture 2" descr="Recursion: Towers of Hanoi">
            <a:extLst>
              <a:ext uri="{FF2B5EF4-FFF2-40B4-BE49-F238E27FC236}">
                <a16:creationId xmlns:a16="http://schemas.microsoft.com/office/drawing/2014/main" id="{DA56652D-45A9-8F63-7FA5-7ABCC823E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99135"/>
            <a:ext cx="7239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304800"/>
            <a:ext cx="9372600" cy="6324599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1422" y="153056"/>
            <a:ext cx="574833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en-IN" sz="3200" spc="-25" dirty="0">
                <a:latin typeface="Calibri"/>
                <a:cs typeface="Calibri"/>
              </a:rPr>
              <a:t>Stack Application: Reverse</a:t>
            </a:r>
            <a:r>
              <a:rPr lang="en-IN" sz="3200" spc="-65" dirty="0">
                <a:latin typeface="Calibri"/>
                <a:cs typeface="Calibri"/>
              </a:rPr>
              <a:t> </a:t>
            </a:r>
            <a:r>
              <a:rPr lang="en-IN" sz="3200" dirty="0">
                <a:latin typeface="Calibri"/>
                <a:cs typeface="Calibri"/>
              </a:rPr>
              <a:t>a</a:t>
            </a:r>
            <a:r>
              <a:rPr lang="en-IN" sz="3200" spc="-35" dirty="0">
                <a:latin typeface="Calibri"/>
                <a:cs typeface="Calibri"/>
              </a:rPr>
              <a:t> </a:t>
            </a:r>
            <a:r>
              <a:rPr lang="en-IN" sz="3200" spc="-15" dirty="0">
                <a:latin typeface="Calibri"/>
                <a:cs typeface="Calibri"/>
              </a:rPr>
              <a:t>string</a:t>
            </a:r>
            <a:endParaRPr lang="en-IN" sz="3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81600" y="762000"/>
            <a:ext cx="5410200" cy="4062679"/>
            <a:chOff x="3657600" y="1371549"/>
            <a:chExt cx="4572000" cy="345312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600" y="1905000"/>
              <a:ext cx="4572000" cy="2919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1371549"/>
              <a:ext cx="1600200" cy="5250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0" y="1371638"/>
              <a:ext cx="1981200" cy="41893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7130" y="777163"/>
            <a:ext cx="4209670" cy="2825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1481" y="3753876"/>
            <a:ext cx="4190999" cy="29718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61119" y="4970007"/>
            <a:ext cx="3023754" cy="165246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57799" y="5029200"/>
            <a:ext cx="317277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5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365" y="461594"/>
            <a:ext cx="5592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Implementation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10" dirty="0"/>
              <a:t> 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06974"/>
            <a:ext cx="6322059" cy="1648527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Implementation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stack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lang="en-IN" sz="3200" spc="-5" dirty="0"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Arrays</a:t>
            </a:r>
            <a:endParaRPr sz="28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756285" lvl="1" indent="-287020"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Linked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List</a:t>
            </a:r>
            <a:endParaRPr sz="2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FB27-DAB1-9B20-4A32-9C41A137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1" y="461594"/>
            <a:ext cx="3964600" cy="677108"/>
          </a:xfrm>
        </p:spPr>
        <p:txBody>
          <a:bodyPr/>
          <a:lstStyle/>
          <a:p>
            <a:r>
              <a:rPr lang="en-IN" sz="4400" dirty="0"/>
              <a:t>Insertion: PUSH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8F05-9024-74DD-1AEF-B2845B7C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9727861" cy="3877985"/>
          </a:xfrm>
        </p:spPr>
        <p:txBody>
          <a:bodyPr/>
          <a:lstStyle/>
          <a:p>
            <a:r>
              <a:rPr lang="en-US" sz="2800" dirty="0"/>
              <a:t>1. Checks if the stack is full.</a:t>
            </a:r>
          </a:p>
          <a:p>
            <a:r>
              <a:rPr lang="en-US" sz="2800" dirty="0"/>
              <a:t>2. If the stack is full, produces an error and exit.</a:t>
            </a:r>
          </a:p>
          <a:p>
            <a:r>
              <a:rPr lang="en-US" sz="2800" dirty="0"/>
              <a:t>3. If the stack is not full, increments top to point next </a:t>
            </a:r>
          </a:p>
          <a:p>
            <a:r>
              <a:rPr lang="en-US" sz="2800" dirty="0"/>
              <a:t>    empty space.</a:t>
            </a:r>
          </a:p>
          <a:p>
            <a:r>
              <a:rPr lang="en-US" sz="2800" dirty="0"/>
              <a:t>4. Adds data element to the stack location, where top </a:t>
            </a:r>
          </a:p>
          <a:p>
            <a:r>
              <a:rPr lang="en-US" sz="2800" dirty="0"/>
              <a:t>    is pointing.</a:t>
            </a:r>
          </a:p>
          <a:p>
            <a:r>
              <a:rPr lang="en-US" sz="2800" dirty="0"/>
              <a:t>5. Returns success.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8741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6190</TotalTime>
  <Words>4067</Words>
  <Application>Microsoft Office PowerPoint</Application>
  <PresentationFormat>Widescreen</PresentationFormat>
  <Paragraphs>670</Paragraphs>
  <Slides>73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Arial</vt:lpstr>
      <vt:lpstr>Arial MT</vt:lpstr>
      <vt:lpstr>Calibri</vt:lpstr>
      <vt:lpstr>euclid_circular_a</vt:lpstr>
      <vt:lpstr>inter-bold</vt:lpstr>
      <vt:lpstr>inter-regular</vt:lpstr>
      <vt:lpstr>Nunito</vt:lpstr>
      <vt:lpstr>Times New Roman</vt:lpstr>
      <vt:lpstr>Verdana</vt:lpstr>
      <vt:lpstr>Office Theme</vt:lpstr>
      <vt:lpstr>DATA STRUCTURES </vt:lpstr>
      <vt:lpstr>UNIT 3</vt:lpstr>
      <vt:lpstr>Stack: Representation of stacks in C</vt:lpstr>
      <vt:lpstr>Stack Operations</vt:lpstr>
      <vt:lpstr>Stack Operations</vt:lpstr>
      <vt:lpstr>Operations on Stack</vt:lpstr>
      <vt:lpstr>Applications</vt:lpstr>
      <vt:lpstr>Implementation of Stack</vt:lpstr>
      <vt:lpstr>Insertion: PUSH</vt:lpstr>
      <vt:lpstr>Insertion: PUSH</vt:lpstr>
      <vt:lpstr>Insertion: PUSH</vt:lpstr>
      <vt:lpstr>Deletion: POP</vt:lpstr>
      <vt:lpstr>Deletion: POP</vt:lpstr>
      <vt:lpstr>Deletion: POP</vt:lpstr>
      <vt:lpstr>Deletion: POP</vt:lpstr>
      <vt:lpstr>Deletion: POP</vt:lpstr>
      <vt:lpstr>Stack FULL</vt:lpstr>
      <vt:lpstr>Stack FULL</vt:lpstr>
      <vt:lpstr>Stack EMPTY</vt:lpstr>
      <vt:lpstr>Array Implementation</vt:lpstr>
      <vt:lpstr>Lab Program 5</vt:lpstr>
      <vt:lpstr>Array Implementation</vt:lpstr>
      <vt:lpstr>Array Implementation</vt:lpstr>
      <vt:lpstr>Linked List Implementation</vt:lpstr>
      <vt:lpstr>Check for balanced parentheses</vt:lpstr>
      <vt:lpstr>Check for balanced parentheses</vt:lpstr>
      <vt:lpstr>Check for balanced parentheses</vt:lpstr>
      <vt:lpstr>Check for balanced parentheses</vt:lpstr>
      <vt:lpstr>Check for balanced parentheses</vt:lpstr>
      <vt:lpstr>PowerPoint Presentation</vt:lpstr>
      <vt:lpstr>PowerPoint Presentation</vt:lpstr>
      <vt:lpstr>Check for balanced parentheses</vt:lpstr>
      <vt:lpstr>Infix, Prefix and Postfix</vt:lpstr>
      <vt:lpstr>Precedence and Associativity </vt:lpstr>
      <vt:lpstr>Infix, Prefix and Postfix</vt:lpstr>
      <vt:lpstr>Advantage of Postfix Expression over  Infix Expression</vt:lpstr>
      <vt:lpstr>Evaluate the postfix expression</vt:lpstr>
      <vt:lpstr>Evaluate the postfix expression</vt:lpstr>
      <vt:lpstr>Evaluate the postfix expression</vt:lpstr>
      <vt:lpstr>Evaluate the postfix expression</vt:lpstr>
      <vt:lpstr>Postfix Evaluation</vt:lpstr>
      <vt:lpstr>Postfix Evaluation</vt:lpstr>
      <vt:lpstr>PowerPoint Presentation</vt:lpstr>
      <vt:lpstr>Example (Infix to Postfix)</vt:lpstr>
      <vt:lpstr>Algorithm Infix to Postfix</vt:lpstr>
      <vt:lpstr>PowerPoint Presentation</vt:lpstr>
      <vt:lpstr>Infix to Postfix Pseudo code</vt:lpstr>
      <vt:lpstr>C Code</vt:lpstr>
      <vt:lpstr>PowerPoint Presentation</vt:lpstr>
      <vt:lpstr>Infix to Prefix</vt:lpstr>
      <vt:lpstr>Lab Program #6</vt:lpstr>
      <vt:lpstr>Recursion</vt:lpstr>
      <vt:lpstr>Types of Recursion</vt:lpstr>
      <vt:lpstr>Recursive Stack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Problem</vt:lpstr>
      <vt:lpstr>PowerPoint Presentation</vt:lpstr>
      <vt:lpstr>Example: Find a Factorial of n</vt:lpstr>
      <vt:lpstr>Example: Find a Factorial of n</vt:lpstr>
      <vt:lpstr>Example: Fibonacci series</vt:lpstr>
      <vt:lpstr>Example: Indirect Recursion   solve for n=10</vt:lpstr>
      <vt:lpstr>Example: Indirect Recursion</vt:lpstr>
      <vt:lpstr>Example: Tower of Hanoi</vt:lpstr>
      <vt:lpstr>If n=1 move disk from S to D  n&gt;1</vt:lpstr>
      <vt:lpstr>PowerPoint Presentation</vt:lpstr>
      <vt:lpstr>PowerPoint Presentation</vt:lpstr>
      <vt:lpstr>Stack Application: Reverse a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bmsce</dc:creator>
  <cp:lastModifiedBy>Raj Sah</cp:lastModifiedBy>
  <cp:revision>31</cp:revision>
  <dcterms:created xsi:type="dcterms:W3CDTF">2023-12-05T18:16:27Z</dcterms:created>
  <dcterms:modified xsi:type="dcterms:W3CDTF">2024-02-12T06:11:21Z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2023-12-05T00:00:00Z</vt:filetime>
  </property>
</Properties>
</file>