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736" r:id="rId2"/>
    <p:sldId id="333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739" r:id="rId13"/>
    <p:sldId id="741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740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738" r:id="rId43"/>
    <p:sldId id="293" r:id="rId44"/>
    <p:sldId id="294" r:id="rId45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99" autoAdjust="0"/>
    <p:restoredTop sz="95196" autoAdjust="0"/>
  </p:normalViewPr>
  <p:slideViewPr>
    <p:cSldViewPr>
      <p:cViewPr>
        <p:scale>
          <a:sx n="66" d="100"/>
          <a:sy n="66" d="100"/>
        </p:scale>
        <p:origin x="1248" y="336"/>
      </p:cViewPr>
      <p:guideLst>
        <p:guide orient="horz" pos="288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17960" y="461594"/>
            <a:ext cx="4556081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14588" y="1558797"/>
            <a:ext cx="10762825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studytonight.com/data-structures/queue-data-structur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7.png"/><Relationship Id="rId7" Type="http://schemas.openxmlformats.org/officeDocument/2006/relationships/image" Target="../media/image2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hyperlink" Target="https://www.programiz.com/dsa/queue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quiz.geeksforgeeks.org/queue-set-1introduction-and-array-implementation/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62401" y="2680176"/>
            <a:ext cx="4420095" cy="687207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pc="-153" dirty="0"/>
              <a:t>DATA</a:t>
            </a:r>
            <a:r>
              <a:rPr spc="-34" dirty="0"/>
              <a:t> </a:t>
            </a:r>
            <a:r>
              <a:rPr dirty="0"/>
              <a:t>STRUCTURES</a:t>
            </a:r>
            <a:r>
              <a:rPr spc="-116" dirty="0"/>
              <a:t> </a:t>
            </a:r>
            <a:endParaRPr spc="-15" dirty="0"/>
          </a:p>
        </p:txBody>
      </p:sp>
      <p:sp>
        <p:nvSpPr>
          <p:cNvPr id="3" name="object 3"/>
          <p:cNvSpPr txBox="1"/>
          <p:nvPr/>
        </p:nvSpPr>
        <p:spPr>
          <a:xfrm>
            <a:off x="4210050" y="3703327"/>
            <a:ext cx="3553778" cy="85343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429" algn="ctr">
              <a:spcBef>
                <a:spcPts val="75"/>
              </a:spcBef>
            </a:pPr>
            <a:r>
              <a:rPr sz="2700" spc="-8" dirty="0">
                <a:solidFill>
                  <a:srgbClr val="888888"/>
                </a:solidFill>
                <a:latin typeface="Calibri"/>
                <a:cs typeface="Calibri"/>
              </a:rPr>
              <a:t>UNIT-</a:t>
            </a:r>
            <a:r>
              <a:rPr lang="en-IN" sz="2700" spc="-38" dirty="0">
                <a:solidFill>
                  <a:srgbClr val="888888"/>
                </a:solidFill>
                <a:latin typeface="Calibri"/>
                <a:cs typeface="Calibri"/>
              </a:rPr>
              <a:t>3</a:t>
            </a:r>
          </a:p>
          <a:p>
            <a:pPr marL="1429" algn="ctr">
              <a:spcBef>
                <a:spcPts val="75"/>
              </a:spcBef>
            </a:pPr>
            <a:r>
              <a:rPr lang="en-IN" sz="2700" spc="-38" dirty="0">
                <a:solidFill>
                  <a:srgbClr val="888888"/>
                </a:solidFill>
                <a:latin typeface="Calibri"/>
                <a:cs typeface="Calibri"/>
              </a:rPr>
              <a:t>Part 2-Queues</a:t>
            </a:r>
            <a:endParaRPr sz="27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30819" y="1277612"/>
            <a:ext cx="879532" cy="7797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9C9444-4F54-682B-6EDA-1992528DA02B}"/>
              </a:ext>
            </a:extLst>
          </p:cNvPr>
          <p:cNvSpPr txBox="1"/>
          <p:nvPr/>
        </p:nvSpPr>
        <p:spPr>
          <a:xfrm>
            <a:off x="6381750" y="4629151"/>
            <a:ext cx="39052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81025" marR="573881" indent="-1429" algn="ctr"/>
            <a:r>
              <a:rPr lang="en-US" spc="-68" dirty="0">
                <a:solidFill>
                  <a:srgbClr val="888888"/>
                </a:solidFill>
                <a:latin typeface="Calibri"/>
                <a:cs typeface="Calibri"/>
              </a:rPr>
              <a:t>Dr.  Nagarathna N </a:t>
            </a:r>
          </a:p>
          <a:p>
            <a:pPr marL="581025" marR="573881" indent="-1429" algn="ctr"/>
            <a:r>
              <a:rPr lang="en-US" spc="-68" dirty="0">
                <a:solidFill>
                  <a:srgbClr val="888888"/>
                </a:solidFill>
                <a:latin typeface="Calibri"/>
                <a:cs typeface="Calibri"/>
              </a:rPr>
              <a:t>     </a:t>
            </a:r>
            <a:r>
              <a:rPr lang="en-US" spc="-8" dirty="0">
                <a:solidFill>
                  <a:srgbClr val="888888"/>
                </a:solidFill>
                <a:latin typeface="Calibri"/>
                <a:cs typeface="Calibri"/>
              </a:rPr>
              <a:t>PROFESSOR</a:t>
            </a:r>
            <a:endParaRPr lang="en-US" dirty="0">
              <a:latin typeface="Calibri"/>
              <a:cs typeface="Calibri"/>
            </a:endParaRPr>
          </a:p>
          <a:p>
            <a:pPr marL="9525" algn="ctr"/>
            <a:r>
              <a:rPr lang="en-US" dirty="0">
                <a:solidFill>
                  <a:srgbClr val="888888"/>
                </a:solidFill>
                <a:latin typeface="Calibri"/>
                <a:cs typeface="Calibri"/>
              </a:rPr>
              <a:t>B.M.S.</a:t>
            </a:r>
            <a:r>
              <a:rPr lang="en-US" spc="-53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lang="en-US" dirty="0">
                <a:solidFill>
                  <a:srgbClr val="888888"/>
                </a:solidFill>
                <a:latin typeface="Calibri"/>
                <a:cs typeface="Calibri"/>
              </a:rPr>
              <a:t>COLLEGE</a:t>
            </a:r>
            <a:r>
              <a:rPr lang="en-US" spc="-68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lang="en-US" dirty="0">
                <a:solidFill>
                  <a:srgbClr val="888888"/>
                </a:solidFill>
                <a:latin typeface="Calibri"/>
                <a:cs typeface="Calibri"/>
              </a:rPr>
              <a:t>OF</a:t>
            </a:r>
            <a:r>
              <a:rPr lang="en-US" spc="-56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lang="en-US" spc="-8" dirty="0">
                <a:solidFill>
                  <a:srgbClr val="888888"/>
                </a:solidFill>
                <a:latin typeface="Calibri"/>
                <a:cs typeface="Calibri"/>
              </a:rPr>
              <a:t>ENGINEERING</a:t>
            </a:r>
            <a:endParaRPr lang="en-US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542925"/>
            <a:ext cx="2566962" cy="189547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61956" y="176214"/>
            <a:ext cx="4876800" cy="650557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14400" y="2667000"/>
            <a:ext cx="4114800" cy="3886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533400"/>
            <a:ext cx="4724400" cy="544830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53150" y="685800"/>
            <a:ext cx="5810250" cy="4800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1C9D2-4B8D-6EFD-761E-8B1091CA1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Lab Program 7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8EAEE3-CEF8-BEBF-5443-7808CECCB145}"/>
              </a:ext>
            </a:extLst>
          </p:cNvPr>
          <p:cNvSpPr txBox="1"/>
          <p:nvPr/>
        </p:nvSpPr>
        <p:spPr>
          <a:xfrm>
            <a:off x="2133600" y="1828800"/>
            <a:ext cx="8382000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65113" indent="-265113" algn="just" rtl="0">
              <a:spcBef>
                <a:spcPts val="0"/>
              </a:spcBef>
              <a:spcAft>
                <a:spcPts val="0"/>
              </a:spcAft>
            </a:pPr>
            <a:r>
              <a:rPr lang="en-US" sz="2400" b="0" i="0" u="none" strike="noStrike" dirty="0">
                <a:solidFill>
                  <a:srgbClr val="C00000"/>
                </a:solidFill>
                <a:effectLst/>
                <a:latin typeface="Times New Roman" panose="02020603050405020304" pitchFamily="18" charset="0"/>
              </a:rPr>
              <a:t>7. Write a program to simulate the working of a queue of integers using an array. Provide the following operations:</a:t>
            </a:r>
            <a:endParaRPr lang="en-US" sz="2400" b="0" dirty="0">
              <a:solidFill>
                <a:srgbClr val="C00000"/>
              </a:solidFill>
              <a:effectLst/>
            </a:endParaRPr>
          </a:p>
          <a:p>
            <a:pPr marL="541338" indent="176213" algn="just" rtl="0">
              <a:spcBef>
                <a:spcPts val="0"/>
              </a:spcBef>
              <a:spcAft>
                <a:spcPts val="0"/>
              </a:spcAft>
            </a:pPr>
            <a:r>
              <a:rPr lang="en-US" sz="2400" b="0" i="0" u="none" strike="noStrike" dirty="0">
                <a:solidFill>
                  <a:srgbClr val="C00000"/>
                </a:solidFill>
                <a:effectLst/>
                <a:latin typeface="Times New Roman" panose="02020603050405020304" pitchFamily="18" charset="0"/>
              </a:rPr>
              <a:t>a) Insert     b) Delete    c) Display</a:t>
            </a:r>
            <a:endParaRPr lang="en-US" sz="2400" b="0" dirty="0">
              <a:solidFill>
                <a:srgbClr val="C00000"/>
              </a:solidFill>
              <a:effectLst/>
            </a:endParaRPr>
          </a:p>
          <a:p>
            <a:pPr marL="265113"/>
            <a:r>
              <a:rPr lang="en-US" sz="2400" b="0" i="0" u="none" strike="noStrike" dirty="0">
                <a:solidFill>
                  <a:srgbClr val="C00000"/>
                </a:solidFill>
                <a:effectLst/>
                <a:latin typeface="Times New Roman" panose="02020603050405020304" pitchFamily="18" charset="0"/>
              </a:rPr>
              <a:t>The program should print appropriate messages for queue empty and queue overflow conditions.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04051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1C9D2-4B8D-6EFD-761E-8B1091CA1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Lab Program 9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8EAEE3-CEF8-BEBF-5443-7808CECCB145}"/>
              </a:ext>
            </a:extLst>
          </p:cNvPr>
          <p:cNvSpPr txBox="1"/>
          <p:nvPr/>
        </p:nvSpPr>
        <p:spPr>
          <a:xfrm>
            <a:off x="762000" y="1828800"/>
            <a:ext cx="102108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65113" indent="-265113" algn="just" rtl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</a:rPr>
              <a:t>9</a:t>
            </a:r>
            <a:r>
              <a:rPr lang="en-US" sz="2400" b="0" i="0" u="none" strike="noStrike" dirty="0">
                <a:solidFill>
                  <a:srgbClr val="C00000"/>
                </a:solidFill>
                <a:effectLst/>
                <a:latin typeface="Times New Roman" panose="02020603050405020304" pitchFamily="18" charset="0"/>
              </a:rPr>
              <a:t>. Write a program to implement Stack &amp; Queues using Linked Representation.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6180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510">
              <a:spcBef>
                <a:spcPts val="105"/>
              </a:spcBef>
            </a:pPr>
            <a:r>
              <a:rPr spc="-10" dirty="0"/>
              <a:t>Circular</a:t>
            </a:r>
            <a:r>
              <a:rPr spc="-45" dirty="0"/>
              <a:t> </a:t>
            </a:r>
            <a:r>
              <a:rPr dirty="0"/>
              <a:t>Queue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8200" y="1607565"/>
            <a:ext cx="10744199" cy="3827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spcBef>
                <a:spcPts val="105"/>
              </a:spcBef>
              <a:tabLst>
                <a:tab pos="354965" algn="l"/>
                <a:tab pos="355600" algn="l"/>
              </a:tabLst>
            </a:pPr>
            <a:r>
              <a:rPr sz="2400" spc="-20" dirty="0">
                <a:latin typeface="Calibri"/>
                <a:cs typeface="Calibri"/>
              </a:rPr>
              <a:t>Why</a:t>
            </a:r>
            <a:r>
              <a:rPr sz="2400" spc="-15" dirty="0">
                <a:latin typeface="Calibri"/>
                <a:cs typeface="Calibri"/>
              </a:rPr>
              <a:t> we </a:t>
            </a:r>
            <a:r>
              <a:rPr sz="2400" spc="-5" dirty="0">
                <a:latin typeface="Calibri"/>
                <a:cs typeface="Calibri"/>
              </a:rPr>
              <a:t>need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circular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queue, </a:t>
            </a:r>
            <a:r>
              <a:rPr sz="2400" dirty="0">
                <a:latin typeface="Calibri"/>
                <a:cs typeface="Calibri"/>
              </a:rPr>
              <a:t>when </a:t>
            </a:r>
            <a:r>
              <a:rPr sz="2400" spc="-15" dirty="0">
                <a:latin typeface="Calibri"/>
                <a:cs typeface="Calibri"/>
              </a:rPr>
              <a:t>we 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already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have</a:t>
            </a:r>
            <a:r>
              <a:rPr sz="2400" spc="-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linear queue</a:t>
            </a:r>
            <a:r>
              <a:rPr sz="2400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2400" u="heavy" spc="-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data</a:t>
            </a:r>
            <a:r>
              <a:rPr sz="2400" u="heavy" spc="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24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structure</a:t>
            </a:r>
            <a:r>
              <a:rPr lang="en-IN" sz="2400" spc="-10" dirty="0">
                <a:latin typeface="Calibri"/>
                <a:cs typeface="Calibri"/>
              </a:rPr>
              <a:t>?</a:t>
            </a:r>
            <a:endParaRPr sz="24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38400" y="2590800"/>
            <a:ext cx="7086600" cy="177165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38400" y="4962536"/>
            <a:ext cx="7162800" cy="143386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7959" y="117617"/>
            <a:ext cx="4556081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510">
              <a:spcBef>
                <a:spcPts val="105"/>
              </a:spcBef>
            </a:pPr>
            <a:r>
              <a:rPr spc="-10" dirty="0"/>
              <a:t>Circular</a:t>
            </a:r>
            <a:r>
              <a:rPr spc="-45" dirty="0"/>
              <a:t> </a:t>
            </a:r>
            <a:r>
              <a:rPr dirty="0"/>
              <a:t>Queue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3899" y="914400"/>
            <a:ext cx="10744200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b="1" spc="-10" dirty="0">
                <a:latin typeface="Calibri"/>
                <a:cs typeface="Calibri"/>
              </a:rPr>
              <a:t>Circular </a:t>
            </a:r>
            <a:r>
              <a:rPr sz="2400" b="1" spc="-5" dirty="0">
                <a:latin typeface="Calibri"/>
                <a:cs typeface="Calibri"/>
              </a:rPr>
              <a:t>Queue </a:t>
            </a:r>
            <a:r>
              <a:rPr sz="2400" dirty="0">
                <a:latin typeface="Calibri"/>
                <a:cs typeface="Calibri"/>
              </a:rPr>
              <a:t>is also a linear </a:t>
            </a:r>
            <a:r>
              <a:rPr sz="2400" spc="-15" dirty="0">
                <a:latin typeface="Calibri"/>
                <a:cs typeface="Calibri"/>
              </a:rPr>
              <a:t>data </a:t>
            </a:r>
            <a:r>
              <a:rPr sz="2400" spc="-10" dirty="0">
                <a:latin typeface="Calibri"/>
                <a:cs typeface="Calibri"/>
              </a:rPr>
              <a:t>structure, </a:t>
            </a:r>
            <a:r>
              <a:rPr sz="2400" dirty="0">
                <a:latin typeface="Calibri"/>
                <a:cs typeface="Calibri"/>
              </a:rPr>
              <a:t>which </a:t>
            </a:r>
            <a:r>
              <a:rPr sz="2400" spc="-20" dirty="0">
                <a:latin typeface="Calibri"/>
                <a:cs typeface="Calibri"/>
              </a:rPr>
              <a:t>follows 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principle of </a:t>
            </a:r>
            <a:r>
              <a:rPr sz="2400" b="1" spc="-10" dirty="0">
                <a:latin typeface="Calibri"/>
                <a:cs typeface="Calibri"/>
              </a:rPr>
              <a:t>FIFO</a:t>
            </a:r>
            <a:r>
              <a:rPr sz="2400" spc="-10" dirty="0">
                <a:latin typeface="Calibri"/>
                <a:cs typeface="Calibri"/>
              </a:rPr>
              <a:t>(First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15" dirty="0">
                <a:latin typeface="Calibri"/>
                <a:cs typeface="Calibri"/>
              </a:rPr>
              <a:t>First </a:t>
            </a:r>
            <a:r>
              <a:rPr sz="2400" spc="-5" dirty="0">
                <a:latin typeface="Calibri"/>
                <a:cs typeface="Calibri"/>
              </a:rPr>
              <a:t>Out), but </a:t>
            </a:r>
            <a:r>
              <a:rPr sz="2400" spc="-10" dirty="0">
                <a:latin typeface="Calibri"/>
                <a:cs typeface="Calibri"/>
              </a:rPr>
              <a:t>instead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ending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queue </a:t>
            </a:r>
            <a:r>
              <a:rPr sz="2400" spc="-15" dirty="0">
                <a:latin typeface="Calibri"/>
                <a:cs typeface="Calibri"/>
              </a:rPr>
              <a:t>at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last </a:t>
            </a:r>
            <a:r>
              <a:rPr sz="2400" spc="-5" dirty="0">
                <a:latin typeface="Calibri"/>
                <a:cs typeface="Calibri"/>
              </a:rPr>
              <a:t>position, </a:t>
            </a:r>
            <a:r>
              <a:rPr sz="2400" i="1" dirty="0">
                <a:latin typeface="Calibri"/>
                <a:cs typeface="Calibri"/>
              </a:rPr>
              <a:t>it </a:t>
            </a:r>
            <a:r>
              <a:rPr sz="2400" i="1" spc="-15" dirty="0">
                <a:latin typeface="Calibri"/>
                <a:cs typeface="Calibri"/>
              </a:rPr>
              <a:t>again </a:t>
            </a:r>
            <a:r>
              <a:rPr sz="2400" i="1" spc="-10" dirty="0">
                <a:latin typeface="Calibri"/>
                <a:cs typeface="Calibri"/>
              </a:rPr>
              <a:t>starts </a:t>
            </a:r>
            <a:r>
              <a:rPr sz="2400" i="1" spc="-15" dirty="0">
                <a:latin typeface="Calibri"/>
                <a:cs typeface="Calibri"/>
              </a:rPr>
              <a:t>from </a:t>
            </a:r>
            <a:r>
              <a:rPr sz="2400" i="1" dirty="0">
                <a:latin typeface="Calibri"/>
                <a:cs typeface="Calibri"/>
              </a:rPr>
              <a:t>the </a:t>
            </a:r>
            <a:r>
              <a:rPr sz="2400" i="1" spc="-15" dirty="0">
                <a:latin typeface="Calibri"/>
                <a:cs typeface="Calibri"/>
              </a:rPr>
              <a:t>first </a:t>
            </a:r>
            <a:r>
              <a:rPr sz="2400" i="1" spc="-10" dirty="0">
                <a:latin typeface="Calibri"/>
                <a:cs typeface="Calibri"/>
              </a:rPr>
              <a:t> </a:t>
            </a:r>
            <a:r>
              <a:rPr sz="2400" i="1" spc="-5" dirty="0">
                <a:latin typeface="Calibri"/>
                <a:cs typeface="Calibri"/>
              </a:rPr>
              <a:t>position </a:t>
            </a:r>
            <a:r>
              <a:rPr sz="2400" i="1" spc="-10" dirty="0">
                <a:latin typeface="Calibri"/>
                <a:cs typeface="Calibri"/>
              </a:rPr>
              <a:t>after </a:t>
            </a:r>
            <a:r>
              <a:rPr sz="2400" i="1" dirty="0">
                <a:latin typeface="Calibri"/>
                <a:cs typeface="Calibri"/>
              </a:rPr>
              <a:t>the </a:t>
            </a:r>
            <a:r>
              <a:rPr sz="2400" i="1" spc="-5" dirty="0">
                <a:latin typeface="Calibri"/>
                <a:cs typeface="Calibri"/>
              </a:rPr>
              <a:t>last,</a:t>
            </a:r>
            <a:r>
              <a:rPr sz="2400" spc="-5" dirty="0">
                <a:latin typeface="Calibri"/>
                <a:cs typeface="Calibri"/>
              </a:rPr>
              <a:t> hence </a:t>
            </a:r>
            <a:r>
              <a:rPr sz="2400" dirty="0">
                <a:latin typeface="Calibri"/>
                <a:cs typeface="Calibri"/>
              </a:rPr>
              <a:t>making the </a:t>
            </a:r>
            <a:r>
              <a:rPr sz="2400" spc="-5" dirty="0">
                <a:latin typeface="Calibri"/>
                <a:cs typeface="Calibri"/>
              </a:rPr>
              <a:t>queue </a:t>
            </a:r>
            <a:r>
              <a:rPr sz="2400" spc="-15" dirty="0">
                <a:latin typeface="Calibri"/>
                <a:cs typeface="Calibri"/>
              </a:rPr>
              <a:t>behave </a:t>
            </a:r>
            <a:r>
              <a:rPr sz="2400" spc="-20" dirty="0">
                <a:latin typeface="Calibri"/>
                <a:cs typeface="Calibri"/>
              </a:rPr>
              <a:t>like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circular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 </a:t>
            </a:r>
            <a:r>
              <a:rPr sz="2400" spc="-5" dirty="0">
                <a:latin typeface="Calibri"/>
                <a:cs typeface="Calibri"/>
              </a:rPr>
              <a:t>structure.</a:t>
            </a:r>
            <a:endParaRPr sz="24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19601" y="2404552"/>
            <a:ext cx="6400800" cy="365334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07164" y="190900"/>
            <a:ext cx="4556081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510">
              <a:spcBef>
                <a:spcPts val="105"/>
              </a:spcBef>
            </a:pPr>
            <a:r>
              <a:rPr spc="-10" dirty="0"/>
              <a:t>Circular</a:t>
            </a:r>
            <a:r>
              <a:rPr spc="-45" dirty="0"/>
              <a:t> </a:t>
            </a:r>
            <a:r>
              <a:rPr dirty="0"/>
              <a:t>Queue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6763" y="888130"/>
            <a:ext cx="10972800" cy="150361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472440" indent="-342900"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In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 circular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queue,</a:t>
            </a:r>
            <a:r>
              <a:rPr sz="2400" spc="-15" dirty="0">
                <a:latin typeface="Calibri"/>
                <a:cs typeface="Calibri"/>
              </a:rPr>
              <a:t> data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not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actually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removed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from</a:t>
            </a:r>
            <a:r>
              <a:rPr sz="2400" dirty="0">
                <a:latin typeface="Calibri"/>
                <a:cs typeface="Calibri"/>
              </a:rPr>
              <a:t> 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queue.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Only </a:t>
            </a:r>
            <a:r>
              <a:rPr sz="2400" spc="-4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head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pointer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incremented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position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when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dequeue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lang="en-IN"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executed.</a:t>
            </a:r>
            <a:r>
              <a:rPr sz="2400" spc="-20" dirty="0">
                <a:latin typeface="Calibri"/>
                <a:cs typeface="Calibri"/>
              </a:rPr>
              <a:t> </a:t>
            </a:r>
            <a:endParaRPr lang="en-IN" sz="2400" spc="-20" dirty="0">
              <a:latin typeface="Calibri"/>
              <a:cs typeface="Calibri"/>
            </a:endParaRPr>
          </a:p>
          <a:p>
            <a:pPr marL="355600" marR="472440" indent="-342900"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IN" sz="2400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queue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only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between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head</a:t>
            </a:r>
            <a:r>
              <a:rPr sz="2400" dirty="0">
                <a:latin typeface="Calibri"/>
                <a:cs typeface="Calibri"/>
              </a:rPr>
              <a:t> and </a:t>
            </a:r>
            <a:r>
              <a:rPr sz="2400" spc="-10" dirty="0">
                <a:latin typeface="Calibri"/>
                <a:cs typeface="Calibri"/>
              </a:rPr>
              <a:t>tail,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hence</a:t>
            </a:r>
            <a:r>
              <a:rPr lang="en-IN"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left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outside</a:t>
            </a:r>
            <a:r>
              <a:rPr sz="2400" dirty="0">
                <a:latin typeface="Calibri"/>
                <a:cs typeface="Calibri"/>
              </a:rPr>
              <a:t> is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not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part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queue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anymore,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hence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removed.</a:t>
            </a:r>
            <a:endParaRPr sz="24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91000" y="2590800"/>
            <a:ext cx="6095999" cy="4138612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7959" y="152400"/>
            <a:ext cx="4556081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510">
              <a:spcBef>
                <a:spcPts val="105"/>
              </a:spcBef>
            </a:pPr>
            <a:r>
              <a:rPr spc="-10" dirty="0"/>
              <a:t>Circular</a:t>
            </a:r>
            <a:r>
              <a:rPr spc="-45" dirty="0"/>
              <a:t> </a:t>
            </a:r>
            <a:r>
              <a:rPr dirty="0"/>
              <a:t>Queue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1600" y="849630"/>
            <a:ext cx="9525000" cy="2074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The head </a:t>
            </a:r>
            <a:r>
              <a:rPr sz="2400" dirty="0">
                <a:latin typeface="Calibri"/>
                <a:cs typeface="Calibri"/>
              </a:rPr>
              <a:t>and the </a:t>
            </a:r>
            <a:r>
              <a:rPr sz="2400" spc="-10" dirty="0">
                <a:latin typeface="Calibri"/>
                <a:cs typeface="Calibri"/>
              </a:rPr>
              <a:t>tail pointer </a:t>
            </a:r>
            <a:r>
              <a:rPr sz="2400" dirty="0">
                <a:latin typeface="Calibri"/>
                <a:cs typeface="Calibri"/>
              </a:rPr>
              <a:t>will </a:t>
            </a:r>
            <a:r>
              <a:rPr sz="2400" spc="-10" dirty="0">
                <a:latin typeface="Calibri"/>
                <a:cs typeface="Calibri"/>
              </a:rPr>
              <a:t>get </a:t>
            </a:r>
            <a:r>
              <a:rPr sz="2400" spc="-5" dirty="0">
                <a:latin typeface="Calibri"/>
                <a:cs typeface="Calibri"/>
              </a:rPr>
              <a:t>reinitialised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b="1" dirty="0">
                <a:latin typeface="Calibri"/>
                <a:cs typeface="Calibri"/>
              </a:rPr>
              <a:t>0 </a:t>
            </a:r>
            <a:r>
              <a:rPr sz="2400" spc="-5" dirty="0">
                <a:latin typeface="Calibri"/>
                <a:cs typeface="Calibri"/>
              </a:rPr>
              <a:t>every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time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reach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end </a:t>
            </a:r>
            <a:r>
              <a:rPr sz="2400" spc="-10" dirty="0">
                <a:latin typeface="Calibri"/>
                <a:cs typeface="Calibri"/>
              </a:rPr>
              <a:t>of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queue.</a:t>
            </a:r>
            <a:endParaRPr sz="2400" dirty="0">
              <a:latin typeface="Calibri"/>
              <a:cs typeface="Calibri"/>
            </a:endParaRPr>
          </a:p>
          <a:p>
            <a:pPr marL="355600" indent="-342900">
              <a:spcBef>
                <a:spcPts val="5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latin typeface="Calibri"/>
                <a:cs typeface="Calibri"/>
              </a:rPr>
              <a:t>Current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Position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</a:t>
            </a:r>
          </a:p>
          <a:p>
            <a:pPr marL="355600" indent="-342900"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latin typeface="Calibri"/>
                <a:cs typeface="Calibri"/>
              </a:rPr>
              <a:t>Next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Position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(i+1)%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</a:t>
            </a:r>
          </a:p>
          <a:p>
            <a:pPr marL="355600" indent="-342900"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latin typeface="Calibri"/>
                <a:cs typeface="Calibri"/>
              </a:rPr>
              <a:t>Previous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Position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(i+N-1)%N</a:t>
            </a:r>
            <a:endParaRPr sz="24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51285" y="1981200"/>
            <a:ext cx="6212115" cy="4300538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6655" y="461594"/>
            <a:ext cx="66986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5" dirty="0"/>
              <a:t>Application </a:t>
            </a:r>
            <a:r>
              <a:rPr dirty="0"/>
              <a:t>of</a:t>
            </a:r>
            <a:r>
              <a:rPr spc="-15" dirty="0"/>
              <a:t> </a:t>
            </a:r>
            <a:r>
              <a:rPr spc="-10" dirty="0"/>
              <a:t>Circular</a:t>
            </a:r>
            <a:r>
              <a:rPr spc="-45" dirty="0"/>
              <a:t> </a:t>
            </a:r>
            <a:r>
              <a:rPr dirty="0"/>
              <a:t>Queue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8200" y="1607565"/>
            <a:ext cx="10134599" cy="2660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257175">
              <a:spcBef>
                <a:spcPts val="105"/>
              </a:spcBef>
              <a:tabLst>
                <a:tab pos="354965" algn="l"/>
                <a:tab pos="355600" algn="l"/>
              </a:tabLst>
            </a:pPr>
            <a:r>
              <a:rPr lang="en-IN" sz="3200" spc="-5" dirty="0">
                <a:latin typeface="Calibri"/>
                <a:cs typeface="Calibri"/>
              </a:rPr>
              <a:t>S</a:t>
            </a:r>
            <a:r>
              <a:rPr sz="3200" spc="-5" dirty="0" err="1">
                <a:latin typeface="Calibri"/>
                <a:cs typeface="Calibri"/>
              </a:rPr>
              <a:t>ome</a:t>
            </a:r>
            <a:r>
              <a:rPr sz="3200" spc="-10" dirty="0">
                <a:latin typeface="Calibri"/>
                <a:cs typeface="Calibri"/>
              </a:rPr>
              <a:t> common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real-world 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examples</a:t>
            </a:r>
            <a:r>
              <a:rPr sz="3200" spc="-10" dirty="0">
                <a:latin typeface="Calibri"/>
                <a:cs typeface="Calibri"/>
              </a:rPr>
              <a:t> where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circular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queues </a:t>
            </a:r>
            <a:r>
              <a:rPr sz="3200" spc="-10" dirty="0">
                <a:latin typeface="Calibri"/>
                <a:cs typeface="Calibri"/>
              </a:rPr>
              <a:t>are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used:</a:t>
            </a:r>
            <a:endParaRPr sz="3200" dirty="0">
              <a:latin typeface="Calibri"/>
              <a:cs typeface="Calibri"/>
            </a:endParaRPr>
          </a:p>
          <a:p>
            <a:pPr marL="355600" marR="1498600" indent="-342900"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Computer </a:t>
            </a:r>
            <a:r>
              <a:rPr sz="3200" spc="-15" dirty="0">
                <a:latin typeface="Calibri"/>
                <a:cs typeface="Calibri"/>
              </a:rPr>
              <a:t>controlled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b="1" spc="-40" dirty="0">
                <a:latin typeface="Calibri"/>
                <a:cs typeface="Calibri"/>
              </a:rPr>
              <a:t>Traffic</a:t>
            </a:r>
            <a:r>
              <a:rPr sz="3200" b="1" spc="-1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Signal </a:t>
            </a:r>
            <a:r>
              <a:rPr sz="3200" b="1" spc="-705" dirty="0">
                <a:latin typeface="Calibri"/>
                <a:cs typeface="Calibri"/>
              </a:rPr>
              <a:t> </a:t>
            </a:r>
            <a:r>
              <a:rPr sz="3200" b="1" spc="-25" dirty="0">
                <a:latin typeface="Calibri"/>
                <a:cs typeface="Calibri"/>
              </a:rPr>
              <a:t>System </a:t>
            </a:r>
            <a:r>
              <a:rPr sz="3200" spc="-5" dirty="0">
                <a:latin typeface="Calibri"/>
                <a:cs typeface="Calibri"/>
              </a:rPr>
              <a:t>uses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circular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queue.</a:t>
            </a:r>
            <a:endParaRPr sz="3200" dirty="0">
              <a:latin typeface="Calibri"/>
              <a:cs typeface="Calibri"/>
            </a:endParaRPr>
          </a:p>
          <a:p>
            <a:pPr marL="355600" indent="-342900"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CPU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scheduling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 Memory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management.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3913" y="76200"/>
            <a:ext cx="778002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3200" spc="-10" dirty="0"/>
              <a:t>Implementation</a:t>
            </a:r>
            <a:r>
              <a:rPr sz="3200" spc="-45" dirty="0"/>
              <a:t> </a:t>
            </a:r>
            <a:r>
              <a:rPr sz="3200" dirty="0"/>
              <a:t>of</a:t>
            </a:r>
            <a:r>
              <a:rPr sz="3200" spc="-10" dirty="0"/>
              <a:t> </a:t>
            </a:r>
            <a:r>
              <a:rPr sz="3200" spc="-5" dirty="0"/>
              <a:t>Circular</a:t>
            </a:r>
            <a:r>
              <a:rPr sz="3200" spc="-15" dirty="0"/>
              <a:t> </a:t>
            </a:r>
            <a:r>
              <a:rPr sz="3200" dirty="0"/>
              <a:t>Queue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788425"/>
            <a:ext cx="11001077" cy="57647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1D68B-2789-2300-B0C4-4C4DEA48D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4788" y="1257301"/>
            <a:ext cx="6002426" cy="415499"/>
          </a:xfrm>
        </p:spPr>
        <p:txBody>
          <a:bodyPr>
            <a:normAutofit/>
          </a:bodyPr>
          <a:lstStyle/>
          <a:p>
            <a:pPr algn="ctr"/>
            <a:r>
              <a:rPr lang="en-IN" sz="2700" dirty="0"/>
              <a:t>UNIT 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55D079-4074-366C-02C9-ACC87969BE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52600" y="2065209"/>
            <a:ext cx="8153400" cy="2793072"/>
          </a:xfrm>
        </p:spPr>
        <p:txBody>
          <a:bodyPr/>
          <a:lstStyle/>
          <a:p>
            <a:pPr marL="52388" marR="34766" algn="just" rtl="0">
              <a:spcBef>
                <a:spcPts val="11"/>
              </a:spcBef>
              <a:spcAft>
                <a:spcPts val="900"/>
              </a:spcAft>
            </a:pPr>
            <a:r>
              <a:rPr lang="en-I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Stacks: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 Operations, array representations of stacks, stack applications - infix to postfix conversion, postfix expression evaluation, and function call tracing, recursion.</a:t>
            </a:r>
            <a:endParaRPr lang="en-IN" dirty="0"/>
          </a:p>
          <a:p>
            <a:pPr marL="26670" marR="34766" algn="just" rtl="0">
              <a:spcAft>
                <a:spcPts val="900"/>
              </a:spcAft>
            </a:pPr>
            <a:r>
              <a:rPr lang="en-I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Queues: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 Introduction, Basic concept, linear queue operations, circular queue, priority queues, double ended queues. Applications of Queues.</a:t>
            </a:r>
            <a:endParaRPr lang="en-IN" dirty="0"/>
          </a:p>
          <a:p>
            <a:pPr marL="26670" marR="34766" algn="just" rtl="0">
              <a:spcAft>
                <a:spcPts val="900"/>
              </a:spcAft>
            </a:pP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Stack and queue implementation using linked lists</a:t>
            </a:r>
            <a:endParaRPr lang="en-IN" dirty="0"/>
          </a:p>
          <a:p>
            <a:br>
              <a:rPr lang="en-IN" sz="1500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29525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43162" y="143611"/>
            <a:ext cx="7781925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3200" spc="-10" dirty="0"/>
              <a:t>Implementation</a:t>
            </a:r>
            <a:r>
              <a:rPr sz="3200" spc="-55" dirty="0"/>
              <a:t> </a:t>
            </a:r>
            <a:r>
              <a:rPr sz="3200" dirty="0"/>
              <a:t>of</a:t>
            </a:r>
            <a:r>
              <a:rPr sz="3200" spc="-15" dirty="0"/>
              <a:t> </a:t>
            </a:r>
            <a:r>
              <a:rPr sz="3200" spc="-5" dirty="0"/>
              <a:t>Circular</a:t>
            </a:r>
            <a:r>
              <a:rPr sz="3200" spc="-10" dirty="0"/>
              <a:t> </a:t>
            </a:r>
            <a:r>
              <a:rPr sz="3200" spc="5" dirty="0"/>
              <a:t>Queue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1" y="3005136"/>
            <a:ext cx="3438500" cy="324326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19200" y="949275"/>
            <a:ext cx="3767112" cy="172242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34174" y="2481264"/>
            <a:ext cx="3933826" cy="324326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443162" y="6509936"/>
            <a:ext cx="705159" cy="19357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441407" y="5976964"/>
            <a:ext cx="1357340" cy="178593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153025" y="4424427"/>
            <a:ext cx="1181100" cy="46672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1" y="4619637"/>
            <a:ext cx="3514698" cy="153592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43001" y="381000"/>
            <a:ext cx="3667100" cy="316699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02451" y="3795468"/>
            <a:ext cx="705159" cy="19357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441407" y="3762439"/>
            <a:ext cx="1357340" cy="17859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153025" y="2209801"/>
            <a:ext cx="1181100" cy="46672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47899" y="6522806"/>
            <a:ext cx="705159" cy="19357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681604" y="6604844"/>
            <a:ext cx="1357340" cy="178593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224398" y="4995927"/>
            <a:ext cx="1181100" cy="46672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172326" y="4638687"/>
            <a:ext cx="4638674" cy="159700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048501" y="381000"/>
            <a:ext cx="4762499" cy="31908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381001" y="228600"/>
            <a:ext cx="11201082" cy="6628975"/>
            <a:chOff x="571474" y="1571625"/>
            <a:chExt cx="8034427" cy="4957762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1474" y="1571625"/>
              <a:ext cx="5903011" cy="421721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89418" y="4079160"/>
              <a:ext cx="3716483" cy="245022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4800" y="228600"/>
            <a:ext cx="11658204" cy="6476999"/>
            <a:chOff x="500037" y="1500124"/>
            <a:chExt cx="8482038" cy="40481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0037" y="1500124"/>
              <a:ext cx="4181475" cy="404812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14875" y="1571625"/>
              <a:ext cx="4267200" cy="316699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1C9D2-4B8D-6EFD-761E-8B1091CA1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Lab Program 8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8EAEE3-CEF8-BEBF-5443-7808CECCB145}"/>
              </a:ext>
            </a:extLst>
          </p:cNvPr>
          <p:cNvSpPr txBox="1"/>
          <p:nvPr/>
        </p:nvSpPr>
        <p:spPr>
          <a:xfrm>
            <a:off x="2133600" y="1828800"/>
            <a:ext cx="8382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54013" indent="-354013" algn="just" rtl="0">
              <a:spcBef>
                <a:spcPts val="0"/>
              </a:spcBef>
              <a:spcAft>
                <a:spcPts val="0"/>
              </a:spcAft>
            </a:pPr>
            <a:r>
              <a:rPr lang="en-US" sz="2400" b="0" i="0" u="none" strike="noStrike" dirty="0">
                <a:solidFill>
                  <a:srgbClr val="C00000"/>
                </a:solidFill>
                <a:effectLst/>
                <a:latin typeface="Times New Roman" panose="02020603050405020304" pitchFamily="18" charset="0"/>
              </a:rPr>
              <a:t>8. Write a program to simulate the working of a circular queue of integers using an array. Provide the following operations.:</a:t>
            </a:r>
          </a:p>
          <a:p>
            <a:pPr marL="354013" indent="-354013" algn="just" rtl="0">
              <a:spcBef>
                <a:spcPts val="0"/>
              </a:spcBef>
              <a:spcAft>
                <a:spcPts val="0"/>
              </a:spcAft>
            </a:pPr>
            <a:r>
              <a:rPr lang="en-US" sz="2400" b="0" i="0" u="none" strike="noStrike" dirty="0">
                <a:solidFill>
                  <a:srgbClr val="C00000"/>
                </a:solidFill>
                <a:effectLst/>
                <a:latin typeface="Times New Roman" panose="02020603050405020304" pitchFamily="18" charset="0"/>
              </a:rPr>
              <a:t>            a) Insert      b) Delete     c) Display </a:t>
            </a:r>
          </a:p>
          <a:p>
            <a:pPr marL="354013" indent="-354013" algn="just" rtl="0">
              <a:spcBef>
                <a:spcPts val="0"/>
              </a:spcBef>
              <a:spcAft>
                <a:spcPts val="0"/>
              </a:spcAft>
            </a:pPr>
            <a:r>
              <a:rPr lang="en-US" sz="2400" b="0" i="0" u="none" strike="noStrike" dirty="0">
                <a:solidFill>
                  <a:srgbClr val="C00000"/>
                </a:solidFill>
                <a:effectLst/>
                <a:latin typeface="Times New Roman" panose="02020603050405020304" pitchFamily="18" charset="0"/>
              </a:rPr>
              <a:t>     The program should print appropriate messages for queue empty and queue overflow conditions.</a:t>
            </a:r>
          </a:p>
          <a:p>
            <a:pPr marL="265113"/>
            <a:r>
              <a:rPr lang="en-US" sz="2400" b="0" i="0" u="none" strike="noStrike" dirty="0">
                <a:solidFill>
                  <a:srgbClr val="C00000"/>
                </a:solidFill>
                <a:effectLst/>
                <a:latin typeface="Times New Roman" panose="02020603050405020304" pitchFamily="18" charset="0"/>
              </a:rPr>
              <a:t>.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97974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8867" y="152400"/>
            <a:ext cx="4873625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3200" dirty="0"/>
              <a:t>Double</a:t>
            </a:r>
            <a:r>
              <a:rPr sz="3200" spc="-55" dirty="0"/>
              <a:t> </a:t>
            </a:r>
            <a:r>
              <a:rPr sz="3200" spc="5" dirty="0"/>
              <a:t>ended</a:t>
            </a:r>
            <a:r>
              <a:rPr sz="3200" spc="-40" dirty="0"/>
              <a:t> </a:t>
            </a:r>
            <a:r>
              <a:rPr sz="3200" dirty="0"/>
              <a:t>Queue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3400" y="861347"/>
            <a:ext cx="10515600" cy="1042721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355600" marR="5080" indent="-342900">
              <a:lnSpc>
                <a:spcPct val="90100"/>
              </a:lnSpc>
              <a:spcBef>
                <a:spcPts val="35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latin typeface="Calibri"/>
                <a:cs typeface="Calibri"/>
              </a:rPr>
              <a:t>Deque</a:t>
            </a:r>
            <a:r>
              <a:rPr sz="2400" spc="-5" dirty="0">
                <a:latin typeface="Calibri"/>
                <a:cs typeface="Calibri"/>
              </a:rPr>
              <a:t> or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Double</a:t>
            </a:r>
            <a:r>
              <a:rPr sz="2400" spc="-10" dirty="0">
                <a:latin typeface="Calibri"/>
                <a:cs typeface="Calibri"/>
              </a:rPr>
              <a:t> Ended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Queue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is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type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queue</a:t>
            </a:r>
            <a:r>
              <a:rPr sz="2400" spc="25" dirty="0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 </a:t>
            </a:r>
            <a:r>
              <a:rPr sz="2400" spc="-5" dirty="0">
                <a:latin typeface="Calibri"/>
                <a:cs typeface="Calibri"/>
              </a:rPr>
              <a:t>in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which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insertion </a:t>
            </a:r>
            <a:r>
              <a:rPr sz="2400" spc="-48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and</a:t>
            </a:r>
            <a:r>
              <a:rPr sz="2400" spc="-15" dirty="0">
                <a:latin typeface="Calibri"/>
                <a:cs typeface="Calibri"/>
              </a:rPr>
              <a:t> removal</a:t>
            </a:r>
            <a:r>
              <a:rPr sz="2400" spc="-5" dirty="0">
                <a:latin typeface="Calibri"/>
                <a:cs typeface="Calibri"/>
              </a:rPr>
              <a:t> of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elements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can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 </a:t>
            </a:r>
            <a:r>
              <a:rPr sz="2400" spc="-10" dirty="0">
                <a:latin typeface="Calibri"/>
                <a:cs typeface="Calibri"/>
              </a:rPr>
              <a:t>performed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from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either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from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front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or </a:t>
            </a:r>
            <a:r>
              <a:rPr sz="2400" spc="-50" dirty="0">
                <a:latin typeface="Calibri"/>
                <a:cs typeface="Calibri"/>
              </a:rPr>
              <a:t>rear.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Thus,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it does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not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follow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FIFO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rule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(First</a:t>
            </a:r>
            <a:r>
              <a:rPr sz="2400" spc="-5" dirty="0">
                <a:latin typeface="Calibri"/>
                <a:cs typeface="Calibri"/>
              </a:rPr>
              <a:t> In </a:t>
            </a:r>
            <a:r>
              <a:rPr sz="2400" spc="-15" dirty="0">
                <a:latin typeface="Calibri"/>
                <a:cs typeface="Calibri"/>
              </a:rPr>
              <a:t>First</a:t>
            </a:r>
            <a:r>
              <a:rPr sz="2400" spc="-5" dirty="0">
                <a:latin typeface="Calibri"/>
                <a:cs typeface="Calibri"/>
              </a:rPr>
              <a:t> Out).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0271" y="4114800"/>
            <a:ext cx="11125200" cy="2152962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355600" indent="-342900">
              <a:spcBef>
                <a:spcPts val="36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25" dirty="0">
                <a:latin typeface="Calibri"/>
                <a:cs typeface="Calibri"/>
              </a:rPr>
              <a:t>Types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Deque</a:t>
            </a:r>
            <a:endParaRPr sz="2400" dirty="0">
              <a:latin typeface="Calibri"/>
              <a:cs typeface="Calibri"/>
            </a:endParaRPr>
          </a:p>
          <a:p>
            <a:pPr marL="355600" indent="-342900">
              <a:spcBef>
                <a:spcPts val="26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Input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Restricted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Deque</a:t>
            </a:r>
            <a:endParaRPr sz="2400" dirty="0">
              <a:latin typeface="Calibri"/>
              <a:cs typeface="Calibri"/>
            </a:endParaRPr>
          </a:p>
          <a:p>
            <a:pPr marL="756285" marR="5080" lvl="1" indent="-287020">
              <a:lnSpc>
                <a:spcPts val="2050"/>
              </a:lnSpc>
              <a:spcBef>
                <a:spcPts val="500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In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this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deque,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input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restricted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at</a:t>
            </a:r>
            <a:r>
              <a:rPr sz="2400" spc="-5" dirty="0">
                <a:latin typeface="Calibri"/>
                <a:cs typeface="Calibri"/>
              </a:rPr>
              <a:t> a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single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end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but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allows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deletion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at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both </a:t>
            </a:r>
            <a:r>
              <a:rPr sz="2400" spc="-409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ends.</a:t>
            </a:r>
            <a:endParaRPr sz="2400" dirty="0">
              <a:latin typeface="Calibri"/>
              <a:cs typeface="Calibri"/>
            </a:endParaRPr>
          </a:p>
          <a:p>
            <a:pPr marL="355600" indent="-342900">
              <a:spcBef>
                <a:spcPts val="22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latin typeface="Calibri"/>
                <a:cs typeface="Calibri"/>
              </a:rPr>
              <a:t>Output</a:t>
            </a:r>
            <a:r>
              <a:rPr sz="2400" spc="-15" dirty="0">
                <a:latin typeface="Calibri"/>
                <a:cs typeface="Calibri"/>
              </a:rPr>
              <a:t> Restricted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Deque</a:t>
            </a:r>
            <a:endParaRPr sz="2400" dirty="0">
              <a:latin typeface="Calibri"/>
              <a:cs typeface="Calibri"/>
            </a:endParaRPr>
          </a:p>
          <a:p>
            <a:pPr marL="756285" lvl="1" indent="-287020">
              <a:lnSpc>
                <a:spcPts val="2165"/>
              </a:lnSpc>
              <a:spcBef>
                <a:spcPts val="240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In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this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deque,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output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restricted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at</a:t>
            </a:r>
            <a:r>
              <a:rPr sz="2400" spc="-5" dirty="0">
                <a:latin typeface="Calibri"/>
                <a:cs typeface="Calibri"/>
              </a:rPr>
              <a:t> a single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end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but </a:t>
            </a:r>
            <a:r>
              <a:rPr sz="2400" spc="-10" dirty="0">
                <a:latin typeface="Calibri"/>
                <a:cs typeface="Calibri"/>
              </a:rPr>
              <a:t>allows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insertion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at</a:t>
            </a:r>
            <a:endParaRPr sz="2400" dirty="0">
              <a:latin typeface="Calibri"/>
              <a:cs typeface="Calibri"/>
            </a:endParaRPr>
          </a:p>
          <a:p>
            <a:pPr marL="756285">
              <a:lnSpc>
                <a:spcPts val="2165"/>
              </a:lnSpc>
            </a:pPr>
            <a:r>
              <a:rPr sz="2400" spc="-10" dirty="0">
                <a:latin typeface="Calibri"/>
                <a:cs typeface="Calibri"/>
              </a:rPr>
              <a:t>both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ends.</a:t>
            </a:r>
            <a:endParaRPr sz="2400" dirty="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6800" y="2375271"/>
            <a:ext cx="9448800" cy="1366648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90110" y="461594"/>
            <a:ext cx="281559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dirty="0"/>
              <a:t>Appli</a:t>
            </a:r>
            <a:r>
              <a:rPr spc="-40" dirty="0"/>
              <a:t>c</a:t>
            </a:r>
            <a:r>
              <a:rPr spc="-35" dirty="0"/>
              <a:t>a</a:t>
            </a:r>
            <a:r>
              <a:rPr dirty="0"/>
              <a:t>tions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0540" y="1524473"/>
            <a:ext cx="11114259" cy="5333527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3762" y="461594"/>
            <a:ext cx="22840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dirty="0"/>
              <a:t>Al</a:t>
            </a:r>
            <a:r>
              <a:rPr spc="-30" dirty="0"/>
              <a:t>g</a:t>
            </a:r>
            <a:r>
              <a:rPr spc="-5" dirty="0"/>
              <a:t>orithm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11155" y="1471676"/>
            <a:ext cx="3041833" cy="69723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71663" y="2528824"/>
            <a:ext cx="6615137" cy="4024376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199" y="685801"/>
            <a:ext cx="4267199" cy="298602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8200" y="4057650"/>
            <a:ext cx="4267199" cy="257175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19800" y="457200"/>
            <a:ext cx="5791199" cy="6019799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" y="990600"/>
            <a:ext cx="4579027" cy="343101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05400" y="228600"/>
            <a:ext cx="6858000" cy="65532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48962" y="461594"/>
            <a:ext cx="289623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dirty="0"/>
              <a:t>QUEUE</a:t>
            </a:r>
            <a:r>
              <a:rPr spc="-85" dirty="0"/>
              <a:t> </a:t>
            </a:r>
            <a:r>
              <a:rPr spc="-15" dirty="0"/>
              <a:t>-ADT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5800" y="1066800"/>
            <a:ext cx="11049000" cy="358200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55600" marR="44450" indent="-342900" algn="just">
              <a:lnSpc>
                <a:spcPct val="90000"/>
              </a:lnSpc>
              <a:spcBef>
                <a:spcPts val="459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b="1" spc="-5" dirty="0">
                <a:latin typeface="Calibri"/>
                <a:cs typeface="Calibri"/>
              </a:rPr>
              <a:t>Queue: </a:t>
            </a:r>
            <a:r>
              <a:rPr sz="2800" b="1" dirty="0">
                <a:latin typeface="Calibri"/>
                <a:cs typeface="Calibri"/>
              </a:rPr>
              <a:t>A </a:t>
            </a:r>
            <a:r>
              <a:rPr sz="2800" b="1" spc="-15" dirty="0">
                <a:latin typeface="Calibri"/>
                <a:cs typeface="Calibri"/>
              </a:rPr>
              <a:t>list </a:t>
            </a:r>
            <a:r>
              <a:rPr sz="2800" b="1" dirty="0">
                <a:latin typeface="Calibri"/>
                <a:cs typeface="Calibri"/>
              </a:rPr>
              <a:t>or a </a:t>
            </a:r>
            <a:r>
              <a:rPr sz="2800" b="1" spc="-5" dirty="0">
                <a:latin typeface="Calibri"/>
                <a:cs typeface="Calibri"/>
              </a:rPr>
              <a:t>collection with </a:t>
            </a:r>
            <a:r>
              <a:rPr sz="2800" b="1" dirty="0">
                <a:latin typeface="Calibri"/>
                <a:cs typeface="Calibri"/>
              </a:rPr>
              <a:t>the </a:t>
            </a:r>
            <a:r>
              <a:rPr sz="2800" b="1" spc="-10" dirty="0">
                <a:latin typeface="Calibri"/>
                <a:cs typeface="Calibri"/>
              </a:rPr>
              <a:t>restrictions </a:t>
            </a:r>
            <a:r>
              <a:rPr sz="2800" b="1" spc="-66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that</a:t>
            </a:r>
            <a:r>
              <a:rPr sz="2800" b="1" spc="-2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insertion</a:t>
            </a:r>
            <a:r>
              <a:rPr sz="2800" b="1" spc="-1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can</a:t>
            </a:r>
            <a:r>
              <a:rPr sz="2800" b="1" spc="-1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be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performed</a:t>
            </a:r>
            <a:r>
              <a:rPr sz="2800" b="1" spc="-5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at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one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end </a:t>
            </a:r>
            <a:r>
              <a:rPr sz="2800" b="1" dirty="0">
                <a:latin typeface="Calibri"/>
                <a:cs typeface="Calibri"/>
              </a:rPr>
              <a:t>(the </a:t>
            </a:r>
            <a:r>
              <a:rPr sz="2800" b="1" spc="-665" dirty="0">
                <a:latin typeface="Calibri"/>
                <a:cs typeface="Calibri"/>
              </a:rPr>
              <a:t> </a:t>
            </a:r>
            <a:r>
              <a:rPr sz="2800" b="1" i="1" spc="-5" dirty="0">
                <a:solidFill>
                  <a:srgbClr val="FF0000"/>
                </a:solidFill>
                <a:latin typeface="Calibri"/>
                <a:cs typeface="Calibri"/>
              </a:rPr>
              <a:t>rear</a:t>
            </a:r>
            <a:r>
              <a:rPr sz="2800" b="1" i="1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i="1" spc="-5" dirty="0">
                <a:latin typeface="Calibri"/>
                <a:cs typeface="Calibri"/>
              </a:rPr>
              <a:t>or</a:t>
            </a:r>
            <a:r>
              <a:rPr sz="2800" b="1" i="1" spc="-10" dirty="0">
                <a:latin typeface="Calibri"/>
                <a:cs typeface="Calibri"/>
              </a:rPr>
              <a:t> </a:t>
            </a:r>
            <a:r>
              <a:rPr sz="2800" b="1" i="1" spc="-10" dirty="0">
                <a:solidFill>
                  <a:srgbClr val="FF0000"/>
                </a:solidFill>
                <a:latin typeface="Calibri"/>
                <a:cs typeface="Calibri"/>
              </a:rPr>
              <a:t>tail</a:t>
            </a:r>
            <a:r>
              <a:rPr sz="2800" b="1" i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i="1" spc="-5" dirty="0">
                <a:latin typeface="Calibri"/>
                <a:cs typeface="Calibri"/>
              </a:rPr>
              <a:t>of</a:t>
            </a:r>
            <a:r>
              <a:rPr sz="2800" b="1" i="1" spc="-10" dirty="0">
                <a:latin typeface="Calibri"/>
                <a:cs typeface="Calibri"/>
              </a:rPr>
              <a:t> </a:t>
            </a:r>
            <a:r>
              <a:rPr sz="2800" b="1" i="1" dirty="0">
                <a:latin typeface="Calibri"/>
                <a:cs typeface="Calibri"/>
              </a:rPr>
              <a:t>the</a:t>
            </a:r>
            <a:r>
              <a:rPr sz="2800" b="1" i="1" spc="5" dirty="0">
                <a:latin typeface="Calibri"/>
                <a:cs typeface="Calibri"/>
              </a:rPr>
              <a:t> </a:t>
            </a:r>
            <a:r>
              <a:rPr sz="2800" b="1" i="1" dirty="0">
                <a:latin typeface="Calibri"/>
                <a:cs typeface="Calibri"/>
              </a:rPr>
              <a:t>queue) and </a:t>
            </a:r>
            <a:r>
              <a:rPr sz="2800" b="1" i="1" spc="-5" dirty="0">
                <a:latin typeface="Calibri"/>
                <a:cs typeface="Calibri"/>
              </a:rPr>
              <a:t>deletion</a:t>
            </a:r>
            <a:r>
              <a:rPr sz="2800" b="1" i="1" spc="10" dirty="0">
                <a:latin typeface="Calibri"/>
                <a:cs typeface="Calibri"/>
              </a:rPr>
              <a:t> </a:t>
            </a:r>
            <a:r>
              <a:rPr sz="2800" b="1" i="1" spc="-10" dirty="0">
                <a:latin typeface="Calibri"/>
                <a:cs typeface="Calibri"/>
              </a:rPr>
              <a:t>can</a:t>
            </a:r>
            <a:r>
              <a:rPr sz="2800" b="1" i="1" spc="5" dirty="0">
                <a:latin typeface="Calibri"/>
                <a:cs typeface="Calibri"/>
              </a:rPr>
              <a:t> </a:t>
            </a:r>
            <a:r>
              <a:rPr sz="2800" b="1" i="1" dirty="0">
                <a:latin typeface="Calibri"/>
                <a:cs typeface="Calibri"/>
              </a:rPr>
              <a:t>be </a:t>
            </a:r>
            <a:r>
              <a:rPr sz="2800" b="1" i="1" spc="5" dirty="0">
                <a:latin typeface="Calibri"/>
                <a:cs typeface="Calibri"/>
              </a:rPr>
              <a:t> </a:t>
            </a:r>
            <a:r>
              <a:rPr sz="2800" b="1" i="1" spc="-5" dirty="0">
                <a:latin typeface="Calibri"/>
                <a:cs typeface="Calibri"/>
              </a:rPr>
              <a:t>performed </a:t>
            </a:r>
            <a:r>
              <a:rPr sz="2800" b="1" i="1" dirty="0">
                <a:latin typeface="Calibri"/>
                <a:cs typeface="Calibri"/>
              </a:rPr>
              <a:t>at </a:t>
            </a:r>
            <a:r>
              <a:rPr sz="2800" b="1" i="1" spc="-5" dirty="0">
                <a:latin typeface="Calibri"/>
                <a:cs typeface="Calibri"/>
              </a:rPr>
              <a:t>other end </a:t>
            </a:r>
            <a:r>
              <a:rPr sz="2800" b="1" i="1" spc="5" dirty="0">
                <a:latin typeface="Calibri"/>
                <a:cs typeface="Calibri"/>
              </a:rPr>
              <a:t>(the </a:t>
            </a:r>
            <a:r>
              <a:rPr sz="2800" b="1" i="1" spc="-10" dirty="0">
                <a:solidFill>
                  <a:srgbClr val="FF0000"/>
                </a:solidFill>
                <a:latin typeface="Calibri"/>
                <a:cs typeface="Calibri"/>
              </a:rPr>
              <a:t>front </a:t>
            </a:r>
            <a:r>
              <a:rPr sz="2800" b="1" i="1" spc="-5" dirty="0">
                <a:latin typeface="Calibri"/>
                <a:cs typeface="Calibri"/>
              </a:rPr>
              <a:t>or </a:t>
            </a:r>
            <a:r>
              <a:rPr sz="2800" b="1" i="1" spc="-5" dirty="0">
                <a:solidFill>
                  <a:srgbClr val="FF0000"/>
                </a:solidFill>
                <a:latin typeface="Calibri"/>
                <a:cs typeface="Calibri"/>
              </a:rPr>
              <a:t>head </a:t>
            </a:r>
            <a:r>
              <a:rPr sz="2800" b="1" i="1" spc="-5" dirty="0">
                <a:latin typeface="Calibri"/>
                <a:cs typeface="Calibri"/>
              </a:rPr>
              <a:t>of </a:t>
            </a:r>
            <a:r>
              <a:rPr sz="2800" b="1" i="1" dirty="0">
                <a:latin typeface="Calibri"/>
                <a:cs typeface="Calibri"/>
              </a:rPr>
              <a:t>the </a:t>
            </a:r>
            <a:r>
              <a:rPr sz="2800" b="1" i="1" spc="-665" dirty="0">
                <a:latin typeface="Calibri"/>
                <a:cs typeface="Calibri"/>
              </a:rPr>
              <a:t> </a:t>
            </a:r>
            <a:r>
              <a:rPr sz="2800" b="1" i="1" dirty="0">
                <a:latin typeface="Calibri"/>
                <a:cs typeface="Calibri"/>
              </a:rPr>
              <a:t>queue).</a:t>
            </a:r>
            <a:endParaRPr sz="2800" dirty="0">
              <a:latin typeface="Calibri"/>
              <a:cs typeface="Calibri"/>
            </a:endParaRPr>
          </a:p>
          <a:p>
            <a:pPr marL="355600" indent="-342900">
              <a:spcBef>
                <a:spcPts val="36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A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queue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b="1" i="1" spc="-10" dirty="0">
                <a:solidFill>
                  <a:srgbClr val="FF0000"/>
                </a:solidFill>
                <a:latin typeface="Calibri"/>
                <a:cs typeface="Calibri"/>
              </a:rPr>
              <a:t>FIFO</a:t>
            </a:r>
            <a:r>
              <a:rPr sz="2800" b="1" i="1" spc="-10" dirty="0">
                <a:latin typeface="Calibri"/>
                <a:cs typeface="Calibri"/>
              </a:rPr>
              <a:t>(first </a:t>
            </a:r>
            <a:r>
              <a:rPr sz="2800" b="1" i="1" dirty="0">
                <a:latin typeface="Calibri"/>
                <a:cs typeface="Calibri"/>
              </a:rPr>
              <a:t>in,</a:t>
            </a:r>
            <a:r>
              <a:rPr sz="2800" b="1" i="1" spc="5" dirty="0">
                <a:latin typeface="Calibri"/>
                <a:cs typeface="Calibri"/>
              </a:rPr>
              <a:t> </a:t>
            </a:r>
            <a:r>
              <a:rPr sz="2800" b="1" i="1" spc="-15" dirty="0">
                <a:latin typeface="Calibri"/>
                <a:cs typeface="Calibri"/>
              </a:rPr>
              <a:t>first</a:t>
            </a:r>
            <a:r>
              <a:rPr sz="2800" b="1" i="1" spc="5" dirty="0">
                <a:latin typeface="Calibri"/>
                <a:cs typeface="Calibri"/>
              </a:rPr>
              <a:t> </a:t>
            </a:r>
            <a:r>
              <a:rPr sz="2800" b="1" i="1" spc="-5" dirty="0">
                <a:latin typeface="Calibri"/>
                <a:cs typeface="Calibri"/>
              </a:rPr>
              <a:t>out)</a:t>
            </a:r>
            <a:r>
              <a:rPr sz="2800" b="1" i="1" dirty="0">
                <a:latin typeface="Calibri"/>
                <a:cs typeface="Calibri"/>
              </a:rPr>
              <a:t> </a:t>
            </a:r>
            <a:r>
              <a:rPr sz="2800" b="1" i="1" spc="-15" dirty="0">
                <a:latin typeface="Calibri"/>
                <a:cs typeface="Calibri"/>
              </a:rPr>
              <a:t>data</a:t>
            </a:r>
            <a:r>
              <a:rPr sz="2800" b="1" i="1" spc="15" dirty="0">
                <a:latin typeface="Calibri"/>
                <a:cs typeface="Calibri"/>
              </a:rPr>
              <a:t> </a:t>
            </a:r>
            <a:r>
              <a:rPr sz="2800" b="1" i="1" spc="-5" dirty="0">
                <a:latin typeface="Calibri"/>
                <a:cs typeface="Calibri"/>
              </a:rPr>
              <a:t>structure</a:t>
            </a:r>
            <a:endParaRPr sz="2800" dirty="0">
              <a:latin typeface="Calibri"/>
              <a:cs typeface="Calibri"/>
            </a:endParaRPr>
          </a:p>
          <a:p>
            <a:pPr marL="756285" lvl="1" indent="-287020">
              <a:spcBef>
                <a:spcPts val="340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15" dirty="0">
                <a:latin typeface="Calibri"/>
                <a:cs typeface="Calibri"/>
              </a:rPr>
              <a:t>Any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waiting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line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queue:</a:t>
            </a:r>
            <a:endParaRPr sz="2800" dirty="0">
              <a:latin typeface="Calibri"/>
              <a:cs typeface="Calibri"/>
            </a:endParaRPr>
          </a:p>
          <a:p>
            <a:pPr marL="756285" lvl="1" indent="-287020">
              <a:spcBef>
                <a:spcPts val="310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check-out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line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grocery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store</a:t>
            </a:r>
            <a:endParaRPr sz="2800" dirty="0">
              <a:latin typeface="Calibri"/>
              <a:cs typeface="Calibri"/>
            </a:endParaRPr>
          </a:p>
          <a:p>
            <a:pPr marL="756285" lvl="1" indent="-287020">
              <a:spcBef>
                <a:spcPts val="315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cars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stop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light</a:t>
            </a:r>
            <a:endParaRPr sz="2800" dirty="0">
              <a:latin typeface="Calibri"/>
              <a:cs typeface="Calibri"/>
            </a:endParaRPr>
          </a:p>
          <a:p>
            <a:pPr marL="756285" lvl="1" indent="-287020">
              <a:spcBef>
                <a:spcPts val="315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20" dirty="0">
                <a:latin typeface="Calibri"/>
                <a:cs typeface="Calibri"/>
              </a:rPr>
              <a:t>Ticket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counter</a:t>
            </a:r>
            <a:endParaRPr sz="28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24400" y="4191000"/>
            <a:ext cx="7315200" cy="25527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1690" y="380999"/>
            <a:ext cx="5629275" cy="63245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57924" y="228600"/>
            <a:ext cx="5629275" cy="647699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304800"/>
            <a:ext cx="11471401" cy="6324600"/>
            <a:chOff x="500037" y="1454901"/>
            <a:chExt cx="9644486" cy="5078838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0037" y="1454901"/>
              <a:ext cx="4612646" cy="507883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31877" y="1454901"/>
              <a:ext cx="4612646" cy="507883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23410" y="461594"/>
            <a:ext cx="3348354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dirty="0"/>
              <a:t>Priority</a:t>
            </a:r>
            <a:r>
              <a:rPr spc="-70" dirty="0"/>
              <a:t> </a:t>
            </a:r>
            <a:r>
              <a:rPr dirty="0"/>
              <a:t>Queue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9600" y="1607566"/>
            <a:ext cx="11353800" cy="29296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172085" indent="-342900"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Priority Queue is an </a:t>
            </a:r>
            <a:r>
              <a:rPr sz="3200" spc="-10" dirty="0">
                <a:latin typeface="Calibri"/>
                <a:cs typeface="Calibri"/>
              </a:rPr>
              <a:t>extension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32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queue </a:t>
            </a:r>
            <a:r>
              <a:rPr sz="3200" dirty="0">
                <a:latin typeface="Calibri"/>
                <a:cs typeface="Calibri"/>
              </a:rPr>
              <a:t>with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following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properties</a:t>
            </a:r>
            <a:r>
              <a:rPr lang="en-IN" sz="3200" spc="-10" dirty="0">
                <a:latin typeface="Calibri"/>
                <a:cs typeface="Calibri"/>
              </a:rPr>
              <a:t>:</a:t>
            </a:r>
            <a:endParaRPr sz="3200" dirty="0">
              <a:latin typeface="Calibri"/>
              <a:cs typeface="Calibri"/>
            </a:endParaRPr>
          </a:p>
          <a:p>
            <a:pPr marL="756285" lvl="1" indent="-287020">
              <a:spcBef>
                <a:spcPts val="690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20" dirty="0">
                <a:latin typeface="Calibri"/>
                <a:cs typeface="Calibri"/>
              </a:rPr>
              <a:t>Every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item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has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priority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associated</a:t>
            </a:r>
            <a:r>
              <a:rPr sz="2800" spc="-5" dirty="0">
                <a:latin typeface="Calibri"/>
                <a:cs typeface="Calibri"/>
              </a:rPr>
              <a:t> with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it.</a:t>
            </a:r>
            <a:endParaRPr sz="2800" dirty="0">
              <a:latin typeface="Calibri"/>
              <a:cs typeface="Calibri"/>
            </a:endParaRPr>
          </a:p>
          <a:p>
            <a:pPr marL="756285" marR="5080" lvl="1" indent="-287020">
              <a:spcBef>
                <a:spcPts val="670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5" dirty="0">
                <a:latin typeface="Calibri"/>
                <a:cs typeface="Calibri"/>
              </a:rPr>
              <a:t>An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element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with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high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priority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dequeued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before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element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with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low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priority.</a:t>
            </a:r>
            <a:endParaRPr sz="2800" dirty="0">
              <a:latin typeface="Calibri"/>
              <a:cs typeface="Calibri"/>
            </a:endParaRPr>
          </a:p>
          <a:p>
            <a:pPr marL="756285" marR="212090" lvl="1" indent="-287020">
              <a:spcBef>
                <a:spcPts val="675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5" dirty="0">
                <a:latin typeface="Calibri"/>
                <a:cs typeface="Calibri"/>
              </a:rPr>
              <a:t>If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two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elements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have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same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priority,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they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are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served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according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their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order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queue.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21823" y="152400"/>
            <a:ext cx="3348354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dirty="0"/>
              <a:t>Priority</a:t>
            </a:r>
            <a:r>
              <a:rPr spc="-70" dirty="0"/>
              <a:t> </a:t>
            </a:r>
            <a:r>
              <a:rPr dirty="0"/>
              <a:t>Queue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6661" y="990600"/>
            <a:ext cx="11658599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In a </a:t>
            </a:r>
            <a:r>
              <a:rPr sz="2400" spc="-5" dirty="0">
                <a:latin typeface="Calibri"/>
                <a:cs typeface="Calibri"/>
              </a:rPr>
              <a:t>queue,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b="1" spc="-10" dirty="0">
                <a:latin typeface="Calibri"/>
                <a:cs typeface="Calibri"/>
              </a:rPr>
              <a:t>first-in-first-out </a:t>
            </a:r>
            <a:r>
              <a:rPr sz="2400" b="1" spc="-5" dirty="0">
                <a:latin typeface="Calibri"/>
                <a:cs typeface="Calibri"/>
              </a:rPr>
              <a:t>rule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implemented whereas,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priority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queue,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values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removed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on </a:t>
            </a:r>
            <a:r>
              <a:rPr sz="2400" b="1" spc="-5" dirty="0">
                <a:latin typeface="Calibri"/>
                <a:cs typeface="Calibri"/>
              </a:rPr>
              <a:t>the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basis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of 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priority</a:t>
            </a:r>
            <a:r>
              <a:rPr sz="2400" spc="-5" dirty="0">
                <a:latin typeface="Calibri"/>
                <a:cs typeface="Calibri"/>
              </a:rPr>
              <a:t>. The element </a:t>
            </a:r>
            <a:r>
              <a:rPr sz="2400" dirty="0">
                <a:latin typeface="Calibri"/>
                <a:cs typeface="Calibri"/>
              </a:rPr>
              <a:t>with the </a:t>
            </a:r>
            <a:r>
              <a:rPr sz="2400" spc="-10" dirty="0">
                <a:latin typeface="Calibri"/>
                <a:cs typeface="Calibri"/>
              </a:rPr>
              <a:t>highest </a:t>
            </a:r>
            <a:r>
              <a:rPr sz="2400" spc="-5" dirty="0">
                <a:latin typeface="Calibri"/>
                <a:cs typeface="Calibri"/>
              </a:rPr>
              <a:t>priority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15" dirty="0">
                <a:latin typeface="Calibri"/>
                <a:cs typeface="Calibri"/>
              </a:rPr>
              <a:t>removed 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first.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18713" y="461594"/>
            <a:ext cx="53606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40" dirty="0"/>
              <a:t>Types</a:t>
            </a:r>
            <a:r>
              <a:rPr spc="-20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Priority</a:t>
            </a:r>
            <a:r>
              <a:rPr spc="-20" dirty="0"/>
              <a:t> </a:t>
            </a:r>
            <a:r>
              <a:rPr dirty="0"/>
              <a:t>Queue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7200" y="1524000"/>
            <a:ext cx="11506200" cy="3331296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5600" marR="23495" indent="-342900" algn="just">
              <a:lnSpc>
                <a:spcPct val="90000"/>
              </a:lnSpc>
              <a:spcBef>
                <a:spcPts val="484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b="1" spc="-5" dirty="0">
                <a:latin typeface="Calibri"/>
                <a:cs typeface="Calibri"/>
              </a:rPr>
              <a:t>Min Priority </a:t>
            </a:r>
            <a:r>
              <a:rPr sz="3200" b="1" dirty="0">
                <a:latin typeface="Calibri"/>
                <a:cs typeface="Calibri"/>
              </a:rPr>
              <a:t>Queue</a:t>
            </a:r>
            <a:r>
              <a:rPr sz="3200" dirty="0">
                <a:latin typeface="Calibri"/>
                <a:cs typeface="Calibri"/>
              </a:rPr>
              <a:t>: In min </a:t>
            </a:r>
            <a:r>
              <a:rPr sz="3200" spc="-5" dirty="0">
                <a:latin typeface="Calibri"/>
                <a:cs typeface="Calibri"/>
              </a:rPr>
              <a:t>priority </a:t>
            </a:r>
            <a:r>
              <a:rPr sz="3200" dirty="0">
                <a:latin typeface="Calibri"/>
                <a:cs typeface="Calibri"/>
              </a:rPr>
              <a:t>Queue 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minimum number </a:t>
            </a:r>
            <a:r>
              <a:rPr sz="3200" dirty="0">
                <a:latin typeface="Calibri"/>
                <a:cs typeface="Calibri"/>
              </a:rPr>
              <a:t>of </a:t>
            </a:r>
            <a:r>
              <a:rPr sz="3200" spc="-10" dirty="0">
                <a:latin typeface="Calibri"/>
                <a:cs typeface="Calibri"/>
              </a:rPr>
              <a:t>value gets </a:t>
            </a:r>
            <a:r>
              <a:rPr sz="3200" spc="-5" dirty="0">
                <a:latin typeface="Calibri"/>
                <a:cs typeface="Calibri"/>
              </a:rPr>
              <a:t>the </a:t>
            </a:r>
            <a:r>
              <a:rPr sz="3200" spc="-10" dirty="0">
                <a:latin typeface="Calibri"/>
                <a:cs typeface="Calibri"/>
              </a:rPr>
              <a:t>highest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priority and </a:t>
            </a:r>
            <a:r>
              <a:rPr sz="3200" spc="-15" dirty="0">
                <a:latin typeface="Calibri"/>
                <a:cs typeface="Calibri"/>
              </a:rPr>
              <a:t>lowest </a:t>
            </a:r>
            <a:r>
              <a:rPr sz="3200" spc="-5" dirty="0">
                <a:latin typeface="Calibri"/>
                <a:cs typeface="Calibri"/>
              </a:rPr>
              <a:t>number of element </a:t>
            </a:r>
            <a:r>
              <a:rPr sz="3200" spc="-15" dirty="0">
                <a:latin typeface="Calibri"/>
                <a:cs typeface="Calibri"/>
              </a:rPr>
              <a:t>gets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highest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priority.</a:t>
            </a:r>
            <a:endParaRPr lang="en-IN" sz="3200" spc="-30" dirty="0">
              <a:latin typeface="Calibri"/>
              <a:cs typeface="Calibri"/>
            </a:endParaRPr>
          </a:p>
          <a:p>
            <a:pPr marL="12700" marR="23495" algn="just">
              <a:lnSpc>
                <a:spcPct val="90000"/>
              </a:lnSpc>
              <a:spcBef>
                <a:spcPts val="484"/>
              </a:spcBef>
              <a:tabLst>
                <a:tab pos="355600" algn="l"/>
              </a:tabLst>
            </a:pPr>
            <a:endParaRPr sz="3200" dirty="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9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b="1" spc="-10" dirty="0">
                <a:latin typeface="Calibri"/>
                <a:cs typeface="Calibri"/>
              </a:rPr>
              <a:t>Max </a:t>
            </a:r>
            <a:r>
              <a:rPr sz="3200" b="1" spc="-5" dirty="0">
                <a:latin typeface="Calibri"/>
                <a:cs typeface="Calibri"/>
              </a:rPr>
              <a:t>Priority </a:t>
            </a:r>
            <a:r>
              <a:rPr sz="3200" b="1" dirty="0">
                <a:latin typeface="Calibri"/>
                <a:cs typeface="Calibri"/>
              </a:rPr>
              <a:t>Queue</a:t>
            </a:r>
            <a:r>
              <a:rPr sz="3200" dirty="0">
                <a:latin typeface="Calibri"/>
                <a:cs typeface="Calibri"/>
              </a:rPr>
              <a:t>: </a:t>
            </a:r>
            <a:r>
              <a:rPr sz="3200" spc="-10" dirty="0">
                <a:latin typeface="Calibri"/>
                <a:cs typeface="Calibri"/>
              </a:rPr>
              <a:t>Max </a:t>
            </a:r>
            <a:r>
              <a:rPr sz="3200" spc="-5" dirty="0">
                <a:latin typeface="Calibri"/>
                <a:cs typeface="Calibri"/>
              </a:rPr>
              <a:t>priority </a:t>
            </a:r>
            <a:r>
              <a:rPr sz="3200" dirty="0">
                <a:latin typeface="Calibri"/>
                <a:cs typeface="Calibri"/>
              </a:rPr>
              <a:t>Queue is 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10" dirty="0">
                <a:latin typeface="Calibri"/>
                <a:cs typeface="Calibri"/>
              </a:rPr>
              <a:t>opposite </a:t>
            </a:r>
            <a:r>
              <a:rPr sz="3200" dirty="0">
                <a:latin typeface="Calibri"/>
                <a:cs typeface="Calibri"/>
              </a:rPr>
              <a:t>of min </a:t>
            </a:r>
            <a:r>
              <a:rPr sz="3200" spc="-5" dirty="0">
                <a:latin typeface="Calibri"/>
                <a:cs typeface="Calibri"/>
              </a:rPr>
              <a:t>priority </a:t>
            </a:r>
            <a:r>
              <a:rPr sz="3200" dirty="0">
                <a:latin typeface="Calibri"/>
                <a:cs typeface="Calibri"/>
              </a:rPr>
              <a:t>Queue in it 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maximum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number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value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gets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the </a:t>
            </a:r>
            <a:r>
              <a:rPr sz="3200" spc="-10" dirty="0">
                <a:latin typeface="Calibri"/>
                <a:cs typeface="Calibri"/>
              </a:rPr>
              <a:t>highest </a:t>
            </a:r>
            <a:r>
              <a:rPr sz="3200" spc="-5" dirty="0">
                <a:latin typeface="Calibri"/>
                <a:cs typeface="Calibri"/>
              </a:rPr>
              <a:t> priority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and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minimum</a:t>
            </a:r>
            <a:r>
              <a:rPr sz="3200" spc="4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number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of </a:t>
            </a:r>
            <a:r>
              <a:rPr sz="3200" spc="-10" dirty="0">
                <a:latin typeface="Calibri"/>
                <a:cs typeface="Calibri"/>
              </a:rPr>
              <a:t>value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gets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minimum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priority.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42739" y="461594"/>
            <a:ext cx="19081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dirty="0"/>
              <a:t>Solution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2588" y="1600200"/>
            <a:ext cx="11428412" cy="4796206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228600"/>
            <a:ext cx="112014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" y="228600"/>
            <a:ext cx="117348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228600" y="304800"/>
            <a:ext cx="11963399" cy="6404216"/>
            <a:chOff x="283491" y="1609725"/>
            <a:chExt cx="8590936" cy="5008377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3491" y="1609725"/>
              <a:ext cx="5526297" cy="227647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19458" y="2146051"/>
              <a:ext cx="5854969" cy="447205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228600" y="304800"/>
            <a:ext cx="11734003" cy="6400473"/>
            <a:chOff x="509562" y="1538224"/>
            <a:chExt cx="8061412" cy="4729239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9562" y="1538224"/>
              <a:ext cx="4197057" cy="472923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06619" y="1876045"/>
              <a:ext cx="3864355" cy="439141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88362" y="461594"/>
            <a:ext cx="64166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5" dirty="0"/>
              <a:t>Conceptual</a:t>
            </a:r>
            <a:r>
              <a:rPr spc="-35" dirty="0"/>
              <a:t> </a:t>
            </a:r>
            <a:r>
              <a:rPr spc="-5" dirty="0"/>
              <a:t>view </a:t>
            </a:r>
            <a:r>
              <a:rPr spc="5" dirty="0"/>
              <a:t>of</a:t>
            </a:r>
            <a:r>
              <a:rPr spc="-10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dirty="0"/>
              <a:t>Queue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" y="1612540"/>
            <a:ext cx="5616909" cy="288326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24600" y="3657600"/>
            <a:ext cx="5351889" cy="3004748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6280759" cy="6477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39000" y="2209800"/>
            <a:ext cx="5376799" cy="404336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3599" y="31242"/>
            <a:ext cx="5078152" cy="3827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400" dirty="0"/>
              <a:t>Priority</a:t>
            </a:r>
            <a:r>
              <a:rPr sz="2400" spc="-25" dirty="0"/>
              <a:t> </a:t>
            </a:r>
            <a:r>
              <a:rPr sz="2400" dirty="0"/>
              <a:t>Queue</a:t>
            </a:r>
            <a:r>
              <a:rPr sz="2400" spc="-25" dirty="0"/>
              <a:t> </a:t>
            </a:r>
            <a:r>
              <a:rPr sz="2400" spc="-10" dirty="0"/>
              <a:t>(Circular</a:t>
            </a:r>
            <a:r>
              <a:rPr sz="2400" spc="15" dirty="0"/>
              <a:t> </a:t>
            </a:r>
            <a:r>
              <a:rPr sz="2400" dirty="0"/>
              <a:t>Q</a:t>
            </a:r>
            <a:r>
              <a:rPr sz="2400" spc="-5" dirty="0"/>
              <a:t> concept)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1027164"/>
            <a:ext cx="4267200" cy="400203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52675" y="2557124"/>
            <a:ext cx="4739125" cy="4002035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3599" y="31242"/>
            <a:ext cx="5078152" cy="3827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400" dirty="0"/>
              <a:t>Priority</a:t>
            </a:r>
            <a:r>
              <a:rPr sz="2400" spc="-25" dirty="0"/>
              <a:t> </a:t>
            </a:r>
            <a:r>
              <a:rPr sz="2400" dirty="0"/>
              <a:t>Queue</a:t>
            </a:r>
            <a:r>
              <a:rPr sz="2400" spc="-25" dirty="0"/>
              <a:t> </a:t>
            </a:r>
            <a:r>
              <a:rPr sz="2400" spc="-10" dirty="0"/>
              <a:t>(Circular</a:t>
            </a:r>
            <a:r>
              <a:rPr sz="2400" spc="15" dirty="0"/>
              <a:t> </a:t>
            </a:r>
            <a:r>
              <a:rPr sz="2400" dirty="0"/>
              <a:t>Q</a:t>
            </a:r>
            <a:r>
              <a:rPr sz="2400" spc="-5" dirty="0"/>
              <a:t> concept)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31242"/>
            <a:ext cx="11353800" cy="621715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76400" y="6385865"/>
            <a:ext cx="2819400" cy="440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79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228600"/>
            <a:ext cx="9753600" cy="6519849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457200"/>
            <a:ext cx="5776301" cy="51816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67627" y="304800"/>
            <a:ext cx="4795773" cy="594718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1597" y="461594"/>
            <a:ext cx="645414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dirty="0"/>
              <a:t>Uses</a:t>
            </a:r>
            <a:r>
              <a:rPr spc="-10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dirty="0"/>
              <a:t>Queue</a:t>
            </a:r>
            <a:r>
              <a:rPr spc="-10" dirty="0"/>
              <a:t> in</a:t>
            </a:r>
            <a:r>
              <a:rPr dirty="0"/>
              <a:t> </a:t>
            </a:r>
            <a:r>
              <a:rPr spc="-5" dirty="0"/>
              <a:t>computing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9940" y="1510636"/>
            <a:ext cx="7663180" cy="2983509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2900">
              <a:spcBef>
                <a:spcPts val="86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15" dirty="0">
                <a:latin typeface="Calibri"/>
                <a:cs typeface="Calibri"/>
              </a:rPr>
              <a:t>For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any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kind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of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problem</a:t>
            </a:r>
            <a:r>
              <a:rPr sz="3200" spc="-10" dirty="0">
                <a:latin typeface="Calibri"/>
                <a:cs typeface="Calibri"/>
              </a:rPr>
              <a:t> involving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FIFO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lang="en-IN" sz="3200" spc="-15" dirty="0">
                <a:latin typeface="Calibri"/>
                <a:cs typeface="Calibri"/>
              </a:rPr>
              <a:t>d</a:t>
            </a:r>
            <a:r>
              <a:rPr sz="3200" spc="-15" dirty="0" err="1">
                <a:latin typeface="Calibri"/>
                <a:cs typeface="Calibri"/>
              </a:rPr>
              <a:t>ata</a:t>
            </a:r>
            <a:r>
              <a:rPr sz="3200" spc="-15" dirty="0">
                <a:latin typeface="Calibri"/>
                <a:cs typeface="Calibri"/>
              </a:rPr>
              <a:t>.</a:t>
            </a:r>
            <a:endParaRPr sz="3200" dirty="0">
              <a:latin typeface="Calibri"/>
              <a:cs typeface="Calibri"/>
            </a:endParaRPr>
          </a:p>
          <a:p>
            <a:pPr marL="355600" indent="-342900"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15" dirty="0">
                <a:latin typeface="Calibri"/>
                <a:cs typeface="Calibri"/>
              </a:rPr>
              <a:t>Printer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Queue</a:t>
            </a:r>
          </a:p>
          <a:p>
            <a:pPr marL="355600" indent="-342900"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15" dirty="0">
                <a:latin typeface="Calibri"/>
                <a:cs typeface="Calibri"/>
              </a:rPr>
              <a:t>Keyboard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Input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buffer</a:t>
            </a:r>
            <a:endParaRPr sz="3200" dirty="0">
              <a:latin typeface="Calibri"/>
              <a:cs typeface="Calibri"/>
            </a:endParaRPr>
          </a:p>
          <a:p>
            <a:pPr marL="355600" indent="-342900"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GUI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Event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Queue</a:t>
            </a:r>
          </a:p>
          <a:p>
            <a:pPr marL="355600" indent="-342900"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40" dirty="0">
                <a:latin typeface="Calibri"/>
                <a:cs typeface="Calibri"/>
              </a:rPr>
              <a:t>Web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browser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request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Queue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61895" y="461594"/>
            <a:ext cx="66732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dirty="0"/>
              <a:t>Uses</a:t>
            </a:r>
            <a:r>
              <a:rPr spc="-10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dirty="0"/>
              <a:t>Queues</a:t>
            </a:r>
            <a:r>
              <a:rPr spc="-20" dirty="0"/>
              <a:t> </a:t>
            </a:r>
            <a:r>
              <a:rPr dirty="0"/>
              <a:t>in </a:t>
            </a:r>
            <a:r>
              <a:rPr spc="-5" dirty="0"/>
              <a:t>computing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3400" y="1607566"/>
            <a:ext cx="11201400" cy="366061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823594" indent="-342900"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In </a:t>
            </a:r>
            <a:r>
              <a:rPr sz="3200" spc="-10" dirty="0">
                <a:latin typeface="Calibri"/>
                <a:cs typeface="Calibri"/>
              </a:rPr>
              <a:t>simulation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studies,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where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10" dirty="0">
                <a:latin typeface="Calibri"/>
                <a:cs typeface="Calibri"/>
              </a:rPr>
              <a:t>goal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to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reduce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waiting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times:</a:t>
            </a:r>
            <a:endParaRPr sz="3200" dirty="0">
              <a:latin typeface="Calibri"/>
              <a:cs typeface="Calibri"/>
            </a:endParaRPr>
          </a:p>
          <a:p>
            <a:pPr marL="756285" lvl="1" indent="-287020">
              <a:spcBef>
                <a:spcPts val="690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15" dirty="0">
                <a:latin typeface="Calibri"/>
                <a:cs typeface="Calibri"/>
              </a:rPr>
              <a:t>Optimize</a:t>
            </a:r>
            <a:r>
              <a:rPr sz="2800" spc="-5" dirty="0">
                <a:latin typeface="Calibri"/>
                <a:cs typeface="Calibri"/>
              </a:rPr>
              <a:t> 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flow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traffic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at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20" dirty="0">
                <a:latin typeface="Calibri"/>
                <a:cs typeface="Calibri"/>
              </a:rPr>
              <a:t>traffic </a:t>
            </a:r>
            <a:r>
              <a:rPr sz="2800" spc="-10" dirty="0">
                <a:latin typeface="Calibri"/>
                <a:cs typeface="Calibri"/>
              </a:rPr>
              <a:t>light</a:t>
            </a:r>
            <a:endParaRPr sz="2800" dirty="0">
              <a:latin typeface="Calibri"/>
              <a:cs typeface="Calibri"/>
            </a:endParaRPr>
          </a:p>
          <a:p>
            <a:pPr marL="756285" marR="5080" lvl="1" indent="-287020">
              <a:spcBef>
                <a:spcPts val="670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15" dirty="0">
                <a:latin typeface="Calibri"/>
                <a:cs typeface="Calibri"/>
              </a:rPr>
              <a:t>Determine</a:t>
            </a:r>
            <a:r>
              <a:rPr sz="2800" spc="-5" dirty="0">
                <a:latin typeface="Calibri"/>
                <a:cs typeface="Calibri"/>
              </a:rPr>
              <a:t> 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number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15" dirty="0">
                <a:latin typeface="Calibri"/>
                <a:cs typeface="Calibri"/>
              </a:rPr>
              <a:t>cashiers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have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duty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at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5" dirty="0">
                <a:latin typeface="Calibri"/>
                <a:cs typeface="Calibri"/>
              </a:rPr>
              <a:t>grocery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store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at </a:t>
            </a:r>
            <a:r>
              <a:rPr sz="2800" spc="-25" dirty="0">
                <a:latin typeface="Calibri"/>
                <a:cs typeface="Calibri"/>
              </a:rPr>
              <a:t>different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times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20" dirty="0">
                <a:latin typeface="Calibri"/>
                <a:cs typeface="Calibri"/>
              </a:rPr>
              <a:t>day</a:t>
            </a:r>
            <a:endParaRPr sz="2800" dirty="0">
              <a:latin typeface="Calibri"/>
              <a:cs typeface="Calibri"/>
            </a:endParaRPr>
          </a:p>
          <a:p>
            <a:pPr marL="355600" indent="-342900">
              <a:spcBef>
                <a:spcPts val="75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Process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Scheduling</a:t>
            </a:r>
            <a:endParaRPr sz="3200" dirty="0">
              <a:latin typeface="Calibri"/>
              <a:cs typeface="Calibri"/>
            </a:endParaRPr>
          </a:p>
          <a:p>
            <a:pPr marL="355600" indent="-342900"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Printer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Queues</a:t>
            </a:r>
            <a:r>
              <a:rPr sz="3200" spc="-10" dirty="0">
                <a:latin typeface="Calibri"/>
                <a:cs typeface="Calibri"/>
              </a:rPr>
              <a:t> in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Network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02405" y="461594"/>
            <a:ext cx="418782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dirty="0"/>
              <a:t>Queue</a:t>
            </a:r>
            <a:r>
              <a:rPr spc="-60" dirty="0"/>
              <a:t> </a:t>
            </a:r>
            <a:r>
              <a:rPr spc="-15" dirty="0"/>
              <a:t>Operations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7200" y="1526795"/>
            <a:ext cx="11430000" cy="4217437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355600" marR="22860" indent="-342900">
              <a:lnSpc>
                <a:spcPct val="150000"/>
              </a:lnSpc>
              <a:spcBef>
                <a:spcPts val="82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000" b="1" spc="-10" dirty="0">
                <a:latin typeface="Calibri"/>
                <a:cs typeface="Calibri"/>
              </a:rPr>
              <a:t>Enqueue(x) </a:t>
            </a:r>
            <a:r>
              <a:rPr sz="3000" b="1" spc="-5" dirty="0">
                <a:latin typeface="Calibri"/>
                <a:cs typeface="Calibri"/>
              </a:rPr>
              <a:t>or push(x): </a:t>
            </a:r>
            <a:r>
              <a:rPr sz="3000" dirty="0">
                <a:latin typeface="Calibri"/>
                <a:cs typeface="Calibri"/>
              </a:rPr>
              <a:t>add an </a:t>
            </a:r>
            <a:r>
              <a:rPr sz="3000" spc="-10" dirty="0">
                <a:latin typeface="Calibri"/>
                <a:cs typeface="Calibri"/>
              </a:rPr>
              <a:t>element </a:t>
            </a:r>
            <a:r>
              <a:rPr sz="3000" spc="-15" dirty="0">
                <a:latin typeface="Calibri"/>
                <a:cs typeface="Calibri"/>
              </a:rPr>
              <a:t>to </a:t>
            </a:r>
            <a:r>
              <a:rPr sz="3000" dirty="0">
                <a:latin typeface="Calibri"/>
                <a:cs typeface="Calibri"/>
              </a:rPr>
              <a:t>the </a:t>
            </a:r>
            <a:r>
              <a:rPr sz="3000" spc="-10" dirty="0">
                <a:latin typeface="Calibri"/>
                <a:cs typeface="Calibri"/>
              </a:rPr>
              <a:t>tail </a:t>
            </a:r>
            <a:r>
              <a:rPr sz="3000" spc="-66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of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queue.</a:t>
            </a:r>
            <a:endParaRPr sz="3000" dirty="0">
              <a:latin typeface="Calibri"/>
              <a:cs typeface="Calibri"/>
            </a:endParaRPr>
          </a:p>
          <a:p>
            <a:pPr marL="355600" marR="5080" indent="-342900">
              <a:lnSpc>
                <a:spcPct val="150000"/>
              </a:lnSpc>
              <a:spcBef>
                <a:spcPts val="69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000" b="1" spc="-5" dirty="0">
                <a:latin typeface="Calibri"/>
                <a:cs typeface="Calibri"/>
              </a:rPr>
              <a:t>Dequeue() or pop(): </a:t>
            </a:r>
            <a:r>
              <a:rPr sz="3000" spc="-15" dirty="0">
                <a:latin typeface="Calibri"/>
                <a:cs typeface="Calibri"/>
              </a:rPr>
              <a:t>remove </a:t>
            </a:r>
            <a:r>
              <a:rPr sz="3000" dirty="0">
                <a:latin typeface="Calibri"/>
                <a:cs typeface="Calibri"/>
              </a:rPr>
              <a:t>an </a:t>
            </a:r>
            <a:r>
              <a:rPr sz="3000" spc="-10" dirty="0">
                <a:latin typeface="Calibri"/>
                <a:cs typeface="Calibri"/>
              </a:rPr>
              <a:t>element </a:t>
            </a:r>
            <a:r>
              <a:rPr sz="3000" spc="-20" dirty="0">
                <a:latin typeface="Calibri"/>
                <a:cs typeface="Calibri"/>
              </a:rPr>
              <a:t>from </a:t>
            </a:r>
            <a:r>
              <a:rPr sz="3000" dirty="0">
                <a:latin typeface="Calibri"/>
                <a:cs typeface="Calibri"/>
              </a:rPr>
              <a:t>the </a:t>
            </a:r>
            <a:r>
              <a:rPr sz="3000" spc="-66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head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of 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queue.</a:t>
            </a:r>
            <a:endParaRPr sz="3000" dirty="0">
              <a:latin typeface="Calibri"/>
              <a:cs typeface="Calibri"/>
            </a:endParaRPr>
          </a:p>
          <a:p>
            <a:pPr marL="355600" marR="617220" indent="-342900">
              <a:lnSpc>
                <a:spcPct val="150000"/>
              </a:lnSpc>
              <a:spcBef>
                <a:spcPts val="72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000" b="1" spc="-15" dirty="0">
                <a:latin typeface="Calibri"/>
                <a:cs typeface="Calibri"/>
              </a:rPr>
              <a:t>Front() </a:t>
            </a:r>
            <a:r>
              <a:rPr sz="3000" b="1" spc="-5" dirty="0">
                <a:latin typeface="Calibri"/>
                <a:cs typeface="Calibri"/>
              </a:rPr>
              <a:t>or peek(): </a:t>
            </a:r>
            <a:r>
              <a:rPr sz="3000" spc="-20" dirty="0">
                <a:latin typeface="Calibri"/>
                <a:cs typeface="Calibri"/>
              </a:rPr>
              <a:t>examine </a:t>
            </a:r>
            <a:r>
              <a:rPr sz="3000" dirty="0">
                <a:latin typeface="Calibri"/>
                <a:cs typeface="Calibri"/>
              </a:rPr>
              <a:t>the </a:t>
            </a:r>
            <a:r>
              <a:rPr sz="3000" spc="-10" dirty="0">
                <a:latin typeface="Calibri"/>
                <a:cs typeface="Calibri"/>
              </a:rPr>
              <a:t>element </a:t>
            </a:r>
            <a:r>
              <a:rPr sz="3000" spc="-15" dirty="0">
                <a:latin typeface="Calibri"/>
                <a:cs typeface="Calibri"/>
              </a:rPr>
              <a:t>at </a:t>
            </a:r>
            <a:r>
              <a:rPr sz="3000" dirty="0">
                <a:latin typeface="Calibri"/>
                <a:cs typeface="Calibri"/>
              </a:rPr>
              <a:t>the </a:t>
            </a:r>
            <a:r>
              <a:rPr sz="3000" spc="-66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head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of </a:t>
            </a:r>
            <a:r>
              <a:rPr sz="3000" dirty="0">
                <a:latin typeface="Calibri"/>
                <a:cs typeface="Calibri"/>
              </a:rPr>
              <a:t>the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queue.</a:t>
            </a:r>
            <a:endParaRPr sz="3000" dirty="0">
              <a:latin typeface="Calibri"/>
              <a:cs typeface="Calibri"/>
            </a:endParaRPr>
          </a:p>
          <a:p>
            <a:pPr marL="355600" indent="-342900">
              <a:lnSpc>
                <a:spcPct val="150000"/>
              </a:lnSpc>
              <a:spcBef>
                <a:spcPts val="2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000" b="1" spc="-5" dirty="0">
                <a:latin typeface="Calibri"/>
                <a:cs typeface="Calibri"/>
              </a:rPr>
              <a:t>QEmpty()</a:t>
            </a:r>
            <a:r>
              <a:rPr sz="3000" b="1" spc="-30" dirty="0">
                <a:latin typeface="Calibri"/>
                <a:cs typeface="Calibri"/>
              </a:rPr>
              <a:t> </a:t>
            </a:r>
            <a:r>
              <a:rPr sz="3000" b="1" spc="-5" dirty="0">
                <a:latin typeface="Calibri"/>
                <a:cs typeface="Calibri"/>
              </a:rPr>
              <a:t>or IsEmpty()</a:t>
            </a:r>
            <a:endParaRPr sz="3000" b="1" dirty="0">
              <a:latin typeface="Calibri"/>
              <a:cs typeface="Calibri"/>
            </a:endParaRPr>
          </a:p>
          <a:p>
            <a:pPr marL="355600" indent="-342900">
              <a:lnSpc>
                <a:spcPct val="15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000" b="1" spc="-5" dirty="0">
                <a:latin typeface="Calibri"/>
                <a:cs typeface="Calibri"/>
              </a:rPr>
              <a:t>QFull()</a:t>
            </a:r>
            <a:r>
              <a:rPr sz="3000" b="1" spc="-30" dirty="0">
                <a:latin typeface="Calibri"/>
                <a:cs typeface="Calibri"/>
              </a:rPr>
              <a:t> </a:t>
            </a:r>
            <a:r>
              <a:rPr sz="3000" b="1" spc="-5" dirty="0">
                <a:latin typeface="Calibri"/>
                <a:cs typeface="Calibri"/>
              </a:rPr>
              <a:t>or</a:t>
            </a:r>
            <a:r>
              <a:rPr sz="3000" b="1" spc="-10" dirty="0">
                <a:latin typeface="Calibri"/>
                <a:cs typeface="Calibri"/>
              </a:rPr>
              <a:t> </a:t>
            </a:r>
            <a:r>
              <a:rPr sz="3000" b="1" spc="-5" dirty="0">
                <a:latin typeface="Calibri"/>
                <a:cs typeface="Calibri"/>
              </a:rPr>
              <a:t>IsFull()</a:t>
            </a:r>
            <a:endParaRPr sz="3000" b="1" dirty="0">
              <a:latin typeface="Calibri"/>
              <a:cs typeface="Calibri"/>
            </a:endParaRPr>
          </a:p>
          <a:p>
            <a:pPr marL="355600" marR="950594" indent="-342900">
              <a:lnSpc>
                <a:spcPts val="2880"/>
              </a:lnSpc>
              <a:spcBef>
                <a:spcPts val="69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000" b="1" u="sng" dirty="0">
                <a:latin typeface="Calibri"/>
                <a:cs typeface="Calibri"/>
              </a:rPr>
              <a:t>It</a:t>
            </a:r>
            <a:r>
              <a:rPr sz="3000" b="1" u="sng" spc="-35" dirty="0">
                <a:latin typeface="Calibri"/>
                <a:cs typeface="Calibri"/>
              </a:rPr>
              <a:t> </a:t>
            </a:r>
            <a:r>
              <a:rPr sz="3000" b="1" u="sng" dirty="0">
                <a:latin typeface="Calibri"/>
                <a:cs typeface="Calibri"/>
              </a:rPr>
              <a:t>is</a:t>
            </a:r>
            <a:r>
              <a:rPr sz="3000" b="1" u="sng" spc="-5" dirty="0">
                <a:latin typeface="Calibri"/>
                <a:cs typeface="Calibri"/>
              </a:rPr>
              <a:t> </a:t>
            </a:r>
            <a:r>
              <a:rPr sz="3000" b="1" i="1" u="sng" spc="-5" dirty="0">
                <a:latin typeface="Calibri"/>
                <a:cs typeface="Calibri"/>
              </a:rPr>
              <a:t>not </a:t>
            </a:r>
            <a:r>
              <a:rPr sz="3000" b="1" i="1" u="sng" dirty="0">
                <a:latin typeface="Calibri"/>
                <a:cs typeface="Calibri"/>
              </a:rPr>
              <a:t>legal</a:t>
            </a:r>
            <a:r>
              <a:rPr sz="3000" b="1" i="1" u="sng" spc="5" dirty="0">
                <a:latin typeface="Calibri"/>
                <a:cs typeface="Calibri"/>
              </a:rPr>
              <a:t> </a:t>
            </a:r>
            <a:r>
              <a:rPr sz="3000" b="1" i="1" u="sng" spc="-20" dirty="0">
                <a:latin typeface="Calibri"/>
                <a:cs typeface="Calibri"/>
              </a:rPr>
              <a:t>to</a:t>
            </a:r>
            <a:r>
              <a:rPr sz="3000" b="1" i="1" u="sng" spc="-5" dirty="0">
                <a:latin typeface="Calibri"/>
                <a:cs typeface="Calibri"/>
              </a:rPr>
              <a:t> </a:t>
            </a:r>
            <a:r>
              <a:rPr sz="3000" b="1" i="1" u="sng" spc="-15" dirty="0">
                <a:latin typeface="Calibri"/>
                <a:cs typeface="Calibri"/>
              </a:rPr>
              <a:t>access</a:t>
            </a:r>
            <a:r>
              <a:rPr sz="3000" b="1" i="1" u="sng" dirty="0">
                <a:latin typeface="Calibri"/>
                <a:cs typeface="Calibri"/>
              </a:rPr>
              <a:t> the</a:t>
            </a:r>
            <a:r>
              <a:rPr sz="3000" b="1" i="1" u="sng" spc="5" dirty="0">
                <a:latin typeface="Calibri"/>
                <a:cs typeface="Calibri"/>
              </a:rPr>
              <a:t> </a:t>
            </a:r>
            <a:r>
              <a:rPr sz="3000" b="1" i="1" u="sng" spc="-10" dirty="0">
                <a:latin typeface="Calibri"/>
                <a:cs typeface="Calibri"/>
              </a:rPr>
              <a:t>elements</a:t>
            </a:r>
            <a:r>
              <a:rPr sz="3000" b="1" i="1" u="sng" dirty="0">
                <a:latin typeface="Calibri"/>
                <a:cs typeface="Calibri"/>
              </a:rPr>
              <a:t> </a:t>
            </a:r>
            <a:r>
              <a:rPr sz="3000" b="1" i="1" u="sng" spc="-10" dirty="0">
                <a:latin typeface="Calibri"/>
                <a:cs typeface="Calibri"/>
              </a:rPr>
              <a:t>in</a:t>
            </a:r>
            <a:r>
              <a:rPr sz="3000" b="1" i="1" u="sng" spc="-5" dirty="0">
                <a:latin typeface="Calibri"/>
                <a:cs typeface="Calibri"/>
              </a:rPr>
              <a:t> </a:t>
            </a:r>
            <a:r>
              <a:rPr sz="3000" b="1" i="1" u="sng" dirty="0">
                <a:latin typeface="Calibri"/>
                <a:cs typeface="Calibri"/>
              </a:rPr>
              <a:t>the </a:t>
            </a:r>
            <a:r>
              <a:rPr sz="3000" b="1" i="1" u="sng" spc="-665" dirty="0">
                <a:latin typeface="Calibri"/>
                <a:cs typeface="Calibri"/>
              </a:rPr>
              <a:t> </a:t>
            </a:r>
            <a:r>
              <a:rPr sz="3000" b="1" i="1" u="sng" spc="-5" dirty="0">
                <a:latin typeface="Calibri"/>
                <a:cs typeface="Calibri"/>
              </a:rPr>
              <a:t>middle of </a:t>
            </a:r>
            <a:r>
              <a:rPr sz="3000" b="1" i="1" u="sng" dirty="0">
                <a:latin typeface="Calibri"/>
                <a:cs typeface="Calibri"/>
              </a:rPr>
              <a:t>the</a:t>
            </a:r>
            <a:r>
              <a:rPr lang="en-IN" sz="3000" b="1" i="1" u="sng" dirty="0">
                <a:latin typeface="Calibri"/>
                <a:cs typeface="Calibri"/>
              </a:rPr>
              <a:t> </a:t>
            </a:r>
            <a:r>
              <a:rPr sz="3000" b="1" i="1" u="sng" dirty="0">
                <a:latin typeface="Calibri"/>
                <a:cs typeface="Calibri"/>
              </a:rPr>
              <a:t>queue!</a:t>
            </a:r>
            <a:endParaRPr sz="3000" u="sng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28570" y="461594"/>
            <a:ext cx="613600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10" dirty="0"/>
              <a:t>Implementation</a:t>
            </a:r>
            <a:r>
              <a:rPr spc="-50" dirty="0"/>
              <a:t> </a:t>
            </a:r>
            <a:r>
              <a:rPr dirty="0"/>
              <a:t>of</a:t>
            </a:r>
            <a:r>
              <a:rPr spc="-10" dirty="0"/>
              <a:t> </a:t>
            </a:r>
            <a:r>
              <a:rPr dirty="0"/>
              <a:t>Queues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9941" y="1510635"/>
            <a:ext cx="2078989" cy="119634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2900">
              <a:spcBef>
                <a:spcPts val="86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25" dirty="0">
                <a:latin typeface="Calibri"/>
                <a:cs typeface="Calibri"/>
              </a:rPr>
              <a:t>Array</a:t>
            </a:r>
            <a:endParaRPr sz="3200">
              <a:latin typeface="Calibri"/>
              <a:cs typeface="Calibri"/>
            </a:endParaRPr>
          </a:p>
          <a:p>
            <a:pPr marL="355600" indent="-342900"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25" dirty="0">
                <a:latin typeface="Calibri"/>
                <a:cs typeface="Calibri"/>
              </a:rPr>
              <a:t>Linked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List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80612" y="168692"/>
            <a:ext cx="502158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IN" sz="3600" spc="-35" dirty="0"/>
              <a:t>Array</a:t>
            </a:r>
            <a:r>
              <a:rPr lang="en-IN" sz="3600" spc="-25" dirty="0"/>
              <a:t> </a:t>
            </a:r>
            <a:r>
              <a:rPr lang="en-IN" sz="3600" spc="-10" dirty="0"/>
              <a:t>Implementation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00800" y="838201"/>
            <a:ext cx="4919726" cy="22860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5800" y="452425"/>
            <a:ext cx="4114800" cy="32670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53845" y="4218890"/>
            <a:ext cx="3981425" cy="25716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376798" y="3276600"/>
            <a:ext cx="3538602" cy="154787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376798" y="5181612"/>
            <a:ext cx="4525394" cy="150769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398</TotalTime>
  <Words>939</Words>
  <Application>Microsoft Office PowerPoint</Application>
  <PresentationFormat>Widescreen</PresentationFormat>
  <Paragraphs>95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8" baseType="lpstr">
      <vt:lpstr>Arial MT</vt:lpstr>
      <vt:lpstr>Calibri</vt:lpstr>
      <vt:lpstr>Times New Roman</vt:lpstr>
      <vt:lpstr>Office Theme</vt:lpstr>
      <vt:lpstr>DATA STRUCTURES </vt:lpstr>
      <vt:lpstr>UNIT 3</vt:lpstr>
      <vt:lpstr>QUEUE -ADT</vt:lpstr>
      <vt:lpstr>Conceptual view of a Queue</vt:lpstr>
      <vt:lpstr>Uses of Queue in computing</vt:lpstr>
      <vt:lpstr>Uses of Queues in computing</vt:lpstr>
      <vt:lpstr>Queue Operations</vt:lpstr>
      <vt:lpstr>Implementation of Queues</vt:lpstr>
      <vt:lpstr>Array Implementation</vt:lpstr>
      <vt:lpstr>PowerPoint Presentation</vt:lpstr>
      <vt:lpstr>PowerPoint Presentation</vt:lpstr>
      <vt:lpstr>Lab Program 7</vt:lpstr>
      <vt:lpstr>Lab Program 9</vt:lpstr>
      <vt:lpstr>Circular Queue</vt:lpstr>
      <vt:lpstr>Circular Queue</vt:lpstr>
      <vt:lpstr>Circular Queue</vt:lpstr>
      <vt:lpstr>Circular Queue</vt:lpstr>
      <vt:lpstr>Application of Circular Queue</vt:lpstr>
      <vt:lpstr>Implementation of Circular Queue</vt:lpstr>
      <vt:lpstr>Implementation of Circular Queue</vt:lpstr>
      <vt:lpstr>PowerPoint Presentation</vt:lpstr>
      <vt:lpstr>PowerPoint Presentation</vt:lpstr>
      <vt:lpstr>PowerPoint Presentation</vt:lpstr>
      <vt:lpstr>Lab Program 8</vt:lpstr>
      <vt:lpstr>Double ended Queue</vt:lpstr>
      <vt:lpstr>Applications</vt:lpstr>
      <vt:lpstr>Algorithm</vt:lpstr>
      <vt:lpstr>PowerPoint Presentation</vt:lpstr>
      <vt:lpstr>PowerPoint Presentation</vt:lpstr>
      <vt:lpstr>PowerPoint Presentation</vt:lpstr>
      <vt:lpstr>PowerPoint Presentation</vt:lpstr>
      <vt:lpstr>Priority Queue</vt:lpstr>
      <vt:lpstr>Priority Queue</vt:lpstr>
      <vt:lpstr>Types of Priority Queue</vt:lpstr>
      <vt:lpstr>Solution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Priority Queue (Circular Q concept)</vt:lpstr>
      <vt:lpstr>Priority Queue (Circular Q concept)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</dc:title>
  <dc:creator>bmsce</dc:creator>
  <cp:lastModifiedBy>Raj Sah</cp:lastModifiedBy>
  <cp:revision>7</cp:revision>
  <dcterms:created xsi:type="dcterms:W3CDTF">2023-12-05T18:20:18Z</dcterms:created>
  <dcterms:modified xsi:type="dcterms:W3CDTF">2024-02-11T18:50:21Z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2022-02-11T00:00:00Z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2023-12-05T00:00:00Z</vt:filetime>
  </property>
</Properties>
</file>