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36" r:id="rId2"/>
    <p:sldId id="737" r:id="rId3"/>
    <p:sldId id="333" r:id="rId4"/>
    <p:sldId id="727" r:id="rId5"/>
    <p:sldId id="728" r:id="rId6"/>
    <p:sldId id="259" r:id="rId7"/>
    <p:sldId id="729" r:id="rId8"/>
    <p:sldId id="657" r:id="rId9"/>
    <p:sldId id="730" r:id="rId10"/>
    <p:sldId id="731" r:id="rId11"/>
    <p:sldId id="732" r:id="rId12"/>
    <p:sldId id="733" r:id="rId13"/>
    <p:sldId id="659" r:id="rId14"/>
    <p:sldId id="660" r:id="rId15"/>
    <p:sldId id="658" r:id="rId16"/>
    <p:sldId id="734" r:id="rId17"/>
    <p:sldId id="735" r:id="rId18"/>
    <p:sldId id="267" r:id="rId19"/>
    <p:sldId id="268" r:id="rId20"/>
    <p:sldId id="269" r:id="rId21"/>
    <p:sldId id="270" r:id="rId22"/>
    <p:sldId id="668" r:id="rId23"/>
    <p:sldId id="675" r:id="rId24"/>
    <p:sldId id="676" r:id="rId25"/>
    <p:sldId id="677" r:id="rId26"/>
    <p:sldId id="678" r:id="rId27"/>
    <p:sldId id="271" r:id="rId28"/>
    <p:sldId id="266" r:id="rId29"/>
    <p:sldId id="256" r:id="rId30"/>
    <p:sldId id="257" r:id="rId31"/>
    <p:sldId id="264" r:id="rId32"/>
    <p:sldId id="258" r:id="rId33"/>
    <p:sldId id="265" r:id="rId34"/>
    <p:sldId id="261" r:id="rId35"/>
    <p:sldId id="263" r:id="rId36"/>
    <p:sldId id="262" r:id="rId37"/>
    <p:sldId id="260" r:id="rId38"/>
    <p:sldId id="682" r:id="rId39"/>
    <p:sldId id="683" r:id="rId40"/>
    <p:sldId id="684" r:id="rId41"/>
    <p:sldId id="686" r:id="rId42"/>
    <p:sldId id="687" r:id="rId43"/>
    <p:sldId id="688" r:id="rId44"/>
    <p:sldId id="689" r:id="rId45"/>
    <p:sldId id="690" r:id="rId46"/>
    <p:sldId id="691" r:id="rId47"/>
    <p:sldId id="704" r:id="rId48"/>
    <p:sldId id="705" r:id="rId49"/>
    <p:sldId id="706" r:id="rId50"/>
    <p:sldId id="707" r:id="rId51"/>
    <p:sldId id="708" r:id="rId52"/>
    <p:sldId id="709" r:id="rId53"/>
    <p:sldId id="692" r:id="rId54"/>
    <p:sldId id="710" r:id="rId55"/>
    <p:sldId id="711" r:id="rId56"/>
    <p:sldId id="712" r:id="rId57"/>
    <p:sldId id="715" r:id="rId58"/>
    <p:sldId id="713" r:id="rId59"/>
    <p:sldId id="716" r:id="rId60"/>
    <p:sldId id="714" r:id="rId61"/>
    <p:sldId id="717" r:id="rId62"/>
    <p:sldId id="718" r:id="rId63"/>
    <p:sldId id="719" r:id="rId64"/>
    <p:sldId id="279" r:id="rId65"/>
    <p:sldId id="681" r:id="rId66"/>
    <p:sldId id="680" r:id="rId67"/>
    <p:sldId id="280" r:id="rId68"/>
    <p:sldId id="721" r:id="rId69"/>
    <p:sldId id="281" r:id="rId70"/>
    <p:sldId id="722" r:id="rId71"/>
    <p:sldId id="282" r:id="rId72"/>
    <p:sldId id="723" r:id="rId73"/>
    <p:sldId id="288" r:id="rId74"/>
    <p:sldId id="289" r:id="rId75"/>
    <p:sldId id="724" r:id="rId76"/>
    <p:sldId id="290" r:id="rId77"/>
    <p:sldId id="725" r:id="rId78"/>
    <p:sldId id="291" r:id="rId79"/>
    <p:sldId id="292" r:id="rId80"/>
    <p:sldId id="726" r:id="rId81"/>
    <p:sldId id="294" r:id="rId82"/>
    <p:sldId id="295" r:id="rId83"/>
    <p:sldId id="738" r:id="rId84"/>
    <p:sldId id="296" r:id="rId85"/>
    <p:sldId id="739" r:id="rId86"/>
    <p:sldId id="297" r:id="rId87"/>
    <p:sldId id="298" r:id="rId88"/>
    <p:sldId id="299" r:id="rId89"/>
    <p:sldId id="300" r:id="rId90"/>
    <p:sldId id="301" r:id="rId91"/>
    <p:sldId id="302" r:id="rId92"/>
    <p:sldId id="303" r:id="rId93"/>
    <p:sldId id="304" r:id="rId94"/>
    <p:sldId id="305" r:id="rId95"/>
    <p:sldId id="746" r:id="rId96"/>
    <p:sldId id="306" r:id="rId97"/>
    <p:sldId id="307" r:id="rId98"/>
    <p:sldId id="740" r:id="rId99"/>
    <p:sldId id="308" r:id="rId100"/>
    <p:sldId id="741" r:id="rId101"/>
    <p:sldId id="309" r:id="rId102"/>
    <p:sldId id="742" r:id="rId103"/>
    <p:sldId id="310" r:id="rId104"/>
    <p:sldId id="743" r:id="rId105"/>
    <p:sldId id="311" r:id="rId106"/>
    <p:sldId id="744" r:id="rId107"/>
    <p:sldId id="312" r:id="rId108"/>
    <p:sldId id="745" r:id="rId109"/>
    <p:sldId id="313" r:id="rId110"/>
    <p:sldId id="314" r:id="rId111"/>
    <p:sldId id="747" r:id="rId112"/>
    <p:sldId id="750" r:id="rId113"/>
    <p:sldId id="748"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7" autoAdjust="0"/>
    <p:restoredTop sz="95196" autoAdjust="0"/>
  </p:normalViewPr>
  <p:slideViewPr>
    <p:cSldViewPr snapToGrid="0">
      <p:cViewPr varScale="1">
        <p:scale>
          <a:sx n="75" d="100"/>
          <a:sy n="75" d="100"/>
        </p:scale>
        <p:origin x="6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F392-4A91-78AD-FFA3-E18DA8002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CFFAE4-A790-98C1-435B-503EFF4BB3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9536DE-D0F1-D92C-506D-87275F154B9B}"/>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5" name="Footer Placeholder 4">
            <a:extLst>
              <a:ext uri="{FF2B5EF4-FFF2-40B4-BE49-F238E27FC236}">
                <a16:creationId xmlns:a16="http://schemas.microsoft.com/office/drawing/2014/main" id="{9490FBA9-AB8E-32EF-FB0A-308D4CA2C6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EBBF7-E543-9C14-1BD5-1820B0CEA6AB}"/>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368679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E3A2-6A67-4297-7190-1CC11958B8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1C9825-BBB7-6BFA-E9A3-26EE3FCC5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43112-858C-C318-4EDA-B4868329563E}"/>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5" name="Footer Placeholder 4">
            <a:extLst>
              <a:ext uri="{FF2B5EF4-FFF2-40B4-BE49-F238E27FC236}">
                <a16:creationId xmlns:a16="http://schemas.microsoft.com/office/drawing/2014/main" id="{7F770114-15C9-BC16-8A98-B6880E70E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2DE9C8-F04C-59F0-4BCA-7B67A5345E6E}"/>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319288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33F11-4ED9-3FAC-425F-9845CF2A5A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059666-4E47-8717-8180-775C2520C7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29B64E-9E55-4924-950A-03E5ACE75E7F}"/>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5" name="Footer Placeholder 4">
            <a:extLst>
              <a:ext uri="{FF2B5EF4-FFF2-40B4-BE49-F238E27FC236}">
                <a16:creationId xmlns:a16="http://schemas.microsoft.com/office/drawing/2014/main" id="{466A4736-E581-6D13-F81B-679F17FF7B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0BE74-FB91-47DA-C775-C108C965D6B0}"/>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221680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7D89-F465-8C77-51A5-E0CCC087A6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8BC6E6-F592-BDFB-F71F-7C76B3EBD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87FFFE-A687-EAB2-9564-38FEA56AA14F}"/>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5" name="Footer Placeholder 4">
            <a:extLst>
              <a:ext uri="{FF2B5EF4-FFF2-40B4-BE49-F238E27FC236}">
                <a16:creationId xmlns:a16="http://schemas.microsoft.com/office/drawing/2014/main" id="{937292C1-B294-463F-1BCB-5F6BB0FD0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DBA6A-CFAD-1705-DED5-828DA119DC0C}"/>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57530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F397-3572-6344-FCC8-692BC70B73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EF9AC1-B48D-239B-624E-4B0E30A037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B049FC-69E4-0E24-14CF-507C096715FD}"/>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5" name="Footer Placeholder 4">
            <a:extLst>
              <a:ext uri="{FF2B5EF4-FFF2-40B4-BE49-F238E27FC236}">
                <a16:creationId xmlns:a16="http://schemas.microsoft.com/office/drawing/2014/main" id="{9284ED83-5A29-EC59-2D4B-43F690D25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419BC-1E32-8FF0-BF12-20CC6287D4CF}"/>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195034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F343-BD90-9C06-391D-069C7F795F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C5E6E4-D234-7CA7-B9B3-A60714233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DDCA1E-5EFF-A350-2073-4E87B79DD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BB6A29-CD93-FC63-57FA-907F100E0081}"/>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6" name="Footer Placeholder 5">
            <a:extLst>
              <a:ext uri="{FF2B5EF4-FFF2-40B4-BE49-F238E27FC236}">
                <a16:creationId xmlns:a16="http://schemas.microsoft.com/office/drawing/2014/main" id="{D826998F-5C3D-736E-2CC2-69AB4B2F59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3BB622-D413-9CF4-7AEC-974C3DE2C4C9}"/>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372639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AE0E-A460-651A-D789-CA8E59C151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28777F-EC3B-7019-6B9D-A1B33D87C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B9EB8-2DE5-7B30-A82F-B035779B27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7CF5CA-E058-FD21-292F-F9A3FF2D7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98C737-7ED9-13D6-8768-2D05536089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9B8223-8B69-3799-F9C0-298D8662FDC3}"/>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8" name="Footer Placeholder 7">
            <a:extLst>
              <a:ext uri="{FF2B5EF4-FFF2-40B4-BE49-F238E27FC236}">
                <a16:creationId xmlns:a16="http://schemas.microsoft.com/office/drawing/2014/main" id="{B6CAB895-727C-FD5D-048E-570E009E1B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966999-4448-24A6-FE2B-CCEE359AF93D}"/>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106137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48B1-B566-63EA-6DEF-478CEC1961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853BF1-9F58-A8BE-B599-67595DEBC19F}"/>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4" name="Footer Placeholder 3">
            <a:extLst>
              <a:ext uri="{FF2B5EF4-FFF2-40B4-BE49-F238E27FC236}">
                <a16:creationId xmlns:a16="http://schemas.microsoft.com/office/drawing/2014/main" id="{43646E4E-2D4F-385A-D4AB-D05D401078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FDFEB6-B2E6-3761-4D2A-23E523D2E9A8}"/>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125637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EB4CDC-136E-8303-2395-8291CA11667B}"/>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3" name="Footer Placeholder 2">
            <a:extLst>
              <a:ext uri="{FF2B5EF4-FFF2-40B4-BE49-F238E27FC236}">
                <a16:creationId xmlns:a16="http://schemas.microsoft.com/office/drawing/2014/main" id="{00F2BD30-FB7A-EE3E-3A6E-5AF591FA87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9B6FCE-EC24-EBBC-98A2-52D870288883}"/>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11028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F009-823D-D6E1-1746-F33CD8EFE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37D9CE-8C12-2D32-0D84-0F05817D8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94B00E-AD9C-4BC8-8F47-46F043841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0B78E-0381-34A4-2785-1CC8EFAE1215}"/>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6" name="Footer Placeholder 5">
            <a:extLst>
              <a:ext uri="{FF2B5EF4-FFF2-40B4-BE49-F238E27FC236}">
                <a16:creationId xmlns:a16="http://schemas.microsoft.com/office/drawing/2014/main" id="{87918485-600E-3686-10D9-AE69806335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2F2064-AAF6-C50B-2908-73C03A0246A9}"/>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427850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26A6-485F-F165-C411-64132721B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234882-38DC-65A8-58A2-4F0EDA0C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E9D474-0A3F-C357-4E62-95D409408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FB5F8-F1B3-9CB9-F4D5-77D1137EAEE3}"/>
              </a:ext>
            </a:extLst>
          </p:cNvPr>
          <p:cNvSpPr>
            <a:spLocks noGrp="1"/>
          </p:cNvSpPr>
          <p:nvPr>
            <p:ph type="dt" sz="half" idx="10"/>
          </p:nvPr>
        </p:nvSpPr>
        <p:spPr/>
        <p:txBody>
          <a:bodyPr/>
          <a:lstStyle/>
          <a:p>
            <a:fld id="{9B9EE461-B33F-471A-AEC1-BDD74520E15F}" type="datetimeFigureOut">
              <a:rPr lang="en-IN" smtClean="0"/>
              <a:t>11-02-2024</a:t>
            </a:fld>
            <a:endParaRPr lang="en-IN"/>
          </a:p>
        </p:txBody>
      </p:sp>
      <p:sp>
        <p:nvSpPr>
          <p:cNvPr id="6" name="Footer Placeholder 5">
            <a:extLst>
              <a:ext uri="{FF2B5EF4-FFF2-40B4-BE49-F238E27FC236}">
                <a16:creationId xmlns:a16="http://schemas.microsoft.com/office/drawing/2014/main" id="{7559C4BF-09CC-9D18-B8DF-38D3789B9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FF14F-4D93-1B1F-8B4A-7AEF62CBCAE0}"/>
              </a:ext>
            </a:extLst>
          </p:cNvPr>
          <p:cNvSpPr>
            <a:spLocks noGrp="1"/>
          </p:cNvSpPr>
          <p:nvPr>
            <p:ph type="sldNum" sz="quarter" idx="12"/>
          </p:nvPr>
        </p:nvSpPr>
        <p:spPr/>
        <p:txBody>
          <a:bodyPr/>
          <a:lstStyle/>
          <a:p>
            <a:fld id="{04247925-8A8E-4180-9DED-1015E76BEEAA}" type="slidenum">
              <a:rPr lang="en-IN" smtClean="0"/>
              <a:t>‹#›</a:t>
            </a:fld>
            <a:endParaRPr lang="en-IN"/>
          </a:p>
        </p:txBody>
      </p:sp>
    </p:spTree>
    <p:extLst>
      <p:ext uri="{BB962C8B-B14F-4D97-AF65-F5344CB8AC3E}">
        <p14:creationId xmlns:p14="http://schemas.microsoft.com/office/powerpoint/2010/main" val="261755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4144F2-53C7-CED4-F507-04DCC0A2A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9EEECA-EDF4-EA9A-2FDF-DF869925C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DB386-AEC2-47D6-62B5-8964AB911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EE461-B33F-471A-AEC1-BDD74520E15F}" type="datetimeFigureOut">
              <a:rPr lang="en-IN" smtClean="0"/>
              <a:t>11-02-2024</a:t>
            </a:fld>
            <a:endParaRPr lang="en-IN"/>
          </a:p>
        </p:txBody>
      </p:sp>
      <p:sp>
        <p:nvSpPr>
          <p:cNvPr id="5" name="Footer Placeholder 4">
            <a:extLst>
              <a:ext uri="{FF2B5EF4-FFF2-40B4-BE49-F238E27FC236}">
                <a16:creationId xmlns:a16="http://schemas.microsoft.com/office/drawing/2014/main" id="{513236F4-6AFE-1B6A-82CA-5F86AF7B2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BB6637-8503-4F03-FB2A-5B99CCDF5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47925-8A8E-4180-9DED-1015E76BEEAA}" type="slidenum">
              <a:rPr lang="en-IN" smtClean="0"/>
              <a:t>‹#›</a:t>
            </a:fld>
            <a:endParaRPr lang="en-IN"/>
          </a:p>
        </p:txBody>
      </p:sp>
    </p:spTree>
    <p:extLst>
      <p:ext uri="{BB962C8B-B14F-4D97-AF65-F5344CB8AC3E}">
        <p14:creationId xmlns:p14="http://schemas.microsoft.com/office/powerpoint/2010/main" val="1771600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www.cs.usfca.edu/~galles/visualization/Algorithms.html" TargetMode="External"/><Relationship Id="rId2" Type="http://schemas.openxmlformats.org/officeDocument/2006/relationships/hyperlink" Target="https://visualgo.net/en/list?slide=1" TargetMode="External"/><Relationship Id="rId1" Type="http://schemas.openxmlformats.org/officeDocument/2006/relationships/slideLayout" Target="../slideLayouts/slideLayout2.xml"/><Relationship Id="rId4" Type="http://schemas.openxmlformats.org/officeDocument/2006/relationships/hyperlink" Target="https://csvistool.com/"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edia.geeksforgeeks.org/wp-content/cdn-uploads/gq/2013/03/Linkedlist_insert_at_start.png"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2430566"/>
            <a:ext cx="5182260" cy="696595"/>
          </a:xfrm>
          <a:prstGeom prst="rect">
            <a:avLst/>
          </a:prstGeom>
        </p:spPr>
        <p:txBody>
          <a:bodyPr vert="horz" wrap="square" lIns="0" tIns="13335" rIns="0" bIns="0" rtlCol="0">
            <a:spAutoFit/>
          </a:bodyPr>
          <a:lstStyle/>
          <a:p>
            <a:pPr marL="12700">
              <a:spcBef>
                <a:spcPts val="105"/>
              </a:spcBef>
            </a:pPr>
            <a:r>
              <a:rPr spc="-204" dirty="0"/>
              <a:t>DATA</a:t>
            </a:r>
            <a:r>
              <a:rPr spc="-45" dirty="0"/>
              <a:t> </a:t>
            </a:r>
            <a:r>
              <a:rPr dirty="0"/>
              <a:t>STRUCTURES</a:t>
            </a:r>
            <a:r>
              <a:rPr spc="-155" dirty="0"/>
              <a:t> </a:t>
            </a:r>
            <a:endParaRPr spc="-20" dirty="0"/>
          </a:p>
        </p:txBody>
      </p:sp>
      <p:sp>
        <p:nvSpPr>
          <p:cNvPr id="3" name="object 3"/>
          <p:cNvSpPr txBox="1"/>
          <p:nvPr/>
        </p:nvSpPr>
        <p:spPr>
          <a:xfrm>
            <a:off x="3581400" y="3794769"/>
            <a:ext cx="4738370" cy="566822"/>
          </a:xfrm>
          <a:prstGeom prst="rect">
            <a:avLst/>
          </a:prstGeom>
        </p:spPr>
        <p:txBody>
          <a:bodyPr vert="horz" wrap="square" lIns="0" tIns="12700" rIns="0" bIns="0" rtlCol="0">
            <a:spAutoFit/>
          </a:bodyPr>
          <a:lstStyle/>
          <a:p>
            <a:pPr marL="1905" algn="ctr">
              <a:spcBef>
                <a:spcPts val="100"/>
              </a:spcBef>
            </a:pPr>
            <a:r>
              <a:rPr sz="3600" spc="-10" dirty="0">
                <a:solidFill>
                  <a:srgbClr val="888888"/>
                </a:solidFill>
                <a:latin typeface="Calibri"/>
                <a:cs typeface="Calibri"/>
              </a:rPr>
              <a:t>UNIT-</a:t>
            </a:r>
            <a:r>
              <a:rPr lang="en-IN" sz="3600" spc="-50" dirty="0">
                <a:solidFill>
                  <a:srgbClr val="888888"/>
                </a:solidFill>
                <a:latin typeface="Calibri"/>
                <a:cs typeface="Calibri"/>
              </a:rPr>
              <a:t>2</a:t>
            </a:r>
            <a:endParaRPr sz="3600" dirty="0">
              <a:latin typeface="Calibri"/>
              <a:cs typeface="Calibri"/>
            </a:endParaRPr>
          </a:p>
        </p:txBody>
      </p:sp>
      <p:pic>
        <p:nvPicPr>
          <p:cNvPr id="4" name="object 4"/>
          <p:cNvPicPr/>
          <p:nvPr/>
        </p:nvPicPr>
        <p:blipFill>
          <a:blip r:embed="rId2" cstate="print"/>
          <a:stretch>
            <a:fillRect/>
          </a:stretch>
        </p:blipFill>
        <p:spPr>
          <a:xfrm>
            <a:off x="5609091" y="560482"/>
            <a:ext cx="682987" cy="633984"/>
          </a:xfrm>
          <a:prstGeom prst="rect">
            <a:avLst/>
          </a:prstGeom>
        </p:spPr>
      </p:pic>
      <p:sp>
        <p:nvSpPr>
          <p:cNvPr id="6" name="TextBox 5">
            <a:extLst>
              <a:ext uri="{FF2B5EF4-FFF2-40B4-BE49-F238E27FC236}">
                <a16:creationId xmlns:a16="http://schemas.microsoft.com/office/drawing/2014/main" id="{509C9444-4F54-682B-6EDA-1992528DA02B}"/>
              </a:ext>
            </a:extLst>
          </p:cNvPr>
          <p:cNvSpPr txBox="1"/>
          <p:nvPr/>
        </p:nvSpPr>
        <p:spPr>
          <a:xfrm>
            <a:off x="6477000" y="5029200"/>
            <a:ext cx="3359280" cy="923330"/>
          </a:xfrm>
          <a:prstGeom prst="rect">
            <a:avLst/>
          </a:prstGeom>
          <a:noFill/>
        </p:spPr>
        <p:txBody>
          <a:bodyPr wrap="square">
            <a:spAutoFit/>
          </a:bodyPr>
          <a:lstStyle/>
          <a:p>
            <a:pPr marL="774700" marR="765175" indent="-1905" algn="ctr"/>
            <a:r>
              <a:rPr lang="en-US" spc="-90" dirty="0">
                <a:solidFill>
                  <a:srgbClr val="888888"/>
                </a:solidFill>
                <a:latin typeface="Calibri"/>
                <a:cs typeface="Calibri"/>
              </a:rPr>
              <a:t>Dr.  Nagarathna N </a:t>
            </a:r>
          </a:p>
          <a:p>
            <a:pPr marL="774700" marR="765175" indent="-1905" algn="ctr"/>
            <a:r>
              <a:rPr lang="en-US" spc="-90" dirty="0">
                <a:solidFill>
                  <a:srgbClr val="888888"/>
                </a:solidFill>
                <a:latin typeface="Calibri"/>
                <a:cs typeface="Calibri"/>
              </a:rPr>
              <a:t>     </a:t>
            </a:r>
            <a:r>
              <a:rPr lang="en-US" spc="-10" dirty="0">
                <a:solidFill>
                  <a:srgbClr val="888888"/>
                </a:solidFill>
                <a:latin typeface="Calibri"/>
                <a:cs typeface="Calibri"/>
              </a:rPr>
              <a:t>PROFESSOR</a:t>
            </a:r>
            <a:endParaRPr lang="en-US" dirty="0">
              <a:latin typeface="Calibri"/>
              <a:cs typeface="Calibri"/>
            </a:endParaRPr>
          </a:p>
          <a:p>
            <a:pPr marL="12700" algn="ctr"/>
            <a:r>
              <a:rPr lang="en-US" dirty="0">
                <a:solidFill>
                  <a:srgbClr val="888888"/>
                </a:solidFill>
                <a:latin typeface="Calibri"/>
                <a:cs typeface="Calibri"/>
              </a:rPr>
              <a:t>B.M.S.</a:t>
            </a:r>
            <a:r>
              <a:rPr lang="en-US" spc="-70" dirty="0">
                <a:solidFill>
                  <a:srgbClr val="888888"/>
                </a:solidFill>
                <a:latin typeface="Calibri"/>
                <a:cs typeface="Calibri"/>
              </a:rPr>
              <a:t> </a:t>
            </a:r>
            <a:r>
              <a:rPr lang="en-US" dirty="0">
                <a:solidFill>
                  <a:srgbClr val="888888"/>
                </a:solidFill>
                <a:latin typeface="Calibri"/>
                <a:cs typeface="Calibri"/>
              </a:rPr>
              <a:t>COLLEGE</a:t>
            </a:r>
            <a:r>
              <a:rPr lang="en-US" spc="-90" dirty="0">
                <a:solidFill>
                  <a:srgbClr val="888888"/>
                </a:solidFill>
                <a:latin typeface="Calibri"/>
                <a:cs typeface="Calibri"/>
              </a:rPr>
              <a:t> </a:t>
            </a:r>
            <a:r>
              <a:rPr lang="en-US" dirty="0">
                <a:solidFill>
                  <a:srgbClr val="888888"/>
                </a:solidFill>
                <a:latin typeface="Calibri"/>
                <a:cs typeface="Calibri"/>
              </a:rPr>
              <a:t>OF</a:t>
            </a:r>
            <a:r>
              <a:rPr lang="en-US" spc="-75" dirty="0">
                <a:solidFill>
                  <a:srgbClr val="888888"/>
                </a:solidFill>
                <a:latin typeface="Calibri"/>
                <a:cs typeface="Calibri"/>
              </a:rPr>
              <a:t> </a:t>
            </a:r>
            <a:r>
              <a:rPr lang="en-US" spc="-10" dirty="0">
                <a:solidFill>
                  <a:srgbClr val="888888"/>
                </a:solidFill>
                <a:latin typeface="Calibri"/>
                <a:cs typeface="Calibri"/>
              </a:rPr>
              <a:t>ENGINEERING</a:t>
            </a:r>
            <a:endParaRPr lang="en-US"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098675">
              <a:spcBef>
                <a:spcPts val="105"/>
              </a:spcBef>
            </a:pPr>
            <a:r>
              <a:rPr dirty="0"/>
              <a:t>Singly</a:t>
            </a:r>
            <a:r>
              <a:rPr spc="-85" dirty="0"/>
              <a:t> </a:t>
            </a:r>
            <a:r>
              <a:rPr dirty="0"/>
              <a:t>Linked</a:t>
            </a:r>
            <a:r>
              <a:rPr spc="-85" dirty="0"/>
              <a:t> </a:t>
            </a:r>
            <a:r>
              <a:rPr spc="-20" dirty="0"/>
              <a:t>List</a:t>
            </a:r>
          </a:p>
        </p:txBody>
      </p:sp>
      <p:sp>
        <p:nvSpPr>
          <p:cNvPr id="3" name="object 3"/>
          <p:cNvSpPr txBox="1"/>
          <p:nvPr/>
        </p:nvSpPr>
        <p:spPr>
          <a:xfrm>
            <a:off x="914401" y="1610614"/>
            <a:ext cx="9176386" cy="2244725"/>
          </a:xfrm>
          <a:prstGeom prst="rect">
            <a:avLst/>
          </a:prstGeom>
        </p:spPr>
        <p:txBody>
          <a:bodyPr vert="horz" wrap="square" lIns="0" tIns="12065" rIns="0" bIns="0" rtlCol="0">
            <a:spAutoFit/>
          </a:bodyPr>
          <a:lstStyle/>
          <a:p>
            <a:pPr marL="354965" indent="-342265">
              <a:spcBef>
                <a:spcPts val="95"/>
              </a:spcBef>
              <a:buFont typeface="Arial MT"/>
              <a:buChar char="•"/>
              <a:tabLst>
                <a:tab pos="354965" algn="l"/>
              </a:tabLst>
            </a:pPr>
            <a:r>
              <a:rPr sz="2800" dirty="0">
                <a:latin typeface="Calibri"/>
                <a:cs typeface="Calibri"/>
              </a:rPr>
              <a:t>Singly</a:t>
            </a:r>
            <a:r>
              <a:rPr sz="2800" spc="-114" dirty="0">
                <a:latin typeface="Calibri"/>
                <a:cs typeface="Calibri"/>
              </a:rPr>
              <a:t> </a:t>
            </a:r>
            <a:r>
              <a:rPr sz="2800" dirty="0">
                <a:latin typeface="Calibri"/>
                <a:cs typeface="Calibri"/>
              </a:rPr>
              <a:t>linked</a:t>
            </a:r>
            <a:r>
              <a:rPr sz="2800" spc="-80" dirty="0">
                <a:latin typeface="Calibri"/>
                <a:cs typeface="Calibri"/>
              </a:rPr>
              <a:t> </a:t>
            </a:r>
            <a:r>
              <a:rPr sz="2800" dirty="0">
                <a:latin typeface="Calibri"/>
                <a:cs typeface="Calibri"/>
              </a:rPr>
              <a:t>lists</a:t>
            </a:r>
            <a:r>
              <a:rPr sz="2800" spc="-85" dirty="0">
                <a:latin typeface="Calibri"/>
                <a:cs typeface="Calibri"/>
              </a:rPr>
              <a:t> </a:t>
            </a:r>
            <a:r>
              <a:rPr sz="2800" spc="-10" dirty="0">
                <a:latin typeface="Calibri"/>
                <a:cs typeface="Calibri"/>
              </a:rPr>
              <a:t>contain</a:t>
            </a:r>
            <a:r>
              <a:rPr sz="2800" spc="-95" dirty="0">
                <a:latin typeface="Calibri"/>
                <a:cs typeface="Calibri"/>
              </a:rPr>
              <a:t> </a:t>
            </a:r>
            <a:r>
              <a:rPr sz="2800" dirty="0">
                <a:latin typeface="Calibri"/>
                <a:cs typeface="Calibri"/>
              </a:rPr>
              <a:t>nodes</a:t>
            </a:r>
            <a:r>
              <a:rPr sz="2800" spc="-85" dirty="0">
                <a:latin typeface="Calibri"/>
                <a:cs typeface="Calibri"/>
              </a:rPr>
              <a:t> </a:t>
            </a:r>
            <a:r>
              <a:rPr sz="2800" dirty="0">
                <a:latin typeface="Calibri"/>
                <a:cs typeface="Calibri"/>
              </a:rPr>
              <a:t>which</a:t>
            </a:r>
            <a:r>
              <a:rPr sz="2800" spc="-95" dirty="0">
                <a:latin typeface="Calibri"/>
                <a:cs typeface="Calibri"/>
              </a:rPr>
              <a:t> </a:t>
            </a:r>
            <a:r>
              <a:rPr sz="2800" spc="-20" dirty="0">
                <a:latin typeface="Calibri"/>
                <a:cs typeface="Calibri"/>
              </a:rPr>
              <a:t>have</a:t>
            </a:r>
            <a:r>
              <a:rPr lang="en-IN" sz="2800" spc="-20" dirty="0">
                <a:latin typeface="Calibri"/>
                <a:cs typeface="Calibri"/>
              </a:rPr>
              <a:t> </a:t>
            </a:r>
            <a:r>
              <a:rPr sz="2800" dirty="0">
                <a:latin typeface="Calibri"/>
                <a:cs typeface="Calibri"/>
              </a:rPr>
              <a:t>a</a:t>
            </a:r>
            <a:r>
              <a:rPr sz="2800" spc="-55" dirty="0">
                <a:latin typeface="Calibri"/>
                <a:cs typeface="Calibri"/>
              </a:rPr>
              <a:t> </a:t>
            </a:r>
            <a:r>
              <a:rPr sz="2800" b="1" dirty="0">
                <a:latin typeface="Calibri"/>
                <a:cs typeface="Calibri"/>
              </a:rPr>
              <a:t>data</a:t>
            </a:r>
            <a:r>
              <a:rPr sz="2800" b="1" spc="-40" dirty="0">
                <a:latin typeface="Calibri"/>
                <a:cs typeface="Calibri"/>
              </a:rPr>
              <a:t> </a:t>
            </a:r>
            <a:r>
              <a:rPr sz="2800" dirty="0">
                <a:latin typeface="Calibri"/>
                <a:cs typeface="Calibri"/>
              </a:rPr>
              <a:t>part</a:t>
            </a:r>
            <a:r>
              <a:rPr sz="2800" spc="-55" dirty="0">
                <a:latin typeface="Calibri"/>
                <a:cs typeface="Calibri"/>
              </a:rPr>
              <a:t> </a:t>
            </a:r>
            <a:r>
              <a:rPr sz="2800" dirty="0">
                <a:latin typeface="Calibri"/>
                <a:cs typeface="Calibri"/>
              </a:rPr>
              <a:t>as</a:t>
            </a:r>
            <a:r>
              <a:rPr sz="2800" spc="-55" dirty="0">
                <a:latin typeface="Calibri"/>
                <a:cs typeface="Calibri"/>
              </a:rPr>
              <a:t> </a:t>
            </a:r>
            <a:r>
              <a:rPr sz="2800" dirty="0">
                <a:latin typeface="Calibri"/>
                <a:cs typeface="Calibri"/>
              </a:rPr>
              <a:t>well</a:t>
            </a:r>
            <a:r>
              <a:rPr sz="2800" spc="-45" dirty="0">
                <a:latin typeface="Calibri"/>
                <a:cs typeface="Calibri"/>
              </a:rPr>
              <a:t> </a:t>
            </a:r>
            <a:r>
              <a:rPr sz="2800" dirty="0">
                <a:latin typeface="Calibri"/>
                <a:cs typeface="Calibri"/>
              </a:rPr>
              <a:t>as</a:t>
            </a:r>
            <a:r>
              <a:rPr sz="2800" spc="-55" dirty="0">
                <a:latin typeface="Calibri"/>
                <a:cs typeface="Calibri"/>
              </a:rPr>
              <a:t> </a:t>
            </a:r>
            <a:r>
              <a:rPr sz="2800" dirty="0">
                <a:latin typeface="Calibri"/>
                <a:cs typeface="Calibri"/>
              </a:rPr>
              <a:t>an</a:t>
            </a:r>
            <a:r>
              <a:rPr sz="2800" spc="-45" dirty="0">
                <a:latin typeface="Calibri"/>
                <a:cs typeface="Calibri"/>
              </a:rPr>
              <a:t> </a:t>
            </a:r>
            <a:r>
              <a:rPr sz="2800" b="1" dirty="0">
                <a:latin typeface="Calibri"/>
                <a:cs typeface="Calibri"/>
              </a:rPr>
              <a:t>address</a:t>
            </a:r>
            <a:r>
              <a:rPr sz="2800" b="1" spc="-35" dirty="0">
                <a:latin typeface="Calibri"/>
                <a:cs typeface="Calibri"/>
              </a:rPr>
              <a:t> </a:t>
            </a:r>
            <a:r>
              <a:rPr sz="2800" b="1" dirty="0">
                <a:latin typeface="Calibri"/>
                <a:cs typeface="Calibri"/>
              </a:rPr>
              <a:t>part</a:t>
            </a:r>
            <a:r>
              <a:rPr sz="2800" b="1" spc="-30" dirty="0">
                <a:latin typeface="Calibri"/>
                <a:cs typeface="Calibri"/>
              </a:rPr>
              <a:t> </a:t>
            </a:r>
            <a:r>
              <a:rPr sz="2800" dirty="0">
                <a:latin typeface="Calibri"/>
                <a:cs typeface="Calibri"/>
              </a:rPr>
              <a:t>i.e.</a:t>
            </a:r>
            <a:r>
              <a:rPr sz="2800" spc="-35" dirty="0">
                <a:latin typeface="Calibri"/>
                <a:cs typeface="Calibri"/>
              </a:rPr>
              <a:t> </a:t>
            </a:r>
            <a:r>
              <a:rPr sz="2800" dirty="0">
                <a:latin typeface="Calibri"/>
                <a:cs typeface="Calibri"/>
              </a:rPr>
              <a:t>next,</a:t>
            </a:r>
            <a:r>
              <a:rPr sz="2800" spc="-45" dirty="0">
                <a:latin typeface="Calibri"/>
                <a:cs typeface="Calibri"/>
              </a:rPr>
              <a:t> </a:t>
            </a:r>
            <a:r>
              <a:rPr sz="2800" spc="-10" dirty="0">
                <a:latin typeface="Calibri"/>
                <a:cs typeface="Calibri"/>
              </a:rPr>
              <a:t>which </a:t>
            </a:r>
            <a:r>
              <a:rPr sz="2800" dirty="0">
                <a:latin typeface="Calibri"/>
                <a:cs typeface="Calibri"/>
              </a:rPr>
              <a:t>points</a:t>
            </a:r>
            <a:r>
              <a:rPr sz="2800" spc="-45" dirty="0">
                <a:latin typeface="Calibri"/>
                <a:cs typeface="Calibri"/>
              </a:rPr>
              <a:t> </a:t>
            </a:r>
            <a:r>
              <a:rPr sz="2800" dirty="0">
                <a:latin typeface="Calibri"/>
                <a:cs typeface="Calibri"/>
              </a:rPr>
              <a:t>to</a:t>
            </a:r>
            <a:r>
              <a:rPr sz="2800" spc="-70" dirty="0">
                <a:latin typeface="Calibri"/>
                <a:cs typeface="Calibri"/>
              </a:rPr>
              <a:t> </a:t>
            </a:r>
            <a:r>
              <a:rPr sz="2800" dirty="0">
                <a:latin typeface="Calibri"/>
                <a:cs typeface="Calibri"/>
              </a:rPr>
              <a:t>the</a:t>
            </a:r>
            <a:r>
              <a:rPr sz="2800" spc="-55" dirty="0">
                <a:latin typeface="Calibri"/>
                <a:cs typeface="Calibri"/>
              </a:rPr>
              <a:t> </a:t>
            </a:r>
            <a:r>
              <a:rPr sz="2800" dirty="0">
                <a:latin typeface="Calibri"/>
                <a:cs typeface="Calibri"/>
              </a:rPr>
              <a:t>next</a:t>
            </a:r>
            <a:r>
              <a:rPr sz="2800" spc="-50" dirty="0">
                <a:latin typeface="Calibri"/>
                <a:cs typeface="Calibri"/>
              </a:rPr>
              <a:t> </a:t>
            </a:r>
            <a:r>
              <a:rPr sz="2800" dirty="0">
                <a:latin typeface="Calibri"/>
                <a:cs typeface="Calibri"/>
              </a:rPr>
              <a:t>node</a:t>
            </a:r>
            <a:r>
              <a:rPr sz="2800" spc="-50" dirty="0">
                <a:latin typeface="Calibri"/>
                <a:cs typeface="Calibri"/>
              </a:rPr>
              <a:t> </a:t>
            </a:r>
            <a:r>
              <a:rPr sz="2800" dirty="0">
                <a:latin typeface="Calibri"/>
                <a:cs typeface="Calibri"/>
              </a:rPr>
              <a:t>in</a:t>
            </a:r>
            <a:r>
              <a:rPr sz="2800" spc="-65" dirty="0">
                <a:latin typeface="Calibri"/>
                <a:cs typeface="Calibri"/>
              </a:rPr>
              <a:t> </a:t>
            </a:r>
            <a:r>
              <a:rPr sz="2800" dirty="0">
                <a:latin typeface="Calibri"/>
                <a:cs typeface="Calibri"/>
              </a:rPr>
              <a:t>the</a:t>
            </a:r>
            <a:r>
              <a:rPr sz="2800" spc="-55" dirty="0">
                <a:latin typeface="Calibri"/>
                <a:cs typeface="Calibri"/>
              </a:rPr>
              <a:t> </a:t>
            </a:r>
            <a:r>
              <a:rPr sz="2800" dirty="0">
                <a:latin typeface="Calibri"/>
                <a:cs typeface="Calibri"/>
              </a:rPr>
              <a:t>sequence</a:t>
            </a:r>
            <a:r>
              <a:rPr sz="2800" spc="-40" dirty="0">
                <a:latin typeface="Calibri"/>
                <a:cs typeface="Calibri"/>
              </a:rPr>
              <a:t> </a:t>
            </a:r>
            <a:r>
              <a:rPr sz="2800" dirty="0">
                <a:latin typeface="Calibri"/>
                <a:cs typeface="Calibri"/>
              </a:rPr>
              <a:t>of</a:t>
            </a:r>
            <a:r>
              <a:rPr sz="2800" spc="-70" dirty="0">
                <a:latin typeface="Calibri"/>
                <a:cs typeface="Calibri"/>
              </a:rPr>
              <a:t> </a:t>
            </a:r>
            <a:r>
              <a:rPr sz="2800" spc="-10" dirty="0">
                <a:latin typeface="Calibri"/>
                <a:cs typeface="Calibri"/>
              </a:rPr>
              <a:t>nodes.</a:t>
            </a:r>
            <a:endParaRPr sz="2800" dirty="0">
              <a:latin typeface="Calibri"/>
              <a:cs typeface="Calibri"/>
            </a:endParaRPr>
          </a:p>
          <a:p>
            <a:pPr marL="355600" marR="214629" indent="-342900">
              <a:spcBef>
                <a:spcPts val="670"/>
              </a:spcBef>
              <a:buFont typeface="Arial MT"/>
              <a:buChar char="•"/>
              <a:tabLst>
                <a:tab pos="355600" algn="l"/>
              </a:tabLst>
            </a:pPr>
            <a:r>
              <a:rPr sz="2800" dirty="0">
                <a:latin typeface="Calibri"/>
                <a:cs typeface="Calibri"/>
              </a:rPr>
              <a:t>The</a:t>
            </a:r>
            <a:r>
              <a:rPr sz="2800" spc="-85" dirty="0">
                <a:latin typeface="Calibri"/>
                <a:cs typeface="Calibri"/>
              </a:rPr>
              <a:t> </a:t>
            </a:r>
            <a:r>
              <a:rPr sz="2800" spc="-10" dirty="0">
                <a:latin typeface="Calibri"/>
                <a:cs typeface="Calibri"/>
              </a:rPr>
              <a:t>operations</a:t>
            </a:r>
            <a:r>
              <a:rPr sz="2800" spc="-60" dirty="0">
                <a:latin typeface="Calibri"/>
                <a:cs typeface="Calibri"/>
              </a:rPr>
              <a:t> </a:t>
            </a:r>
            <a:r>
              <a:rPr sz="2800" dirty="0">
                <a:latin typeface="Calibri"/>
                <a:cs typeface="Calibri"/>
              </a:rPr>
              <a:t>we</a:t>
            </a:r>
            <a:r>
              <a:rPr sz="2800" spc="-85" dirty="0">
                <a:latin typeface="Calibri"/>
                <a:cs typeface="Calibri"/>
              </a:rPr>
              <a:t> </a:t>
            </a:r>
            <a:r>
              <a:rPr sz="2800" dirty="0">
                <a:latin typeface="Calibri"/>
                <a:cs typeface="Calibri"/>
              </a:rPr>
              <a:t>can</a:t>
            </a:r>
            <a:r>
              <a:rPr sz="2800" spc="-85" dirty="0">
                <a:latin typeface="Calibri"/>
                <a:cs typeface="Calibri"/>
              </a:rPr>
              <a:t> </a:t>
            </a:r>
            <a:r>
              <a:rPr sz="2800" dirty="0">
                <a:latin typeface="Calibri"/>
                <a:cs typeface="Calibri"/>
              </a:rPr>
              <a:t>perform</a:t>
            </a:r>
            <a:r>
              <a:rPr sz="2800" spc="-60" dirty="0">
                <a:latin typeface="Calibri"/>
                <a:cs typeface="Calibri"/>
              </a:rPr>
              <a:t> </a:t>
            </a:r>
            <a:r>
              <a:rPr sz="2800" dirty="0">
                <a:latin typeface="Calibri"/>
                <a:cs typeface="Calibri"/>
              </a:rPr>
              <a:t>on</a:t>
            </a:r>
            <a:r>
              <a:rPr sz="2800" spc="-80" dirty="0">
                <a:latin typeface="Calibri"/>
                <a:cs typeface="Calibri"/>
              </a:rPr>
              <a:t> </a:t>
            </a:r>
            <a:r>
              <a:rPr sz="2800" dirty="0">
                <a:latin typeface="Calibri"/>
                <a:cs typeface="Calibri"/>
              </a:rPr>
              <a:t>singly</a:t>
            </a:r>
            <a:r>
              <a:rPr sz="2800" spc="-80" dirty="0">
                <a:latin typeface="Calibri"/>
                <a:cs typeface="Calibri"/>
              </a:rPr>
              <a:t> </a:t>
            </a:r>
            <a:r>
              <a:rPr sz="2800" dirty="0">
                <a:latin typeface="Calibri"/>
                <a:cs typeface="Calibri"/>
              </a:rPr>
              <a:t>linked</a:t>
            </a:r>
            <a:r>
              <a:rPr sz="2800" spc="-65" dirty="0">
                <a:latin typeface="Calibri"/>
                <a:cs typeface="Calibri"/>
              </a:rPr>
              <a:t> </a:t>
            </a:r>
            <a:r>
              <a:rPr sz="2800" spc="-10" dirty="0">
                <a:latin typeface="Calibri"/>
                <a:cs typeface="Calibri"/>
              </a:rPr>
              <a:t>lists </a:t>
            </a:r>
            <a:r>
              <a:rPr sz="2800" dirty="0">
                <a:latin typeface="Calibri"/>
                <a:cs typeface="Calibri"/>
              </a:rPr>
              <a:t>are</a:t>
            </a:r>
            <a:r>
              <a:rPr sz="2800" spc="-110" dirty="0">
                <a:latin typeface="Calibri"/>
                <a:cs typeface="Calibri"/>
              </a:rPr>
              <a:t> </a:t>
            </a:r>
            <a:r>
              <a:rPr sz="2800" b="1" dirty="0">
                <a:latin typeface="Calibri"/>
                <a:cs typeface="Calibri"/>
              </a:rPr>
              <a:t>insertion</a:t>
            </a:r>
            <a:r>
              <a:rPr sz="2800" dirty="0">
                <a:latin typeface="Calibri"/>
                <a:cs typeface="Calibri"/>
              </a:rPr>
              <a:t>,</a:t>
            </a:r>
            <a:r>
              <a:rPr sz="2800" spc="-65" dirty="0">
                <a:latin typeface="Calibri"/>
                <a:cs typeface="Calibri"/>
              </a:rPr>
              <a:t> </a:t>
            </a:r>
            <a:r>
              <a:rPr sz="2800" b="1" dirty="0">
                <a:latin typeface="Calibri"/>
                <a:cs typeface="Calibri"/>
              </a:rPr>
              <a:t>deletion</a:t>
            </a:r>
            <a:r>
              <a:rPr sz="2800" b="1" spc="-55" dirty="0">
                <a:latin typeface="Calibri"/>
                <a:cs typeface="Calibri"/>
              </a:rPr>
              <a:t> </a:t>
            </a:r>
            <a:r>
              <a:rPr sz="2800" dirty="0">
                <a:latin typeface="Calibri"/>
                <a:cs typeface="Calibri"/>
              </a:rPr>
              <a:t>and</a:t>
            </a:r>
            <a:r>
              <a:rPr sz="2800" spc="-75" dirty="0">
                <a:latin typeface="Calibri"/>
                <a:cs typeface="Calibri"/>
              </a:rPr>
              <a:t> </a:t>
            </a:r>
            <a:r>
              <a:rPr sz="2800" b="1" spc="-10" dirty="0">
                <a:latin typeface="Calibri"/>
                <a:cs typeface="Calibri"/>
              </a:rPr>
              <a:t>traversal</a:t>
            </a:r>
            <a:r>
              <a:rPr sz="2800" spc="-10" dirty="0">
                <a:latin typeface="Calibri"/>
                <a:cs typeface="Calibri"/>
              </a:rPr>
              <a:t>.</a:t>
            </a:r>
            <a:endParaRPr sz="2800" dirty="0">
              <a:latin typeface="Calibri"/>
              <a:cs typeface="Calibri"/>
            </a:endParaRPr>
          </a:p>
        </p:txBody>
      </p:sp>
      <p:pic>
        <p:nvPicPr>
          <p:cNvPr id="4" name="object 4"/>
          <p:cNvPicPr/>
          <p:nvPr/>
        </p:nvPicPr>
        <p:blipFill>
          <a:blip r:embed="rId2" cstate="print"/>
          <a:stretch>
            <a:fillRect/>
          </a:stretch>
        </p:blipFill>
        <p:spPr>
          <a:xfrm>
            <a:off x="2590800" y="4453002"/>
            <a:ext cx="6096000" cy="1719198"/>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199005">
              <a:spcBef>
                <a:spcPts val="105"/>
              </a:spcBef>
            </a:pPr>
            <a:r>
              <a:rPr dirty="0"/>
              <a:t>Insertion</a:t>
            </a:r>
            <a:r>
              <a:rPr spc="-50" dirty="0"/>
              <a:t> </a:t>
            </a:r>
            <a:r>
              <a:rPr dirty="0"/>
              <a:t>at</a:t>
            </a:r>
            <a:r>
              <a:rPr spc="-55" dirty="0"/>
              <a:t> </a:t>
            </a:r>
            <a:r>
              <a:rPr spc="-25" dirty="0"/>
              <a:t>end</a:t>
            </a:r>
          </a:p>
        </p:txBody>
      </p:sp>
      <p:sp>
        <p:nvSpPr>
          <p:cNvPr id="3" name="object 3"/>
          <p:cNvSpPr txBox="1"/>
          <p:nvPr/>
        </p:nvSpPr>
        <p:spPr>
          <a:xfrm>
            <a:off x="264160" y="663681"/>
            <a:ext cx="5831840" cy="5890715"/>
          </a:xfrm>
          <a:prstGeom prst="rect">
            <a:avLst/>
          </a:prstGeom>
        </p:spPr>
        <p:txBody>
          <a:bodyPr vert="horz" wrap="square" lIns="0" tIns="12065" rIns="0" bIns="0" rtlCol="0">
            <a:spAutoFit/>
          </a:bodyPr>
          <a:lstStyle/>
          <a:p>
            <a:pPr marL="12700">
              <a:spcBef>
                <a:spcPts val="95"/>
              </a:spcBef>
            </a:pPr>
            <a:r>
              <a:rPr sz="1600" b="1" dirty="0">
                <a:latin typeface="Calibri"/>
                <a:cs typeface="Calibri"/>
              </a:rPr>
              <a:t>void</a:t>
            </a:r>
            <a:r>
              <a:rPr sz="1600" b="1" spc="15" dirty="0">
                <a:latin typeface="Calibri"/>
                <a:cs typeface="Calibri"/>
              </a:rPr>
              <a:t> </a:t>
            </a:r>
            <a:r>
              <a:rPr sz="1600" spc="-10" dirty="0">
                <a:latin typeface="Calibri"/>
                <a:cs typeface="Calibri"/>
              </a:rPr>
              <a:t>insertlast(</a:t>
            </a:r>
            <a:r>
              <a:rPr sz="1600" b="1" spc="-10" dirty="0">
                <a:latin typeface="Calibri"/>
                <a:cs typeface="Calibri"/>
              </a:rPr>
              <a:t>int</a:t>
            </a:r>
            <a:r>
              <a:rPr sz="1600" b="1" spc="30" dirty="0">
                <a:latin typeface="Calibri"/>
                <a:cs typeface="Calibri"/>
              </a:rPr>
              <a:t> </a:t>
            </a:r>
            <a:r>
              <a:rPr sz="1600" spc="-20" dirty="0">
                <a:latin typeface="Calibri"/>
                <a:cs typeface="Calibri"/>
              </a:rPr>
              <a:t>item)</a:t>
            </a:r>
            <a:endParaRPr sz="1600" dirty="0">
              <a:latin typeface="Calibri"/>
              <a:cs typeface="Calibri"/>
            </a:endParaRPr>
          </a:p>
          <a:p>
            <a:pPr marL="12700"/>
            <a:r>
              <a:rPr sz="1600" spc="-50" dirty="0">
                <a:latin typeface="Calibri"/>
                <a:cs typeface="Calibri"/>
              </a:rPr>
              <a:t>{</a:t>
            </a:r>
            <a:endParaRPr sz="1600" dirty="0">
              <a:latin typeface="Calibri"/>
              <a:cs typeface="Calibri"/>
            </a:endParaRPr>
          </a:p>
          <a:p>
            <a:pPr marL="95885">
              <a:spcBef>
                <a:spcPts val="1200"/>
              </a:spcBef>
            </a:pPr>
            <a:r>
              <a:rPr sz="1600" dirty="0">
                <a:latin typeface="Calibri"/>
                <a:cs typeface="Calibri"/>
              </a:rPr>
              <a:t>struct node</a:t>
            </a:r>
            <a:r>
              <a:rPr sz="1600" spc="-10" dirty="0">
                <a:latin typeface="Calibri"/>
                <a:cs typeface="Calibri"/>
              </a:rPr>
              <a:t> </a:t>
            </a:r>
            <a:r>
              <a:rPr sz="1600" dirty="0">
                <a:latin typeface="Calibri"/>
                <a:cs typeface="Calibri"/>
              </a:rPr>
              <a:t>*ptr</a:t>
            </a:r>
            <a:r>
              <a:rPr sz="1600" spc="-10"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(struct</a:t>
            </a:r>
            <a:r>
              <a:rPr sz="1600" spc="5" dirty="0">
                <a:latin typeface="Calibri"/>
                <a:cs typeface="Calibri"/>
              </a:rPr>
              <a:t> </a:t>
            </a:r>
            <a:r>
              <a:rPr sz="1600" dirty="0">
                <a:latin typeface="Calibri"/>
                <a:cs typeface="Calibri"/>
              </a:rPr>
              <a:t>node</a:t>
            </a:r>
            <a:r>
              <a:rPr sz="1600" spc="-15" dirty="0">
                <a:latin typeface="Calibri"/>
                <a:cs typeface="Calibri"/>
              </a:rPr>
              <a:t> </a:t>
            </a:r>
            <a:r>
              <a:rPr sz="1600" dirty="0">
                <a:latin typeface="Calibri"/>
                <a:cs typeface="Calibri"/>
              </a:rPr>
              <a:t>*)</a:t>
            </a:r>
            <a:r>
              <a:rPr sz="1600" spc="-10" dirty="0">
                <a:latin typeface="Calibri"/>
                <a:cs typeface="Calibri"/>
              </a:rPr>
              <a:t> malloc(sizeof(struct</a:t>
            </a:r>
            <a:r>
              <a:rPr sz="1600" spc="5" dirty="0">
                <a:latin typeface="Calibri"/>
                <a:cs typeface="Calibri"/>
              </a:rPr>
              <a:t> </a:t>
            </a:r>
            <a:r>
              <a:rPr sz="1600" spc="-10" dirty="0">
                <a:latin typeface="Calibri"/>
                <a:cs typeface="Calibri"/>
              </a:rPr>
              <a:t>node));</a:t>
            </a:r>
            <a:endParaRPr sz="1600" dirty="0">
              <a:latin typeface="Calibri"/>
              <a:cs typeface="Calibri"/>
            </a:endParaRPr>
          </a:p>
          <a:p>
            <a:pPr marL="95885"/>
            <a:r>
              <a:rPr sz="1600" dirty="0">
                <a:latin typeface="Calibri"/>
                <a:cs typeface="Calibri"/>
              </a:rPr>
              <a:t>struct</a:t>
            </a:r>
            <a:r>
              <a:rPr sz="1600" spc="-15" dirty="0">
                <a:latin typeface="Calibri"/>
                <a:cs typeface="Calibri"/>
              </a:rPr>
              <a:t> </a:t>
            </a:r>
            <a:r>
              <a:rPr sz="1600" dirty="0">
                <a:latin typeface="Calibri"/>
                <a:cs typeface="Calibri"/>
              </a:rPr>
              <a:t>node</a:t>
            </a:r>
            <a:r>
              <a:rPr sz="1600" spc="-25" dirty="0">
                <a:latin typeface="Calibri"/>
                <a:cs typeface="Calibri"/>
              </a:rPr>
              <a:t> </a:t>
            </a:r>
            <a:r>
              <a:rPr sz="1600" spc="-10" dirty="0">
                <a:latin typeface="Calibri"/>
                <a:cs typeface="Calibri"/>
              </a:rPr>
              <a:t>*temp;</a:t>
            </a:r>
            <a:endParaRPr sz="1600" dirty="0">
              <a:latin typeface="Calibri"/>
              <a:cs typeface="Calibri"/>
            </a:endParaRPr>
          </a:p>
          <a:p>
            <a:pPr marL="239395">
              <a:spcBef>
                <a:spcPts val="1200"/>
              </a:spcBef>
            </a:pPr>
            <a:r>
              <a:rPr sz="1600" spc="-10" dirty="0">
                <a:latin typeface="Calibri"/>
                <a:cs typeface="Calibri"/>
              </a:rPr>
              <a:t>ptr-&gt;data=item;</a:t>
            </a:r>
            <a:endParaRPr sz="1600" dirty="0">
              <a:latin typeface="Calibri"/>
              <a:cs typeface="Calibri"/>
            </a:endParaRPr>
          </a:p>
          <a:p>
            <a:pPr marL="210185"/>
            <a:r>
              <a:rPr sz="1600" b="1" dirty="0">
                <a:latin typeface="Calibri"/>
                <a:cs typeface="Calibri"/>
              </a:rPr>
              <a:t>if</a:t>
            </a:r>
            <a:r>
              <a:rPr sz="1600" dirty="0">
                <a:latin typeface="Calibri"/>
                <a:cs typeface="Calibri"/>
              </a:rPr>
              <a:t>(head</a:t>
            </a:r>
            <a:r>
              <a:rPr sz="1600" spc="-5" dirty="0">
                <a:latin typeface="Calibri"/>
                <a:cs typeface="Calibri"/>
              </a:rPr>
              <a:t> </a:t>
            </a:r>
            <a:r>
              <a:rPr sz="1600" dirty="0">
                <a:latin typeface="Calibri"/>
                <a:cs typeface="Calibri"/>
              </a:rPr>
              <a:t>==</a:t>
            </a:r>
            <a:r>
              <a:rPr sz="1600" spc="-25" dirty="0">
                <a:latin typeface="Calibri"/>
                <a:cs typeface="Calibri"/>
              </a:rPr>
              <a:t> </a:t>
            </a:r>
            <a:r>
              <a:rPr sz="1600" spc="-20" dirty="0">
                <a:latin typeface="Calibri"/>
                <a:cs typeface="Calibri"/>
              </a:rPr>
              <a:t>NULL)</a:t>
            </a:r>
            <a:endParaRPr sz="1600" dirty="0">
              <a:latin typeface="Calibri"/>
              <a:cs typeface="Calibri"/>
            </a:endParaRPr>
          </a:p>
          <a:p>
            <a:pPr marL="210185"/>
            <a:r>
              <a:rPr sz="1600" spc="-50" dirty="0">
                <a:latin typeface="Calibri"/>
                <a:cs typeface="Calibri"/>
              </a:rPr>
              <a:t>{</a:t>
            </a:r>
            <a:endParaRPr sz="1600" dirty="0">
              <a:latin typeface="Calibri"/>
              <a:cs typeface="Calibri"/>
            </a:endParaRPr>
          </a:p>
          <a:p>
            <a:pPr marL="324485" marR="2026920" algn="just"/>
            <a:r>
              <a:rPr sz="1600" spc="-10" dirty="0">
                <a:latin typeface="Calibri"/>
                <a:cs typeface="Calibri"/>
              </a:rPr>
              <a:t>ptr-</a:t>
            </a:r>
            <a:r>
              <a:rPr sz="1600" dirty="0">
                <a:latin typeface="Calibri"/>
                <a:cs typeface="Calibri"/>
              </a:rPr>
              <a:t>&gt;next</a:t>
            </a:r>
            <a:r>
              <a:rPr sz="1600" spc="10" dirty="0">
                <a:latin typeface="Calibri"/>
                <a:cs typeface="Calibri"/>
              </a:rPr>
              <a:t> </a:t>
            </a:r>
            <a:r>
              <a:rPr sz="1600" dirty="0">
                <a:latin typeface="Calibri"/>
                <a:cs typeface="Calibri"/>
              </a:rPr>
              <a:t>=</a:t>
            </a:r>
            <a:r>
              <a:rPr sz="1600" spc="-10" dirty="0">
                <a:latin typeface="Calibri"/>
                <a:cs typeface="Calibri"/>
              </a:rPr>
              <a:t> </a:t>
            </a:r>
            <a:r>
              <a:rPr sz="1600" spc="-20" dirty="0">
                <a:latin typeface="Calibri"/>
                <a:cs typeface="Calibri"/>
              </a:rPr>
              <a:t>NULL; </a:t>
            </a:r>
            <a:r>
              <a:rPr sz="1600" spc="-10" dirty="0">
                <a:latin typeface="Calibri"/>
                <a:cs typeface="Calibri"/>
              </a:rPr>
              <a:t>ptr-</a:t>
            </a:r>
            <a:r>
              <a:rPr sz="1600" dirty="0">
                <a:latin typeface="Calibri"/>
                <a:cs typeface="Calibri"/>
              </a:rPr>
              <a:t>&gt;prev</a:t>
            </a:r>
            <a:r>
              <a:rPr sz="1600" spc="10" dirty="0">
                <a:latin typeface="Calibri"/>
                <a:cs typeface="Calibri"/>
              </a:rPr>
              <a:t> </a:t>
            </a:r>
            <a:r>
              <a:rPr sz="1600" dirty="0">
                <a:latin typeface="Calibri"/>
                <a:cs typeface="Calibri"/>
              </a:rPr>
              <a:t>=</a:t>
            </a:r>
            <a:r>
              <a:rPr sz="1600" spc="-10" dirty="0">
                <a:latin typeface="Calibri"/>
                <a:cs typeface="Calibri"/>
              </a:rPr>
              <a:t> </a:t>
            </a:r>
            <a:r>
              <a:rPr sz="1600" spc="-20" dirty="0">
                <a:latin typeface="Calibri"/>
                <a:cs typeface="Calibri"/>
              </a:rPr>
              <a:t>NULL; </a:t>
            </a:r>
            <a:endParaRPr lang="en-IN" sz="1600" spc="-20" dirty="0">
              <a:latin typeface="Calibri"/>
              <a:cs typeface="Calibri"/>
            </a:endParaRPr>
          </a:p>
          <a:p>
            <a:pPr marL="324485" marR="2026920" algn="just"/>
            <a:r>
              <a:rPr sz="1600" dirty="0">
                <a:latin typeface="Calibri"/>
                <a:cs typeface="Calibri"/>
              </a:rPr>
              <a:t>head</a:t>
            </a:r>
            <a:r>
              <a:rPr sz="1600" spc="-5" dirty="0">
                <a:latin typeface="Calibri"/>
                <a:cs typeface="Calibri"/>
              </a:rPr>
              <a:t> </a:t>
            </a:r>
            <a:r>
              <a:rPr sz="1600" dirty="0">
                <a:latin typeface="Calibri"/>
                <a:cs typeface="Calibri"/>
              </a:rPr>
              <a:t>=</a:t>
            </a:r>
            <a:r>
              <a:rPr sz="1600" spc="-20" dirty="0">
                <a:latin typeface="Calibri"/>
                <a:cs typeface="Calibri"/>
              </a:rPr>
              <a:t> ptr;</a:t>
            </a:r>
            <a:endParaRPr sz="1600" dirty="0">
              <a:latin typeface="Calibri"/>
              <a:cs typeface="Calibri"/>
            </a:endParaRPr>
          </a:p>
          <a:p>
            <a:pPr marL="210185"/>
            <a:r>
              <a:rPr sz="1600" spc="-50" dirty="0">
                <a:latin typeface="Calibri"/>
                <a:cs typeface="Calibri"/>
              </a:rPr>
              <a:t>}</a:t>
            </a:r>
            <a:endParaRPr sz="1600" dirty="0">
              <a:latin typeface="Calibri"/>
              <a:cs typeface="Calibri"/>
            </a:endParaRPr>
          </a:p>
          <a:p>
            <a:pPr marL="210185"/>
            <a:r>
              <a:rPr sz="1600" b="1" spc="-20" dirty="0">
                <a:latin typeface="Calibri"/>
                <a:cs typeface="Calibri"/>
              </a:rPr>
              <a:t>else</a:t>
            </a:r>
            <a:endParaRPr sz="1600" dirty="0">
              <a:latin typeface="Calibri"/>
              <a:cs typeface="Calibri"/>
            </a:endParaRPr>
          </a:p>
          <a:p>
            <a:pPr marL="210185">
              <a:spcBef>
                <a:spcPts val="5"/>
              </a:spcBef>
            </a:pPr>
            <a:r>
              <a:rPr sz="1600" spc="-50" dirty="0">
                <a:latin typeface="Calibri"/>
                <a:cs typeface="Calibri"/>
              </a:rPr>
              <a:t>{</a:t>
            </a:r>
            <a:endParaRPr sz="1600" dirty="0">
              <a:latin typeface="Calibri"/>
              <a:cs typeface="Calibri"/>
            </a:endParaRPr>
          </a:p>
          <a:p>
            <a:pPr marL="295910"/>
            <a:r>
              <a:rPr sz="1600" dirty="0">
                <a:latin typeface="Calibri"/>
                <a:cs typeface="Calibri"/>
              </a:rPr>
              <a:t>temp =</a:t>
            </a:r>
            <a:r>
              <a:rPr sz="1600" spc="-10" dirty="0">
                <a:latin typeface="Calibri"/>
                <a:cs typeface="Calibri"/>
              </a:rPr>
              <a:t> head;</a:t>
            </a:r>
            <a:endParaRPr sz="1600" dirty="0">
              <a:latin typeface="Calibri"/>
              <a:cs typeface="Calibri"/>
            </a:endParaRPr>
          </a:p>
          <a:p>
            <a:pPr marL="295910"/>
            <a:r>
              <a:rPr sz="1600" b="1" spc="-10" dirty="0">
                <a:latin typeface="Calibri"/>
                <a:cs typeface="Calibri"/>
              </a:rPr>
              <a:t>while</a:t>
            </a:r>
            <a:r>
              <a:rPr sz="1600" spc="-10" dirty="0">
                <a:latin typeface="Calibri"/>
                <a:cs typeface="Calibri"/>
              </a:rPr>
              <a:t>(temp-&gt;next!=NULL)</a:t>
            </a:r>
            <a:endParaRPr sz="1600" dirty="0">
              <a:latin typeface="Calibri"/>
              <a:cs typeface="Calibri"/>
            </a:endParaRPr>
          </a:p>
          <a:p>
            <a:pPr marL="295910"/>
            <a:r>
              <a:rPr sz="1600" spc="-50" dirty="0">
                <a:latin typeface="Calibri"/>
                <a:cs typeface="Calibri"/>
              </a:rPr>
              <a:t>{</a:t>
            </a:r>
            <a:endParaRPr sz="1600" dirty="0">
              <a:latin typeface="Calibri"/>
              <a:cs typeface="Calibri"/>
            </a:endParaRPr>
          </a:p>
          <a:p>
            <a:pPr marL="410209"/>
            <a:r>
              <a:rPr sz="1600" dirty="0">
                <a:latin typeface="Calibri"/>
                <a:cs typeface="Calibri"/>
              </a:rPr>
              <a:t>temp</a:t>
            </a:r>
            <a:r>
              <a:rPr sz="1600" spc="10" dirty="0">
                <a:latin typeface="Calibri"/>
                <a:cs typeface="Calibri"/>
              </a:rPr>
              <a:t> </a:t>
            </a:r>
            <a:r>
              <a:rPr sz="1600" dirty="0">
                <a:latin typeface="Calibri"/>
                <a:cs typeface="Calibri"/>
              </a:rPr>
              <a:t>= </a:t>
            </a:r>
            <a:r>
              <a:rPr sz="1600" spc="-10" dirty="0">
                <a:latin typeface="Calibri"/>
                <a:cs typeface="Calibri"/>
              </a:rPr>
              <a:t>temp-&gt;next;</a:t>
            </a:r>
            <a:endParaRPr sz="1600" dirty="0">
              <a:latin typeface="Calibri"/>
              <a:cs typeface="Calibri"/>
            </a:endParaRPr>
          </a:p>
          <a:p>
            <a:pPr marL="295910"/>
            <a:r>
              <a:rPr sz="1600" spc="-50" dirty="0">
                <a:latin typeface="Calibri"/>
                <a:cs typeface="Calibri"/>
              </a:rPr>
              <a:t>}</a:t>
            </a:r>
            <a:endParaRPr sz="1600" dirty="0">
              <a:latin typeface="Calibri"/>
              <a:cs typeface="Calibri"/>
            </a:endParaRPr>
          </a:p>
          <a:p>
            <a:pPr marL="295910" marR="2052955" algn="just"/>
            <a:r>
              <a:rPr sz="1600" spc="-10" dirty="0">
                <a:latin typeface="Calibri"/>
                <a:cs typeface="Calibri"/>
              </a:rPr>
              <a:t>temp-</a:t>
            </a:r>
            <a:r>
              <a:rPr sz="1600" dirty="0">
                <a:latin typeface="Calibri"/>
                <a:cs typeface="Calibri"/>
              </a:rPr>
              <a:t>&gt;next</a:t>
            </a:r>
            <a:r>
              <a:rPr sz="1600" spc="25" dirty="0">
                <a:latin typeface="Calibri"/>
                <a:cs typeface="Calibri"/>
              </a:rPr>
              <a:t> </a:t>
            </a:r>
            <a:r>
              <a:rPr sz="1600" dirty="0">
                <a:latin typeface="Calibri"/>
                <a:cs typeface="Calibri"/>
              </a:rPr>
              <a:t>= </a:t>
            </a:r>
            <a:r>
              <a:rPr sz="1600" spc="-20" dirty="0">
                <a:latin typeface="Calibri"/>
                <a:cs typeface="Calibri"/>
              </a:rPr>
              <a:t>ptr; </a:t>
            </a:r>
            <a:r>
              <a:rPr sz="1600" dirty="0">
                <a:latin typeface="Calibri"/>
                <a:cs typeface="Calibri"/>
              </a:rPr>
              <a:t>ptr </a:t>
            </a:r>
            <a:r>
              <a:rPr sz="1600" spc="-10" dirty="0">
                <a:latin typeface="Calibri"/>
                <a:cs typeface="Calibri"/>
              </a:rPr>
              <a:t>-&gt;prev=temp; </a:t>
            </a:r>
            <a:endParaRPr lang="en-IN" sz="1600" spc="-10" dirty="0">
              <a:latin typeface="Calibri"/>
              <a:cs typeface="Calibri"/>
            </a:endParaRPr>
          </a:p>
          <a:p>
            <a:pPr marL="295910" marR="2052955" algn="just"/>
            <a:r>
              <a:rPr sz="1600" spc="-10" dirty="0" err="1">
                <a:latin typeface="Calibri"/>
                <a:cs typeface="Calibri"/>
              </a:rPr>
              <a:t>ptr</a:t>
            </a:r>
            <a:r>
              <a:rPr sz="1600" spc="-10" dirty="0">
                <a:latin typeface="Calibri"/>
                <a:cs typeface="Calibri"/>
              </a:rPr>
              <a:t>-</a:t>
            </a:r>
            <a:r>
              <a:rPr sz="1600" dirty="0">
                <a:latin typeface="Calibri"/>
                <a:cs typeface="Calibri"/>
              </a:rPr>
              <a:t>&gt;next</a:t>
            </a:r>
            <a:r>
              <a:rPr sz="1600" spc="15" dirty="0">
                <a:latin typeface="Calibri"/>
                <a:cs typeface="Calibri"/>
              </a:rPr>
              <a:t> </a:t>
            </a:r>
            <a:r>
              <a:rPr sz="1600" dirty="0">
                <a:latin typeface="Calibri"/>
                <a:cs typeface="Calibri"/>
              </a:rPr>
              <a:t>=</a:t>
            </a:r>
            <a:r>
              <a:rPr sz="1600" spc="-10" dirty="0">
                <a:latin typeface="Calibri"/>
                <a:cs typeface="Calibri"/>
              </a:rPr>
              <a:t> NULL;</a:t>
            </a:r>
            <a:endParaRPr sz="1600" dirty="0">
              <a:latin typeface="Calibri"/>
              <a:cs typeface="Calibri"/>
            </a:endParaRPr>
          </a:p>
          <a:p>
            <a:pPr marL="210185"/>
            <a:r>
              <a:rPr sz="1600" spc="-50" dirty="0">
                <a:latin typeface="Calibri"/>
                <a:cs typeface="Calibri"/>
              </a:rPr>
              <a:t>}</a:t>
            </a:r>
            <a:endParaRPr sz="1600" dirty="0">
              <a:latin typeface="Calibri"/>
              <a:cs typeface="Calibri"/>
            </a:endParaRPr>
          </a:p>
          <a:p>
            <a:pPr marL="12700"/>
            <a:r>
              <a:rPr sz="1600" spc="-10" dirty="0">
                <a:latin typeface="Calibri"/>
                <a:cs typeface="Calibri"/>
              </a:rPr>
              <a:t>printf("\nNode</a:t>
            </a:r>
            <a:r>
              <a:rPr sz="1600" spc="50" dirty="0">
                <a:latin typeface="Calibri"/>
                <a:cs typeface="Calibri"/>
              </a:rPr>
              <a:t> </a:t>
            </a:r>
            <a:r>
              <a:rPr sz="1600" spc="-10" dirty="0">
                <a:latin typeface="Calibri"/>
                <a:cs typeface="Calibri"/>
              </a:rPr>
              <a:t>Inserted\n");</a:t>
            </a:r>
            <a:endParaRPr sz="1600" dirty="0">
              <a:latin typeface="Calibri"/>
              <a:cs typeface="Calibri"/>
            </a:endParaRPr>
          </a:p>
          <a:p>
            <a:pPr marL="12700">
              <a:spcBef>
                <a:spcPts val="1200"/>
              </a:spcBef>
            </a:pPr>
            <a:r>
              <a:rPr sz="1600" spc="-50" dirty="0">
                <a:latin typeface="Calibri"/>
                <a:cs typeface="Calibri"/>
              </a:rPr>
              <a:t>}</a:t>
            </a:r>
            <a:endParaRPr sz="1600" dirty="0">
              <a:latin typeface="Calibri"/>
              <a:cs typeface="Calibri"/>
            </a:endParaRPr>
          </a:p>
        </p:txBody>
      </p:sp>
      <p:pic>
        <p:nvPicPr>
          <p:cNvPr id="4" name="object 4"/>
          <p:cNvPicPr/>
          <p:nvPr/>
        </p:nvPicPr>
        <p:blipFill>
          <a:blip r:embed="rId2" cstate="print"/>
          <a:stretch>
            <a:fillRect/>
          </a:stretch>
        </p:blipFill>
        <p:spPr>
          <a:xfrm>
            <a:off x="4409440" y="2714624"/>
            <a:ext cx="7447280" cy="3127376"/>
          </a:xfrm>
          <a:prstGeom prst="rect">
            <a:avLst/>
          </a:prstGeom>
        </p:spPr>
      </p:pic>
    </p:spTree>
    <p:extLst>
      <p:ext uri="{BB962C8B-B14F-4D97-AF65-F5344CB8AC3E}">
        <p14:creationId xmlns:p14="http://schemas.microsoft.com/office/powerpoint/2010/main" val="27657850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0"/>
            <a:ext cx="8383490" cy="895630"/>
          </a:xfrm>
          <a:prstGeom prst="rect">
            <a:avLst/>
          </a:prstGeom>
        </p:spPr>
        <p:txBody>
          <a:bodyPr vert="horz" wrap="square" lIns="0" tIns="283464" rIns="0" bIns="0" rtlCol="0">
            <a:spAutoFit/>
          </a:bodyPr>
          <a:lstStyle/>
          <a:p>
            <a:pPr marL="1015365">
              <a:spcBef>
                <a:spcPts val="105"/>
              </a:spcBef>
            </a:pPr>
            <a:r>
              <a:rPr dirty="0"/>
              <a:t>Insert</a:t>
            </a:r>
            <a:r>
              <a:rPr spc="-50" dirty="0"/>
              <a:t> </a:t>
            </a:r>
            <a:r>
              <a:rPr dirty="0"/>
              <a:t>after</a:t>
            </a:r>
            <a:r>
              <a:rPr spc="-45" dirty="0"/>
              <a:t> </a:t>
            </a:r>
            <a:r>
              <a:rPr dirty="0"/>
              <a:t>specified</a:t>
            </a:r>
            <a:r>
              <a:rPr spc="-80" dirty="0"/>
              <a:t> </a:t>
            </a:r>
            <a:r>
              <a:rPr spc="-20" dirty="0"/>
              <a:t>node</a:t>
            </a:r>
          </a:p>
        </p:txBody>
      </p:sp>
      <p:pic>
        <p:nvPicPr>
          <p:cNvPr id="4" name="object 4"/>
          <p:cNvPicPr/>
          <p:nvPr/>
        </p:nvPicPr>
        <p:blipFill>
          <a:blip r:embed="rId2" cstate="print"/>
          <a:stretch>
            <a:fillRect/>
          </a:stretch>
        </p:blipFill>
        <p:spPr>
          <a:xfrm>
            <a:off x="548640" y="1127760"/>
            <a:ext cx="11226800" cy="49784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0"/>
            <a:ext cx="8383490" cy="895630"/>
          </a:xfrm>
          <a:prstGeom prst="rect">
            <a:avLst/>
          </a:prstGeom>
        </p:spPr>
        <p:txBody>
          <a:bodyPr vert="horz" wrap="square" lIns="0" tIns="283464" rIns="0" bIns="0" rtlCol="0">
            <a:spAutoFit/>
          </a:bodyPr>
          <a:lstStyle/>
          <a:p>
            <a:pPr marL="1015365">
              <a:spcBef>
                <a:spcPts val="105"/>
              </a:spcBef>
            </a:pPr>
            <a:r>
              <a:rPr dirty="0"/>
              <a:t>Insert</a:t>
            </a:r>
            <a:r>
              <a:rPr spc="-50" dirty="0"/>
              <a:t> </a:t>
            </a:r>
            <a:r>
              <a:rPr dirty="0"/>
              <a:t>after</a:t>
            </a:r>
            <a:r>
              <a:rPr spc="-45" dirty="0"/>
              <a:t> </a:t>
            </a:r>
            <a:r>
              <a:rPr dirty="0"/>
              <a:t>specified</a:t>
            </a:r>
            <a:r>
              <a:rPr spc="-80" dirty="0"/>
              <a:t> </a:t>
            </a:r>
            <a:r>
              <a:rPr spc="-20" dirty="0"/>
              <a:t>node</a:t>
            </a:r>
          </a:p>
        </p:txBody>
      </p:sp>
      <p:sp>
        <p:nvSpPr>
          <p:cNvPr id="3" name="object 3"/>
          <p:cNvSpPr txBox="1"/>
          <p:nvPr/>
        </p:nvSpPr>
        <p:spPr>
          <a:xfrm>
            <a:off x="193040" y="398283"/>
            <a:ext cx="5496560" cy="6459717"/>
          </a:xfrm>
          <a:prstGeom prst="rect">
            <a:avLst/>
          </a:prstGeom>
        </p:spPr>
        <p:txBody>
          <a:bodyPr vert="horz" wrap="square" lIns="0" tIns="43180" rIns="0" bIns="0" rtlCol="0">
            <a:spAutoFit/>
          </a:bodyPr>
          <a:lstStyle/>
          <a:p>
            <a:pPr marL="12700">
              <a:spcBef>
                <a:spcPts val="340"/>
              </a:spcBef>
            </a:pPr>
            <a:r>
              <a:rPr sz="1600" b="1" dirty="0">
                <a:latin typeface="Calibri"/>
                <a:cs typeface="Calibri"/>
              </a:rPr>
              <a:t>void</a:t>
            </a:r>
            <a:r>
              <a:rPr sz="1600" b="1" spc="15" dirty="0">
                <a:latin typeface="Calibri"/>
                <a:cs typeface="Calibri"/>
              </a:rPr>
              <a:t> </a:t>
            </a:r>
            <a:r>
              <a:rPr sz="1600" spc="-10" dirty="0">
                <a:latin typeface="Calibri"/>
                <a:cs typeface="Calibri"/>
              </a:rPr>
              <a:t>insert_specified(</a:t>
            </a:r>
            <a:r>
              <a:rPr sz="1600" b="1" spc="-10" dirty="0">
                <a:latin typeface="Calibri"/>
                <a:cs typeface="Calibri"/>
              </a:rPr>
              <a:t>int</a:t>
            </a:r>
            <a:r>
              <a:rPr sz="1600" b="1" spc="55" dirty="0">
                <a:latin typeface="Calibri"/>
                <a:cs typeface="Calibri"/>
              </a:rPr>
              <a:t> </a:t>
            </a:r>
            <a:r>
              <a:rPr sz="1600" spc="-20" dirty="0">
                <a:latin typeface="Calibri"/>
                <a:cs typeface="Calibri"/>
              </a:rPr>
              <a:t>item)</a:t>
            </a:r>
            <a:endParaRPr sz="1600" dirty="0">
              <a:latin typeface="Calibri"/>
              <a:cs typeface="Calibri"/>
            </a:endParaRPr>
          </a:p>
          <a:p>
            <a:pPr marL="12700">
              <a:spcBef>
                <a:spcPts val="240"/>
              </a:spcBef>
            </a:pPr>
            <a:r>
              <a:rPr sz="1600" spc="-50" dirty="0">
                <a:latin typeface="Calibri"/>
                <a:cs typeface="Calibri"/>
              </a:rPr>
              <a:t>{</a:t>
            </a:r>
            <a:endParaRPr sz="1600" dirty="0">
              <a:latin typeface="Calibri"/>
              <a:cs typeface="Calibri"/>
            </a:endParaRPr>
          </a:p>
          <a:p>
            <a:pPr marL="95885" marR="5080">
              <a:lnSpc>
                <a:spcPct val="120000"/>
              </a:lnSpc>
            </a:pPr>
            <a:r>
              <a:rPr sz="1600" dirty="0">
                <a:latin typeface="Calibri"/>
                <a:cs typeface="Calibri"/>
              </a:rPr>
              <a:t>struct node</a:t>
            </a:r>
            <a:r>
              <a:rPr sz="1600" spc="-10" dirty="0">
                <a:latin typeface="Calibri"/>
                <a:cs typeface="Calibri"/>
              </a:rPr>
              <a:t> </a:t>
            </a:r>
            <a:r>
              <a:rPr sz="1600" dirty="0">
                <a:latin typeface="Calibri"/>
                <a:cs typeface="Calibri"/>
              </a:rPr>
              <a:t>*ptr</a:t>
            </a:r>
            <a:r>
              <a:rPr sz="1600" spc="-10"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(struct</a:t>
            </a:r>
            <a:r>
              <a:rPr sz="1600" spc="5" dirty="0">
                <a:latin typeface="Calibri"/>
                <a:cs typeface="Calibri"/>
              </a:rPr>
              <a:t> </a:t>
            </a:r>
            <a:r>
              <a:rPr sz="1600" dirty="0">
                <a:latin typeface="Calibri"/>
                <a:cs typeface="Calibri"/>
              </a:rPr>
              <a:t>node</a:t>
            </a:r>
            <a:r>
              <a:rPr sz="1600" spc="-15" dirty="0">
                <a:latin typeface="Calibri"/>
                <a:cs typeface="Calibri"/>
              </a:rPr>
              <a:t> </a:t>
            </a:r>
            <a:r>
              <a:rPr sz="1600" spc="-10" dirty="0">
                <a:latin typeface="Calibri"/>
                <a:cs typeface="Calibri"/>
              </a:rPr>
              <a:t>*)malloc(sizeof(struct</a:t>
            </a:r>
            <a:r>
              <a:rPr sz="1600" spc="20" dirty="0">
                <a:latin typeface="Calibri"/>
                <a:cs typeface="Calibri"/>
              </a:rPr>
              <a:t> </a:t>
            </a:r>
            <a:r>
              <a:rPr sz="1600" spc="-10" dirty="0">
                <a:latin typeface="Calibri"/>
                <a:cs typeface="Calibri"/>
              </a:rPr>
              <a:t>node)); </a:t>
            </a:r>
            <a:r>
              <a:rPr sz="1600" dirty="0">
                <a:latin typeface="Calibri"/>
                <a:cs typeface="Calibri"/>
              </a:rPr>
              <a:t>struct</a:t>
            </a:r>
            <a:r>
              <a:rPr sz="1600" spc="-15" dirty="0">
                <a:latin typeface="Calibri"/>
                <a:cs typeface="Calibri"/>
              </a:rPr>
              <a:t> </a:t>
            </a:r>
            <a:r>
              <a:rPr sz="1600" dirty="0">
                <a:latin typeface="Calibri"/>
                <a:cs typeface="Calibri"/>
              </a:rPr>
              <a:t>node</a:t>
            </a:r>
            <a:r>
              <a:rPr sz="1600" spc="-30" dirty="0">
                <a:latin typeface="Calibri"/>
                <a:cs typeface="Calibri"/>
              </a:rPr>
              <a:t> </a:t>
            </a:r>
            <a:r>
              <a:rPr sz="1600" spc="-10" dirty="0">
                <a:latin typeface="Calibri"/>
                <a:cs typeface="Calibri"/>
              </a:rPr>
              <a:t>*temp;</a:t>
            </a:r>
            <a:endParaRPr sz="1600" dirty="0">
              <a:latin typeface="Calibri"/>
              <a:cs typeface="Calibri"/>
            </a:endParaRPr>
          </a:p>
          <a:p>
            <a:pPr marL="95885">
              <a:spcBef>
                <a:spcPts val="240"/>
              </a:spcBef>
            </a:pPr>
            <a:r>
              <a:rPr sz="1600" b="1" dirty="0">
                <a:latin typeface="Calibri"/>
                <a:cs typeface="Calibri"/>
              </a:rPr>
              <a:t>int</a:t>
            </a:r>
            <a:r>
              <a:rPr sz="1600" b="1" spc="-5" dirty="0">
                <a:latin typeface="Calibri"/>
                <a:cs typeface="Calibri"/>
              </a:rPr>
              <a:t> </a:t>
            </a:r>
            <a:r>
              <a:rPr sz="1600" dirty="0">
                <a:latin typeface="Calibri"/>
                <a:cs typeface="Calibri"/>
              </a:rPr>
              <a:t>i,</a:t>
            </a:r>
            <a:r>
              <a:rPr sz="1600" spc="-25" dirty="0">
                <a:latin typeface="Calibri"/>
                <a:cs typeface="Calibri"/>
              </a:rPr>
              <a:t> </a:t>
            </a:r>
            <a:r>
              <a:rPr sz="1600" spc="-20" dirty="0">
                <a:latin typeface="Calibri"/>
                <a:cs typeface="Calibri"/>
              </a:rPr>
              <a:t>loc;</a:t>
            </a:r>
            <a:endParaRPr sz="1600" dirty="0">
              <a:latin typeface="Calibri"/>
              <a:cs typeface="Calibri"/>
            </a:endParaRPr>
          </a:p>
          <a:p>
            <a:pPr marL="210185" marR="1426210" indent="-56515">
              <a:lnSpc>
                <a:spcPct val="120000"/>
              </a:lnSpc>
            </a:pPr>
            <a:r>
              <a:rPr sz="1600" spc="-10" dirty="0">
                <a:latin typeface="Calibri"/>
                <a:cs typeface="Calibri"/>
              </a:rPr>
              <a:t>printf("\nEnter</a:t>
            </a:r>
            <a:r>
              <a:rPr sz="1600" spc="25" dirty="0">
                <a:latin typeface="Calibri"/>
                <a:cs typeface="Calibri"/>
              </a:rPr>
              <a:t> </a:t>
            </a:r>
            <a:r>
              <a:rPr sz="1600" dirty="0">
                <a:latin typeface="Calibri"/>
                <a:cs typeface="Calibri"/>
              </a:rPr>
              <a:t>the</a:t>
            </a:r>
            <a:r>
              <a:rPr sz="1600" spc="30" dirty="0">
                <a:latin typeface="Calibri"/>
                <a:cs typeface="Calibri"/>
              </a:rPr>
              <a:t> </a:t>
            </a:r>
            <a:r>
              <a:rPr sz="1600" spc="-10" dirty="0">
                <a:latin typeface="Calibri"/>
                <a:cs typeface="Calibri"/>
              </a:rPr>
              <a:t>location\n"); scanf("%d",&amp;loc);</a:t>
            </a:r>
            <a:endParaRPr sz="1600" dirty="0">
              <a:latin typeface="Calibri"/>
              <a:cs typeface="Calibri"/>
            </a:endParaRPr>
          </a:p>
          <a:p>
            <a:pPr marL="210185">
              <a:spcBef>
                <a:spcPts val="240"/>
              </a:spcBef>
            </a:pPr>
            <a:r>
              <a:rPr sz="1600" spc="-10" dirty="0">
                <a:latin typeface="Calibri"/>
                <a:cs typeface="Calibri"/>
              </a:rPr>
              <a:t>temp=head;</a:t>
            </a:r>
            <a:endParaRPr sz="1600" dirty="0">
              <a:latin typeface="Calibri"/>
              <a:cs typeface="Calibri"/>
            </a:endParaRPr>
          </a:p>
          <a:p>
            <a:pPr marL="210185">
              <a:spcBef>
                <a:spcPts val="240"/>
              </a:spcBef>
            </a:pPr>
            <a:r>
              <a:rPr sz="1600" b="1" spc="-10" dirty="0">
                <a:latin typeface="Calibri"/>
                <a:cs typeface="Calibri"/>
              </a:rPr>
              <a:t>for</a:t>
            </a:r>
            <a:r>
              <a:rPr sz="1600" spc="-10" dirty="0">
                <a:latin typeface="Calibri"/>
                <a:cs typeface="Calibri"/>
              </a:rPr>
              <a:t>(i=0;i&lt;loc;i++)</a:t>
            </a:r>
            <a:endParaRPr sz="1600" dirty="0">
              <a:latin typeface="Calibri"/>
              <a:cs typeface="Calibri"/>
            </a:endParaRPr>
          </a:p>
          <a:p>
            <a:pPr marL="210185">
              <a:spcBef>
                <a:spcPts val="240"/>
              </a:spcBef>
            </a:pPr>
            <a:r>
              <a:rPr sz="1600" spc="-50" dirty="0">
                <a:latin typeface="Calibri"/>
                <a:cs typeface="Calibri"/>
              </a:rPr>
              <a:t>{</a:t>
            </a:r>
            <a:endParaRPr sz="1600" dirty="0">
              <a:latin typeface="Calibri"/>
              <a:cs typeface="Calibri"/>
            </a:endParaRPr>
          </a:p>
          <a:p>
            <a:pPr marL="324485">
              <a:spcBef>
                <a:spcPts val="240"/>
              </a:spcBef>
            </a:pPr>
            <a:r>
              <a:rPr sz="1600" dirty="0">
                <a:latin typeface="Calibri"/>
                <a:cs typeface="Calibri"/>
              </a:rPr>
              <a:t>temp</a:t>
            </a:r>
            <a:r>
              <a:rPr sz="1600" spc="10" dirty="0">
                <a:latin typeface="Calibri"/>
                <a:cs typeface="Calibri"/>
              </a:rPr>
              <a:t> </a:t>
            </a:r>
            <a:r>
              <a:rPr sz="1600" dirty="0">
                <a:latin typeface="Calibri"/>
                <a:cs typeface="Calibri"/>
              </a:rPr>
              <a:t>= </a:t>
            </a:r>
            <a:r>
              <a:rPr sz="1600" spc="-10" dirty="0">
                <a:latin typeface="Calibri"/>
                <a:cs typeface="Calibri"/>
              </a:rPr>
              <a:t>temp-&gt;next;</a:t>
            </a:r>
            <a:endParaRPr sz="1600" dirty="0">
              <a:latin typeface="Calibri"/>
              <a:cs typeface="Calibri"/>
            </a:endParaRPr>
          </a:p>
          <a:p>
            <a:pPr marL="324485">
              <a:spcBef>
                <a:spcPts val="240"/>
              </a:spcBef>
            </a:pPr>
            <a:r>
              <a:rPr sz="1600" b="1" dirty="0">
                <a:latin typeface="Calibri"/>
                <a:cs typeface="Calibri"/>
              </a:rPr>
              <a:t>if</a:t>
            </a:r>
            <a:r>
              <a:rPr sz="1600" dirty="0">
                <a:latin typeface="Calibri"/>
                <a:cs typeface="Calibri"/>
              </a:rPr>
              <a:t>(temp</a:t>
            </a:r>
            <a:r>
              <a:rPr sz="1600" spc="-10" dirty="0">
                <a:latin typeface="Calibri"/>
                <a:cs typeface="Calibri"/>
              </a:rPr>
              <a:t> </a:t>
            </a:r>
            <a:r>
              <a:rPr sz="1600" dirty="0">
                <a:latin typeface="Calibri"/>
                <a:cs typeface="Calibri"/>
              </a:rPr>
              <a:t>==</a:t>
            </a:r>
            <a:r>
              <a:rPr sz="1600" spc="-30" dirty="0">
                <a:latin typeface="Calibri"/>
                <a:cs typeface="Calibri"/>
              </a:rPr>
              <a:t> </a:t>
            </a:r>
            <a:r>
              <a:rPr sz="1600" spc="-20" dirty="0">
                <a:latin typeface="Calibri"/>
                <a:cs typeface="Calibri"/>
              </a:rPr>
              <a:t>NULL)</a:t>
            </a:r>
            <a:endParaRPr sz="1600" dirty="0">
              <a:latin typeface="Calibri"/>
              <a:cs typeface="Calibri"/>
            </a:endParaRPr>
          </a:p>
          <a:p>
            <a:pPr marL="324485">
              <a:spcBef>
                <a:spcPts val="245"/>
              </a:spcBef>
            </a:pPr>
            <a:r>
              <a:rPr sz="1600" spc="-50" dirty="0">
                <a:latin typeface="Calibri"/>
                <a:cs typeface="Calibri"/>
              </a:rPr>
              <a:t>{</a:t>
            </a:r>
            <a:endParaRPr sz="1600" dirty="0">
              <a:latin typeface="Calibri"/>
              <a:cs typeface="Calibri"/>
            </a:endParaRPr>
          </a:p>
          <a:p>
            <a:pPr marL="438784">
              <a:spcBef>
                <a:spcPts val="240"/>
              </a:spcBef>
            </a:pPr>
            <a:r>
              <a:rPr sz="1600" spc="-10" dirty="0">
                <a:latin typeface="Calibri"/>
                <a:cs typeface="Calibri"/>
              </a:rPr>
              <a:t>printf("\ncan't</a:t>
            </a:r>
            <a:r>
              <a:rPr sz="1600" spc="75" dirty="0">
                <a:latin typeface="Calibri"/>
                <a:cs typeface="Calibri"/>
              </a:rPr>
              <a:t> </a:t>
            </a:r>
            <a:r>
              <a:rPr sz="1600" spc="-10" dirty="0">
                <a:latin typeface="Calibri"/>
                <a:cs typeface="Calibri"/>
              </a:rPr>
              <a:t>insert\n");</a:t>
            </a:r>
            <a:endParaRPr sz="1600" dirty="0">
              <a:latin typeface="Calibri"/>
              <a:cs typeface="Calibri"/>
            </a:endParaRPr>
          </a:p>
          <a:p>
            <a:pPr marL="438784">
              <a:spcBef>
                <a:spcPts val="240"/>
              </a:spcBef>
            </a:pPr>
            <a:r>
              <a:rPr sz="1600" b="1" spc="-10" dirty="0">
                <a:latin typeface="Calibri"/>
                <a:cs typeface="Calibri"/>
              </a:rPr>
              <a:t>return</a:t>
            </a:r>
            <a:r>
              <a:rPr sz="1600" spc="-10" dirty="0">
                <a:latin typeface="Calibri"/>
                <a:cs typeface="Calibri"/>
              </a:rPr>
              <a:t>;</a:t>
            </a:r>
            <a:endParaRPr sz="1600" dirty="0">
              <a:latin typeface="Calibri"/>
              <a:cs typeface="Calibri"/>
            </a:endParaRPr>
          </a:p>
          <a:p>
            <a:pPr marL="324485">
              <a:spcBef>
                <a:spcPts val="240"/>
              </a:spcBef>
            </a:pPr>
            <a:r>
              <a:rPr sz="1600" spc="-50" dirty="0">
                <a:latin typeface="Calibri"/>
                <a:cs typeface="Calibri"/>
              </a:rPr>
              <a:t>}</a:t>
            </a:r>
            <a:endParaRPr sz="1600" dirty="0">
              <a:latin typeface="Calibri"/>
              <a:cs typeface="Calibri"/>
            </a:endParaRPr>
          </a:p>
          <a:p>
            <a:pPr marL="210185">
              <a:spcBef>
                <a:spcPts val="240"/>
              </a:spcBef>
            </a:pPr>
            <a:r>
              <a:rPr sz="1600" spc="-50" dirty="0">
                <a:latin typeface="Calibri"/>
                <a:cs typeface="Calibri"/>
              </a:rPr>
              <a:t>}</a:t>
            </a:r>
            <a:endParaRPr sz="1600" dirty="0">
              <a:latin typeface="Calibri"/>
              <a:cs typeface="Calibri"/>
            </a:endParaRPr>
          </a:p>
          <a:p>
            <a:pPr marL="210185">
              <a:spcBef>
                <a:spcPts val="240"/>
              </a:spcBef>
            </a:pPr>
            <a:r>
              <a:rPr sz="1600" spc="-10" dirty="0">
                <a:latin typeface="Calibri"/>
                <a:cs typeface="Calibri"/>
              </a:rPr>
              <a:t>ptr-</a:t>
            </a:r>
            <a:r>
              <a:rPr sz="1600" dirty="0">
                <a:latin typeface="Calibri"/>
                <a:cs typeface="Calibri"/>
              </a:rPr>
              <a:t>&gt;data =</a:t>
            </a:r>
            <a:r>
              <a:rPr sz="1600" spc="-5" dirty="0">
                <a:latin typeface="Calibri"/>
                <a:cs typeface="Calibri"/>
              </a:rPr>
              <a:t> </a:t>
            </a:r>
            <a:r>
              <a:rPr sz="1600" spc="-20" dirty="0">
                <a:latin typeface="Calibri"/>
                <a:cs typeface="Calibri"/>
              </a:rPr>
              <a:t>item;</a:t>
            </a:r>
            <a:endParaRPr sz="1600" dirty="0">
              <a:latin typeface="Calibri"/>
              <a:cs typeface="Calibri"/>
            </a:endParaRPr>
          </a:p>
          <a:p>
            <a:pPr marL="210185" marR="1786255">
              <a:lnSpc>
                <a:spcPct val="120000"/>
              </a:lnSpc>
            </a:pPr>
            <a:r>
              <a:rPr sz="1600" spc="-10" dirty="0">
                <a:latin typeface="Calibri"/>
                <a:cs typeface="Calibri"/>
              </a:rPr>
              <a:t>ptr-</a:t>
            </a:r>
            <a:r>
              <a:rPr sz="1600" dirty="0">
                <a:latin typeface="Calibri"/>
                <a:cs typeface="Calibri"/>
              </a:rPr>
              <a:t>&gt;next</a:t>
            </a:r>
            <a:r>
              <a:rPr sz="1600" spc="30" dirty="0">
                <a:latin typeface="Calibri"/>
                <a:cs typeface="Calibri"/>
              </a:rPr>
              <a:t> </a:t>
            </a:r>
            <a:r>
              <a:rPr sz="1600" dirty="0">
                <a:latin typeface="Calibri"/>
                <a:cs typeface="Calibri"/>
              </a:rPr>
              <a:t>=</a:t>
            </a:r>
            <a:r>
              <a:rPr sz="1600" spc="-5" dirty="0">
                <a:latin typeface="Calibri"/>
                <a:cs typeface="Calibri"/>
              </a:rPr>
              <a:t> </a:t>
            </a:r>
            <a:r>
              <a:rPr sz="1600" spc="-10" dirty="0">
                <a:latin typeface="Calibri"/>
                <a:cs typeface="Calibri"/>
              </a:rPr>
              <a:t>temp-&gt;next;</a:t>
            </a:r>
            <a:endParaRPr lang="en-IN" sz="1600" spc="-10" dirty="0">
              <a:latin typeface="Calibri"/>
              <a:cs typeface="Calibri"/>
            </a:endParaRPr>
          </a:p>
          <a:p>
            <a:pPr marL="210185" marR="1786255">
              <a:lnSpc>
                <a:spcPct val="120000"/>
              </a:lnSpc>
            </a:pPr>
            <a:r>
              <a:rPr sz="1600" spc="-10" dirty="0">
                <a:latin typeface="Calibri"/>
                <a:cs typeface="Calibri"/>
              </a:rPr>
              <a:t> </a:t>
            </a:r>
            <a:r>
              <a:rPr sz="1600" dirty="0">
                <a:latin typeface="Calibri"/>
                <a:cs typeface="Calibri"/>
              </a:rPr>
              <a:t>ptr</a:t>
            </a:r>
            <a:r>
              <a:rPr sz="1600" spc="-5" dirty="0">
                <a:latin typeface="Calibri"/>
                <a:cs typeface="Calibri"/>
              </a:rPr>
              <a:t> </a:t>
            </a:r>
            <a:r>
              <a:rPr sz="1600" spc="-10" dirty="0">
                <a:latin typeface="Calibri"/>
                <a:cs typeface="Calibri"/>
              </a:rPr>
              <a:t>-</a:t>
            </a:r>
            <a:r>
              <a:rPr sz="1600" dirty="0">
                <a:latin typeface="Calibri"/>
                <a:cs typeface="Calibri"/>
              </a:rPr>
              <a:t>&gt;</a:t>
            </a:r>
            <a:r>
              <a:rPr sz="1600" spc="-10" dirty="0">
                <a:latin typeface="Calibri"/>
                <a:cs typeface="Calibri"/>
              </a:rPr>
              <a:t> </a:t>
            </a:r>
            <a:r>
              <a:rPr sz="1600" dirty="0">
                <a:latin typeface="Calibri"/>
                <a:cs typeface="Calibri"/>
              </a:rPr>
              <a:t>prev</a:t>
            </a:r>
            <a:r>
              <a:rPr sz="1600" spc="-5" dirty="0">
                <a:latin typeface="Calibri"/>
                <a:cs typeface="Calibri"/>
              </a:rPr>
              <a:t> </a:t>
            </a:r>
            <a:r>
              <a:rPr sz="1600" dirty="0">
                <a:latin typeface="Calibri"/>
                <a:cs typeface="Calibri"/>
              </a:rPr>
              <a:t>=</a:t>
            </a:r>
            <a:r>
              <a:rPr sz="1600" spc="-5" dirty="0">
                <a:latin typeface="Calibri"/>
                <a:cs typeface="Calibri"/>
              </a:rPr>
              <a:t> </a:t>
            </a:r>
            <a:r>
              <a:rPr sz="1600" spc="-20" dirty="0">
                <a:latin typeface="Calibri"/>
                <a:cs typeface="Calibri"/>
              </a:rPr>
              <a:t>temp; </a:t>
            </a:r>
            <a:r>
              <a:rPr sz="1600" spc="-10" dirty="0">
                <a:solidFill>
                  <a:srgbClr val="C00000"/>
                </a:solidFill>
                <a:latin typeface="Calibri"/>
                <a:cs typeface="Calibri"/>
              </a:rPr>
              <a:t>temp-</a:t>
            </a:r>
            <a:r>
              <a:rPr sz="1600" dirty="0">
                <a:solidFill>
                  <a:srgbClr val="C00000"/>
                </a:solidFill>
                <a:latin typeface="Calibri"/>
                <a:cs typeface="Calibri"/>
              </a:rPr>
              <a:t>&gt;next</a:t>
            </a:r>
            <a:r>
              <a:rPr sz="1600" spc="25" dirty="0">
                <a:solidFill>
                  <a:srgbClr val="C00000"/>
                </a:solidFill>
                <a:latin typeface="Calibri"/>
                <a:cs typeface="Calibri"/>
              </a:rPr>
              <a:t> </a:t>
            </a:r>
            <a:r>
              <a:rPr sz="1600" dirty="0">
                <a:solidFill>
                  <a:srgbClr val="C00000"/>
                </a:solidFill>
                <a:latin typeface="Calibri"/>
                <a:cs typeface="Calibri"/>
              </a:rPr>
              <a:t>=</a:t>
            </a:r>
            <a:r>
              <a:rPr sz="1600" spc="-15" dirty="0">
                <a:solidFill>
                  <a:srgbClr val="C00000"/>
                </a:solidFill>
                <a:latin typeface="Calibri"/>
                <a:cs typeface="Calibri"/>
              </a:rPr>
              <a:t> </a:t>
            </a:r>
            <a:r>
              <a:rPr sz="1600" spc="-20" dirty="0">
                <a:solidFill>
                  <a:srgbClr val="C00000"/>
                </a:solidFill>
                <a:latin typeface="Calibri"/>
                <a:cs typeface="Calibri"/>
              </a:rPr>
              <a:t>ptr;</a:t>
            </a:r>
            <a:endParaRPr sz="1600" dirty="0">
              <a:solidFill>
                <a:srgbClr val="C00000"/>
              </a:solidFill>
              <a:latin typeface="Calibri"/>
              <a:cs typeface="Calibri"/>
            </a:endParaRPr>
          </a:p>
          <a:p>
            <a:pPr marL="210185" marR="1676400">
              <a:lnSpc>
                <a:spcPct val="120000"/>
              </a:lnSpc>
            </a:pPr>
            <a:r>
              <a:rPr sz="1600" spc="-10" dirty="0">
                <a:solidFill>
                  <a:srgbClr val="C00000"/>
                </a:solidFill>
                <a:latin typeface="Calibri"/>
                <a:cs typeface="Calibri"/>
              </a:rPr>
              <a:t>temp-&gt;next-&gt;prev=ptr; </a:t>
            </a:r>
            <a:endParaRPr lang="en-IN" sz="1600" spc="-10" dirty="0">
              <a:solidFill>
                <a:srgbClr val="C00000"/>
              </a:solidFill>
              <a:latin typeface="Calibri"/>
              <a:cs typeface="Calibri"/>
            </a:endParaRPr>
          </a:p>
          <a:p>
            <a:pPr marL="210185" marR="1676400">
              <a:lnSpc>
                <a:spcPct val="120000"/>
              </a:lnSpc>
            </a:pPr>
            <a:r>
              <a:rPr sz="1600" spc="-10" dirty="0" err="1">
                <a:latin typeface="Calibri"/>
                <a:cs typeface="Calibri"/>
              </a:rPr>
              <a:t>printf</a:t>
            </a:r>
            <a:r>
              <a:rPr sz="1600" spc="-10" dirty="0">
                <a:latin typeface="Calibri"/>
                <a:cs typeface="Calibri"/>
              </a:rPr>
              <a:t>("Node</a:t>
            </a:r>
            <a:r>
              <a:rPr sz="1600" spc="60" dirty="0">
                <a:latin typeface="Calibri"/>
                <a:cs typeface="Calibri"/>
              </a:rPr>
              <a:t> </a:t>
            </a:r>
            <a:r>
              <a:rPr sz="1600" spc="-10" dirty="0">
                <a:latin typeface="Calibri"/>
                <a:cs typeface="Calibri"/>
              </a:rPr>
              <a:t>Inserted\n");</a:t>
            </a:r>
            <a:endParaRPr sz="1600" dirty="0">
              <a:latin typeface="Calibri"/>
              <a:cs typeface="Calibri"/>
            </a:endParaRPr>
          </a:p>
          <a:p>
            <a:pPr marL="95885">
              <a:spcBef>
                <a:spcPts val="240"/>
              </a:spcBef>
            </a:pPr>
            <a:r>
              <a:rPr sz="1600" spc="-50" dirty="0">
                <a:latin typeface="Calibri"/>
                <a:cs typeface="Calibri"/>
              </a:rPr>
              <a:t>}</a:t>
            </a:r>
            <a:r>
              <a:rPr lang="en-IN" sz="1600" spc="-50" dirty="0">
                <a:latin typeface="Calibri"/>
                <a:cs typeface="Calibri"/>
              </a:rPr>
              <a:t>  </a:t>
            </a:r>
            <a:r>
              <a:rPr sz="1600" spc="-50" dirty="0">
                <a:latin typeface="Calibri"/>
                <a:cs typeface="Calibri"/>
              </a:rPr>
              <a:t>}</a:t>
            </a:r>
            <a:endParaRPr sz="1600" dirty="0">
              <a:latin typeface="Calibri"/>
              <a:cs typeface="Calibri"/>
            </a:endParaRPr>
          </a:p>
        </p:txBody>
      </p:sp>
      <p:pic>
        <p:nvPicPr>
          <p:cNvPr id="4" name="object 4"/>
          <p:cNvPicPr/>
          <p:nvPr/>
        </p:nvPicPr>
        <p:blipFill>
          <a:blip r:embed="rId2" cstate="print"/>
          <a:stretch>
            <a:fillRect/>
          </a:stretch>
        </p:blipFill>
        <p:spPr>
          <a:xfrm>
            <a:off x="4754880" y="1544320"/>
            <a:ext cx="7020560" cy="3312160"/>
          </a:xfrm>
          <a:prstGeom prst="rect">
            <a:avLst/>
          </a:prstGeom>
        </p:spPr>
      </p:pic>
    </p:spTree>
    <p:extLst>
      <p:ext uri="{BB962C8B-B14F-4D97-AF65-F5344CB8AC3E}">
        <p14:creationId xmlns:p14="http://schemas.microsoft.com/office/powerpoint/2010/main" val="29829153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565275">
              <a:spcBef>
                <a:spcPts val="105"/>
              </a:spcBef>
            </a:pPr>
            <a:r>
              <a:rPr dirty="0"/>
              <a:t>Deletion</a:t>
            </a:r>
            <a:r>
              <a:rPr spc="-55" dirty="0"/>
              <a:t> </a:t>
            </a:r>
            <a:r>
              <a:rPr dirty="0"/>
              <a:t>at</a:t>
            </a:r>
            <a:r>
              <a:rPr spc="-50" dirty="0"/>
              <a:t> </a:t>
            </a:r>
            <a:r>
              <a:rPr spc="-10" dirty="0"/>
              <a:t>beginning</a:t>
            </a:r>
          </a:p>
        </p:txBody>
      </p:sp>
      <p:pic>
        <p:nvPicPr>
          <p:cNvPr id="4" name="object 4"/>
          <p:cNvPicPr/>
          <p:nvPr/>
        </p:nvPicPr>
        <p:blipFill>
          <a:blip r:embed="rId2" cstate="print"/>
          <a:stretch>
            <a:fillRect/>
          </a:stretch>
        </p:blipFill>
        <p:spPr>
          <a:xfrm>
            <a:off x="1016000" y="1587756"/>
            <a:ext cx="10393679" cy="3929124"/>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565275">
              <a:spcBef>
                <a:spcPts val="105"/>
              </a:spcBef>
            </a:pPr>
            <a:r>
              <a:rPr dirty="0"/>
              <a:t>Deletion</a:t>
            </a:r>
            <a:r>
              <a:rPr spc="-55" dirty="0"/>
              <a:t> </a:t>
            </a:r>
            <a:r>
              <a:rPr dirty="0"/>
              <a:t>at</a:t>
            </a:r>
            <a:r>
              <a:rPr spc="-50" dirty="0"/>
              <a:t> </a:t>
            </a:r>
            <a:r>
              <a:rPr spc="-10" dirty="0"/>
              <a:t>beginning</a:t>
            </a:r>
          </a:p>
        </p:txBody>
      </p:sp>
      <p:sp>
        <p:nvSpPr>
          <p:cNvPr id="3" name="object 3"/>
          <p:cNvSpPr txBox="1"/>
          <p:nvPr/>
        </p:nvSpPr>
        <p:spPr>
          <a:xfrm>
            <a:off x="226475" y="1154808"/>
            <a:ext cx="4116070" cy="5552161"/>
          </a:xfrm>
          <a:prstGeom prst="rect">
            <a:avLst/>
          </a:prstGeom>
        </p:spPr>
        <p:txBody>
          <a:bodyPr vert="horz" wrap="square" lIns="0" tIns="12065" rIns="0" bIns="0" rtlCol="0">
            <a:spAutoFit/>
          </a:bodyPr>
          <a:lstStyle/>
          <a:p>
            <a:pPr marL="12700">
              <a:spcBef>
                <a:spcPts val="95"/>
              </a:spcBef>
            </a:pPr>
            <a:r>
              <a:rPr b="1" dirty="0">
                <a:latin typeface="Calibri"/>
                <a:cs typeface="Calibri"/>
              </a:rPr>
              <a:t>void</a:t>
            </a:r>
            <a:r>
              <a:rPr b="1" spc="-30" dirty="0">
                <a:latin typeface="Calibri"/>
                <a:cs typeface="Calibri"/>
              </a:rPr>
              <a:t> </a:t>
            </a:r>
            <a:r>
              <a:rPr spc="-10" dirty="0">
                <a:latin typeface="Calibri"/>
                <a:cs typeface="Calibri"/>
              </a:rPr>
              <a:t>beginning_delete()</a:t>
            </a:r>
            <a:endParaRPr dirty="0">
              <a:latin typeface="Calibri"/>
              <a:cs typeface="Calibri"/>
            </a:endParaRPr>
          </a:p>
          <a:p>
            <a:pPr marL="12700"/>
            <a:r>
              <a:rPr spc="-50" dirty="0">
                <a:latin typeface="Calibri"/>
                <a:cs typeface="Calibri"/>
              </a:rPr>
              <a:t>{</a:t>
            </a:r>
            <a:endParaRPr dirty="0">
              <a:latin typeface="Calibri"/>
              <a:cs typeface="Calibri"/>
            </a:endParaRPr>
          </a:p>
          <a:p>
            <a:pPr marL="163195"/>
            <a:r>
              <a:rPr dirty="0">
                <a:latin typeface="Calibri"/>
                <a:cs typeface="Calibri"/>
              </a:rPr>
              <a:t>struct</a:t>
            </a:r>
            <a:r>
              <a:rPr spc="-30" dirty="0">
                <a:latin typeface="Calibri"/>
                <a:cs typeface="Calibri"/>
              </a:rPr>
              <a:t> </a:t>
            </a:r>
            <a:r>
              <a:rPr dirty="0">
                <a:latin typeface="Calibri"/>
                <a:cs typeface="Calibri"/>
              </a:rPr>
              <a:t>node</a:t>
            </a:r>
            <a:r>
              <a:rPr spc="-25" dirty="0">
                <a:latin typeface="Calibri"/>
                <a:cs typeface="Calibri"/>
              </a:rPr>
              <a:t> </a:t>
            </a:r>
            <a:r>
              <a:rPr spc="-20" dirty="0">
                <a:latin typeface="Calibri"/>
                <a:cs typeface="Calibri"/>
              </a:rPr>
              <a:t>*ptr;</a:t>
            </a:r>
            <a:endParaRPr dirty="0">
              <a:latin typeface="Calibri"/>
              <a:cs typeface="Calibri"/>
            </a:endParaRPr>
          </a:p>
          <a:p>
            <a:pPr marL="163195"/>
            <a:r>
              <a:rPr b="1" dirty="0">
                <a:latin typeface="Calibri"/>
                <a:cs typeface="Calibri"/>
              </a:rPr>
              <a:t>if</a:t>
            </a:r>
            <a:r>
              <a:rPr dirty="0">
                <a:latin typeface="Calibri"/>
                <a:cs typeface="Calibri"/>
              </a:rPr>
              <a:t>(head</a:t>
            </a:r>
            <a:r>
              <a:rPr spc="-10" dirty="0">
                <a:latin typeface="Calibri"/>
                <a:cs typeface="Calibri"/>
              </a:rPr>
              <a:t> </a:t>
            </a:r>
            <a:r>
              <a:rPr dirty="0">
                <a:latin typeface="Calibri"/>
                <a:cs typeface="Calibri"/>
              </a:rPr>
              <a:t>==</a:t>
            </a:r>
            <a:r>
              <a:rPr spc="-35" dirty="0">
                <a:latin typeface="Calibri"/>
                <a:cs typeface="Calibri"/>
              </a:rPr>
              <a:t> </a:t>
            </a:r>
            <a:r>
              <a:rPr spc="-20" dirty="0">
                <a:latin typeface="Calibri"/>
                <a:cs typeface="Calibri"/>
              </a:rPr>
              <a:t>NULL)</a:t>
            </a:r>
            <a:endParaRPr dirty="0">
              <a:latin typeface="Calibri"/>
              <a:cs typeface="Calibri"/>
            </a:endParaRPr>
          </a:p>
          <a:p>
            <a:pPr marL="163195"/>
            <a:r>
              <a:rPr spc="-50" dirty="0">
                <a:latin typeface="Calibri"/>
                <a:cs typeface="Calibri"/>
              </a:rPr>
              <a:t>{</a:t>
            </a:r>
            <a:endParaRPr dirty="0">
              <a:latin typeface="Calibri"/>
              <a:cs typeface="Calibri"/>
            </a:endParaRPr>
          </a:p>
          <a:p>
            <a:pPr marL="315595"/>
            <a:r>
              <a:rPr dirty="0">
                <a:latin typeface="Calibri"/>
                <a:cs typeface="Calibri"/>
              </a:rPr>
              <a:t>printf("\n</a:t>
            </a:r>
            <a:r>
              <a:rPr spc="-45" dirty="0">
                <a:latin typeface="Calibri"/>
                <a:cs typeface="Calibri"/>
              </a:rPr>
              <a:t> </a:t>
            </a:r>
            <a:r>
              <a:rPr spc="-10" dirty="0">
                <a:latin typeface="Calibri"/>
                <a:cs typeface="Calibri"/>
              </a:rPr>
              <a:t>UNDERFLOW\n");</a:t>
            </a:r>
            <a:endParaRPr dirty="0">
              <a:latin typeface="Calibri"/>
              <a:cs typeface="Calibri"/>
            </a:endParaRPr>
          </a:p>
          <a:p>
            <a:pPr marL="163195"/>
            <a:r>
              <a:rPr spc="-50" dirty="0">
                <a:latin typeface="Calibri"/>
                <a:cs typeface="Calibri"/>
              </a:rPr>
              <a:t>}</a:t>
            </a:r>
            <a:endParaRPr dirty="0">
              <a:latin typeface="Calibri"/>
              <a:cs typeface="Calibri"/>
            </a:endParaRPr>
          </a:p>
          <a:p>
            <a:pPr marL="163195"/>
            <a:r>
              <a:rPr b="1" dirty="0">
                <a:latin typeface="Calibri"/>
                <a:cs typeface="Calibri"/>
              </a:rPr>
              <a:t>else</a:t>
            </a:r>
            <a:r>
              <a:rPr b="1" spc="-25" dirty="0">
                <a:latin typeface="Calibri"/>
                <a:cs typeface="Calibri"/>
              </a:rPr>
              <a:t> </a:t>
            </a:r>
            <a:r>
              <a:rPr b="1" spc="-10" dirty="0">
                <a:latin typeface="Calibri"/>
                <a:cs typeface="Calibri"/>
              </a:rPr>
              <a:t>if</a:t>
            </a:r>
            <a:r>
              <a:rPr spc="-10" dirty="0">
                <a:latin typeface="Calibri"/>
                <a:cs typeface="Calibri"/>
              </a:rPr>
              <a:t>(head-</a:t>
            </a:r>
            <a:r>
              <a:rPr dirty="0">
                <a:latin typeface="Calibri"/>
                <a:cs typeface="Calibri"/>
              </a:rPr>
              <a:t>&gt;next</a:t>
            </a:r>
            <a:r>
              <a:rPr spc="30" dirty="0">
                <a:latin typeface="Calibri"/>
                <a:cs typeface="Calibri"/>
              </a:rPr>
              <a:t> </a:t>
            </a:r>
            <a:r>
              <a:rPr dirty="0">
                <a:latin typeface="Calibri"/>
                <a:cs typeface="Calibri"/>
              </a:rPr>
              <a:t>==</a:t>
            </a:r>
            <a:r>
              <a:rPr spc="-15" dirty="0">
                <a:latin typeface="Calibri"/>
                <a:cs typeface="Calibri"/>
              </a:rPr>
              <a:t> </a:t>
            </a:r>
            <a:r>
              <a:rPr spc="-10" dirty="0">
                <a:latin typeface="Calibri"/>
                <a:cs typeface="Calibri"/>
              </a:rPr>
              <a:t>NULL)</a:t>
            </a:r>
            <a:endParaRPr dirty="0">
              <a:latin typeface="Calibri"/>
              <a:cs typeface="Calibri"/>
            </a:endParaRPr>
          </a:p>
          <a:p>
            <a:pPr marL="163195"/>
            <a:r>
              <a:rPr spc="-50" dirty="0">
                <a:latin typeface="Calibri"/>
                <a:cs typeface="Calibri"/>
              </a:rPr>
              <a:t>{</a:t>
            </a:r>
            <a:endParaRPr dirty="0">
              <a:latin typeface="Calibri"/>
              <a:cs typeface="Calibri"/>
            </a:endParaRPr>
          </a:p>
          <a:p>
            <a:pPr marL="315595" marR="995680"/>
            <a:r>
              <a:rPr dirty="0">
                <a:latin typeface="Calibri"/>
                <a:cs typeface="Calibri"/>
              </a:rPr>
              <a:t>head</a:t>
            </a:r>
            <a:r>
              <a:rPr spc="5" dirty="0">
                <a:latin typeface="Calibri"/>
                <a:cs typeface="Calibri"/>
              </a:rPr>
              <a:t> </a:t>
            </a:r>
            <a:r>
              <a:rPr dirty="0">
                <a:latin typeface="Calibri"/>
                <a:cs typeface="Calibri"/>
              </a:rPr>
              <a:t>=</a:t>
            </a:r>
            <a:r>
              <a:rPr spc="-10" dirty="0">
                <a:latin typeface="Calibri"/>
                <a:cs typeface="Calibri"/>
              </a:rPr>
              <a:t> </a:t>
            </a:r>
            <a:r>
              <a:rPr spc="-20" dirty="0">
                <a:latin typeface="Calibri"/>
                <a:cs typeface="Calibri"/>
              </a:rPr>
              <a:t>NULL; </a:t>
            </a:r>
            <a:r>
              <a:rPr spc="-10" dirty="0">
                <a:latin typeface="Calibri"/>
                <a:cs typeface="Calibri"/>
              </a:rPr>
              <a:t>free(head);</a:t>
            </a:r>
            <a:endParaRPr dirty="0">
              <a:latin typeface="Calibri"/>
              <a:cs typeface="Calibri"/>
            </a:endParaRPr>
          </a:p>
          <a:p>
            <a:pPr marL="315595">
              <a:spcBef>
                <a:spcPts val="5"/>
              </a:spcBef>
            </a:pPr>
            <a:r>
              <a:rPr spc="-10" dirty="0">
                <a:latin typeface="Calibri"/>
                <a:cs typeface="Calibri"/>
              </a:rPr>
              <a:t>printf("\nNode</a:t>
            </a:r>
            <a:r>
              <a:rPr spc="45" dirty="0">
                <a:latin typeface="Calibri"/>
                <a:cs typeface="Calibri"/>
              </a:rPr>
              <a:t> </a:t>
            </a:r>
            <a:r>
              <a:rPr spc="-10" dirty="0">
                <a:latin typeface="Calibri"/>
                <a:cs typeface="Calibri"/>
              </a:rPr>
              <a:t>Deleted\n");</a:t>
            </a:r>
            <a:endParaRPr dirty="0">
              <a:latin typeface="Calibri"/>
              <a:cs typeface="Calibri"/>
            </a:endParaRPr>
          </a:p>
          <a:p>
            <a:pPr marL="163195"/>
            <a:r>
              <a:rPr spc="-50" dirty="0">
                <a:latin typeface="Calibri"/>
                <a:cs typeface="Calibri"/>
              </a:rPr>
              <a:t>}</a:t>
            </a:r>
            <a:endParaRPr dirty="0">
              <a:latin typeface="Calibri"/>
              <a:cs typeface="Calibri"/>
            </a:endParaRPr>
          </a:p>
          <a:p>
            <a:pPr marL="163195"/>
            <a:r>
              <a:rPr b="1" spc="-20" dirty="0">
                <a:latin typeface="Calibri"/>
                <a:cs typeface="Calibri"/>
              </a:rPr>
              <a:t>else</a:t>
            </a:r>
            <a:endParaRPr dirty="0">
              <a:latin typeface="Calibri"/>
              <a:cs typeface="Calibri"/>
            </a:endParaRPr>
          </a:p>
          <a:p>
            <a:pPr marL="163195"/>
            <a:r>
              <a:rPr spc="-50" dirty="0">
                <a:latin typeface="Calibri"/>
                <a:cs typeface="Calibri"/>
              </a:rPr>
              <a:t>{</a:t>
            </a:r>
            <a:endParaRPr dirty="0">
              <a:latin typeface="Calibri"/>
              <a:cs typeface="Calibri"/>
            </a:endParaRPr>
          </a:p>
          <a:p>
            <a:pPr marL="315595" algn="just"/>
            <a:r>
              <a:rPr dirty="0">
                <a:latin typeface="Calibri"/>
                <a:cs typeface="Calibri"/>
              </a:rPr>
              <a:t>ptr</a:t>
            </a:r>
            <a:r>
              <a:rPr spc="-5" dirty="0">
                <a:latin typeface="Calibri"/>
                <a:cs typeface="Calibri"/>
              </a:rPr>
              <a:t> </a:t>
            </a:r>
            <a:r>
              <a:rPr dirty="0">
                <a:latin typeface="Calibri"/>
                <a:cs typeface="Calibri"/>
              </a:rPr>
              <a:t>=</a:t>
            </a:r>
            <a:r>
              <a:rPr spc="-5" dirty="0">
                <a:latin typeface="Calibri"/>
                <a:cs typeface="Calibri"/>
              </a:rPr>
              <a:t> </a:t>
            </a:r>
            <a:r>
              <a:rPr spc="-10" dirty="0">
                <a:latin typeface="Calibri"/>
                <a:cs typeface="Calibri"/>
              </a:rPr>
              <a:t>head;</a:t>
            </a:r>
            <a:endParaRPr dirty="0">
              <a:latin typeface="Calibri"/>
              <a:cs typeface="Calibri"/>
            </a:endParaRPr>
          </a:p>
          <a:p>
            <a:pPr marL="315595" marR="488315" algn="just"/>
            <a:r>
              <a:rPr dirty="0">
                <a:latin typeface="Calibri"/>
                <a:cs typeface="Calibri"/>
              </a:rPr>
              <a:t>head</a:t>
            </a:r>
            <a:r>
              <a:rPr spc="5" dirty="0">
                <a:latin typeface="Calibri"/>
                <a:cs typeface="Calibri"/>
              </a:rPr>
              <a:t> </a:t>
            </a:r>
            <a:r>
              <a:rPr dirty="0">
                <a:latin typeface="Calibri"/>
                <a:cs typeface="Calibri"/>
              </a:rPr>
              <a:t>=</a:t>
            </a:r>
            <a:r>
              <a:rPr spc="-10" dirty="0">
                <a:latin typeface="Calibri"/>
                <a:cs typeface="Calibri"/>
              </a:rPr>
              <a:t> </a:t>
            </a:r>
            <a:r>
              <a:rPr dirty="0">
                <a:latin typeface="Calibri"/>
                <a:cs typeface="Calibri"/>
              </a:rPr>
              <a:t>head</a:t>
            </a:r>
            <a:r>
              <a:rPr spc="5" dirty="0">
                <a:latin typeface="Calibri"/>
                <a:cs typeface="Calibri"/>
              </a:rPr>
              <a:t> </a:t>
            </a:r>
            <a:r>
              <a:rPr spc="-10" dirty="0">
                <a:latin typeface="Calibri"/>
                <a:cs typeface="Calibri"/>
              </a:rPr>
              <a:t>-</a:t>
            </a:r>
            <a:r>
              <a:rPr dirty="0">
                <a:latin typeface="Calibri"/>
                <a:cs typeface="Calibri"/>
              </a:rPr>
              <a:t>&gt;</a:t>
            </a:r>
            <a:r>
              <a:rPr spc="-10" dirty="0">
                <a:latin typeface="Calibri"/>
                <a:cs typeface="Calibri"/>
              </a:rPr>
              <a:t> </a:t>
            </a:r>
            <a:r>
              <a:rPr spc="-20" dirty="0">
                <a:latin typeface="Calibri"/>
                <a:cs typeface="Calibri"/>
              </a:rPr>
              <a:t>next; </a:t>
            </a:r>
            <a:endParaRPr lang="en-IN" spc="-20" dirty="0">
              <a:latin typeface="Calibri"/>
              <a:cs typeface="Calibri"/>
            </a:endParaRPr>
          </a:p>
          <a:p>
            <a:pPr marL="315595" marR="488315" algn="just"/>
            <a:r>
              <a:rPr dirty="0">
                <a:latin typeface="Calibri"/>
                <a:cs typeface="Calibri"/>
              </a:rPr>
              <a:t>head </a:t>
            </a:r>
            <a:r>
              <a:rPr spc="-10" dirty="0">
                <a:latin typeface="Calibri"/>
                <a:cs typeface="Calibri"/>
              </a:rPr>
              <a:t>-</a:t>
            </a:r>
            <a:r>
              <a:rPr dirty="0">
                <a:latin typeface="Calibri"/>
                <a:cs typeface="Calibri"/>
              </a:rPr>
              <a:t>&gt;</a:t>
            </a:r>
            <a:r>
              <a:rPr spc="-10" dirty="0">
                <a:latin typeface="Calibri"/>
                <a:cs typeface="Calibri"/>
              </a:rPr>
              <a:t> </a:t>
            </a:r>
            <a:r>
              <a:rPr dirty="0">
                <a:latin typeface="Calibri"/>
                <a:cs typeface="Calibri"/>
              </a:rPr>
              <a:t>prev</a:t>
            </a:r>
            <a:r>
              <a:rPr spc="-15" dirty="0">
                <a:latin typeface="Calibri"/>
                <a:cs typeface="Calibri"/>
              </a:rPr>
              <a:t> </a:t>
            </a:r>
            <a:r>
              <a:rPr dirty="0">
                <a:latin typeface="Calibri"/>
                <a:cs typeface="Calibri"/>
              </a:rPr>
              <a:t>=</a:t>
            </a:r>
            <a:r>
              <a:rPr spc="-15" dirty="0">
                <a:latin typeface="Calibri"/>
                <a:cs typeface="Calibri"/>
              </a:rPr>
              <a:t> </a:t>
            </a:r>
            <a:r>
              <a:rPr spc="-20" dirty="0">
                <a:latin typeface="Calibri"/>
                <a:cs typeface="Calibri"/>
              </a:rPr>
              <a:t>NULL; </a:t>
            </a:r>
            <a:r>
              <a:rPr spc="-10" dirty="0">
                <a:latin typeface="Calibri"/>
                <a:cs typeface="Calibri"/>
              </a:rPr>
              <a:t>free(ptr);</a:t>
            </a:r>
            <a:endParaRPr dirty="0">
              <a:latin typeface="Calibri"/>
              <a:cs typeface="Calibri"/>
            </a:endParaRPr>
          </a:p>
          <a:p>
            <a:pPr marL="315595" algn="just"/>
            <a:r>
              <a:rPr spc="-10" dirty="0">
                <a:latin typeface="Calibri"/>
                <a:cs typeface="Calibri"/>
              </a:rPr>
              <a:t>printf("\nNode</a:t>
            </a:r>
            <a:r>
              <a:rPr spc="45" dirty="0">
                <a:latin typeface="Calibri"/>
                <a:cs typeface="Calibri"/>
              </a:rPr>
              <a:t> </a:t>
            </a:r>
            <a:r>
              <a:rPr spc="-10" dirty="0">
                <a:latin typeface="Calibri"/>
                <a:cs typeface="Calibri"/>
              </a:rPr>
              <a:t>Deleted\n");</a:t>
            </a:r>
            <a:endParaRPr dirty="0">
              <a:latin typeface="Calibri"/>
              <a:cs typeface="Calibri"/>
            </a:endParaRPr>
          </a:p>
          <a:p>
            <a:pPr marL="163195"/>
            <a:r>
              <a:rPr spc="-50" dirty="0">
                <a:latin typeface="Calibri"/>
                <a:cs typeface="Calibri"/>
              </a:rPr>
              <a:t>}</a:t>
            </a:r>
            <a:endParaRPr dirty="0">
              <a:latin typeface="Calibri"/>
              <a:cs typeface="Calibri"/>
            </a:endParaRPr>
          </a:p>
          <a:p>
            <a:pPr marL="12700"/>
            <a:r>
              <a:rPr spc="-50" dirty="0">
                <a:latin typeface="Calibri"/>
                <a:cs typeface="Calibri"/>
              </a:rPr>
              <a:t>}</a:t>
            </a:r>
            <a:endParaRPr dirty="0">
              <a:latin typeface="Calibri"/>
              <a:cs typeface="Calibri"/>
            </a:endParaRPr>
          </a:p>
        </p:txBody>
      </p:sp>
      <p:pic>
        <p:nvPicPr>
          <p:cNvPr id="4" name="object 4"/>
          <p:cNvPicPr/>
          <p:nvPr/>
        </p:nvPicPr>
        <p:blipFill>
          <a:blip r:embed="rId2" cstate="print"/>
          <a:stretch>
            <a:fillRect/>
          </a:stretch>
        </p:blipFill>
        <p:spPr>
          <a:xfrm>
            <a:off x="5069840" y="1587756"/>
            <a:ext cx="6339839" cy="3039702"/>
          </a:xfrm>
          <a:prstGeom prst="rect">
            <a:avLst/>
          </a:prstGeom>
        </p:spPr>
      </p:pic>
    </p:spTree>
    <p:extLst>
      <p:ext uri="{BB962C8B-B14F-4D97-AF65-F5344CB8AC3E}">
        <p14:creationId xmlns:p14="http://schemas.microsoft.com/office/powerpoint/2010/main" val="30520234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251710">
              <a:spcBef>
                <a:spcPts val="105"/>
              </a:spcBef>
            </a:pPr>
            <a:r>
              <a:rPr dirty="0"/>
              <a:t>Deletion</a:t>
            </a:r>
            <a:r>
              <a:rPr spc="-55" dirty="0"/>
              <a:t> </a:t>
            </a:r>
            <a:r>
              <a:rPr dirty="0"/>
              <a:t>at</a:t>
            </a:r>
            <a:r>
              <a:rPr spc="-50" dirty="0"/>
              <a:t> </a:t>
            </a:r>
            <a:r>
              <a:rPr spc="-25" dirty="0"/>
              <a:t>end</a:t>
            </a:r>
          </a:p>
        </p:txBody>
      </p:sp>
      <p:pic>
        <p:nvPicPr>
          <p:cNvPr id="4" name="object 4"/>
          <p:cNvPicPr/>
          <p:nvPr/>
        </p:nvPicPr>
        <p:blipFill>
          <a:blip r:embed="rId2" cstate="print"/>
          <a:stretch>
            <a:fillRect/>
          </a:stretch>
        </p:blipFill>
        <p:spPr>
          <a:xfrm>
            <a:off x="1066800" y="1625600"/>
            <a:ext cx="9814560" cy="396240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251710">
              <a:spcBef>
                <a:spcPts val="105"/>
              </a:spcBef>
            </a:pPr>
            <a:r>
              <a:rPr dirty="0"/>
              <a:t>Deletion</a:t>
            </a:r>
            <a:r>
              <a:rPr spc="-55" dirty="0"/>
              <a:t> </a:t>
            </a:r>
            <a:r>
              <a:rPr dirty="0"/>
              <a:t>at</a:t>
            </a:r>
            <a:r>
              <a:rPr spc="-50" dirty="0"/>
              <a:t> </a:t>
            </a:r>
            <a:r>
              <a:rPr spc="-25" dirty="0"/>
              <a:t>end</a:t>
            </a:r>
          </a:p>
        </p:txBody>
      </p:sp>
      <p:sp>
        <p:nvSpPr>
          <p:cNvPr id="3" name="object 3"/>
          <p:cNvSpPr txBox="1"/>
          <p:nvPr/>
        </p:nvSpPr>
        <p:spPr>
          <a:xfrm>
            <a:off x="429992" y="473560"/>
            <a:ext cx="4761767" cy="6384440"/>
          </a:xfrm>
          <a:prstGeom prst="rect">
            <a:avLst/>
          </a:prstGeom>
        </p:spPr>
        <p:txBody>
          <a:bodyPr vert="horz" wrap="square" lIns="0" tIns="13335" rIns="0" bIns="0" rtlCol="0">
            <a:spAutoFit/>
          </a:bodyPr>
          <a:lstStyle/>
          <a:p>
            <a:pPr marL="12700">
              <a:spcBef>
                <a:spcPts val="105"/>
              </a:spcBef>
            </a:pPr>
            <a:r>
              <a:rPr b="1" dirty="0">
                <a:latin typeface="Calibri"/>
                <a:cs typeface="Calibri"/>
              </a:rPr>
              <a:t>void</a:t>
            </a:r>
            <a:r>
              <a:rPr b="1" spc="-40" dirty="0">
                <a:latin typeface="Calibri"/>
                <a:cs typeface="Calibri"/>
              </a:rPr>
              <a:t> </a:t>
            </a:r>
            <a:r>
              <a:rPr spc="-10" dirty="0">
                <a:latin typeface="Calibri"/>
                <a:cs typeface="Calibri"/>
              </a:rPr>
              <a:t>last_delete()</a:t>
            </a:r>
            <a:endParaRPr dirty="0">
              <a:latin typeface="Calibri"/>
              <a:cs typeface="Calibri"/>
            </a:endParaRPr>
          </a:p>
          <a:p>
            <a:pPr marL="12700"/>
            <a:r>
              <a:rPr spc="-50" dirty="0">
                <a:latin typeface="Calibri"/>
                <a:cs typeface="Calibri"/>
              </a:rPr>
              <a:t>{</a:t>
            </a:r>
            <a:endParaRPr dirty="0">
              <a:latin typeface="Calibri"/>
              <a:cs typeface="Calibri"/>
            </a:endParaRPr>
          </a:p>
          <a:p>
            <a:pPr marL="137160"/>
            <a:r>
              <a:rPr dirty="0">
                <a:latin typeface="Calibri"/>
                <a:cs typeface="Calibri"/>
              </a:rPr>
              <a:t>struct</a:t>
            </a:r>
            <a:r>
              <a:rPr spc="-10" dirty="0">
                <a:latin typeface="Calibri"/>
                <a:cs typeface="Calibri"/>
              </a:rPr>
              <a:t> </a:t>
            </a:r>
            <a:r>
              <a:rPr dirty="0">
                <a:latin typeface="Calibri"/>
                <a:cs typeface="Calibri"/>
              </a:rPr>
              <a:t>node</a:t>
            </a:r>
            <a:r>
              <a:rPr spc="-10" dirty="0">
                <a:latin typeface="Calibri"/>
                <a:cs typeface="Calibri"/>
              </a:rPr>
              <a:t> *ptr;</a:t>
            </a:r>
            <a:endParaRPr dirty="0">
              <a:latin typeface="Calibri"/>
              <a:cs typeface="Calibri"/>
            </a:endParaRPr>
          </a:p>
          <a:p>
            <a:pPr marL="137160"/>
            <a:r>
              <a:rPr b="1" dirty="0">
                <a:latin typeface="Calibri"/>
                <a:cs typeface="Calibri"/>
              </a:rPr>
              <a:t>if</a:t>
            </a:r>
            <a:r>
              <a:rPr dirty="0">
                <a:latin typeface="Calibri"/>
                <a:cs typeface="Calibri"/>
              </a:rPr>
              <a:t>(head</a:t>
            </a:r>
            <a:r>
              <a:rPr spc="-25" dirty="0">
                <a:latin typeface="Calibri"/>
                <a:cs typeface="Calibri"/>
              </a:rPr>
              <a:t> </a:t>
            </a:r>
            <a:r>
              <a:rPr dirty="0">
                <a:latin typeface="Calibri"/>
                <a:cs typeface="Calibri"/>
              </a:rPr>
              <a:t>==</a:t>
            </a:r>
            <a:r>
              <a:rPr spc="-30" dirty="0">
                <a:latin typeface="Calibri"/>
                <a:cs typeface="Calibri"/>
              </a:rPr>
              <a:t> </a:t>
            </a:r>
            <a:r>
              <a:rPr spc="-20" dirty="0">
                <a:latin typeface="Calibri"/>
                <a:cs typeface="Calibri"/>
              </a:rPr>
              <a:t>NULL)</a:t>
            </a:r>
            <a:endParaRPr dirty="0">
              <a:latin typeface="Calibri"/>
              <a:cs typeface="Calibri"/>
            </a:endParaRPr>
          </a:p>
          <a:p>
            <a:pPr marL="137160"/>
            <a:r>
              <a:rPr spc="-50" dirty="0">
                <a:latin typeface="Calibri"/>
                <a:cs typeface="Calibri"/>
              </a:rPr>
              <a:t>{</a:t>
            </a:r>
            <a:endParaRPr dirty="0">
              <a:latin typeface="Calibri"/>
              <a:cs typeface="Calibri"/>
            </a:endParaRPr>
          </a:p>
          <a:p>
            <a:pPr marL="265430"/>
            <a:r>
              <a:rPr dirty="0">
                <a:latin typeface="Calibri"/>
                <a:cs typeface="Calibri"/>
              </a:rPr>
              <a:t>printf("\n</a:t>
            </a:r>
            <a:r>
              <a:rPr spc="-45" dirty="0">
                <a:latin typeface="Calibri"/>
                <a:cs typeface="Calibri"/>
              </a:rPr>
              <a:t> </a:t>
            </a:r>
            <a:r>
              <a:rPr spc="-10" dirty="0">
                <a:latin typeface="Calibri"/>
                <a:cs typeface="Calibri"/>
              </a:rPr>
              <a:t>UNDERFLOW\n");</a:t>
            </a:r>
            <a:endParaRPr dirty="0">
              <a:latin typeface="Calibri"/>
              <a:cs typeface="Calibri"/>
            </a:endParaRPr>
          </a:p>
          <a:p>
            <a:pPr marL="137160"/>
            <a:r>
              <a:rPr spc="-50" dirty="0">
                <a:latin typeface="Calibri"/>
                <a:cs typeface="Calibri"/>
              </a:rPr>
              <a:t>}</a:t>
            </a:r>
            <a:endParaRPr dirty="0">
              <a:latin typeface="Calibri"/>
              <a:cs typeface="Calibri"/>
            </a:endParaRPr>
          </a:p>
          <a:p>
            <a:pPr marL="137160"/>
            <a:r>
              <a:rPr b="1" dirty="0">
                <a:latin typeface="Calibri"/>
                <a:cs typeface="Calibri"/>
              </a:rPr>
              <a:t>else</a:t>
            </a:r>
            <a:r>
              <a:rPr b="1" spc="-10" dirty="0">
                <a:latin typeface="Calibri"/>
                <a:cs typeface="Calibri"/>
              </a:rPr>
              <a:t> if</a:t>
            </a:r>
            <a:r>
              <a:rPr spc="-10" dirty="0">
                <a:latin typeface="Calibri"/>
                <a:cs typeface="Calibri"/>
              </a:rPr>
              <a:t>(head-</a:t>
            </a:r>
            <a:r>
              <a:rPr dirty="0">
                <a:latin typeface="Calibri"/>
                <a:cs typeface="Calibri"/>
              </a:rPr>
              <a:t>&gt;next</a:t>
            </a:r>
            <a:r>
              <a:rPr spc="-10" dirty="0">
                <a:latin typeface="Calibri"/>
                <a:cs typeface="Calibri"/>
              </a:rPr>
              <a:t> </a:t>
            </a:r>
            <a:r>
              <a:rPr dirty="0">
                <a:latin typeface="Calibri"/>
                <a:cs typeface="Calibri"/>
              </a:rPr>
              <a:t>==</a:t>
            </a:r>
            <a:r>
              <a:rPr spc="15" dirty="0">
                <a:latin typeface="Calibri"/>
                <a:cs typeface="Calibri"/>
              </a:rPr>
              <a:t> </a:t>
            </a:r>
            <a:r>
              <a:rPr spc="-20" dirty="0">
                <a:latin typeface="Calibri"/>
                <a:cs typeface="Calibri"/>
              </a:rPr>
              <a:t>NULL)</a:t>
            </a:r>
            <a:endParaRPr dirty="0">
              <a:latin typeface="Calibri"/>
              <a:cs typeface="Calibri"/>
            </a:endParaRPr>
          </a:p>
          <a:p>
            <a:pPr marL="137160"/>
            <a:r>
              <a:rPr spc="-50" dirty="0">
                <a:latin typeface="Calibri"/>
                <a:cs typeface="Calibri"/>
              </a:rPr>
              <a:t>{</a:t>
            </a:r>
            <a:endParaRPr dirty="0">
              <a:latin typeface="Calibri"/>
              <a:cs typeface="Calibri"/>
            </a:endParaRPr>
          </a:p>
          <a:p>
            <a:pPr marL="265430" marR="846455"/>
            <a:r>
              <a:rPr dirty="0">
                <a:latin typeface="Calibri"/>
                <a:cs typeface="Calibri"/>
              </a:rPr>
              <a:t>head</a:t>
            </a:r>
            <a:r>
              <a:rPr spc="-20" dirty="0">
                <a:latin typeface="Calibri"/>
                <a:cs typeface="Calibri"/>
              </a:rPr>
              <a:t> </a:t>
            </a:r>
            <a:r>
              <a:rPr dirty="0">
                <a:latin typeface="Calibri"/>
                <a:cs typeface="Calibri"/>
              </a:rPr>
              <a:t>=</a:t>
            </a:r>
            <a:r>
              <a:rPr spc="-10" dirty="0">
                <a:latin typeface="Calibri"/>
                <a:cs typeface="Calibri"/>
              </a:rPr>
              <a:t> NULL; free(head);</a:t>
            </a:r>
            <a:endParaRPr dirty="0">
              <a:latin typeface="Calibri"/>
              <a:cs typeface="Calibri"/>
            </a:endParaRPr>
          </a:p>
          <a:p>
            <a:pPr marL="265430"/>
            <a:r>
              <a:rPr dirty="0">
                <a:latin typeface="Calibri"/>
                <a:cs typeface="Calibri"/>
              </a:rPr>
              <a:t>printf("\nNode</a:t>
            </a:r>
            <a:r>
              <a:rPr spc="-60" dirty="0">
                <a:latin typeface="Calibri"/>
                <a:cs typeface="Calibri"/>
              </a:rPr>
              <a:t> </a:t>
            </a:r>
            <a:r>
              <a:rPr spc="-10" dirty="0">
                <a:latin typeface="Calibri"/>
                <a:cs typeface="Calibri"/>
              </a:rPr>
              <a:t>Deleted\n");</a:t>
            </a:r>
            <a:endParaRPr dirty="0">
              <a:latin typeface="Calibri"/>
              <a:cs typeface="Calibri"/>
            </a:endParaRPr>
          </a:p>
          <a:p>
            <a:pPr marL="137160"/>
            <a:r>
              <a:rPr spc="-50" dirty="0">
                <a:latin typeface="Calibri"/>
                <a:cs typeface="Calibri"/>
              </a:rPr>
              <a:t>}</a:t>
            </a:r>
            <a:endParaRPr dirty="0">
              <a:latin typeface="Calibri"/>
              <a:cs typeface="Calibri"/>
            </a:endParaRPr>
          </a:p>
          <a:p>
            <a:pPr marL="137160"/>
            <a:r>
              <a:rPr b="1" spc="-20" dirty="0">
                <a:latin typeface="Calibri"/>
                <a:cs typeface="Calibri"/>
              </a:rPr>
              <a:t>else</a:t>
            </a:r>
            <a:endParaRPr dirty="0">
              <a:latin typeface="Calibri"/>
              <a:cs typeface="Calibri"/>
            </a:endParaRPr>
          </a:p>
          <a:p>
            <a:pPr marL="137160"/>
            <a:r>
              <a:rPr spc="-50" dirty="0">
                <a:latin typeface="Calibri"/>
                <a:cs typeface="Calibri"/>
              </a:rPr>
              <a:t>{</a:t>
            </a:r>
            <a:endParaRPr dirty="0">
              <a:latin typeface="Calibri"/>
              <a:cs typeface="Calibri"/>
            </a:endParaRPr>
          </a:p>
          <a:p>
            <a:pPr marL="265430"/>
            <a:r>
              <a:rPr dirty="0">
                <a:latin typeface="Calibri"/>
                <a:cs typeface="Calibri"/>
              </a:rPr>
              <a:t>ptr</a:t>
            </a:r>
            <a:r>
              <a:rPr spc="-20" dirty="0">
                <a:latin typeface="Calibri"/>
                <a:cs typeface="Calibri"/>
              </a:rPr>
              <a:t> </a:t>
            </a:r>
            <a:r>
              <a:rPr dirty="0">
                <a:latin typeface="Calibri"/>
                <a:cs typeface="Calibri"/>
              </a:rPr>
              <a:t>= </a:t>
            </a:r>
            <a:r>
              <a:rPr spc="-10" dirty="0">
                <a:latin typeface="Calibri"/>
                <a:cs typeface="Calibri"/>
              </a:rPr>
              <a:t>head;</a:t>
            </a:r>
            <a:endParaRPr dirty="0">
              <a:latin typeface="Calibri"/>
              <a:cs typeface="Calibri"/>
            </a:endParaRPr>
          </a:p>
          <a:p>
            <a:pPr marL="265430"/>
            <a:r>
              <a:rPr b="1" spc="-10" dirty="0">
                <a:latin typeface="Calibri"/>
                <a:cs typeface="Calibri"/>
              </a:rPr>
              <a:t>if</a:t>
            </a:r>
            <a:r>
              <a:rPr spc="-10" dirty="0">
                <a:latin typeface="Calibri"/>
                <a:cs typeface="Calibri"/>
              </a:rPr>
              <a:t>(ptr-</a:t>
            </a:r>
            <a:r>
              <a:rPr dirty="0">
                <a:latin typeface="Calibri"/>
                <a:cs typeface="Calibri"/>
              </a:rPr>
              <a:t>&gt;next</a:t>
            </a:r>
            <a:r>
              <a:rPr spc="-5" dirty="0">
                <a:latin typeface="Calibri"/>
                <a:cs typeface="Calibri"/>
              </a:rPr>
              <a:t> </a:t>
            </a:r>
            <a:r>
              <a:rPr dirty="0">
                <a:latin typeface="Calibri"/>
                <a:cs typeface="Calibri"/>
              </a:rPr>
              <a:t>!=</a:t>
            </a:r>
            <a:r>
              <a:rPr spc="10" dirty="0">
                <a:latin typeface="Calibri"/>
                <a:cs typeface="Calibri"/>
              </a:rPr>
              <a:t> </a:t>
            </a:r>
            <a:r>
              <a:rPr spc="-20" dirty="0">
                <a:latin typeface="Calibri"/>
                <a:cs typeface="Calibri"/>
              </a:rPr>
              <a:t>NULL)</a:t>
            </a:r>
            <a:endParaRPr dirty="0">
              <a:latin typeface="Calibri"/>
              <a:cs typeface="Calibri"/>
            </a:endParaRPr>
          </a:p>
          <a:p>
            <a:pPr marL="265430"/>
            <a:r>
              <a:rPr spc="-50" dirty="0">
                <a:latin typeface="Calibri"/>
                <a:cs typeface="Calibri"/>
              </a:rPr>
              <a:t>{</a:t>
            </a:r>
            <a:endParaRPr dirty="0">
              <a:latin typeface="Calibri"/>
              <a:cs typeface="Calibri"/>
            </a:endParaRPr>
          </a:p>
          <a:p>
            <a:pPr marL="391795"/>
            <a:r>
              <a:rPr dirty="0">
                <a:latin typeface="Calibri"/>
                <a:cs typeface="Calibri"/>
              </a:rPr>
              <a:t>ptr</a:t>
            </a:r>
            <a:r>
              <a:rPr spc="-15" dirty="0">
                <a:latin typeface="Calibri"/>
                <a:cs typeface="Calibri"/>
              </a:rPr>
              <a:t> </a:t>
            </a:r>
            <a:r>
              <a:rPr dirty="0">
                <a:latin typeface="Calibri"/>
                <a:cs typeface="Calibri"/>
              </a:rPr>
              <a:t>= ptr</a:t>
            </a:r>
            <a:r>
              <a:rPr spc="-15" dirty="0">
                <a:latin typeface="Calibri"/>
                <a:cs typeface="Calibri"/>
              </a:rPr>
              <a:t> </a:t>
            </a:r>
            <a:r>
              <a:rPr spc="-10" dirty="0">
                <a:latin typeface="Calibri"/>
                <a:cs typeface="Calibri"/>
              </a:rPr>
              <a:t>-</a:t>
            </a:r>
            <a:r>
              <a:rPr dirty="0">
                <a:latin typeface="Calibri"/>
                <a:cs typeface="Calibri"/>
              </a:rPr>
              <a:t>&gt; </a:t>
            </a:r>
            <a:r>
              <a:rPr spc="-10" dirty="0">
                <a:latin typeface="Calibri"/>
                <a:cs typeface="Calibri"/>
              </a:rPr>
              <a:t>next;</a:t>
            </a:r>
            <a:endParaRPr dirty="0">
              <a:latin typeface="Calibri"/>
              <a:cs typeface="Calibri"/>
            </a:endParaRPr>
          </a:p>
          <a:p>
            <a:pPr marL="265430"/>
            <a:r>
              <a:rPr spc="-50" dirty="0">
                <a:latin typeface="Calibri"/>
                <a:cs typeface="Calibri"/>
              </a:rPr>
              <a:t>}</a:t>
            </a:r>
            <a:endParaRPr dirty="0">
              <a:latin typeface="Calibri"/>
              <a:cs typeface="Calibri"/>
            </a:endParaRPr>
          </a:p>
          <a:p>
            <a:pPr marL="265430" marR="104775"/>
            <a:r>
              <a:rPr dirty="0">
                <a:latin typeface="Calibri"/>
                <a:cs typeface="Calibri"/>
              </a:rPr>
              <a:t>ptr</a:t>
            </a:r>
            <a:r>
              <a:rPr spc="-20" dirty="0">
                <a:latin typeface="Calibri"/>
                <a:cs typeface="Calibri"/>
              </a:rPr>
              <a:t> </a:t>
            </a:r>
            <a:r>
              <a:rPr spc="-10" dirty="0">
                <a:latin typeface="Calibri"/>
                <a:cs typeface="Calibri"/>
              </a:rPr>
              <a:t>-</a:t>
            </a:r>
            <a:r>
              <a:rPr dirty="0">
                <a:latin typeface="Calibri"/>
                <a:cs typeface="Calibri"/>
              </a:rPr>
              <a:t>&gt; prev</a:t>
            </a:r>
            <a:r>
              <a:rPr spc="-10" dirty="0">
                <a:latin typeface="Calibri"/>
                <a:cs typeface="Calibri"/>
              </a:rPr>
              <a:t> -</a:t>
            </a:r>
            <a:r>
              <a:rPr dirty="0">
                <a:latin typeface="Calibri"/>
                <a:cs typeface="Calibri"/>
              </a:rPr>
              <a:t>&gt; next</a:t>
            </a:r>
            <a:r>
              <a:rPr spc="-25" dirty="0">
                <a:latin typeface="Calibri"/>
                <a:cs typeface="Calibri"/>
              </a:rPr>
              <a:t> </a:t>
            </a:r>
            <a:r>
              <a:rPr dirty="0">
                <a:latin typeface="Calibri"/>
                <a:cs typeface="Calibri"/>
              </a:rPr>
              <a:t>= </a:t>
            </a:r>
            <a:r>
              <a:rPr spc="-20" dirty="0">
                <a:latin typeface="Calibri"/>
                <a:cs typeface="Calibri"/>
              </a:rPr>
              <a:t>NULL; </a:t>
            </a:r>
            <a:r>
              <a:rPr spc="-10" dirty="0">
                <a:latin typeface="Calibri"/>
                <a:cs typeface="Calibri"/>
              </a:rPr>
              <a:t>free(ptr);</a:t>
            </a:r>
            <a:endParaRPr dirty="0">
              <a:latin typeface="Calibri"/>
              <a:cs typeface="Calibri"/>
            </a:endParaRPr>
          </a:p>
          <a:p>
            <a:pPr marL="265430">
              <a:spcBef>
                <a:spcPts val="5"/>
              </a:spcBef>
            </a:pPr>
            <a:r>
              <a:rPr dirty="0">
                <a:latin typeface="Calibri"/>
                <a:cs typeface="Calibri"/>
              </a:rPr>
              <a:t>printf("\nNode</a:t>
            </a:r>
            <a:r>
              <a:rPr spc="-40" dirty="0">
                <a:latin typeface="Calibri"/>
                <a:cs typeface="Calibri"/>
              </a:rPr>
              <a:t> </a:t>
            </a:r>
            <a:r>
              <a:rPr spc="-10" dirty="0">
                <a:latin typeface="Calibri"/>
                <a:cs typeface="Calibri"/>
              </a:rPr>
              <a:t>Deleted\n");</a:t>
            </a:r>
            <a:endParaRPr dirty="0">
              <a:latin typeface="Calibri"/>
              <a:cs typeface="Calibri"/>
            </a:endParaRPr>
          </a:p>
          <a:p>
            <a:pPr marL="137160"/>
            <a:r>
              <a:rPr spc="-50" dirty="0">
                <a:latin typeface="Calibri"/>
                <a:cs typeface="Calibri"/>
              </a:rPr>
              <a:t>}</a:t>
            </a:r>
            <a:endParaRPr dirty="0">
              <a:latin typeface="Calibri"/>
              <a:cs typeface="Calibri"/>
            </a:endParaRPr>
          </a:p>
          <a:p>
            <a:pPr marL="12700"/>
            <a:r>
              <a:rPr spc="-50" dirty="0">
                <a:latin typeface="Calibri"/>
                <a:cs typeface="Calibri"/>
              </a:rPr>
              <a:t>}</a:t>
            </a:r>
            <a:endParaRPr dirty="0">
              <a:latin typeface="Calibri"/>
              <a:cs typeface="Calibri"/>
            </a:endParaRPr>
          </a:p>
        </p:txBody>
      </p:sp>
      <p:pic>
        <p:nvPicPr>
          <p:cNvPr id="4" name="object 4"/>
          <p:cNvPicPr/>
          <p:nvPr/>
        </p:nvPicPr>
        <p:blipFill>
          <a:blip r:embed="rId2" cstate="print"/>
          <a:stretch>
            <a:fillRect/>
          </a:stretch>
        </p:blipFill>
        <p:spPr>
          <a:xfrm>
            <a:off x="5405120" y="1686560"/>
            <a:ext cx="5476240" cy="3901440"/>
          </a:xfrm>
          <a:prstGeom prst="rect">
            <a:avLst/>
          </a:prstGeom>
        </p:spPr>
      </p:pic>
    </p:spTree>
    <p:extLst>
      <p:ext uri="{BB962C8B-B14F-4D97-AF65-F5344CB8AC3E}">
        <p14:creationId xmlns:p14="http://schemas.microsoft.com/office/powerpoint/2010/main" val="20761904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5630" y="27689"/>
            <a:ext cx="8231090" cy="784830"/>
          </a:xfrm>
          <a:prstGeom prst="rect">
            <a:avLst/>
          </a:prstGeom>
        </p:spPr>
        <p:txBody>
          <a:bodyPr vert="horz" wrap="square" lIns="0" tIns="283464" rIns="0" bIns="0" rtlCol="0">
            <a:spAutoFit/>
          </a:bodyPr>
          <a:lstStyle/>
          <a:p>
            <a:pPr marL="821690">
              <a:spcBef>
                <a:spcPts val="105"/>
              </a:spcBef>
            </a:pPr>
            <a:r>
              <a:rPr sz="3600" dirty="0"/>
              <a:t>Deletion</a:t>
            </a:r>
            <a:r>
              <a:rPr sz="3600" spc="-50" dirty="0"/>
              <a:t> </a:t>
            </a:r>
            <a:r>
              <a:rPr sz="3600" dirty="0"/>
              <a:t>of</a:t>
            </a:r>
            <a:r>
              <a:rPr sz="3600" spc="-25" dirty="0"/>
              <a:t> </a:t>
            </a:r>
            <a:r>
              <a:rPr sz="3600" dirty="0"/>
              <a:t>a</a:t>
            </a:r>
            <a:r>
              <a:rPr sz="3600" spc="-25" dirty="0"/>
              <a:t> </a:t>
            </a:r>
            <a:r>
              <a:rPr sz="3600" dirty="0"/>
              <a:t>specified</a:t>
            </a:r>
            <a:r>
              <a:rPr sz="3600" spc="-30" dirty="0"/>
              <a:t> </a:t>
            </a:r>
            <a:r>
              <a:rPr sz="3600" spc="-20" dirty="0"/>
              <a:t>node</a:t>
            </a:r>
          </a:p>
        </p:txBody>
      </p:sp>
      <p:pic>
        <p:nvPicPr>
          <p:cNvPr id="4" name="object 4"/>
          <p:cNvPicPr/>
          <p:nvPr/>
        </p:nvPicPr>
        <p:blipFill>
          <a:blip r:embed="rId2" cstate="print"/>
          <a:stretch>
            <a:fillRect/>
          </a:stretch>
        </p:blipFill>
        <p:spPr>
          <a:xfrm>
            <a:off x="843280" y="1432560"/>
            <a:ext cx="10911840" cy="456184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5630" y="27689"/>
            <a:ext cx="8231090" cy="784830"/>
          </a:xfrm>
          <a:prstGeom prst="rect">
            <a:avLst/>
          </a:prstGeom>
        </p:spPr>
        <p:txBody>
          <a:bodyPr vert="horz" wrap="square" lIns="0" tIns="283464" rIns="0" bIns="0" rtlCol="0">
            <a:spAutoFit/>
          </a:bodyPr>
          <a:lstStyle/>
          <a:p>
            <a:pPr marL="821690">
              <a:spcBef>
                <a:spcPts val="105"/>
              </a:spcBef>
            </a:pPr>
            <a:r>
              <a:rPr sz="3600" dirty="0"/>
              <a:t>Deletion</a:t>
            </a:r>
            <a:r>
              <a:rPr sz="3600" spc="-50" dirty="0"/>
              <a:t> </a:t>
            </a:r>
            <a:r>
              <a:rPr sz="3600" dirty="0"/>
              <a:t>of</a:t>
            </a:r>
            <a:r>
              <a:rPr sz="3600" spc="-25" dirty="0"/>
              <a:t> </a:t>
            </a:r>
            <a:r>
              <a:rPr sz="3600" dirty="0"/>
              <a:t>a</a:t>
            </a:r>
            <a:r>
              <a:rPr sz="3600" spc="-25" dirty="0"/>
              <a:t> </a:t>
            </a:r>
            <a:r>
              <a:rPr sz="3600" dirty="0"/>
              <a:t>specified</a:t>
            </a:r>
            <a:r>
              <a:rPr sz="3600" spc="-30" dirty="0"/>
              <a:t> </a:t>
            </a:r>
            <a:r>
              <a:rPr sz="3600" spc="-20" dirty="0"/>
              <a:t>node</a:t>
            </a:r>
          </a:p>
        </p:txBody>
      </p:sp>
      <p:sp>
        <p:nvSpPr>
          <p:cNvPr id="3" name="object 3"/>
          <p:cNvSpPr txBox="1"/>
          <p:nvPr/>
        </p:nvSpPr>
        <p:spPr>
          <a:xfrm>
            <a:off x="538480" y="836944"/>
            <a:ext cx="4663439" cy="5676554"/>
          </a:xfrm>
          <a:prstGeom prst="rect">
            <a:avLst/>
          </a:prstGeom>
        </p:spPr>
        <p:txBody>
          <a:bodyPr vert="horz" wrap="square" lIns="0" tIns="13335" rIns="0" bIns="0" rtlCol="0">
            <a:spAutoFit/>
          </a:bodyPr>
          <a:lstStyle/>
          <a:p>
            <a:pPr marL="12700">
              <a:spcBef>
                <a:spcPts val="105"/>
              </a:spcBef>
            </a:pPr>
            <a:r>
              <a:rPr sz="1600" b="1" dirty="0">
                <a:latin typeface="Calibri"/>
                <a:cs typeface="Calibri"/>
              </a:rPr>
              <a:t>void</a:t>
            </a:r>
            <a:r>
              <a:rPr sz="1600" b="1" spc="35" dirty="0">
                <a:latin typeface="Calibri"/>
                <a:cs typeface="Calibri"/>
              </a:rPr>
              <a:t> </a:t>
            </a:r>
            <a:r>
              <a:rPr sz="1600" spc="-10" dirty="0">
                <a:latin typeface="Calibri"/>
                <a:cs typeface="Calibri"/>
              </a:rPr>
              <a:t>delete_specified(</a:t>
            </a:r>
            <a:r>
              <a:rPr sz="1600" spc="25" dirty="0">
                <a:latin typeface="Calibri"/>
                <a:cs typeface="Calibri"/>
              </a:rPr>
              <a:t> </a:t>
            </a:r>
            <a:r>
              <a:rPr sz="1600" spc="-50" dirty="0">
                <a:latin typeface="Calibri"/>
                <a:cs typeface="Calibri"/>
              </a:rPr>
              <a:t>)</a:t>
            </a:r>
            <a:endParaRPr sz="1600" dirty="0">
              <a:latin typeface="Calibri"/>
              <a:cs typeface="Calibri"/>
            </a:endParaRPr>
          </a:p>
          <a:p>
            <a:pPr marL="12700"/>
            <a:r>
              <a:rPr sz="1600" spc="-50" dirty="0">
                <a:latin typeface="Calibri"/>
                <a:cs typeface="Calibri"/>
              </a:rPr>
              <a:t>{</a:t>
            </a:r>
            <a:endParaRPr sz="1600" dirty="0">
              <a:latin typeface="Calibri"/>
              <a:cs typeface="Calibri"/>
            </a:endParaRPr>
          </a:p>
          <a:p>
            <a:pPr marL="137160"/>
            <a:r>
              <a:rPr sz="1600" dirty="0">
                <a:latin typeface="Calibri"/>
                <a:cs typeface="Calibri"/>
              </a:rPr>
              <a:t>struct</a:t>
            </a:r>
            <a:r>
              <a:rPr sz="1600" spc="-20" dirty="0">
                <a:latin typeface="Calibri"/>
                <a:cs typeface="Calibri"/>
              </a:rPr>
              <a:t> </a:t>
            </a:r>
            <a:r>
              <a:rPr sz="1600" dirty="0">
                <a:latin typeface="Calibri"/>
                <a:cs typeface="Calibri"/>
              </a:rPr>
              <a:t>node</a:t>
            </a:r>
            <a:r>
              <a:rPr sz="1600" spc="-15" dirty="0">
                <a:latin typeface="Calibri"/>
                <a:cs typeface="Calibri"/>
              </a:rPr>
              <a:t> </a:t>
            </a:r>
            <a:r>
              <a:rPr sz="1600" dirty="0">
                <a:latin typeface="Calibri"/>
                <a:cs typeface="Calibri"/>
              </a:rPr>
              <a:t>*ptr,</a:t>
            </a:r>
            <a:r>
              <a:rPr sz="1600" spc="-5" dirty="0">
                <a:latin typeface="Calibri"/>
                <a:cs typeface="Calibri"/>
              </a:rPr>
              <a:t> </a:t>
            </a:r>
            <a:r>
              <a:rPr sz="1600" spc="-10" dirty="0">
                <a:latin typeface="Calibri"/>
                <a:cs typeface="Calibri"/>
              </a:rPr>
              <a:t>*temp;</a:t>
            </a:r>
            <a:endParaRPr sz="1600" dirty="0">
              <a:latin typeface="Calibri"/>
              <a:cs typeface="Calibri"/>
            </a:endParaRPr>
          </a:p>
          <a:p>
            <a:pPr marL="137160"/>
            <a:r>
              <a:rPr sz="1600" b="1" dirty="0">
                <a:latin typeface="Calibri"/>
                <a:cs typeface="Calibri"/>
              </a:rPr>
              <a:t>int</a:t>
            </a:r>
            <a:r>
              <a:rPr sz="1600" b="1" spc="-15" dirty="0">
                <a:latin typeface="Calibri"/>
                <a:cs typeface="Calibri"/>
              </a:rPr>
              <a:t> </a:t>
            </a:r>
            <a:r>
              <a:rPr sz="1600" spc="-20" dirty="0">
                <a:latin typeface="Calibri"/>
                <a:cs typeface="Calibri"/>
              </a:rPr>
              <a:t>val;</a:t>
            </a:r>
            <a:endParaRPr sz="1600" dirty="0">
              <a:latin typeface="Calibri"/>
              <a:cs typeface="Calibri"/>
            </a:endParaRPr>
          </a:p>
          <a:p>
            <a:pPr marL="137160" marR="668655"/>
            <a:r>
              <a:rPr sz="1600" spc="-10" dirty="0">
                <a:latin typeface="Calibri"/>
                <a:cs typeface="Calibri"/>
              </a:rPr>
              <a:t>printf("Enter</a:t>
            </a:r>
            <a:r>
              <a:rPr sz="1600" spc="15" dirty="0">
                <a:latin typeface="Calibri"/>
                <a:cs typeface="Calibri"/>
              </a:rPr>
              <a:t> </a:t>
            </a:r>
            <a:r>
              <a:rPr sz="1600" dirty="0">
                <a:latin typeface="Calibri"/>
                <a:cs typeface="Calibri"/>
              </a:rPr>
              <a:t>the</a:t>
            </a:r>
            <a:r>
              <a:rPr sz="1600" spc="35" dirty="0">
                <a:latin typeface="Calibri"/>
                <a:cs typeface="Calibri"/>
              </a:rPr>
              <a:t> </a:t>
            </a:r>
            <a:r>
              <a:rPr sz="1600" spc="-10" dirty="0">
                <a:latin typeface="Calibri"/>
                <a:cs typeface="Calibri"/>
              </a:rPr>
              <a:t>value"); scanf("%d",&amp;val);</a:t>
            </a:r>
            <a:endParaRPr sz="1600" dirty="0">
              <a:latin typeface="Calibri"/>
              <a:cs typeface="Calibri"/>
            </a:endParaRPr>
          </a:p>
          <a:p>
            <a:pPr marL="137160"/>
            <a:r>
              <a:rPr sz="1600" dirty="0">
                <a:latin typeface="Calibri"/>
                <a:cs typeface="Calibri"/>
              </a:rPr>
              <a:t>temp</a:t>
            </a:r>
            <a:r>
              <a:rPr sz="1600" spc="-30" dirty="0">
                <a:latin typeface="Calibri"/>
                <a:cs typeface="Calibri"/>
              </a:rPr>
              <a:t> </a:t>
            </a:r>
            <a:r>
              <a:rPr sz="1600" dirty="0">
                <a:latin typeface="Calibri"/>
                <a:cs typeface="Calibri"/>
              </a:rPr>
              <a:t>= </a:t>
            </a:r>
            <a:r>
              <a:rPr sz="1600" spc="-10" dirty="0">
                <a:latin typeface="Calibri"/>
                <a:cs typeface="Calibri"/>
              </a:rPr>
              <a:t>head;</a:t>
            </a:r>
            <a:endParaRPr sz="1600" dirty="0">
              <a:latin typeface="Calibri"/>
              <a:cs typeface="Calibri"/>
            </a:endParaRPr>
          </a:p>
          <a:p>
            <a:pPr marL="137160" marR="608330"/>
            <a:r>
              <a:rPr sz="1600" b="1" dirty="0">
                <a:latin typeface="Calibri"/>
                <a:cs typeface="Calibri"/>
              </a:rPr>
              <a:t>while</a:t>
            </a:r>
            <a:r>
              <a:rPr sz="1600" dirty="0">
                <a:latin typeface="Calibri"/>
                <a:cs typeface="Calibri"/>
              </a:rPr>
              <a:t>(temp</a:t>
            </a:r>
            <a:r>
              <a:rPr sz="1600" spc="-25" dirty="0">
                <a:latin typeface="Calibri"/>
                <a:cs typeface="Calibri"/>
              </a:rPr>
              <a:t> </a:t>
            </a:r>
            <a:r>
              <a:rPr sz="1600" spc="-10" dirty="0">
                <a:latin typeface="Calibri"/>
                <a:cs typeface="Calibri"/>
              </a:rPr>
              <a:t>-</a:t>
            </a:r>
            <a:r>
              <a:rPr sz="1600" dirty="0">
                <a:latin typeface="Calibri"/>
                <a:cs typeface="Calibri"/>
              </a:rPr>
              <a:t>&gt;</a:t>
            </a:r>
            <a:r>
              <a:rPr sz="1600" spc="-15" dirty="0">
                <a:latin typeface="Calibri"/>
                <a:cs typeface="Calibri"/>
              </a:rPr>
              <a:t> </a:t>
            </a:r>
            <a:r>
              <a:rPr sz="1600" dirty="0">
                <a:latin typeface="Calibri"/>
                <a:cs typeface="Calibri"/>
              </a:rPr>
              <a:t>data</a:t>
            </a:r>
            <a:r>
              <a:rPr sz="1600" spc="-15" dirty="0">
                <a:latin typeface="Calibri"/>
                <a:cs typeface="Calibri"/>
              </a:rPr>
              <a:t> </a:t>
            </a:r>
            <a:r>
              <a:rPr sz="1600" dirty="0">
                <a:latin typeface="Calibri"/>
                <a:cs typeface="Calibri"/>
              </a:rPr>
              <a:t>!= </a:t>
            </a:r>
            <a:r>
              <a:rPr sz="1600" spc="-20" dirty="0">
                <a:latin typeface="Calibri"/>
                <a:cs typeface="Calibri"/>
              </a:rPr>
              <a:t>val) </a:t>
            </a:r>
            <a:r>
              <a:rPr sz="1600" dirty="0">
                <a:latin typeface="Calibri"/>
                <a:cs typeface="Calibri"/>
              </a:rPr>
              <a:t>temp</a:t>
            </a:r>
            <a:r>
              <a:rPr sz="1600" spc="-30" dirty="0">
                <a:latin typeface="Calibri"/>
                <a:cs typeface="Calibri"/>
              </a:rPr>
              <a:t> </a:t>
            </a:r>
            <a:r>
              <a:rPr sz="1600" dirty="0">
                <a:latin typeface="Calibri"/>
                <a:cs typeface="Calibri"/>
              </a:rPr>
              <a:t>=</a:t>
            </a:r>
            <a:r>
              <a:rPr sz="1600" spc="5" dirty="0">
                <a:latin typeface="Calibri"/>
                <a:cs typeface="Calibri"/>
              </a:rPr>
              <a:t> </a:t>
            </a:r>
            <a:r>
              <a:rPr sz="1600" dirty="0">
                <a:latin typeface="Calibri"/>
                <a:cs typeface="Calibri"/>
              </a:rPr>
              <a:t>temp</a:t>
            </a:r>
            <a:r>
              <a:rPr sz="1600" spc="-35" dirty="0">
                <a:latin typeface="Calibri"/>
                <a:cs typeface="Calibri"/>
              </a:rPr>
              <a:t> </a:t>
            </a:r>
            <a:r>
              <a:rPr sz="1600" spc="-10" dirty="0">
                <a:latin typeface="Calibri"/>
                <a:cs typeface="Calibri"/>
              </a:rPr>
              <a:t>-</a:t>
            </a:r>
            <a:r>
              <a:rPr sz="1600" dirty="0">
                <a:latin typeface="Calibri"/>
                <a:cs typeface="Calibri"/>
              </a:rPr>
              <a:t>&gt; </a:t>
            </a:r>
            <a:r>
              <a:rPr sz="1600" spc="-20" dirty="0">
                <a:latin typeface="Calibri"/>
                <a:cs typeface="Calibri"/>
              </a:rPr>
              <a:t>next; </a:t>
            </a:r>
            <a:r>
              <a:rPr sz="1600" b="1" dirty="0">
                <a:latin typeface="Calibri"/>
                <a:cs typeface="Calibri"/>
              </a:rPr>
              <a:t>if</a:t>
            </a:r>
            <a:r>
              <a:rPr sz="1600" dirty="0">
                <a:latin typeface="Calibri"/>
                <a:cs typeface="Calibri"/>
              </a:rPr>
              <a:t>(temp</a:t>
            </a:r>
            <a:r>
              <a:rPr sz="1600" spc="-25" dirty="0">
                <a:latin typeface="Calibri"/>
                <a:cs typeface="Calibri"/>
              </a:rPr>
              <a:t> </a:t>
            </a:r>
            <a:r>
              <a:rPr sz="1600" spc="-10" dirty="0">
                <a:latin typeface="Calibri"/>
                <a:cs typeface="Calibri"/>
              </a:rPr>
              <a:t>-</a:t>
            </a:r>
            <a:r>
              <a:rPr sz="1600" dirty="0">
                <a:latin typeface="Calibri"/>
                <a:cs typeface="Calibri"/>
              </a:rPr>
              <a:t>&gt;</a:t>
            </a:r>
            <a:r>
              <a:rPr sz="1600" spc="-5" dirty="0">
                <a:latin typeface="Calibri"/>
                <a:cs typeface="Calibri"/>
              </a:rPr>
              <a:t> </a:t>
            </a:r>
            <a:r>
              <a:rPr sz="1600" dirty="0">
                <a:latin typeface="Calibri"/>
                <a:cs typeface="Calibri"/>
              </a:rPr>
              <a:t>next</a:t>
            </a:r>
            <a:r>
              <a:rPr sz="1600" spc="-25" dirty="0">
                <a:latin typeface="Calibri"/>
                <a:cs typeface="Calibri"/>
              </a:rPr>
              <a:t> </a:t>
            </a:r>
            <a:r>
              <a:rPr sz="1600" dirty="0">
                <a:latin typeface="Calibri"/>
                <a:cs typeface="Calibri"/>
              </a:rPr>
              <a:t>== </a:t>
            </a:r>
            <a:r>
              <a:rPr sz="1600" spc="-20" dirty="0">
                <a:latin typeface="Calibri"/>
                <a:cs typeface="Calibri"/>
              </a:rPr>
              <a:t>NULL)</a:t>
            </a:r>
            <a:endParaRPr sz="1600" dirty="0">
              <a:latin typeface="Calibri"/>
              <a:cs typeface="Calibri"/>
            </a:endParaRPr>
          </a:p>
          <a:p>
            <a:pPr marL="137160"/>
            <a:r>
              <a:rPr sz="1600" spc="-50" dirty="0">
                <a:latin typeface="Calibri"/>
                <a:cs typeface="Calibri"/>
              </a:rPr>
              <a:t>{</a:t>
            </a:r>
            <a:endParaRPr sz="1600" dirty="0">
              <a:latin typeface="Calibri"/>
              <a:cs typeface="Calibri"/>
            </a:endParaRPr>
          </a:p>
          <a:p>
            <a:pPr marL="265430"/>
            <a:r>
              <a:rPr sz="1600" spc="-10" dirty="0">
                <a:latin typeface="Calibri"/>
                <a:cs typeface="Calibri"/>
              </a:rPr>
              <a:t>printf("\nCan't</a:t>
            </a:r>
            <a:r>
              <a:rPr sz="1600" spc="70" dirty="0">
                <a:latin typeface="Calibri"/>
                <a:cs typeface="Calibri"/>
              </a:rPr>
              <a:t> </a:t>
            </a:r>
            <a:r>
              <a:rPr sz="1600" spc="-10" dirty="0">
                <a:latin typeface="Calibri"/>
                <a:cs typeface="Calibri"/>
              </a:rPr>
              <a:t>delete\n");</a:t>
            </a:r>
            <a:endParaRPr sz="1600" dirty="0">
              <a:latin typeface="Calibri"/>
              <a:cs typeface="Calibri"/>
            </a:endParaRPr>
          </a:p>
          <a:p>
            <a:pPr marL="137160"/>
            <a:r>
              <a:rPr sz="1600" spc="-50" dirty="0">
                <a:latin typeface="Calibri"/>
                <a:cs typeface="Calibri"/>
              </a:rPr>
              <a:t>}</a:t>
            </a:r>
            <a:endParaRPr sz="1600" dirty="0">
              <a:latin typeface="Calibri"/>
              <a:cs typeface="Calibri"/>
            </a:endParaRPr>
          </a:p>
          <a:p>
            <a:pPr marL="137160"/>
            <a:r>
              <a:rPr sz="1600" b="1" dirty="0">
                <a:latin typeface="Calibri"/>
                <a:cs typeface="Calibri"/>
              </a:rPr>
              <a:t>else</a:t>
            </a:r>
            <a:r>
              <a:rPr sz="1600" b="1" spc="-10" dirty="0">
                <a:latin typeface="Calibri"/>
                <a:cs typeface="Calibri"/>
              </a:rPr>
              <a:t> </a:t>
            </a:r>
            <a:r>
              <a:rPr sz="1600" b="1" dirty="0">
                <a:latin typeface="Calibri"/>
                <a:cs typeface="Calibri"/>
              </a:rPr>
              <a:t>if</a:t>
            </a:r>
            <a:r>
              <a:rPr sz="1600" dirty="0">
                <a:latin typeface="Calibri"/>
                <a:cs typeface="Calibri"/>
              </a:rPr>
              <a:t>(temp</a:t>
            </a:r>
            <a:r>
              <a:rPr sz="1600" spc="-25" dirty="0">
                <a:latin typeface="Calibri"/>
                <a:cs typeface="Calibri"/>
              </a:rPr>
              <a:t> </a:t>
            </a:r>
            <a:r>
              <a:rPr sz="1600" spc="-10" dirty="0">
                <a:latin typeface="Calibri"/>
                <a:cs typeface="Calibri"/>
              </a:rPr>
              <a:t>-</a:t>
            </a:r>
            <a:r>
              <a:rPr sz="1600" dirty="0">
                <a:latin typeface="Calibri"/>
                <a:cs typeface="Calibri"/>
              </a:rPr>
              <a:t>&gt; next</a:t>
            </a:r>
            <a:r>
              <a:rPr sz="1600" spc="-15" dirty="0">
                <a:latin typeface="Calibri"/>
                <a:cs typeface="Calibri"/>
              </a:rPr>
              <a:t> </a:t>
            </a:r>
            <a:r>
              <a:rPr sz="1600" spc="-10" dirty="0">
                <a:latin typeface="Calibri"/>
                <a:cs typeface="Calibri"/>
              </a:rPr>
              <a:t>-</a:t>
            </a:r>
            <a:r>
              <a:rPr sz="1600" dirty="0">
                <a:latin typeface="Calibri"/>
                <a:cs typeface="Calibri"/>
              </a:rPr>
              <a:t>&gt; next</a:t>
            </a:r>
            <a:r>
              <a:rPr sz="1600" spc="-20" dirty="0">
                <a:latin typeface="Calibri"/>
                <a:cs typeface="Calibri"/>
              </a:rPr>
              <a:t> </a:t>
            </a:r>
            <a:r>
              <a:rPr sz="1600" dirty="0">
                <a:latin typeface="Calibri"/>
                <a:cs typeface="Calibri"/>
              </a:rPr>
              <a:t>==</a:t>
            </a:r>
            <a:r>
              <a:rPr sz="1600" spc="5" dirty="0">
                <a:latin typeface="Calibri"/>
                <a:cs typeface="Calibri"/>
              </a:rPr>
              <a:t> </a:t>
            </a:r>
            <a:r>
              <a:rPr sz="1600" spc="-20" dirty="0">
                <a:latin typeface="Calibri"/>
                <a:cs typeface="Calibri"/>
              </a:rPr>
              <a:t>NULL)</a:t>
            </a:r>
            <a:endParaRPr sz="1600" dirty="0">
              <a:latin typeface="Calibri"/>
              <a:cs typeface="Calibri"/>
            </a:endParaRPr>
          </a:p>
          <a:p>
            <a:pPr marL="137160"/>
            <a:r>
              <a:rPr sz="1600" spc="-50" dirty="0">
                <a:latin typeface="Calibri"/>
                <a:cs typeface="Calibri"/>
              </a:rPr>
              <a:t>{</a:t>
            </a:r>
            <a:endParaRPr sz="1600" dirty="0">
              <a:latin typeface="Calibri"/>
              <a:cs typeface="Calibri"/>
            </a:endParaRPr>
          </a:p>
          <a:p>
            <a:pPr marL="265430" marR="363220"/>
            <a:r>
              <a:rPr sz="1600" dirty="0">
                <a:latin typeface="Calibri"/>
                <a:cs typeface="Calibri"/>
              </a:rPr>
              <a:t>temp</a:t>
            </a:r>
            <a:r>
              <a:rPr sz="1600" spc="-40" dirty="0">
                <a:latin typeface="Calibri"/>
                <a:cs typeface="Calibri"/>
              </a:rPr>
              <a:t> </a:t>
            </a:r>
            <a:r>
              <a:rPr sz="1600" spc="-10" dirty="0">
                <a:latin typeface="Calibri"/>
                <a:cs typeface="Calibri"/>
              </a:rPr>
              <a:t>-</a:t>
            </a:r>
            <a:r>
              <a:rPr sz="1600" dirty="0">
                <a:latin typeface="Calibri"/>
                <a:cs typeface="Calibri"/>
              </a:rPr>
              <a:t>&gt;next</a:t>
            </a:r>
            <a:r>
              <a:rPr sz="1600" spc="-5" dirty="0">
                <a:latin typeface="Calibri"/>
                <a:cs typeface="Calibri"/>
              </a:rPr>
              <a:t> </a:t>
            </a:r>
            <a:r>
              <a:rPr sz="1600" dirty="0">
                <a:latin typeface="Calibri"/>
                <a:cs typeface="Calibri"/>
              </a:rPr>
              <a:t>=</a:t>
            </a:r>
            <a:r>
              <a:rPr sz="1600" spc="-10" dirty="0">
                <a:latin typeface="Calibri"/>
                <a:cs typeface="Calibri"/>
              </a:rPr>
              <a:t> </a:t>
            </a:r>
            <a:r>
              <a:rPr sz="1600" spc="-20" dirty="0">
                <a:latin typeface="Calibri"/>
                <a:cs typeface="Calibri"/>
              </a:rPr>
              <a:t>NULL; </a:t>
            </a:r>
            <a:r>
              <a:rPr sz="1600" dirty="0">
                <a:latin typeface="Calibri"/>
                <a:cs typeface="Calibri"/>
              </a:rPr>
              <a:t>printf("\nNode</a:t>
            </a:r>
            <a:r>
              <a:rPr sz="1600" spc="-60" dirty="0">
                <a:latin typeface="Calibri"/>
                <a:cs typeface="Calibri"/>
              </a:rPr>
              <a:t> </a:t>
            </a:r>
            <a:r>
              <a:rPr sz="1600" spc="-10" dirty="0">
                <a:latin typeface="Calibri"/>
                <a:cs typeface="Calibri"/>
              </a:rPr>
              <a:t>Deleted\n");</a:t>
            </a:r>
            <a:endParaRPr sz="1600" dirty="0">
              <a:latin typeface="Calibri"/>
              <a:cs typeface="Calibri"/>
            </a:endParaRPr>
          </a:p>
          <a:p>
            <a:pPr marL="137160"/>
            <a:r>
              <a:rPr sz="1600" spc="-50" dirty="0">
                <a:latin typeface="Calibri"/>
                <a:cs typeface="Calibri"/>
              </a:rPr>
              <a:t>}</a:t>
            </a:r>
            <a:endParaRPr sz="1600" dirty="0">
              <a:latin typeface="Calibri"/>
              <a:cs typeface="Calibri"/>
            </a:endParaRPr>
          </a:p>
          <a:p>
            <a:pPr marL="137160"/>
            <a:r>
              <a:rPr sz="1600" b="1" spc="-20" dirty="0">
                <a:latin typeface="Calibri"/>
                <a:cs typeface="Calibri"/>
              </a:rPr>
              <a:t>else</a:t>
            </a:r>
            <a:endParaRPr sz="1600" dirty="0">
              <a:latin typeface="Calibri"/>
              <a:cs typeface="Calibri"/>
            </a:endParaRPr>
          </a:p>
          <a:p>
            <a:pPr marL="137160"/>
            <a:r>
              <a:rPr sz="1600" spc="-50" dirty="0">
                <a:latin typeface="Calibri"/>
                <a:cs typeface="Calibri"/>
              </a:rPr>
              <a:t>{</a:t>
            </a:r>
            <a:endParaRPr sz="1600" dirty="0">
              <a:latin typeface="Calibri"/>
              <a:cs typeface="Calibri"/>
            </a:endParaRPr>
          </a:p>
          <a:p>
            <a:pPr marL="265430" algn="just"/>
            <a:r>
              <a:rPr sz="1600" dirty="0">
                <a:latin typeface="Calibri"/>
                <a:cs typeface="Calibri"/>
              </a:rPr>
              <a:t>ptr</a:t>
            </a:r>
            <a:r>
              <a:rPr sz="1600" spc="-15" dirty="0">
                <a:latin typeface="Calibri"/>
                <a:cs typeface="Calibri"/>
              </a:rPr>
              <a:t> </a:t>
            </a:r>
            <a:r>
              <a:rPr sz="1600" dirty="0">
                <a:latin typeface="Calibri"/>
                <a:cs typeface="Calibri"/>
              </a:rPr>
              <a:t>= temp</a:t>
            </a:r>
            <a:r>
              <a:rPr sz="1600" spc="-35" dirty="0">
                <a:latin typeface="Calibri"/>
                <a:cs typeface="Calibri"/>
              </a:rPr>
              <a:t> </a:t>
            </a:r>
            <a:r>
              <a:rPr sz="1600" spc="-10" dirty="0">
                <a:latin typeface="Calibri"/>
                <a:cs typeface="Calibri"/>
              </a:rPr>
              <a:t>-</a:t>
            </a:r>
            <a:r>
              <a:rPr sz="1600" dirty="0">
                <a:latin typeface="Calibri"/>
                <a:cs typeface="Calibri"/>
              </a:rPr>
              <a:t>&gt; </a:t>
            </a:r>
            <a:r>
              <a:rPr sz="1600" spc="-10" dirty="0">
                <a:latin typeface="Calibri"/>
                <a:cs typeface="Calibri"/>
              </a:rPr>
              <a:t>next;</a:t>
            </a:r>
            <a:endParaRPr sz="1600" dirty="0">
              <a:latin typeface="Calibri"/>
              <a:cs typeface="Calibri"/>
            </a:endParaRPr>
          </a:p>
          <a:p>
            <a:pPr marL="265430" marR="457834" algn="just"/>
            <a:r>
              <a:rPr sz="1600" dirty="0">
                <a:latin typeface="Calibri"/>
                <a:cs typeface="Calibri"/>
              </a:rPr>
              <a:t>temp</a:t>
            </a:r>
            <a:r>
              <a:rPr sz="1600" spc="-40" dirty="0">
                <a:latin typeface="Calibri"/>
                <a:cs typeface="Calibri"/>
              </a:rPr>
              <a:t> </a:t>
            </a:r>
            <a:r>
              <a:rPr sz="1600" spc="-10" dirty="0">
                <a:latin typeface="Calibri"/>
                <a:cs typeface="Calibri"/>
              </a:rPr>
              <a:t>-</a:t>
            </a:r>
            <a:r>
              <a:rPr sz="1600" dirty="0">
                <a:latin typeface="Calibri"/>
                <a:cs typeface="Calibri"/>
              </a:rPr>
              <a:t>&gt;</a:t>
            </a:r>
            <a:r>
              <a:rPr sz="1600" spc="5" dirty="0">
                <a:latin typeface="Calibri"/>
                <a:cs typeface="Calibri"/>
              </a:rPr>
              <a:t> </a:t>
            </a:r>
            <a:r>
              <a:rPr sz="1600" dirty="0">
                <a:latin typeface="Calibri"/>
                <a:cs typeface="Calibri"/>
              </a:rPr>
              <a:t>next</a:t>
            </a:r>
            <a:r>
              <a:rPr sz="1600" spc="-15"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ptr</a:t>
            </a:r>
            <a:r>
              <a:rPr sz="1600" spc="-15" dirty="0">
                <a:latin typeface="Calibri"/>
                <a:cs typeface="Calibri"/>
              </a:rPr>
              <a:t> </a:t>
            </a:r>
            <a:r>
              <a:rPr sz="1600" spc="-10" dirty="0">
                <a:latin typeface="Calibri"/>
                <a:cs typeface="Calibri"/>
              </a:rPr>
              <a:t>-</a:t>
            </a:r>
            <a:r>
              <a:rPr sz="1600" dirty="0">
                <a:latin typeface="Calibri"/>
                <a:cs typeface="Calibri"/>
              </a:rPr>
              <a:t>&gt;</a:t>
            </a:r>
            <a:r>
              <a:rPr sz="1600" spc="5" dirty="0">
                <a:latin typeface="Calibri"/>
                <a:cs typeface="Calibri"/>
              </a:rPr>
              <a:t> </a:t>
            </a:r>
            <a:r>
              <a:rPr sz="1600" spc="-20" dirty="0">
                <a:latin typeface="Calibri"/>
                <a:cs typeface="Calibri"/>
              </a:rPr>
              <a:t>next; </a:t>
            </a:r>
            <a:r>
              <a:rPr sz="1600" dirty="0">
                <a:latin typeface="Calibri"/>
                <a:cs typeface="Calibri"/>
              </a:rPr>
              <a:t>ptr</a:t>
            </a:r>
            <a:r>
              <a:rPr sz="1600" spc="-15" dirty="0">
                <a:latin typeface="Calibri"/>
                <a:cs typeface="Calibri"/>
              </a:rPr>
              <a:t> </a:t>
            </a:r>
            <a:r>
              <a:rPr sz="1600" spc="-10" dirty="0">
                <a:latin typeface="Calibri"/>
                <a:cs typeface="Calibri"/>
              </a:rPr>
              <a:t>-</a:t>
            </a:r>
            <a:r>
              <a:rPr sz="1600" dirty="0">
                <a:latin typeface="Calibri"/>
                <a:cs typeface="Calibri"/>
              </a:rPr>
              <a:t>&gt;</a:t>
            </a:r>
            <a:r>
              <a:rPr sz="1600" spc="5" dirty="0">
                <a:latin typeface="Calibri"/>
                <a:cs typeface="Calibri"/>
              </a:rPr>
              <a:t> </a:t>
            </a:r>
            <a:r>
              <a:rPr sz="1600" dirty="0">
                <a:latin typeface="Calibri"/>
                <a:cs typeface="Calibri"/>
              </a:rPr>
              <a:t>next</a:t>
            </a:r>
            <a:r>
              <a:rPr sz="1600" spc="-20" dirty="0">
                <a:latin typeface="Calibri"/>
                <a:cs typeface="Calibri"/>
              </a:rPr>
              <a:t> </a:t>
            </a:r>
            <a:r>
              <a:rPr sz="1600" spc="-10" dirty="0">
                <a:latin typeface="Calibri"/>
                <a:cs typeface="Calibri"/>
              </a:rPr>
              <a:t>-</a:t>
            </a:r>
            <a:r>
              <a:rPr sz="1600" dirty="0">
                <a:latin typeface="Calibri"/>
                <a:cs typeface="Calibri"/>
              </a:rPr>
              <a:t>&gt; prev</a:t>
            </a:r>
            <a:r>
              <a:rPr sz="1600" spc="-10" dirty="0">
                <a:latin typeface="Calibri"/>
                <a:cs typeface="Calibri"/>
              </a:rPr>
              <a:t> </a:t>
            </a:r>
            <a:r>
              <a:rPr sz="1600" dirty="0">
                <a:latin typeface="Calibri"/>
                <a:cs typeface="Calibri"/>
              </a:rPr>
              <a:t>= </a:t>
            </a:r>
            <a:r>
              <a:rPr sz="1600" spc="-20" dirty="0">
                <a:latin typeface="Calibri"/>
                <a:cs typeface="Calibri"/>
              </a:rPr>
              <a:t>temp; </a:t>
            </a:r>
            <a:r>
              <a:rPr sz="1600" spc="-10" dirty="0">
                <a:latin typeface="Calibri"/>
                <a:cs typeface="Calibri"/>
              </a:rPr>
              <a:t>free(ptr);</a:t>
            </a:r>
            <a:endParaRPr sz="1600" dirty="0">
              <a:latin typeface="Calibri"/>
              <a:cs typeface="Calibri"/>
            </a:endParaRPr>
          </a:p>
          <a:p>
            <a:pPr marL="265430" algn="just">
              <a:spcBef>
                <a:spcPts val="5"/>
              </a:spcBef>
            </a:pPr>
            <a:r>
              <a:rPr sz="1600" dirty="0">
                <a:latin typeface="Calibri"/>
                <a:cs typeface="Calibri"/>
              </a:rPr>
              <a:t>printf("\nNode</a:t>
            </a:r>
            <a:r>
              <a:rPr sz="1600" spc="-60" dirty="0">
                <a:latin typeface="Calibri"/>
                <a:cs typeface="Calibri"/>
              </a:rPr>
              <a:t> </a:t>
            </a:r>
            <a:r>
              <a:rPr sz="1600" spc="-10" dirty="0">
                <a:latin typeface="Calibri"/>
                <a:cs typeface="Calibri"/>
              </a:rPr>
              <a:t>Deleted\n");</a:t>
            </a:r>
            <a:endParaRPr sz="1600" dirty="0">
              <a:latin typeface="Calibri"/>
              <a:cs typeface="Calibri"/>
            </a:endParaRPr>
          </a:p>
          <a:p>
            <a:pPr marL="137160"/>
            <a:r>
              <a:rPr sz="1600" spc="-50" dirty="0">
                <a:latin typeface="Calibri"/>
                <a:cs typeface="Calibri"/>
              </a:rPr>
              <a:t>}</a:t>
            </a:r>
            <a:endParaRPr sz="1600" dirty="0">
              <a:latin typeface="Calibri"/>
              <a:cs typeface="Calibri"/>
            </a:endParaRPr>
          </a:p>
          <a:p>
            <a:pPr marL="12700"/>
            <a:r>
              <a:rPr sz="1600" spc="-50" dirty="0">
                <a:latin typeface="Calibri"/>
                <a:cs typeface="Calibri"/>
              </a:rPr>
              <a:t>}</a:t>
            </a:r>
            <a:endParaRPr sz="1600" dirty="0">
              <a:latin typeface="Calibri"/>
              <a:cs typeface="Calibri"/>
            </a:endParaRPr>
          </a:p>
        </p:txBody>
      </p:sp>
      <p:pic>
        <p:nvPicPr>
          <p:cNvPr id="4" name="object 4"/>
          <p:cNvPicPr/>
          <p:nvPr/>
        </p:nvPicPr>
        <p:blipFill>
          <a:blip r:embed="rId2" cstate="print"/>
          <a:stretch>
            <a:fillRect/>
          </a:stretch>
        </p:blipFill>
        <p:spPr>
          <a:xfrm>
            <a:off x="5201920" y="1432560"/>
            <a:ext cx="6553200" cy="3647440"/>
          </a:xfrm>
          <a:prstGeom prst="rect">
            <a:avLst/>
          </a:prstGeom>
        </p:spPr>
      </p:pic>
    </p:spTree>
    <p:extLst>
      <p:ext uri="{BB962C8B-B14F-4D97-AF65-F5344CB8AC3E}">
        <p14:creationId xmlns:p14="http://schemas.microsoft.com/office/powerpoint/2010/main" val="36366042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3458" y="154202"/>
            <a:ext cx="6747730" cy="895630"/>
          </a:xfrm>
          <a:prstGeom prst="rect">
            <a:avLst/>
          </a:prstGeom>
        </p:spPr>
        <p:txBody>
          <a:bodyPr vert="horz" wrap="square" lIns="0" tIns="283464" rIns="0" bIns="0" rtlCol="0">
            <a:spAutoFit/>
          </a:bodyPr>
          <a:lstStyle/>
          <a:p>
            <a:pPr marL="2897505">
              <a:spcBef>
                <a:spcPts val="105"/>
              </a:spcBef>
            </a:pPr>
            <a:r>
              <a:rPr spc="-10" dirty="0"/>
              <a:t>Searching</a:t>
            </a:r>
          </a:p>
        </p:txBody>
      </p:sp>
      <p:sp>
        <p:nvSpPr>
          <p:cNvPr id="3" name="object 3"/>
          <p:cNvSpPr txBox="1"/>
          <p:nvPr/>
        </p:nvSpPr>
        <p:spPr>
          <a:xfrm>
            <a:off x="924864" y="80519"/>
            <a:ext cx="6982459" cy="6661439"/>
          </a:xfrm>
          <a:prstGeom prst="rect">
            <a:avLst/>
          </a:prstGeom>
        </p:spPr>
        <p:txBody>
          <a:bodyPr vert="horz" wrap="square" lIns="0" tIns="13335" rIns="0" bIns="0" rtlCol="0">
            <a:spAutoFit/>
          </a:bodyPr>
          <a:lstStyle/>
          <a:p>
            <a:pPr marL="12700">
              <a:spcBef>
                <a:spcPts val="105"/>
              </a:spcBef>
            </a:pPr>
            <a:r>
              <a:rPr sz="1600" b="1" dirty="0">
                <a:latin typeface="Calibri"/>
                <a:cs typeface="Calibri"/>
              </a:rPr>
              <a:t>void</a:t>
            </a:r>
            <a:r>
              <a:rPr sz="1600" b="1" spc="-45" dirty="0">
                <a:latin typeface="Calibri"/>
                <a:cs typeface="Calibri"/>
              </a:rPr>
              <a:t> </a:t>
            </a:r>
            <a:r>
              <a:rPr sz="1600" spc="-10" dirty="0">
                <a:latin typeface="Calibri"/>
                <a:cs typeface="Calibri"/>
              </a:rPr>
              <a:t>search()</a:t>
            </a:r>
            <a:endParaRPr sz="1600" dirty="0">
              <a:latin typeface="Calibri"/>
              <a:cs typeface="Calibri"/>
            </a:endParaRPr>
          </a:p>
          <a:p>
            <a:pPr marL="12700"/>
            <a:r>
              <a:rPr sz="1600" spc="-50" dirty="0">
                <a:latin typeface="Calibri"/>
                <a:cs typeface="Calibri"/>
              </a:rPr>
              <a:t>{</a:t>
            </a:r>
            <a:endParaRPr sz="1600" dirty="0">
              <a:latin typeface="Calibri"/>
              <a:cs typeface="Calibri"/>
            </a:endParaRPr>
          </a:p>
          <a:p>
            <a:pPr marL="100965" marR="1548765" algn="just"/>
            <a:r>
              <a:rPr sz="1600" dirty="0">
                <a:latin typeface="Calibri"/>
                <a:cs typeface="Calibri"/>
              </a:rPr>
              <a:t>struct</a:t>
            </a:r>
            <a:r>
              <a:rPr sz="1600" spc="-45" dirty="0">
                <a:latin typeface="Calibri"/>
                <a:cs typeface="Calibri"/>
              </a:rPr>
              <a:t> </a:t>
            </a:r>
            <a:r>
              <a:rPr sz="1600" dirty="0">
                <a:latin typeface="Calibri"/>
                <a:cs typeface="Calibri"/>
              </a:rPr>
              <a:t>node</a:t>
            </a:r>
            <a:r>
              <a:rPr sz="1600" spc="-25" dirty="0">
                <a:latin typeface="Calibri"/>
                <a:cs typeface="Calibri"/>
              </a:rPr>
              <a:t> </a:t>
            </a:r>
            <a:r>
              <a:rPr sz="1600" spc="-10" dirty="0">
                <a:latin typeface="Calibri"/>
                <a:cs typeface="Calibri"/>
              </a:rPr>
              <a:t>*ptr;</a:t>
            </a:r>
            <a:r>
              <a:rPr sz="1600" spc="500" dirty="0">
                <a:latin typeface="Calibri"/>
                <a:cs typeface="Calibri"/>
              </a:rPr>
              <a:t> </a:t>
            </a:r>
            <a:r>
              <a:rPr sz="1600" b="1" dirty="0">
                <a:latin typeface="Calibri"/>
                <a:cs typeface="Calibri"/>
              </a:rPr>
              <a:t>int</a:t>
            </a:r>
            <a:r>
              <a:rPr sz="1600" b="1" spc="-30" dirty="0">
                <a:latin typeface="Calibri"/>
                <a:cs typeface="Calibri"/>
              </a:rPr>
              <a:t> </a:t>
            </a:r>
            <a:r>
              <a:rPr sz="1600" spc="-10" dirty="0">
                <a:latin typeface="Calibri"/>
                <a:cs typeface="Calibri"/>
              </a:rPr>
              <a:t>item,i=0,flag;</a:t>
            </a:r>
            <a:r>
              <a:rPr sz="1600" spc="500" dirty="0">
                <a:latin typeface="Calibri"/>
                <a:cs typeface="Calibri"/>
              </a:rPr>
              <a:t> </a:t>
            </a:r>
            <a:r>
              <a:rPr sz="1600" dirty="0">
                <a:latin typeface="Calibri"/>
                <a:cs typeface="Calibri"/>
              </a:rPr>
              <a:t>ptr</a:t>
            </a:r>
            <a:r>
              <a:rPr sz="1600" spc="-25" dirty="0">
                <a:latin typeface="Calibri"/>
                <a:cs typeface="Calibri"/>
              </a:rPr>
              <a:t> </a:t>
            </a:r>
            <a:r>
              <a:rPr sz="1600" dirty="0">
                <a:latin typeface="Calibri"/>
                <a:cs typeface="Calibri"/>
              </a:rPr>
              <a:t>=</a:t>
            </a:r>
            <a:r>
              <a:rPr sz="1600" spc="-15" dirty="0">
                <a:latin typeface="Calibri"/>
                <a:cs typeface="Calibri"/>
              </a:rPr>
              <a:t> </a:t>
            </a:r>
            <a:r>
              <a:rPr sz="1600" spc="-10" dirty="0">
                <a:latin typeface="Calibri"/>
                <a:cs typeface="Calibri"/>
              </a:rPr>
              <a:t>head;</a:t>
            </a:r>
            <a:endParaRPr sz="1600" dirty="0">
              <a:latin typeface="Calibri"/>
              <a:cs typeface="Calibri"/>
            </a:endParaRPr>
          </a:p>
          <a:p>
            <a:pPr marL="100965" algn="just"/>
            <a:r>
              <a:rPr sz="1600" b="1" dirty="0">
                <a:latin typeface="Calibri"/>
                <a:cs typeface="Calibri"/>
              </a:rPr>
              <a:t>if</a:t>
            </a:r>
            <a:r>
              <a:rPr sz="1600" dirty="0">
                <a:latin typeface="Calibri"/>
                <a:cs typeface="Calibri"/>
              </a:rPr>
              <a:t>(ptr</a:t>
            </a:r>
            <a:r>
              <a:rPr sz="1600" spc="-40" dirty="0">
                <a:latin typeface="Calibri"/>
                <a:cs typeface="Calibri"/>
              </a:rPr>
              <a:t> </a:t>
            </a:r>
            <a:r>
              <a:rPr sz="1600" dirty="0">
                <a:latin typeface="Calibri"/>
                <a:cs typeface="Calibri"/>
              </a:rPr>
              <a:t>==</a:t>
            </a:r>
            <a:r>
              <a:rPr sz="1600" spc="-10" dirty="0">
                <a:latin typeface="Calibri"/>
                <a:cs typeface="Calibri"/>
              </a:rPr>
              <a:t> NULL)</a:t>
            </a:r>
            <a:endParaRPr sz="1600" dirty="0">
              <a:latin typeface="Calibri"/>
              <a:cs typeface="Calibri"/>
            </a:endParaRPr>
          </a:p>
          <a:p>
            <a:pPr marL="100965"/>
            <a:r>
              <a:rPr sz="1600" spc="-50" dirty="0">
                <a:latin typeface="Calibri"/>
                <a:cs typeface="Calibri"/>
              </a:rPr>
              <a:t>{</a:t>
            </a:r>
            <a:endParaRPr sz="1600" dirty="0">
              <a:latin typeface="Calibri"/>
              <a:cs typeface="Calibri"/>
            </a:endParaRPr>
          </a:p>
          <a:p>
            <a:pPr marL="189230"/>
            <a:r>
              <a:rPr sz="1600" spc="-10" dirty="0">
                <a:latin typeface="Calibri"/>
                <a:cs typeface="Calibri"/>
              </a:rPr>
              <a:t>printf("\nEmpty</a:t>
            </a:r>
            <a:r>
              <a:rPr sz="1600" spc="95" dirty="0">
                <a:latin typeface="Calibri"/>
                <a:cs typeface="Calibri"/>
              </a:rPr>
              <a:t> </a:t>
            </a:r>
            <a:r>
              <a:rPr sz="1600" spc="-10" dirty="0">
                <a:latin typeface="Calibri"/>
                <a:cs typeface="Calibri"/>
              </a:rPr>
              <a:t>List\n");</a:t>
            </a:r>
            <a:endParaRPr sz="1600" dirty="0">
              <a:latin typeface="Calibri"/>
              <a:cs typeface="Calibri"/>
            </a:endParaRPr>
          </a:p>
          <a:p>
            <a:pPr marL="100965"/>
            <a:r>
              <a:rPr sz="1600" spc="-50" dirty="0">
                <a:latin typeface="Calibri"/>
                <a:cs typeface="Calibri"/>
              </a:rPr>
              <a:t>}</a:t>
            </a:r>
            <a:endParaRPr sz="1600" dirty="0">
              <a:latin typeface="Calibri"/>
              <a:cs typeface="Calibri"/>
            </a:endParaRPr>
          </a:p>
          <a:p>
            <a:pPr marL="100965"/>
            <a:r>
              <a:rPr sz="1600" b="1" spc="-20" dirty="0">
                <a:latin typeface="Calibri"/>
                <a:cs typeface="Calibri"/>
              </a:rPr>
              <a:t>else</a:t>
            </a:r>
            <a:endParaRPr sz="1600" dirty="0">
              <a:latin typeface="Calibri"/>
              <a:cs typeface="Calibri"/>
            </a:endParaRPr>
          </a:p>
          <a:p>
            <a:pPr marL="100965"/>
            <a:r>
              <a:rPr sz="1600" spc="-50" dirty="0">
                <a:latin typeface="Calibri"/>
                <a:cs typeface="Calibri"/>
              </a:rPr>
              <a:t>{</a:t>
            </a:r>
            <a:endParaRPr sz="1600" dirty="0">
              <a:latin typeface="Calibri"/>
              <a:cs typeface="Calibri"/>
            </a:endParaRPr>
          </a:p>
          <a:p>
            <a:pPr marL="189230" marR="5080"/>
            <a:r>
              <a:rPr sz="1600" spc="-10" dirty="0">
                <a:latin typeface="Calibri"/>
                <a:cs typeface="Calibri"/>
              </a:rPr>
              <a:t>printf("\nEnter</a:t>
            </a:r>
            <a:r>
              <a:rPr sz="1600" dirty="0">
                <a:latin typeface="Calibri"/>
                <a:cs typeface="Calibri"/>
              </a:rPr>
              <a:t> item</a:t>
            </a:r>
            <a:r>
              <a:rPr sz="1600" spc="5" dirty="0">
                <a:latin typeface="Calibri"/>
                <a:cs typeface="Calibri"/>
              </a:rPr>
              <a:t> </a:t>
            </a:r>
            <a:r>
              <a:rPr sz="1600" dirty="0">
                <a:latin typeface="Calibri"/>
                <a:cs typeface="Calibri"/>
              </a:rPr>
              <a:t>which</a:t>
            </a:r>
            <a:r>
              <a:rPr sz="1600" spc="5" dirty="0">
                <a:latin typeface="Calibri"/>
                <a:cs typeface="Calibri"/>
              </a:rPr>
              <a:t> </a:t>
            </a:r>
            <a:r>
              <a:rPr sz="1600" dirty="0">
                <a:latin typeface="Calibri"/>
                <a:cs typeface="Calibri"/>
              </a:rPr>
              <a:t>you</a:t>
            </a:r>
            <a:r>
              <a:rPr sz="1600" spc="10" dirty="0">
                <a:latin typeface="Calibri"/>
                <a:cs typeface="Calibri"/>
              </a:rPr>
              <a:t> </a:t>
            </a:r>
            <a:r>
              <a:rPr sz="1600" dirty="0">
                <a:latin typeface="Calibri"/>
                <a:cs typeface="Calibri"/>
              </a:rPr>
              <a:t>want</a:t>
            </a:r>
            <a:r>
              <a:rPr sz="1600" spc="-10" dirty="0">
                <a:latin typeface="Calibri"/>
                <a:cs typeface="Calibri"/>
              </a:rPr>
              <a:t> </a:t>
            </a:r>
            <a:r>
              <a:rPr sz="1600" dirty="0">
                <a:latin typeface="Calibri"/>
                <a:cs typeface="Calibri"/>
              </a:rPr>
              <a:t>to</a:t>
            </a:r>
            <a:r>
              <a:rPr sz="1600" spc="-5" dirty="0">
                <a:latin typeface="Calibri"/>
                <a:cs typeface="Calibri"/>
              </a:rPr>
              <a:t> </a:t>
            </a:r>
            <a:r>
              <a:rPr sz="1600" spc="-10" dirty="0">
                <a:latin typeface="Calibri"/>
                <a:cs typeface="Calibri"/>
              </a:rPr>
              <a:t>search?\n");</a:t>
            </a:r>
            <a:r>
              <a:rPr sz="1600" spc="500" dirty="0">
                <a:latin typeface="Calibri"/>
                <a:cs typeface="Calibri"/>
              </a:rPr>
              <a:t> </a:t>
            </a:r>
            <a:r>
              <a:rPr sz="1600" spc="-10" dirty="0">
                <a:latin typeface="Calibri"/>
                <a:cs typeface="Calibri"/>
              </a:rPr>
              <a:t>scanf("%d",&amp;item);</a:t>
            </a:r>
            <a:endParaRPr sz="1600" dirty="0">
              <a:latin typeface="Calibri"/>
              <a:cs typeface="Calibri"/>
            </a:endParaRPr>
          </a:p>
          <a:p>
            <a:pPr marL="189230"/>
            <a:r>
              <a:rPr sz="1600" b="1" dirty="0">
                <a:latin typeface="Calibri"/>
                <a:cs typeface="Calibri"/>
              </a:rPr>
              <a:t>while</a:t>
            </a:r>
            <a:r>
              <a:rPr sz="1600" b="1" spc="-35" dirty="0">
                <a:latin typeface="Calibri"/>
                <a:cs typeface="Calibri"/>
              </a:rPr>
              <a:t> </a:t>
            </a:r>
            <a:r>
              <a:rPr sz="1600" spc="-10" dirty="0">
                <a:latin typeface="Calibri"/>
                <a:cs typeface="Calibri"/>
              </a:rPr>
              <a:t>(ptr!=NULL)</a:t>
            </a:r>
            <a:endParaRPr sz="1600" dirty="0">
              <a:latin typeface="Calibri"/>
              <a:cs typeface="Calibri"/>
            </a:endParaRPr>
          </a:p>
          <a:p>
            <a:pPr marL="189230"/>
            <a:r>
              <a:rPr sz="1600" spc="-50" dirty="0">
                <a:latin typeface="Calibri"/>
                <a:cs typeface="Calibri"/>
              </a:rPr>
              <a:t>{</a:t>
            </a:r>
            <a:endParaRPr sz="1600" dirty="0">
              <a:latin typeface="Calibri"/>
              <a:cs typeface="Calibri"/>
            </a:endParaRPr>
          </a:p>
          <a:p>
            <a:pPr marL="277495"/>
            <a:r>
              <a:rPr sz="1600" b="1" spc="-10" dirty="0">
                <a:latin typeface="Calibri"/>
                <a:cs typeface="Calibri"/>
              </a:rPr>
              <a:t>if</a:t>
            </a:r>
            <a:r>
              <a:rPr sz="1600" spc="-10" dirty="0">
                <a:latin typeface="Calibri"/>
                <a:cs typeface="Calibri"/>
              </a:rPr>
              <a:t>(ptr-</a:t>
            </a:r>
            <a:r>
              <a:rPr sz="1600" dirty="0">
                <a:latin typeface="Calibri"/>
                <a:cs typeface="Calibri"/>
              </a:rPr>
              <a:t>&gt;data</a:t>
            </a:r>
            <a:r>
              <a:rPr sz="1600" spc="10" dirty="0">
                <a:latin typeface="Calibri"/>
                <a:cs typeface="Calibri"/>
              </a:rPr>
              <a:t> </a:t>
            </a:r>
            <a:r>
              <a:rPr sz="1600" dirty="0">
                <a:latin typeface="Calibri"/>
                <a:cs typeface="Calibri"/>
              </a:rPr>
              <a:t>==</a:t>
            </a:r>
            <a:r>
              <a:rPr sz="1600" spc="-5" dirty="0">
                <a:latin typeface="Calibri"/>
                <a:cs typeface="Calibri"/>
              </a:rPr>
              <a:t> </a:t>
            </a:r>
            <a:r>
              <a:rPr sz="1600" spc="-10" dirty="0">
                <a:latin typeface="Calibri"/>
                <a:cs typeface="Calibri"/>
              </a:rPr>
              <a:t>item)</a:t>
            </a:r>
            <a:endParaRPr sz="1600" dirty="0">
              <a:latin typeface="Calibri"/>
              <a:cs typeface="Calibri"/>
            </a:endParaRPr>
          </a:p>
          <a:p>
            <a:pPr marL="277495"/>
            <a:r>
              <a:rPr sz="1600" spc="-50" dirty="0">
                <a:latin typeface="Calibri"/>
                <a:cs typeface="Calibri"/>
              </a:rPr>
              <a:t>{</a:t>
            </a:r>
            <a:endParaRPr sz="1600" dirty="0">
              <a:latin typeface="Calibri"/>
              <a:cs typeface="Calibri"/>
            </a:endParaRPr>
          </a:p>
          <a:p>
            <a:pPr marL="365760"/>
            <a:r>
              <a:rPr sz="1600" spc="-10" dirty="0">
                <a:latin typeface="Calibri"/>
                <a:cs typeface="Calibri"/>
              </a:rPr>
              <a:t>printf("\nitem</a:t>
            </a:r>
            <a:r>
              <a:rPr sz="1600" spc="15" dirty="0">
                <a:latin typeface="Calibri"/>
                <a:cs typeface="Calibri"/>
              </a:rPr>
              <a:t> </a:t>
            </a:r>
            <a:r>
              <a:rPr sz="1600" dirty="0">
                <a:latin typeface="Calibri"/>
                <a:cs typeface="Calibri"/>
              </a:rPr>
              <a:t>found</a:t>
            </a:r>
            <a:r>
              <a:rPr sz="1600" spc="10" dirty="0">
                <a:latin typeface="Calibri"/>
                <a:cs typeface="Calibri"/>
              </a:rPr>
              <a:t> </a:t>
            </a:r>
            <a:r>
              <a:rPr sz="1600" dirty="0">
                <a:latin typeface="Calibri"/>
                <a:cs typeface="Calibri"/>
              </a:rPr>
              <a:t>at</a:t>
            </a:r>
            <a:r>
              <a:rPr sz="1600" spc="-20" dirty="0">
                <a:latin typeface="Calibri"/>
                <a:cs typeface="Calibri"/>
              </a:rPr>
              <a:t> </a:t>
            </a:r>
            <a:r>
              <a:rPr sz="1600" dirty="0">
                <a:latin typeface="Calibri"/>
                <a:cs typeface="Calibri"/>
              </a:rPr>
              <a:t>location</a:t>
            </a:r>
            <a:r>
              <a:rPr sz="1600" spc="20" dirty="0">
                <a:latin typeface="Calibri"/>
                <a:cs typeface="Calibri"/>
              </a:rPr>
              <a:t> </a:t>
            </a:r>
            <a:r>
              <a:rPr sz="1600" dirty="0">
                <a:latin typeface="Calibri"/>
                <a:cs typeface="Calibri"/>
              </a:rPr>
              <a:t>%d</a:t>
            </a:r>
            <a:r>
              <a:rPr sz="1600" spc="-20" dirty="0">
                <a:latin typeface="Calibri"/>
                <a:cs typeface="Calibri"/>
              </a:rPr>
              <a:t> </a:t>
            </a:r>
            <a:r>
              <a:rPr sz="1600" spc="-10" dirty="0">
                <a:latin typeface="Calibri"/>
                <a:cs typeface="Calibri"/>
              </a:rPr>
              <a:t>",i+1);</a:t>
            </a:r>
            <a:endParaRPr sz="1600" dirty="0">
              <a:latin typeface="Calibri"/>
              <a:cs typeface="Calibri"/>
            </a:endParaRPr>
          </a:p>
          <a:p>
            <a:pPr marL="365760"/>
            <a:r>
              <a:rPr sz="1600" spc="-10" dirty="0">
                <a:latin typeface="Calibri"/>
                <a:cs typeface="Calibri"/>
              </a:rPr>
              <a:t>flag=0;</a:t>
            </a:r>
            <a:endParaRPr sz="1600" dirty="0">
              <a:latin typeface="Calibri"/>
              <a:cs typeface="Calibri"/>
            </a:endParaRPr>
          </a:p>
          <a:p>
            <a:pPr marL="365760"/>
            <a:r>
              <a:rPr sz="1600" b="1" spc="-10" dirty="0">
                <a:latin typeface="Calibri"/>
                <a:cs typeface="Calibri"/>
              </a:rPr>
              <a:t>break</a:t>
            </a:r>
            <a:r>
              <a:rPr sz="1600" spc="-10" dirty="0">
                <a:latin typeface="Calibri"/>
                <a:cs typeface="Calibri"/>
              </a:rPr>
              <a:t>;</a:t>
            </a:r>
            <a:endParaRPr sz="1600" dirty="0">
              <a:latin typeface="Calibri"/>
              <a:cs typeface="Calibri"/>
            </a:endParaRPr>
          </a:p>
          <a:p>
            <a:pPr marL="277495"/>
            <a:r>
              <a:rPr sz="1600" spc="-50" dirty="0">
                <a:latin typeface="Calibri"/>
                <a:cs typeface="Calibri"/>
              </a:rPr>
              <a:t>}</a:t>
            </a:r>
            <a:endParaRPr sz="1600" dirty="0">
              <a:latin typeface="Calibri"/>
              <a:cs typeface="Calibri"/>
            </a:endParaRPr>
          </a:p>
          <a:p>
            <a:pPr marL="277495"/>
            <a:r>
              <a:rPr sz="1600" b="1" spc="-20" dirty="0">
                <a:latin typeface="Calibri"/>
                <a:cs typeface="Calibri"/>
              </a:rPr>
              <a:t>else</a:t>
            </a:r>
            <a:endParaRPr sz="1600" dirty="0">
              <a:latin typeface="Calibri"/>
              <a:cs typeface="Calibri"/>
            </a:endParaRPr>
          </a:p>
          <a:p>
            <a:pPr marL="277495"/>
            <a:r>
              <a:rPr sz="1600" spc="-50" dirty="0">
                <a:latin typeface="Calibri"/>
                <a:cs typeface="Calibri"/>
              </a:rPr>
              <a:t>{</a:t>
            </a:r>
            <a:r>
              <a:rPr lang="en-IN" sz="1600" spc="-50" dirty="0">
                <a:latin typeface="Calibri"/>
                <a:cs typeface="Calibri"/>
              </a:rPr>
              <a:t> </a:t>
            </a:r>
            <a:r>
              <a:rPr sz="1600" spc="-10" dirty="0">
                <a:latin typeface="Calibri"/>
                <a:cs typeface="Calibri"/>
              </a:rPr>
              <a:t>flag=1;</a:t>
            </a:r>
            <a:r>
              <a:rPr lang="en-IN" sz="1600" spc="-10" dirty="0">
                <a:latin typeface="Calibri"/>
                <a:cs typeface="Calibri"/>
              </a:rPr>
              <a:t> </a:t>
            </a:r>
            <a:r>
              <a:rPr sz="1600" spc="-50" dirty="0">
                <a:latin typeface="Calibri"/>
                <a:cs typeface="Calibri"/>
              </a:rPr>
              <a:t>}</a:t>
            </a:r>
            <a:r>
              <a:rPr sz="1600" spc="500" dirty="0">
                <a:latin typeface="Calibri"/>
                <a:cs typeface="Calibri"/>
              </a:rPr>
              <a:t> </a:t>
            </a:r>
            <a:endParaRPr lang="en-IN" sz="1600" spc="500" dirty="0">
              <a:latin typeface="Calibri"/>
              <a:cs typeface="Calibri"/>
            </a:endParaRPr>
          </a:p>
          <a:p>
            <a:pPr marL="277495"/>
            <a:r>
              <a:rPr sz="1600" spc="-20" dirty="0" err="1">
                <a:latin typeface="Calibri"/>
                <a:cs typeface="Calibri"/>
              </a:rPr>
              <a:t>i</a:t>
            </a:r>
            <a:r>
              <a:rPr sz="1600" spc="-20" dirty="0">
                <a:latin typeface="Calibri"/>
                <a:cs typeface="Calibri"/>
              </a:rPr>
              <a:t>++;</a:t>
            </a:r>
            <a:endParaRPr sz="1600" dirty="0">
              <a:latin typeface="Calibri"/>
              <a:cs typeface="Calibri"/>
            </a:endParaRPr>
          </a:p>
          <a:p>
            <a:pPr marL="277495"/>
            <a:r>
              <a:rPr sz="1600" dirty="0">
                <a:latin typeface="Calibri"/>
                <a:cs typeface="Calibri"/>
              </a:rPr>
              <a:t>ptr</a:t>
            </a:r>
            <a:r>
              <a:rPr sz="1600" spc="-15"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ptr</a:t>
            </a:r>
            <a:r>
              <a:rPr sz="1600" spc="-25" dirty="0">
                <a:latin typeface="Calibri"/>
                <a:cs typeface="Calibri"/>
              </a:rPr>
              <a:t> </a:t>
            </a:r>
            <a:r>
              <a:rPr sz="1600" dirty="0">
                <a:latin typeface="Calibri"/>
                <a:cs typeface="Calibri"/>
              </a:rPr>
              <a:t>-&gt;</a:t>
            </a:r>
            <a:r>
              <a:rPr sz="1600" spc="-10" dirty="0">
                <a:latin typeface="Calibri"/>
                <a:cs typeface="Calibri"/>
              </a:rPr>
              <a:t> next;</a:t>
            </a:r>
            <a:endParaRPr sz="1600" dirty="0">
              <a:latin typeface="Calibri"/>
              <a:cs typeface="Calibri"/>
            </a:endParaRPr>
          </a:p>
          <a:p>
            <a:pPr marL="189230"/>
            <a:r>
              <a:rPr sz="1600" spc="-50" dirty="0">
                <a:latin typeface="Calibri"/>
                <a:cs typeface="Calibri"/>
              </a:rPr>
              <a:t>}</a:t>
            </a:r>
            <a:endParaRPr sz="1600" dirty="0">
              <a:latin typeface="Calibri"/>
              <a:cs typeface="Calibri"/>
            </a:endParaRPr>
          </a:p>
          <a:p>
            <a:pPr marL="189230"/>
            <a:r>
              <a:rPr sz="1600" b="1" spc="-10" dirty="0">
                <a:latin typeface="Calibri"/>
                <a:cs typeface="Calibri"/>
              </a:rPr>
              <a:t>if</a:t>
            </a:r>
            <a:r>
              <a:rPr sz="1600" spc="-10" dirty="0">
                <a:latin typeface="Calibri"/>
                <a:cs typeface="Calibri"/>
              </a:rPr>
              <a:t>(flag==1)</a:t>
            </a:r>
            <a:endParaRPr sz="1600" dirty="0">
              <a:latin typeface="Calibri"/>
              <a:cs typeface="Calibri"/>
            </a:endParaRPr>
          </a:p>
          <a:p>
            <a:pPr marL="189230"/>
            <a:r>
              <a:rPr sz="1600" spc="-50" dirty="0">
                <a:latin typeface="Calibri"/>
                <a:cs typeface="Calibri"/>
              </a:rPr>
              <a:t>{</a:t>
            </a:r>
            <a:r>
              <a:rPr sz="1600" spc="-10" dirty="0" err="1">
                <a:latin typeface="Calibri"/>
                <a:cs typeface="Calibri"/>
              </a:rPr>
              <a:t>printf</a:t>
            </a:r>
            <a:r>
              <a:rPr sz="1600" spc="-10" dirty="0">
                <a:latin typeface="Calibri"/>
                <a:cs typeface="Calibri"/>
              </a:rPr>
              <a:t>("\nItem</a:t>
            </a:r>
            <a:r>
              <a:rPr sz="1600" spc="40" dirty="0">
                <a:latin typeface="Calibri"/>
                <a:cs typeface="Calibri"/>
              </a:rPr>
              <a:t> </a:t>
            </a:r>
            <a:r>
              <a:rPr sz="1600" dirty="0">
                <a:latin typeface="Calibri"/>
                <a:cs typeface="Calibri"/>
              </a:rPr>
              <a:t>not</a:t>
            </a:r>
            <a:r>
              <a:rPr sz="1600" spc="15" dirty="0">
                <a:latin typeface="Calibri"/>
                <a:cs typeface="Calibri"/>
              </a:rPr>
              <a:t> </a:t>
            </a:r>
            <a:r>
              <a:rPr sz="1600" spc="-10" dirty="0">
                <a:latin typeface="Calibri"/>
                <a:cs typeface="Calibri"/>
              </a:rPr>
              <a:t>found\n");</a:t>
            </a:r>
            <a:r>
              <a:rPr sz="1600" spc="-50" dirty="0">
                <a:latin typeface="Calibri"/>
                <a:cs typeface="Calibri"/>
              </a:rPr>
              <a:t>}</a:t>
            </a:r>
            <a:r>
              <a:rPr lang="en-IN" sz="1600" spc="-50" dirty="0">
                <a:latin typeface="Calibri"/>
                <a:cs typeface="Calibri"/>
              </a:rPr>
              <a:t> </a:t>
            </a:r>
          </a:p>
          <a:p>
            <a:pPr marL="189230"/>
            <a:r>
              <a:rPr lang="en-IN" sz="1600" spc="-50" dirty="0">
                <a:latin typeface="Calibri"/>
                <a:cs typeface="Calibri"/>
              </a:rPr>
              <a:t>  </a:t>
            </a:r>
            <a:r>
              <a:rPr sz="1600" spc="-50" dirty="0">
                <a:latin typeface="Calibri"/>
                <a:cs typeface="Calibri"/>
              </a:rPr>
              <a:t>}</a:t>
            </a:r>
            <a:r>
              <a:rPr lang="en-IN" sz="1600" spc="-50" dirty="0">
                <a:latin typeface="Calibri"/>
                <a:cs typeface="Calibri"/>
              </a:rPr>
              <a:t>     </a:t>
            </a:r>
          </a:p>
          <a:p>
            <a:pPr marL="92075" indent="-92075"/>
            <a:r>
              <a:rPr sz="1600" spc="-50" dirty="0">
                <a:latin typeface="Calibri"/>
                <a:cs typeface="Calibri"/>
              </a:rPr>
              <a:t>}</a:t>
            </a:r>
            <a:endParaRPr sz="16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957070">
              <a:spcBef>
                <a:spcPts val="105"/>
              </a:spcBef>
            </a:pPr>
            <a:r>
              <a:rPr dirty="0"/>
              <a:t>Doubly</a:t>
            </a:r>
            <a:r>
              <a:rPr spc="-114" dirty="0"/>
              <a:t> </a:t>
            </a:r>
            <a:r>
              <a:rPr dirty="0"/>
              <a:t>Linked</a:t>
            </a:r>
            <a:r>
              <a:rPr spc="-120" dirty="0"/>
              <a:t> </a:t>
            </a:r>
            <a:r>
              <a:rPr spc="-20" dirty="0"/>
              <a:t>List</a:t>
            </a:r>
          </a:p>
        </p:txBody>
      </p:sp>
      <p:sp>
        <p:nvSpPr>
          <p:cNvPr id="3" name="object 3"/>
          <p:cNvSpPr txBox="1"/>
          <p:nvPr/>
        </p:nvSpPr>
        <p:spPr>
          <a:xfrm>
            <a:off x="1143000" y="1607565"/>
            <a:ext cx="9143999" cy="1489710"/>
          </a:xfrm>
          <a:prstGeom prst="rect">
            <a:avLst/>
          </a:prstGeom>
        </p:spPr>
        <p:txBody>
          <a:bodyPr vert="horz" wrap="square" lIns="0" tIns="13335" rIns="0" bIns="0" rtlCol="0">
            <a:spAutoFit/>
          </a:bodyPr>
          <a:lstStyle/>
          <a:p>
            <a:pPr marL="355600" marR="683895" indent="-342900">
              <a:spcBef>
                <a:spcPts val="105"/>
              </a:spcBef>
              <a:buFont typeface="Arial MT"/>
              <a:buChar char="•"/>
              <a:tabLst>
                <a:tab pos="355600" algn="l"/>
              </a:tabLst>
            </a:pPr>
            <a:r>
              <a:rPr sz="3200" dirty="0">
                <a:latin typeface="Calibri"/>
                <a:cs typeface="Calibri"/>
              </a:rPr>
              <a:t>In</a:t>
            </a:r>
            <a:r>
              <a:rPr sz="3200" spc="-65" dirty="0">
                <a:latin typeface="Calibri"/>
                <a:cs typeface="Calibri"/>
              </a:rPr>
              <a:t> </a:t>
            </a:r>
            <a:r>
              <a:rPr sz="3200" dirty="0">
                <a:latin typeface="Calibri"/>
                <a:cs typeface="Calibri"/>
              </a:rPr>
              <a:t>a</a:t>
            </a:r>
            <a:r>
              <a:rPr sz="3200" spc="-55" dirty="0">
                <a:latin typeface="Calibri"/>
                <a:cs typeface="Calibri"/>
              </a:rPr>
              <a:t> </a:t>
            </a:r>
            <a:r>
              <a:rPr sz="3200" dirty="0">
                <a:latin typeface="Calibri"/>
                <a:cs typeface="Calibri"/>
              </a:rPr>
              <a:t>doubly</a:t>
            </a:r>
            <a:r>
              <a:rPr sz="3200" spc="-40" dirty="0">
                <a:latin typeface="Calibri"/>
                <a:cs typeface="Calibri"/>
              </a:rPr>
              <a:t> </a:t>
            </a:r>
            <a:r>
              <a:rPr sz="3200" dirty="0">
                <a:latin typeface="Calibri"/>
                <a:cs typeface="Calibri"/>
              </a:rPr>
              <a:t>linked</a:t>
            </a:r>
            <a:r>
              <a:rPr sz="3200" spc="-40" dirty="0">
                <a:latin typeface="Calibri"/>
                <a:cs typeface="Calibri"/>
              </a:rPr>
              <a:t> </a:t>
            </a:r>
            <a:r>
              <a:rPr sz="3200" dirty="0">
                <a:latin typeface="Calibri"/>
                <a:cs typeface="Calibri"/>
              </a:rPr>
              <a:t>list,</a:t>
            </a:r>
            <a:r>
              <a:rPr sz="3200" spc="-60" dirty="0">
                <a:latin typeface="Calibri"/>
                <a:cs typeface="Calibri"/>
              </a:rPr>
              <a:t> </a:t>
            </a:r>
            <a:r>
              <a:rPr sz="3200" dirty="0">
                <a:latin typeface="Calibri"/>
                <a:cs typeface="Calibri"/>
              </a:rPr>
              <a:t>each</a:t>
            </a:r>
            <a:r>
              <a:rPr sz="3200" spc="-60" dirty="0">
                <a:latin typeface="Calibri"/>
                <a:cs typeface="Calibri"/>
              </a:rPr>
              <a:t> </a:t>
            </a:r>
            <a:r>
              <a:rPr sz="3200" dirty="0">
                <a:latin typeface="Calibri"/>
                <a:cs typeface="Calibri"/>
              </a:rPr>
              <a:t>node</a:t>
            </a:r>
            <a:r>
              <a:rPr sz="3200" spc="-55" dirty="0">
                <a:latin typeface="Calibri"/>
                <a:cs typeface="Calibri"/>
              </a:rPr>
              <a:t> </a:t>
            </a:r>
            <a:r>
              <a:rPr sz="3200" spc="-10" dirty="0">
                <a:latin typeface="Calibri"/>
                <a:cs typeface="Calibri"/>
              </a:rPr>
              <a:t>contains </a:t>
            </a:r>
            <a:r>
              <a:rPr sz="3200" dirty="0">
                <a:latin typeface="Calibri"/>
                <a:cs typeface="Calibri"/>
              </a:rPr>
              <a:t>a</a:t>
            </a:r>
            <a:r>
              <a:rPr lang="en-IN" sz="3200" dirty="0">
                <a:latin typeface="Calibri"/>
                <a:cs typeface="Calibri"/>
              </a:rPr>
              <a:t> </a:t>
            </a:r>
            <a:r>
              <a:rPr sz="3200" b="1" dirty="0">
                <a:latin typeface="Calibri"/>
                <a:cs typeface="Calibri"/>
              </a:rPr>
              <a:t>data</a:t>
            </a:r>
            <a:r>
              <a:rPr sz="3200" b="1" spc="-80" dirty="0">
                <a:latin typeface="Calibri"/>
                <a:cs typeface="Calibri"/>
              </a:rPr>
              <a:t> </a:t>
            </a:r>
            <a:r>
              <a:rPr sz="3200" dirty="0">
                <a:latin typeface="Calibri"/>
                <a:cs typeface="Calibri"/>
              </a:rPr>
              <a:t>part</a:t>
            </a:r>
            <a:r>
              <a:rPr sz="3200" spc="-60" dirty="0">
                <a:latin typeface="Calibri"/>
                <a:cs typeface="Calibri"/>
              </a:rPr>
              <a:t> </a:t>
            </a:r>
            <a:r>
              <a:rPr sz="3200" dirty="0">
                <a:latin typeface="Calibri"/>
                <a:cs typeface="Calibri"/>
              </a:rPr>
              <a:t>and</a:t>
            </a:r>
            <a:r>
              <a:rPr sz="3200" spc="-35" dirty="0">
                <a:latin typeface="Calibri"/>
                <a:cs typeface="Calibri"/>
              </a:rPr>
              <a:t> </a:t>
            </a:r>
            <a:r>
              <a:rPr sz="3200" dirty="0">
                <a:latin typeface="Calibri"/>
                <a:cs typeface="Calibri"/>
              </a:rPr>
              <a:t>two</a:t>
            </a:r>
            <a:r>
              <a:rPr sz="3200" spc="-50" dirty="0">
                <a:latin typeface="Calibri"/>
                <a:cs typeface="Calibri"/>
              </a:rPr>
              <a:t> </a:t>
            </a:r>
            <a:r>
              <a:rPr sz="3200" dirty="0">
                <a:latin typeface="Calibri"/>
                <a:cs typeface="Calibri"/>
              </a:rPr>
              <a:t>addresses,</a:t>
            </a:r>
            <a:r>
              <a:rPr sz="3200" spc="-50" dirty="0">
                <a:latin typeface="Calibri"/>
                <a:cs typeface="Calibri"/>
              </a:rPr>
              <a:t> </a:t>
            </a:r>
            <a:r>
              <a:rPr sz="3200" dirty="0">
                <a:latin typeface="Calibri"/>
                <a:cs typeface="Calibri"/>
              </a:rPr>
              <a:t>one</a:t>
            </a:r>
            <a:r>
              <a:rPr sz="3200" spc="-50" dirty="0">
                <a:latin typeface="Calibri"/>
                <a:cs typeface="Calibri"/>
              </a:rPr>
              <a:t> </a:t>
            </a:r>
            <a:r>
              <a:rPr sz="3200" spc="-25" dirty="0">
                <a:latin typeface="Calibri"/>
                <a:cs typeface="Calibri"/>
              </a:rPr>
              <a:t>for</a:t>
            </a:r>
            <a:r>
              <a:rPr lang="en-IN" sz="3200" spc="-25" dirty="0">
                <a:latin typeface="Calibri"/>
                <a:cs typeface="Calibri"/>
              </a:rPr>
              <a:t> </a:t>
            </a:r>
            <a:r>
              <a:rPr sz="3200" dirty="0">
                <a:latin typeface="Calibri"/>
                <a:cs typeface="Calibri"/>
              </a:rPr>
              <a:t>the</a:t>
            </a:r>
            <a:r>
              <a:rPr sz="3200" spc="-60" dirty="0">
                <a:latin typeface="Calibri"/>
                <a:cs typeface="Calibri"/>
              </a:rPr>
              <a:t> </a:t>
            </a:r>
            <a:r>
              <a:rPr sz="3200" b="1" dirty="0">
                <a:latin typeface="Calibri"/>
                <a:cs typeface="Calibri"/>
              </a:rPr>
              <a:t>previous</a:t>
            </a:r>
            <a:r>
              <a:rPr sz="3200" b="1" spc="-60" dirty="0">
                <a:latin typeface="Calibri"/>
                <a:cs typeface="Calibri"/>
              </a:rPr>
              <a:t> </a:t>
            </a:r>
            <a:r>
              <a:rPr sz="3200" dirty="0">
                <a:latin typeface="Calibri"/>
                <a:cs typeface="Calibri"/>
              </a:rPr>
              <a:t>node</a:t>
            </a:r>
            <a:r>
              <a:rPr sz="3200" spc="-40" dirty="0">
                <a:latin typeface="Calibri"/>
                <a:cs typeface="Calibri"/>
              </a:rPr>
              <a:t> </a:t>
            </a:r>
            <a:r>
              <a:rPr sz="3200" dirty="0">
                <a:latin typeface="Calibri"/>
                <a:cs typeface="Calibri"/>
              </a:rPr>
              <a:t>and</a:t>
            </a:r>
            <a:r>
              <a:rPr sz="3200" spc="-25" dirty="0">
                <a:latin typeface="Calibri"/>
                <a:cs typeface="Calibri"/>
              </a:rPr>
              <a:t> </a:t>
            </a:r>
            <a:r>
              <a:rPr sz="3200" dirty="0">
                <a:latin typeface="Calibri"/>
                <a:cs typeface="Calibri"/>
              </a:rPr>
              <a:t>one</a:t>
            </a:r>
            <a:r>
              <a:rPr sz="3200" spc="-45" dirty="0">
                <a:latin typeface="Calibri"/>
                <a:cs typeface="Calibri"/>
              </a:rPr>
              <a:t> </a:t>
            </a:r>
            <a:r>
              <a:rPr sz="3200" dirty="0">
                <a:latin typeface="Calibri"/>
                <a:cs typeface="Calibri"/>
              </a:rPr>
              <a:t>for</a:t>
            </a:r>
            <a:r>
              <a:rPr sz="3200" spc="-45" dirty="0">
                <a:latin typeface="Calibri"/>
                <a:cs typeface="Calibri"/>
              </a:rPr>
              <a:t> </a:t>
            </a:r>
            <a:r>
              <a:rPr sz="3200" dirty="0">
                <a:latin typeface="Calibri"/>
                <a:cs typeface="Calibri"/>
              </a:rPr>
              <a:t>the</a:t>
            </a:r>
            <a:r>
              <a:rPr sz="3200" spc="-40" dirty="0">
                <a:latin typeface="Calibri"/>
                <a:cs typeface="Calibri"/>
              </a:rPr>
              <a:t> </a:t>
            </a:r>
            <a:r>
              <a:rPr sz="3200" b="1" dirty="0">
                <a:latin typeface="Calibri"/>
                <a:cs typeface="Calibri"/>
              </a:rPr>
              <a:t>next</a:t>
            </a:r>
            <a:r>
              <a:rPr sz="3200" b="1" spc="-35" dirty="0">
                <a:latin typeface="Calibri"/>
                <a:cs typeface="Calibri"/>
              </a:rPr>
              <a:t> </a:t>
            </a:r>
            <a:r>
              <a:rPr sz="3200" spc="-10" dirty="0">
                <a:latin typeface="Calibri"/>
                <a:cs typeface="Calibri"/>
              </a:rPr>
              <a:t>node.</a:t>
            </a:r>
            <a:endParaRPr sz="3200" dirty="0">
              <a:latin typeface="Calibri"/>
              <a:cs typeface="Calibri"/>
            </a:endParaRPr>
          </a:p>
        </p:txBody>
      </p:sp>
      <p:pic>
        <p:nvPicPr>
          <p:cNvPr id="4" name="object 4"/>
          <p:cNvPicPr/>
          <p:nvPr/>
        </p:nvPicPr>
        <p:blipFill>
          <a:blip r:embed="rId2" cstate="print"/>
          <a:stretch>
            <a:fillRect/>
          </a:stretch>
        </p:blipFill>
        <p:spPr>
          <a:xfrm>
            <a:off x="1981200" y="3886200"/>
            <a:ext cx="6994899" cy="1904999"/>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851785">
              <a:spcBef>
                <a:spcPts val="105"/>
              </a:spcBef>
            </a:pPr>
            <a:r>
              <a:rPr spc="-55" dirty="0"/>
              <a:t>Traversing</a:t>
            </a:r>
          </a:p>
        </p:txBody>
      </p:sp>
      <p:sp>
        <p:nvSpPr>
          <p:cNvPr id="3" name="object 3"/>
          <p:cNvSpPr txBox="1"/>
          <p:nvPr/>
        </p:nvSpPr>
        <p:spPr>
          <a:xfrm>
            <a:off x="2039621" y="1282447"/>
            <a:ext cx="3538219" cy="5244384"/>
          </a:xfrm>
          <a:prstGeom prst="rect">
            <a:avLst/>
          </a:prstGeom>
        </p:spPr>
        <p:txBody>
          <a:bodyPr vert="horz" wrap="square" lIns="0" tIns="12065" rIns="0" bIns="0" rtlCol="0">
            <a:spAutoFit/>
          </a:bodyPr>
          <a:lstStyle/>
          <a:p>
            <a:pPr marL="12700">
              <a:spcBef>
                <a:spcPts val="95"/>
              </a:spcBef>
            </a:pPr>
            <a:r>
              <a:rPr sz="2000" b="1" dirty="0">
                <a:latin typeface="Calibri"/>
                <a:cs typeface="Calibri"/>
              </a:rPr>
              <a:t>int</a:t>
            </a:r>
            <a:r>
              <a:rPr sz="2000" b="1" spc="-45" dirty="0">
                <a:latin typeface="Calibri"/>
                <a:cs typeface="Calibri"/>
              </a:rPr>
              <a:t> </a:t>
            </a:r>
            <a:r>
              <a:rPr sz="2000" spc="-10" dirty="0">
                <a:latin typeface="Calibri"/>
                <a:cs typeface="Calibri"/>
              </a:rPr>
              <a:t>traverse()</a:t>
            </a:r>
            <a:endParaRPr sz="2000" dirty="0">
              <a:latin typeface="Calibri"/>
              <a:cs typeface="Calibri"/>
            </a:endParaRPr>
          </a:p>
          <a:p>
            <a:pPr marL="12700"/>
            <a:r>
              <a:rPr sz="2000" spc="-50" dirty="0">
                <a:latin typeface="Calibri"/>
                <a:cs typeface="Calibri"/>
              </a:rPr>
              <a:t>{</a:t>
            </a:r>
            <a:endParaRPr sz="2000" dirty="0">
              <a:latin typeface="Calibri"/>
              <a:cs typeface="Calibri"/>
            </a:endParaRPr>
          </a:p>
          <a:p>
            <a:pPr marL="194945"/>
            <a:r>
              <a:rPr sz="2000" dirty="0">
                <a:latin typeface="Calibri"/>
                <a:cs typeface="Calibri"/>
              </a:rPr>
              <a:t>struct</a:t>
            </a:r>
            <a:r>
              <a:rPr sz="2000" spc="-45" dirty="0">
                <a:latin typeface="Calibri"/>
                <a:cs typeface="Calibri"/>
              </a:rPr>
              <a:t> </a:t>
            </a:r>
            <a:r>
              <a:rPr sz="2000" dirty="0">
                <a:latin typeface="Calibri"/>
                <a:cs typeface="Calibri"/>
              </a:rPr>
              <a:t>node</a:t>
            </a:r>
            <a:r>
              <a:rPr sz="2000" spc="-45" dirty="0">
                <a:latin typeface="Calibri"/>
                <a:cs typeface="Calibri"/>
              </a:rPr>
              <a:t> </a:t>
            </a:r>
            <a:r>
              <a:rPr sz="2000" spc="-20" dirty="0">
                <a:latin typeface="Calibri"/>
                <a:cs typeface="Calibri"/>
              </a:rPr>
              <a:t>*ptr;</a:t>
            </a:r>
            <a:endParaRPr sz="2000" dirty="0">
              <a:latin typeface="Calibri"/>
              <a:cs typeface="Calibri"/>
            </a:endParaRPr>
          </a:p>
          <a:p>
            <a:pPr marL="194945"/>
            <a:r>
              <a:rPr sz="2000" b="1" dirty="0">
                <a:latin typeface="Calibri"/>
                <a:cs typeface="Calibri"/>
              </a:rPr>
              <a:t>if</a:t>
            </a:r>
            <a:r>
              <a:rPr sz="2000" dirty="0">
                <a:latin typeface="Calibri"/>
                <a:cs typeface="Calibri"/>
              </a:rPr>
              <a:t>(head</a:t>
            </a:r>
            <a:r>
              <a:rPr sz="2000" spc="-45" dirty="0">
                <a:latin typeface="Calibri"/>
                <a:cs typeface="Calibri"/>
              </a:rPr>
              <a:t> </a:t>
            </a:r>
            <a:r>
              <a:rPr sz="2000" dirty="0">
                <a:latin typeface="Calibri"/>
                <a:cs typeface="Calibri"/>
              </a:rPr>
              <a:t>==</a:t>
            </a:r>
            <a:r>
              <a:rPr sz="2000" spc="-30" dirty="0">
                <a:latin typeface="Calibri"/>
                <a:cs typeface="Calibri"/>
              </a:rPr>
              <a:t> </a:t>
            </a:r>
            <a:r>
              <a:rPr sz="2000" spc="-10" dirty="0">
                <a:latin typeface="Calibri"/>
                <a:cs typeface="Calibri"/>
              </a:rPr>
              <a:t>NULL)</a:t>
            </a:r>
            <a:endParaRPr sz="2000" dirty="0">
              <a:latin typeface="Calibri"/>
              <a:cs typeface="Calibri"/>
            </a:endParaRPr>
          </a:p>
          <a:p>
            <a:pPr marL="194945"/>
            <a:r>
              <a:rPr sz="2000" spc="-50" dirty="0">
                <a:latin typeface="Calibri"/>
                <a:cs typeface="Calibri"/>
              </a:rPr>
              <a:t>{</a:t>
            </a:r>
            <a:endParaRPr sz="2000" dirty="0">
              <a:latin typeface="Calibri"/>
              <a:cs typeface="Calibri"/>
            </a:endParaRPr>
          </a:p>
          <a:p>
            <a:pPr marL="379730"/>
            <a:r>
              <a:rPr sz="2000" spc="-10" dirty="0">
                <a:latin typeface="Calibri"/>
                <a:cs typeface="Calibri"/>
              </a:rPr>
              <a:t>printf("\nEmpty</a:t>
            </a:r>
            <a:r>
              <a:rPr sz="2000" dirty="0">
                <a:latin typeface="Calibri"/>
                <a:cs typeface="Calibri"/>
              </a:rPr>
              <a:t> </a:t>
            </a:r>
            <a:r>
              <a:rPr sz="2000" spc="-10" dirty="0">
                <a:latin typeface="Calibri"/>
                <a:cs typeface="Calibri"/>
              </a:rPr>
              <a:t>List\n");</a:t>
            </a:r>
            <a:endParaRPr sz="2000" dirty="0">
              <a:latin typeface="Calibri"/>
              <a:cs typeface="Calibri"/>
            </a:endParaRPr>
          </a:p>
          <a:p>
            <a:pPr marL="194945"/>
            <a:r>
              <a:rPr sz="2000" spc="-50" dirty="0">
                <a:latin typeface="Calibri"/>
                <a:cs typeface="Calibri"/>
              </a:rPr>
              <a:t>}</a:t>
            </a:r>
            <a:endParaRPr sz="2000" dirty="0">
              <a:latin typeface="Calibri"/>
              <a:cs typeface="Calibri"/>
            </a:endParaRPr>
          </a:p>
          <a:p>
            <a:pPr marL="194945"/>
            <a:r>
              <a:rPr sz="2000" b="1" spc="-20" dirty="0">
                <a:latin typeface="Calibri"/>
                <a:cs typeface="Calibri"/>
              </a:rPr>
              <a:t>else</a:t>
            </a:r>
            <a:endParaRPr sz="2000" dirty="0">
              <a:latin typeface="Calibri"/>
              <a:cs typeface="Calibri"/>
            </a:endParaRPr>
          </a:p>
          <a:p>
            <a:pPr marL="194945"/>
            <a:r>
              <a:rPr sz="2000" spc="-50" dirty="0">
                <a:latin typeface="Calibri"/>
                <a:cs typeface="Calibri"/>
              </a:rPr>
              <a:t>{</a:t>
            </a:r>
            <a:endParaRPr sz="2000" dirty="0">
              <a:latin typeface="Calibri"/>
              <a:cs typeface="Calibri"/>
            </a:endParaRPr>
          </a:p>
          <a:p>
            <a:pPr marL="379730">
              <a:spcBef>
                <a:spcPts val="5"/>
              </a:spcBef>
            </a:pPr>
            <a:r>
              <a:rPr sz="2000" dirty="0">
                <a:latin typeface="Calibri"/>
                <a:cs typeface="Calibri"/>
              </a:rPr>
              <a:t>ptr</a:t>
            </a:r>
            <a:r>
              <a:rPr sz="2000" spc="-10" dirty="0">
                <a:latin typeface="Calibri"/>
                <a:cs typeface="Calibri"/>
              </a:rPr>
              <a:t> </a:t>
            </a:r>
            <a:r>
              <a:rPr sz="2000" dirty="0">
                <a:latin typeface="Calibri"/>
                <a:cs typeface="Calibri"/>
              </a:rPr>
              <a:t>=</a:t>
            </a:r>
            <a:r>
              <a:rPr sz="2000" spc="-10" dirty="0">
                <a:latin typeface="Calibri"/>
                <a:cs typeface="Calibri"/>
              </a:rPr>
              <a:t> head;</a:t>
            </a:r>
            <a:endParaRPr sz="2000" dirty="0">
              <a:latin typeface="Calibri"/>
              <a:cs typeface="Calibri"/>
            </a:endParaRPr>
          </a:p>
          <a:p>
            <a:pPr marL="379730"/>
            <a:r>
              <a:rPr sz="2000" b="1" dirty="0">
                <a:latin typeface="Calibri"/>
                <a:cs typeface="Calibri"/>
              </a:rPr>
              <a:t>while</a:t>
            </a:r>
            <a:r>
              <a:rPr sz="2000" dirty="0">
                <a:latin typeface="Calibri"/>
                <a:cs typeface="Calibri"/>
              </a:rPr>
              <a:t>(ptr</a:t>
            </a:r>
            <a:r>
              <a:rPr sz="2000" spc="-45" dirty="0">
                <a:latin typeface="Calibri"/>
                <a:cs typeface="Calibri"/>
              </a:rPr>
              <a:t> </a:t>
            </a:r>
            <a:r>
              <a:rPr sz="2000" dirty="0">
                <a:latin typeface="Calibri"/>
                <a:cs typeface="Calibri"/>
              </a:rPr>
              <a:t>!=</a:t>
            </a:r>
            <a:r>
              <a:rPr sz="2000" spc="-20" dirty="0">
                <a:latin typeface="Calibri"/>
                <a:cs typeface="Calibri"/>
              </a:rPr>
              <a:t> </a:t>
            </a:r>
            <a:r>
              <a:rPr sz="2000" spc="-10" dirty="0">
                <a:latin typeface="Calibri"/>
                <a:cs typeface="Calibri"/>
              </a:rPr>
              <a:t>NULL)</a:t>
            </a:r>
            <a:endParaRPr sz="2000" dirty="0">
              <a:latin typeface="Calibri"/>
              <a:cs typeface="Calibri"/>
            </a:endParaRPr>
          </a:p>
          <a:p>
            <a:pPr marL="379730"/>
            <a:r>
              <a:rPr sz="2000" spc="-50" dirty="0">
                <a:latin typeface="Calibri"/>
                <a:cs typeface="Calibri"/>
              </a:rPr>
              <a:t>{</a:t>
            </a:r>
            <a:endParaRPr sz="2000" dirty="0">
              <a:latin typeface="Calibri"/>
              <a:cs typeface="Calibri"/>
            </a:endParaRPr>
          </a:p>
          <a:p>
            <a:pPr marL="562610" marR="5080"/>
            <a:r>
              <a:rPr sz="2000" spc="-10" dirty="0">
                <a:latin typeface="Calibri"/>
                <a:cs typeface="Calibri"/>
              </a:rPr>
              <a:t>printf("%d\n",ptr-&gt;data); </a:t>
            </a:r>
            <a:r>
              <a:rPr sz="2000" spc="-20" dirty="0">
                <a:latin typeface="Calibri"/>
                <a:cs typeface="Calibri"/>
              </a:rPr>
              <a:t>ptr=ptr-</a:t>
            </a:r>
            <a:r>
              <a:rPr sz="2000" spc="-10" dirty="0">
                <a:latin typeface="Calibri"/>
                <a:cs typeface="Calibri"/>
              </a:rPr>
              <a:t>&gt;next;</a:t>
            </a:r>
            <a:endParaRPr sz="2000" dirty="0">
              <a:latin typeface="Calibri"/>
              <a:cs typeface="Calibri"/>
            </a:endParaRPr>
          </a:p>
          <a:p>
            <a:pPr marL="379730"/>
            <a:r>
              <a:rPr sz="2000" spc="-50" dirty="0">
                <a:latin typeface="Calibri"/>
                <a:cs typeface="Calibri"/>
              </a:rPr>
              <a:t>}</a:t>
            </a:r>
            <a:endParaRPr sz="2000" dirty="0">
              <a:latin typeface="Calibri"/>
              <a:cs typeface="Calibri"/>
            </a:endParaRPr>
          </a:p>
          <a:p>
            <a:pPr marL="194945"/>
            <a:r>
              <a:rPr sz="2000" spc="-50" dirty="0">
                <a:latin typeface="Calibri"/>
                <a:cs typeface="Calibri"/>
              </a:rPr>
              <a:t>}</a:t>
            </a:r>
            <a:endParaRPr sz="2000" dirty="0">
              <a:latin typeface="Calibri"/>
              <a:cs typeface="Calibri"/>
            </a:endParaRPr>
          </a:p>
          <a:p>
            <a:pPr marL="12700"/>
            <a:r>
              <a:rPr sz="2000" spc="-50" dirty="0">
                <a:latin typeface="Calibri"/>
                <a:cs typeface="Calibri"/>
              </a:rPr>
              <a:t>}</a:t>
            </a:r>
            <a:endParaRPr sz="2000" dirty="0">
              <a:latin typeface="Calibri"/>
              <a:cs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6AD5-C91A-79A3-2C35-B28095D23287}"/>
              </a:ext>
            </a:extLst>
          </p:cNvPr>
          <p:cNvSpPr>
            <a:spLocks noGrp="1"/>
          </p:cNvSpPr>
          <p:nvPr>
            <p:ph type="title"/>
          </p:nvPr>
        </p:nvSpPr>
        <p:spPr/>
        <p:txBody>
          <a:bodyPr/>
          <a:lstStyle/>
          <a:p>
            <a:r>
              <a:rPr lang="en-IN" dirty="0"/>
              <a:t>Lab Program</a:t>
            </a:r>
          </a:p>
        </p:txBody>
      </p:sp>
      <p:sp>
        <p:nvSpPr>
          <p:cNvPr id="3" name="Content Placeholder 2">
            <a:extLst>
              <a:ext uri="{FF2B5EF4-FFF2-40B4-BE49-F238E27FC236}">
                <a16:creationId xmlns:a16="http://schemas.microsoft.com/office/drawing/2014/main" id="{2288D8D5-B4FA-FE5F-19B4-ADAA51CC7350}"/>
              </a:ext>
            </a:extLst>
          </p:cNvPr>
          <p:cNvSpPr>
            <a:spLocks noGrp="1"/>
          </p:cNvSpPr>
          <p:nvPr>
            <p:ph idx="1"/>
          </p:nvPr>
        </p:nvSpPr>
        <p:spPr/>
        <p:txBody>
          <a:bodyPr/>
          <a:lstStyle/>
          <a:p>
            <a:pPr marL="2540" indent="0" algn="just" rtl="0">
              <a:spcBef>
                <a:spcPts val="0"/>
              </a:spcBef>
              <a:spcAft>
                <a:spcPts val="0"/>
              </a:spcAft>
              <a:buNone/>
            </a:pPr>
            <a:r>
              <a:rPr lang="en-US" sz="2800" b="0" i="0" u="none" strike="noStrike" dirty="0">
                <a:solidFill>
                  <a:srgbClr val="C00000"/>
                </a:solidFill>
                <a:effectLst/>
                <a:latin typeface="Times New Roman" panose="02020603050405020304" pitchFamily="18" charset="0"/>
              </a:rPr>
              <a:t>Lab Program 4: Write a program to Implement doubly linked list with primitive operations </a:t>
            </a:r>
            <a:endParaRPr lang="en-US" b="0" dirty="0">
              <a:solidFill>
                <a:srgbClr val="C00000"/>
              </a:solidFill>
              <a:effectLst/>
            </a:endParaRPr>
          </a:p>
          <a:p>
            <a:pPr marL="355600" indent="0" algn="just" rtl="0">
              <a:spcBef>
                <a:spcPts val="0"/>
              </a:spcBef>
              <a:spcAft>
                <a:spcPts val="0"/>
              </a:spcAft>
              <a:buNone/>
            </a:pPr>
            <a:r>
              <a:rPr lang="en-US" sz="2800" b="0" i="0" u="none" strike="noStrike" dirty="0">
                <a:solidFill>
                  <a:srgbClr val="C00000"/>
                </a:solidFill>
                <a:effectLst/>
                <a:latin typeface="Times New Roman" panose="02020603050405020304" pitchFamily="18" charset="0"/>
              </a:rPr>
              <a:t>a) Create a doubly linked list. </a:t>
            </a:r>
            <a:endParaRPr lang="en-US" b="0" dirty="0">
              <a:solidFill>
                <a:srgbClr val="C00000"/>
              </a:solidFill>
              <a:effectLst/>
            </a:endParaRPr>
          </a:p>
          <a:p>
            <a:pPr marL="355600" indent="0" algn="just" rtl="0">
              <a:spcBef>
                <a:spcPts val="0"/>
              </a:spcBef>
              <a:spcAft>
                <a:spcPts val="0"/>
              </a:spcAft>
              <a:buNone/>
            </a:pPr>
            <a:r>
              <a:rPr lang="en-US" sz="2800" b="0" i="0" u="none" strike="noStrike" dirty="0">
                <a:solidFill>
                  <a:srgbClr val="C00000"/>
                </a:solidFill>
                <a:effectLst/>
                <a:latin typeface="Times New Roman" panose="02020603050405020304" pitchFamily="18" charset="0"/>
              </a:rPr>
              <a:t>b) Insert a new node to the left of the node. </a:t>
            </a:r>
            <a:endParaRPr lang="en-US" b="0" dirty="0">
              <a:solidFill>
                <a:srgbClr val="C00000"/>
              </a:solidFill>
              <a:effectLst/>
            </a:endParaRPr>
          </a:p>
          <a:p>
            <a:pPr marL="355600" indent="0" algn="just" rtl="0">
              <a:spcBef>
                <a:spcPts val="0"/>
              </a:spcBef>
              <a:spcAft>
                <a:spcPts val="0"/>
              </a:spcAft>
              <a:buNone/>
            </a:pPr>
            <a:r>
              <a:rPr lang="en-US" sz="2800" b="0" i="0" u="none" strike="noStrike" dirty="0">
                <a:solidFill>
                  <a:srgbClr val="C00000"/>
                </a:solidFill>
                <a:effectLst/>
                <a:latin typeface="Times New Roman" panose="02020603050405020304" pitchFamily="18" charset="0"/>
              </a:rPr>
              <a:t>c) Delete the node based on a specific value </a:t>
            </a:r>
            <a:endParaRPr lang="en-US" b="0" dirty="0">
              <a:solidFill>
                <a:srgbClr val="C00000"/>
              </a:solidFill>
              <a:effectLst/>
            </a:endParaRPr>
          </a:p>
          <a:p>
            <a:pPr marL="355600" indent="0" algn="just" rtl="0">
              <a:spcBef>
                <a:spcPts val="0"/>
              </a:spcBef>
              <a:spcAft>
                <a:spcPts val="0"/>
              </a:spcAft>
              <a:buNone/>
            </a:pPr>
            <a:r>
              <a:rPr lang="en-US" sz="2800" b="0" i="0" u="none" strike="noStrike" dirty="0">
                <a:solidFill>
                  <a:srgbClr val="C00000"/>
                </a:solidFill>
                <a:effectLst/>
                <a:latin typeface="Times New Roman" panose="02020603050405020304" pitchFamily="18" charset="0"/>
              </a:rPr>
              <a:t>d) Display the contents of the list</a:t>
            </a:r>
            <a:endParaRPr lang="en-US" b="0" dirty="0">
              <a:solidFill>
                <a:srgbClr val="C00000"/>
              </a:solidFill>
              <a:effectLst/>
            </a:endParaRPr>
          </a:p>
          <a:p>
            <a:endParaRPr lang="en-IN" dirty="0"/>
          </a:p>
        </p:txBody>
      </p:sp>
    </p:spTree>
    <p:extLst>
      <p:ext uri="{BB962C8B-B14F-4D97-AF65-F5344CB8AC3E}">
        <p14:creationId xmlns:p14="http://schemas.microsoft.com/office/powerpoint/2010/main" val="8178822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6AD5-C91A-79A3-2C35-B28095D23287}"/>
              </a:ext>
            </a:extLst>
          </p:cNvPr>
          <p:cNvSpPr>
            <a:spLocks noGrp="1"/>
          </p:cNvSpPr>
          <p:nvPr>
            <p:ph type="title"/>
          </p:nvPr>
        </p:nvSpPr>
        <p:spPr/>
        <p:txBody>
          <a:bodyPr/>
          <a:lstStyle/>
          <a:p>
            <a:r>
              <a:rPr lang="en-IN" dirty="0"/>
              <a:t>Useful Links</a:t>
            </a:r>
          </a:p>
        </p:txBody>
      </p:sp>
      <p:sp>
        <p:nvSpPr>
          <p:cNvPr id="3" name="Content Placeholder 2">
            <a:extLst>
              <a:ext uri="{FF2B5EF4-FFF2-40B4-BE49-F238E27FC236}">
                <a16:creationId xmlns:a16="http://schemas.microsoft.com/office/drawing/2014/main" id="{2288D8D5-B4FA-FE5F-19B4-ADAA51CC7350}"/>
              </a:ext>
            </a:extLst>
          </p:cNvPr>
          <p:cNvSpPr>
            <a:spLocks noGrp="1"/>
          </p:cNvSpPr>
          <p:nvPr>
            <p:ph idx="1"/>
          </p:nvPr>
        </p:nvSpPr>
        <p:spPr/>
        <p:txBody>
          <a:bodyPr/>
          <a:lstStyle/>
          <a:p>
            <a:r>
              <a:rPr lang="en-IN" dirty="0">
                <a:hlinkClick r:id="rId2"/>
              </a:rPr>
              <a:t>https://visualgo.net/en/list?slide=1</a:t>
            </a:r>
            <a:endParaRPr lang="en-IN" dirty="0"/>
          </a:p>
          <a:p>
            <a:r>
              <a:rPr lang="en-IN" dirty="0">
                <a:hlinkClick r:id="rId3"/>
              </a:rPr>
              <a:t>https://www.cs.usfca.edu/~galles/visualization/Algorithms.html</a:t>
            </a:r>
            <a:endParaRPr lang="en-IN" dirty="0"/>
          </a:p>
          <a:p>
            <a:r>
              <a:rPr lang="en-IN" dirty="0">
                <a:hlinkClick r:id="rId4"/>
              </a:rPr>
              <a:t>https://csvistool.com</a:t>
            </a:r>
            <a:endParaRPr lang="en-IN" dirty="0"/>
          </a:p>
          <a:p>
            <a:endParaRPr lang="en-IN" dirty="0"/>
          </a:p>
        </p:txBody>
      </p:sp>
    </p:spTree>
    <p:extLst>
      <p:ext uri="{BB962C8B-B14F-4D97-AF65-F5344CB8AC3E}">
        <p14:creationId xmlns:p14="http://schemas.microsoft.com/office/powerpoint/2010/main" val="37223577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51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892935">
              <a:spcBef>
                <a:spcPts val="105"/>
              </a:spcBef>
            </a:pPr>
            <a:r>
              <a:rPr dirty="0"/>
              <a:t>Circular</a:t>
            </a:r>
            <a:r>
              <a:rPr spc="-180" dirty="0"/>
              <a:t> </a:t>
            </a:r>
            <a:r>
              <a:rPr dirty="0"/>
              <a:t>Linked</a:t>
            </a:r>
            <a:r>
              <a:rPr spc="-185" dirty="0"/>
              <a:t> </a:t>
            </a:r>
            <a:r>
              <a:rPr spc="-20" dirty="0"/>
              <a:t>List</a:t>
            </a:r>
          </a:p>
        </p:txBody>
      </p:sp>
      <p:sp>
        <p:nvSpPr>
          <p:cNvPr id="3" name="object 3"/>
          <p:cNvSpPr txBox="1"/>
          <p:nvPr/>
        </p:nvSpPr>
        <p:spPr>
          <a:xfrm>
            <a:off x="2059941" y="1607565"/>
            <a:ext cx="7539355" cy="1489710"/>
          </a:xfrm>
          <a:prstGeom prst="rect">
            <a:avLst/>
          </a:prstGeom>
        </p:spPr>
        <p:txBody>
          <a:bodyPr vert="horz" wrap="square" lIns="0" tIns="13335" rIns="0" bIns="0" rtlCol="0">
            <a:spAutoFit/>
          </a:bodyPr>
          <a:lstStyle/>
          <a:p>
            <a:pPr marL="355600" marR="5080" indent="-342900">
              <a:spcBef>
                <a:spcPts val="105"/>
              </a:spcBef>
              <a:buFont typeface="Arial MT"/>
              <a:buChar char="•"/>
              <a:tabLst>
                <a:tab pos="355600" algn="l"/>
              </a:tabLst>
            </a:pPr>
            <a:r>
              <a:rPr sz="3200" dirty="0">
                <a:latin typeface="Calibri"/>
                <a:cs typeface="Calibri"/>
              </a:rPr>
              <a:t>In</a:t>
            </a:r>
            <a:r>
              <a:rPr sz="3200" spc="-60" dirty="0">
                <a:latin typeface="Calibri"/>
                <a:cs typeface="Calibri"/>
              </a:rPr>
              <a:t> </a:t>
            </a:r>
            <a:r>
              <a:rPr sz="3200" dirty="0">
                <a:latin typeface="Calibri"/>
                <a:cs typeface="Calibri"/>
              </a:rPr>
              <a:t>circular</a:t>
            </a:r>
            <a:r>
              <a:rPr sz="3200" spc="-65" dirty="0">
                <a:latin typeface="Calibri"/>
                <a:cs typeface="Calibri"/>
              </a:rPr>
              <a:t> </a:t>
            </a:r>
            <a:r>
              <a:rPr sz="3200" dirty="0">
                <a:latin typeface="Calibri"/>
                <a:cs typeface="Calibri"/>
              </a:rPr>
              <a:t>linked</a:t>
            </a:r>
            <a:r>
              <a:rPr sz="3200" spc="-35" dirty="0">
                <a:latin typeface="Calibri"/>
                <a:cs typeface="Calibri"/>
              </a:rPr>
              <a:t> </a:t>
            </a:r>
            <a:r>
              <a:rPr sz="3200" dirty="0">
                <a:latin typeface="Calibri"/>
                <a:cs typeface="Calibri"/>
              </a:rPr>
              <a:t>list</a:t>
            </a:r>
            <a:r>
              <a:rPr sz="3200" spc="-30" dirty="0">
                <a:latin typeface="Calibri"/>
                <a:cs typeface="Calibri"/>
              </a:rPr>
              <a:t> </a:t>
            </a:r>
            <a:r>
              <a:rPr sz="3200" dirty="0">
                <a:latin typeface="Calibri"/>
                <a:cs typeface="Calibri"/>
              </a:rPr>
              <a:t>the</a:t>
            </a:r>
            <a:r>
              <a:rPr sz="3200" spc="-60" dirty="0">
                <a:latin typeface="Calibri"/>
                <a:cs typeface="Calibri"/>
              </a:rPr>
              <a:t> </a:t>
            </a:r>
            <a:r>
              <a:rPr sz="3200" dirty="0">
                <a:latin typeface="Calibri"/>
                <a:cs typeface="Calibri"/>
              </a:rPr>
              <a:t>last</a:t>
            </a:r>
            <a:r>
              <a:rPr sz="3200" spc="-45" dirty="0">
                <a:latin typeface="Calibri"/>
                <a:cs typeface="Calibri"/>
              </a:rPr>
              <a:t> </a:t>
            </a:r>
            <a:r>
              <a:rPr sz="3200" dirty="0">
                <a:latin typeface="Calibri"/>
                <a:cs typeface="Calibri"/>
              </a:rPr>
              <a:t>node</a:t>
            </a:r>
            <a:r>
              <a:rPr sz="3200" spc="-50" dirty="0">
                <a:latin typeface="Calibri"/>
                <a:cs typeface="Calibri"/>
              </a:rPr>
              <a:t> </a:t>
            </a:r>
            <a:r>
              <a:rPr sz="3200" dirty="0">
                <a:latin typeface="Calibri"/>
                <a:cs typeface="Calibri"/>
              </a:rPr>
              <a:t>of</a:t>
            </a:r>
            <a:r>
              <a:rPr sz="3200" spc="-50" dirty="0">
                <a:latin typeface="Calibri"/>
                <a:cs typeface="Calibri"/>
              </a:rPr>
              <a:t> </a:t>
            </a:r>
            <a:r>
              <a:rPr sz="3200" dirty="0">
                <a:latin typeface="Calibri"/>
                <a:cs typeface="Calibri"/>
              </a:rPr>
              <a:t>the</a:t>
            </a:r>
            <a:r>
              <a:rPr sz="3200" spc="-50" dirty="0">
                <a:latin typeface="Calibri"/>
                <a:cs typeface="Calibri"/>
              </a:rPr>
              <a:t> </a:t>
            </a:r>
            <a:r>
              <a:rPr sz="3200" spc="-20" dirty="0">
                <a:latin typeface="Calibri"/>
                <a:cs typeface="Calibri"/>
              </a:rPr>
              <a:t>list </a:t>
            </a:r>
            <a:r>
              <a:rPr sz="3200" dirty="0">
                <a:latin typeface="Calibri"/>
                <a:cs typeface="Calibri"/>
              </a:rPr>
              <a:t>holds</a:t>
            </a:r>
            <a:r>
              <a:rPr sz="3200" spc="-60" dirty="0">
                <a:latin typeface="Calibri"/>
                <a:cs typeface="Calibri"/>
              </a:rPr>
              <a:t> </a:t>
            </a:r>
            <a:r>
              <a:rPr sz="3200" dirty="0">
                <a:latin typeface="Calibri"/>
                <a:cs typeface="Calibri"/>
              </a:rPr>
              <a:t>the</a:t>
            </a:r>
            <a:r>
              <a:rPr sz="3200" spc="-55" dirty="0">
                <a:latin typeface="Calibri"/>
                <a:cs typeface="Calibri"/>
              </a:rPr>
              <a:t> </a:t>
            </a:r>
            <a:r>
              <a:rPr sz="3200" dirty="0">
                <a:latin typeface="Calibri"/>
                <a:cs typeface="Calibri"/>
              </a:rPr>
              <a:t>address</a:t>
            </a:r>
            <a:r>
              <a:rPr sz="3200" spc="-65" dirty="0">
                <a:latin typeface="Calibri"/>
                <a:cs typeface="Calibri"/>
              </a:rPr>
              <a:t> </a:t>
            </a:r>
            <a:r>
              <a:rPr sz="3200" dirty="0">
                <a:latin typeface="Calibri"/>
                <a:cs typeface="Calibri"/>
              </a:rPr>
              <a:t>of</a:t>
            </a:r>
            <a:r>
              <a:rPr sz="3200" spc="-60" dirty="0">
                <a:latin typeface="Calibri"/>
                <a:cs typeface="Calibri"/>
              </a:rPr>
              <a:t> </a:t>
            </a:r>
            <a:r>
              <a:rPr sz="3200" dirty="0">
                <a:latin typeface="Calibri"/>
                <a:cs typeface="Calibri"/>
              </a:rPr>
              <a:t>the</a:t>
            </a:r>
            <a:r>
              <a:rPr sz="3200" spc="-55" dirty="0">
                <a:latin typeface="Calibri"/>
                <a:cs typeface="Calibri"/>
              </a:rPr>
              <a:t> </a:t>
            </a:r>
            <a:r>
              <a:rPr sz="3200" dirty="0">
                <a:latin typeface="Calibri"/>
                <a:cs typeface="Calibri"/>
              </a:rPr>
              <a:t>first</a:t>
            </a:r>
            <a:r>
              <a:rPr sz="3200" spc="-45" dirty="0">
                <a:latin typeface="Calibri"/>
                <a:cs typeface="Calibri"/>
              </a:rPr>
              <a:t> </a:t>
            </a:r>
            <a:r>
              <a:rPr sz="3200" dirty="0">
                <a:latin typeface="Calibri"/>
                <a:cs typeface="Calibri"/>
              </a:rPr>
              <a:t>node</a:t>
            </a:r>
            <a:r>
              <a:rPr sz="3200" spc="-65" dirty="0">
                <a:latin typeface="Calibri"/>
                <a:cs typeface="Calibri"/>
              </a:rPr>
              <a:t> </a:t>
            </a:r>
            <a:r>
              <a:rPr sz="3200" spc="-20" dirty="0">
                <a:latin typeface="Calibri"/>
                <a:cs typeface="Calibri"/>
              </a:rPr>
              <a:t>hence </a:t>
            </a:r>
            <a:r>
              <a:rPr sz="3200" spc="-10" dirty="0">
                <a:latin typeface="Calibri"/>
                <a:cs typeface="Calibri"/>
              </a:rPr>
              <a:t>forming</a:t>
            </a:r>
            <a:r>
              <a:rPr sz="3200" spc="-65" dirty="0">
                <a:latin typeface="Calibri"/>
                <a:cs typeface="Calibri"/>
              </a:rPr>
              <a:t> </a:t>
            </a:r>
            <a:r>
              <a:rPr sz="3200" dirty="0">
                <a:latin typeface="Calibri"/>
                <a:cs typeface="Calibri"/>
              </a:rPr>
              <a:t>a</a:t>
            </a:r>
            <a:r>
              <a:rPr sz="3200" spc="-70" dirty="0">
                <a:latin typeface="Calibri"/>
                <a:cs typeface="Calibri"/>
              </a:rPr>
              <a:t> </a:t>
            </a:r>
            <a:r>
              <a:rPr sz="3200" dirty="0">
                <a:latin typeface="Calibri"/>
                <a:cs typeface="Calibri"/>
              </a:rPr>
              <a:t>circular</a:t>
            </a:r>
            <a:r>
              <a:rPr sz="3200" spc="-80" dirty="0">
                <a:latin typeface="Calibri"/>
                <a:cs typeface="Calibri"/>
              </a:rPr>
              <a:t> </a:t>
            </a:r>
            <a:r>
              <a:rPr sz="3200" spc="-10" dirty="0">
                <a:latin typeface="Calibri"/>
                <a:cs typeface="Calibri"/>
              </a:rPr>
              <a:t>chain.</a:t>
            </a:r>
            <a:endParaRPr sz="3200">
              <a:latin typeface="Calibri"/>
              <a:cs typeface="Calibri"/>
            </a:endParaRPr>
          </a:p>
        </p:txBody>
      </p:sp>
      <p:pic>
        <p:nvPicPr>
          <p:cNvPr id="4" name="object 4"/>
          <p:cNvPicPr/>
          <p:nvPr/>
        </p:nvPicPr>
        <p:blipFill>
          <a:blip r:embed="rId2" cstate="print"/>
          <a:stretch>
            <a:fillRect/>
          </a:stretch>
        </p:blipFill>
        <p:spPr>
          <a:xfrm>
            <a:off x="3761643" y="3930133"/>
            <a:ext cx="4416128" cy="1217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1BB8-ABF7-B764-50C7-C3534D09A61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D71486A-735A-11F9-B08A-D1A88C654143}"/>
              </a:ext>
            </a:extLst>
          </p:cNvPr>
          <p:cNvSpPr>
            <a:spLocks noGrp="1"/>
          </p:cNvSpPr>
          <p:nvPr>
            <p:ph type="body" idx="1"/>
          </p:nvPr>
        </p:nvSpPr>
        <p:spPr>
          <a:xfrm>
            <a:off x="714587" y="1610614"/>
            <a:ext cx="10617200" cy="1938992"/>
          </a:xfrm>
        </p:spPr>
        <p:txBody>
          <a:bodyPr>
            <a:normAutofit fontScale="77500" lnSpcReduction="20000"/>
          </a:bodyPr>
          <a:lstStyle/>
          <a:p>
            <a:pPr algn="l"/>
            <a:r>
              <a:rPr lang="en-US" b="1" i="0" dirty="0">
                <a:solidFill>
                  <a:srgbClr val="61738E"/>
                </a:solidFill>
                <a:effectLst/>
                <a:latin typeface="__Source_Sans_Pro_fea366"/>
              </a:rPr>
              <a:t>Applications of Singly Linked List :</a:t>
            </a:r>
            <a:endParaRPr lang="en-US" b="0" i="0" dirty="0">
              <a:solidFill>
                <a:srgbClr val="61738E"/>
              </a:solidFill>
              <a:effectLst/>
              <a:latin typeface="__Source_Sans_Pro_fea366"/>
            </a:endParaRPr>
          </a:p>
          <a:p>
            <a:pPr algn="l">
              <a:buFont typeface="Arial" panose="020B0604020202020204" pitchFamily="34" charset="0"/>
              <a:buChar char="•"/>
            </a:pPr>
            <a:r>
              <a:rPr lang="en-US" b="0" i="0" dirty="0">
                <a:solidFill>
                  <a:srgbClr val="61738E"/>
                </a:solidFill>
                <a:effectLst/>
                <a:latin typeface="__Source_Sans_Pro_fea366"/>
              </a:rPr>
              <a:t>The singly linked list is used to implement stack and queue.</a:t>
            </a:r>
          </a:p>
          <a:p>
            <a:pPr algn="l">
              <a:buFont typeface="Arial" panose="020B0604020202020204" pitchFamily="34" charset="0"/>
              <a:buChar char="•"/>
            </a:pPr>
            <a:r>
              <a:rPr lang="en-US" b="0" i="0" dirty="0">
                <a:solidFill>
                  <a:srgbClr val="61738E"/>
                </a:solidFill>
                <a:effectLst/>
                <a:latin typeface="__Source_Sans_Pro_fea366"/>
              </a:rPr>
              <a:t>The undo or redo options, the back buttons, etc., that we discussed above are implemented using a singly linked list.</a:t>
            </a:r>
          </a:p>
          <a:p>
            <a:pPr algn="l">
              <a:buFont typeface="Arial" panose="020B0604020202020204" pitchFamily="34" charset="0"/>
              <a:buChar char="•"/>
            </a:pPr>
            <a:r>
              <a:rPr lang="en-US" b="0" i="0" dirty="0">
                <a:solidFill>
                  <a:srgbClr val="61738E"/>
                </a:solidFill>
                <a:effectLst/>
                <a:latin typeface="__Source_Sans_Pro_fea366"/>
              </a:rPr>
              <a:t>During the implementation of a hash function, there arises a problem of collision, to deal with this problem, a singly linked list is used.</a:t>
            </a:r>
          </a:p>
          <a:p>
            <a:endParaRPr lang="en-IN" dirty="0"/>
          </a:p>
        </p:txBody>
      </p:sp>
    </p:spTree>
    <p:extLst>
      <p:ext uri="{BB962C8B-B14F-4D97-AF65-F5344CB8AC3E}">
        <p14:creationId xmlns:p14="http://schemas.microsoft.com/office/powerpoint/2010/main" val="173400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8CD6-4F4F-F29D-8941-37C2B24F890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74DABFF-6A70-9243-D5A7-AFFCAC126058}"/>
              </a:ext>
            </a:extLst>
          </p:cNvPr>
          <p:cNvSpPr>
            <a:spLocks noGrp="1"/>
          </p:cNvSpPr>
          <p:nvPr>
            <p:ph type="body" idx="1"/>
          </p:nvPr>
        </p:nvSpPr>
        <p:spPr>
          <a:xfrm>
            <a:off x="714587" y="1610614"/>
            <a:ext cx="10617200" cy="1661993"/>
          </a:xfrm>
        </p:spPr>
        <p:txBody>
          <a:bodyPr>
            <a:normAutofit fontScale="62500" lnSpcReduction="20000"/>
          </a:bodyPr>
          <a:lstStyle/>
          <a:p>
            <a:pPr algn="l"/>
            <a:r>
              <a:rPr lang="en-US" b="1" i="0" dirty="0">
                <a:solidFill>
                  <a:srgbClr val="61738E"/>
                </a:solidFill>
                <a:effectLst/>
                <a:latin typeface="__Source_Sans_Pro_fea366"/>
              </a:rPr>
              <a:t>Application of Doubly Linked Lists :</a:t>
            </a:r>
            <a:endParaRPr lang="en-US" b="0" i="0" dirty="0">
              <a:solidFill>
                <a:srgbClr val="61738E"/>
              </a:solidFill>
              <a:effectLst/>
              <a:latin typeface="__Source_Sans_Pro_fea366"/>
            </a:endParaRPr>
          </a:p>
          <a:p>
            <a:pPr algn="l">
              <a:buFont typeface="Arial" panose="020B0604020202020204" pitchFamily="34" charset="0"/>
              <a:buChar char="•"/>
            </a:pPr>
            <a:r>
              <a:rPr lang="en-US" b="0" i="0" dirty="0">
                <a:solidFill>
                  <a:srgbClr val="61738E"/>
                </a:solidFill>
                <a:effectLst/>
                <a:latin typeface="__Source_Sans_Pro_fea366"/>
              </a:rPr>
              <a:t>The doubly linked list is used to implement data structures like a </a:t>
            </a:r>
            <a:r>
              <a:rPr lang="en-US" b="1" i="0" dirty="0">
                <a:solidFill>
                  <a:srgbClr val="61738E"/>
                </a:solidFill>
                <a:effectLst/>
                <a:latin typeface="__Source_Sans_Pro_fea366"/>
              </a:rPr>
              <a:t>stack</a:t>
            </a:r>
            <a:r>
              <a:rPr lang="en-US" b="0" i="0" dirty="0">
                <a:solidFill>
                  <a:srgbClr val="61738E"/>
                </a:solidFill>
                <a:effectLst/>
                <a:latin typeface="__Source_Sans_Pro_fea366"/>
              </a:rPr>
              <a:t>, </a:t>
            </a:r>
            <a:r>
              <a:rPr lang="en-US" b="1" i="0" dirty="0">
                <a:solidFill>
                  <a:srgbClr val="61738E"/>
                </a:solidFill>
                <a:effectLst/>
                <a:latin typeface="__Source_Sans_Pro_fea366"/>
              </a:rPr>
              <a:t>queue, binary tree,</a:t>
            </a:r>
            <a:r>
              <a:rPr lang="en-US" b="0" i="0" dirty="0">
                <a:solidFill>
                  <a:srgbClr val="61738E"/>
                </a:solidFill>
                <a:effectLst/>
                <a:latin typeface="__Source_Sans_Pro_fea366"/>
              </a:rPr>
              <a:t> and </a:t>
            </a:r>
            <a:r>
              <a:rPr lang="en-US" b="1" i="0" dirty="0">
                <a:solidFill>
                  <a:srgbClr val="61738E"/>
                </a:solidFill>
                <a:effectLst/>
                <a:latin typeface="__Source_Sans_Pro_fea366"/>
              </a:rPr>
              <a:t>hash table</a:t>
            </a:r>
            <a:r>
              <a:rPr lang="en-US" b="0" i="0" dirty="0">
                <a:solidFill>
                  <a:srgbClr val="61738E"/>
                </a:solidFill>
                <a:effectLst/>
                <a:latin typeface="__Source_Sans_Pro_fea366"/>
              </a:rPr>
              <a:t>.</a:t>
            </a:r>
          </a:p>
          <a:p>
            <a:pPr algn="l">
              <a:buFont typeface="Arial" panose="020B0604020202020204" pitchFamily="34" charset="0"/>
              <a:buChar char="•"/>
            </a:pPr>
            <a:r>
              <a:rPr lang="en-US" b="0" i="0" dirty="0">
                <a:solidFill>
                  <a:srgbClr val="61738E"/>
                </a:solidFill>
                <a:effectLst/>
                <a:latin typeface="__Source_Sans_Pro_fea366"/>
              </a:rPr>
              <a:t>It is also used in algorithms of LRU (Least Recently used) and MRU(Most Recently Used) cache.</a:t>
            </a:r>
          </a:p>
          <a:p>
            <a:pPr algn="l">
              <a:buFont typeface="Arial" panose="020B0604020202020204" pitchFamily="34" charset="0"/>
              <a:buChar char="•"/>
            </a:pPr>
            <a:r>
              <a:rPr lang="en-US" b="0" i="0" dirty="0">
                <a:solidFill>
                  <a:srgbClr val="61738E"/>
                </a:solidFill>
                <a:effectLst/>
                <a:latin typeface="__Source_Sans_Pro_fea366"/>
              </a:rPr>
              <a:t>The undo and redo buttons can be implemented using a doubly-linked list.</a:t>
            </a:r>
          </a:p>
          <a:p>
            <a:pPr algn="l">
              <a:buFont typeface="Arial" panose="020B0604020202020204" pitchFamily="34" charset="0"/>
              <a:buChar char="•"/>
            </a:pPr>
            <a:r>
              <a:rPr lang="en-US" b="0" i="0" dirty="0">
                <a:solidFill>
                  <a:srgbClr val="61738E"/>
                </a:solidFill>
                <a:effectLst/>
                <a:latin typeface="__Source_Sans_Pro_fea366"/>
              </a:rPr>
              <a:t>The doubly linked list can also be used in the allocation and deallocation of memory.</a:t>
            </a:r>
          </a:p>
          <a:p>
            <a:endParaRPr lang="en-IN" dirty="0"/>
          </a:p>
        </p:txBody>
      </p:sp>
    </p:spTree>
    <p:extLst>
      <p:ext uri="{BB962C8B-B14F-4D97-AF65-F5344CB8AC3E}">
        <p14:creationId xmlns:p14="http://schemas.microsoft.com/office/powerpoint/2010/main" val="4151438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287B-439D-0AD4-E089-00D5C467DCC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F0628CD-B1D9-92C4-EAC3-C05512FFCCE6}"/>
              </a:ext>
            </a:extLst>
          </p:cNvPr>
          <p:cNvSpPr>
            <a:spLocks noGrp="1"/>
          </p:cNvSpPr>
          <p:nvPr>
            <p:ph type="body" idx="1"/>
          </p:nvPr>
        </p:nvSpPr>
        <p:spPr>
          <a:xfrm>
            <a:off x="714587" y="1610614"/>
            <a:ext cx="10617200" cy="2769989"/>
          </a:xfrm>
        </p:spPr>
        <p:txBody>
          <a:bodyPr>
            <a:normAutofit fontScale="70000" lnSpcReduction="20000"/>
          </a:bodyPr>
          <a:lstStyle/>
          <a:p>
            <a:pPr algn="l"/>
            <a:r>
              <a:rPr lang="en-US" b="1" i="0" dirty="0">
                <a:solidFill>
                  <a:srgbClr val="61738E"/>
                </a:solidFill>
                <a:effectLst/>
                <a:latin typeface="__Source_Sans_Pro_fea366"/>
              </a:rPr>
              <a:t>Applications of Circular Linked Lists :</a:t>
            </a:r>
            <a:endParaRPr lang="en-US" b="0" i="0" dirty="0">
              <a:solidFill>
                <a:srgbClr val="61738E"/>
              </a:solidFill>
              <a:effectLst/>
              <a:latin typeface="__Source_Sans_Pro_fea366"/>
            </a:endParaRPr>
          </a:p>
          <a:p>
            <a:pPr algn="l">
              <a:buFont typeface="Arial" panose="020B0604020202020204" pitchFamily="34" charset="0"/>
              <a:buChar char="•"/>
            </a:pPr>
            <a:r>
              <a:rPr lang="en-US" b="0" i="0" dirty="0">
                <a:solidFill>
                  <a:srgbClr val="61738E"/>
                </a:solidFill>
                <a:effectLst/>
                <a:latin typeface="__Source_Sans_Pro_fea366"/>
              </a:rPr>
              <a:t>The circular linked list can be used to implement queues.</a:t>
            </a:r>
          </a:p>
          <a:p>
            <a:pPr algn="l">
              <a:buFont typeface="Arial" panose="020B0604020202020204" pitchFamily="34" charset="0"/>
              <a:buChar char="•"/>
            </a:pPr>
            <a:r>
              <a:rPr lang="en-US" b="0" i="0" dirty="0">
                <a:solidFill>
                  <a:srgbClr val="61738E"/>
                </a:solidFill>
                <a:effectLst/>
                <a:latin typeface="__Source_Sans_Pro_fea366"/>
              </a:rPr>
              <a:t>In web browsers, the back button is implemented using a circular linked list.</a:t>
            </a:r>
          </a:p>
          <a:p>
            <a:pPr algn="l">
              <a:buFont typeface="Arial" panose="020B0604020202020204" pitchFamily="34" charset="0"/>
              <a:buChar char="•"/>
            </a:pPr>
            <a:r>
              <a:rPr lang="en-US" b="0" i="0" dirty="0">
                <a:solidFill>
                  <a:srgbClr val="61738E"/>
                </a:solidFill>
                <a:effectLst/>
                <a:latin typeface="__Source_Sans_Pro_fea366"/>
              </a:rPr>
              <a:t>In an operating system, a circular linked list can be used in scheduling algorithms like the </a:t>
            </a:r>
            <a:r>
              <a:rPr lang="en-US" b="1" i="0" dirty="0">
                <a:solidFill>
                  <a:srgbClr val="61738E"/>
                </a:solidFill>
                <a:effectLst/>
                <a:latin typeface="__Source_Sans_Pro_fea366"/>
              </a:rPr>
              <a:t>Round Robin algorithm</a:t>
            </a:r>
            <a:r>
              <a:rPr lang="en-US" b="0" i="0" dirty="0">
                <a:solidFill>
                  <a:srgbClr val="61738E"/>
                </a:solidFill>
                <a:effectLst/>
                <a:latin typeface="__Source_Sans_Pro_fea366"/>
              </a:rPr>
              <a:t>.</a:t>
            </a:r>
          </a:p>
          <a:p>
            <a:pPr algn="l">
              <a:buFont typeface="Arial" panose="020B0604020202020204" pitchFamily="34" charset="0"/>
              <a:buChar char="•"/>
            </a:pPr>
            <a:r>
              <a:rPr lang="en-US" b="0" i="0" dirty="0">
                <a:solidFill>
                  <a:srgbClr val="61738E"/>
                </a:solidFill>
                <a:effectLst/>
                <a:latin typeface="__Source_Sans_Pro_fea366"/>
              </a:rPr>
              <a:t>The undo functionality that is present in applications like photo editors etc., is implemented using circular linked lists.</a:t>
            </a:r>
          </a:p>
          <a:p>
            <a:pPr algn="l">
              <a:buFont typeface="Arial" panose="020B0604020202020204" pitchFamily="34" charset="0"/>
              <a:buChar char="•"/>
            </a:pPr>
            <a:r>
              <a:rPr lang="en-US" b="0" i="0" dirty="0">
                <a:solidFill>
                  <a:srgbClr val="61738E"/>
                </a:solidFill>
                <a:effectLst/>
                <a:latin typeface="__Source_Sans_Pro_fea366"/>
              </a:rPr>
              <a:t>Circular linked lists can also be used to implement advanced data structures like MRU (Most Recently Used) lists and Fibonacci heap.</a:t>
            </a:r>
          </a:p>
          <a:p>
            <a:endParaRPr lang="en-IN" dirty="0"/>
          </a:p>
        </p:txBody>
      </p:sp>
    </p:spTree>
    <p:extLst>
      <p:ext uri="{BB962C8B-B14F-4D97-AF65-F5344CB8AC3E}">
        <p14:creationId xmlns:p14="http://schemas.microsoft.com/office/powerpoint/2010/main" val="362561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6"/>
            <a:ext cx="10670980" cy="908838"/>
          </a:xfrm>
          <a:prstGeom prst="rect">
            <a:avLst/>
          </a:prstGeom>
        </p:spPr>
        <p:txBody>
          <a:bodyPr vert="horz" wrap="square" lIns="0" tIns="351408" rIns="0" bIns="0" rtlCol="0">
            <a:spAutoFit/>
          </a:bodyPr>
          <a:lstStyle/>
          <a:p>
            <a:pPr marL="126364">
              <a:spcBef>
                <a:spcPts val="100"/>
              </a:spcBef>
            </a:pPr>
            <a:r>
              <a:rPr sz="3600" spc="-10" dirty="0"/>
              <a:t>Difference</a:t>
            </a:r>
            <a:r>
              <a:rPr sz="3600" spc="-145" dirty="0"/>
              <a:t> </a:t>
            </a:r>
            <a:r>
              <a:rPr sz="3600" dirty="0"/>
              <a:t>between</a:t>
            </a:r>
            <a:r>
              <a:rPr sz="3600" spc="-100" dirty="0"/>
              <a:t> </a:t>
            </a:r>
            <a:r>
              <a:rPr sz="3600" spc="-10" dirty="0"/>
              <a:t>Arrays</a:t>
            </a:r>
            <a:r>
              <a:rPr sz="3600" spc="-125" dirty="0"/>
              <a:t> </a:t>
            </a:r>
            <a:r>
              <a:rPr sz="3600" dirty="0"/>
              <a:t>and</a:t>
            </a:r>
            <a:r>
              <a:rPr sz="3600" spc="-114" dirty="0"/>
              <a:t> </a:t>
            </a:r>
            <a:r>
              <a:rPr sz="3600" dirty="0"/>
              <a:t>Linked</a:t>
            </a:r>
            <a:r>
              <a:rPr sz="3600" spc="-110" dirty="0"/>
              <a:t> </a:t>
            </a:r>
            <a:r>
              <a:rPr sz="3600" spc="-20" dirty="0"/>
              <a:t>List</a:t>
            </a:r>
            <a:endParaRPr sz="3600"/>
          </a:p>
        </p:txBody>
      </p:sp>
      <p:pic>
        <p:nvPicPr>
          <p:cNvPr id="3" name="object 3"/>
          <p:cNvPicPr/>
          <p:nvPr/>
        </p:nvPicPr>
        <p:blipFill>
          <a:blip r:embed="rId2" cstate="print"/>
          <a:stretch>
            <a:fillRect/>
          </a:stretch>
        </p:blipFill>
        <p:spPr>
          <a:xfrm>
            <a:off x="1143000" y="1219201"/>
            <a:ext cx="10210799" cy="5105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2600" y="1295400"/>
            <a:ext cx="7567587" cy="4724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6"/>
            <a:ext cx="10670980" cy="935896"/>
          </a:xfrm>
          <a:prstGeom prst="rect">
            <a:avLst/>
          </a:prstGeom>
        </p:spPr>
        <p:txBody>
          <a:bodyPr vert="horz" wrap="square" lIns="0" tIns="317245" rIns="0" bIns="0" rtlCol="0">
            <a:spAutoFit/>
          </a:bodyPr>
          <a:lstStyle/>
          <a:p>
            <a:pPr marL="16510">
              <a:spcBef>
                <a:spcPts val="95"/>
              </a:spcBef>
            </a:pPr>
            <a:r>
              <a:rPr sz="4000" dirty="0"/>
              <a:t>Dynamic</a:t>
            </a:r>
            <a:r>
              <a:rPr sz="4000" spc="-140" dirty="0"/>
              <a:t> </a:t>
            </a:r>
            <a:r>
              <a:rPr sz="4000" dirty="0"/>
              <a:t>Memory</a:t>
            </a:r>
            <a:r>
              <a:rPr sz="4000" spc="-114" dirty="0"/>
              <a:t> </a:t>
            </a:r>
            <a:r>
              <a:rPr sz="4000" dirty="0"/>
              <a:t>Allocation</a:t>
            </a:r>
            <a:r>
              <a:rPr sz="4000" spc="-120" dirty="0"/>
              <a:t> </a:t>
            </a:r>
            <a:r>
              <a:rPr sz="4000" spc="-10" dirty="0"/>
              <a:t>Functions</a:t>
            </a:r>
            <a:endParaRPr sz="4000"/>
          </a:p>
        </p:txBody>
      </p:sp>
      <p:pic>
        <p:nvPicPr>
          <p:cNvPr id="3" name="object 3"/>
          <p:cNvPicPr/>
          <p:nvPr/>
        </p:nvPicPr>
        <p:blipFill>
          <a:blip r:embed="rId2" cstate="print"/>
          <a:stretch>
            <a:fillRect/>
          </a:stretch>
        </p:blipFill>
        <p:spPr>
          <a:xfrm>
            <a:off x="1447800" y="1371600"/>
            <a:ext cx="9448800" cy="4495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3041015">
              <a:spcBef>
                <a:spcPts val="105"/>
              </a:spcBef>
            </a:pPr>
            <a:r>
              <a:rPr spc="-10" dirty="0"/>
              <a:t>Example</a:t>
            </a:r>
          </a:p>
        </p:txBody>
      </p:sp>
      <p:sp>
        <p:nvSpPr>
          <p:cNvPr id="3" name="object 3"/>
          <p:cNvSpPr txBox="1"/>
          <p:nvPr/>
        </p:nvSpPr>
        <p:spPr>
          <a:xfrm>
            <a:off x="1219200" y="1191679"/>
            <a:ext cx="9753600" cy="5021888"/>
          </a:xfrm>
          <a:prstGeom prst="rect">
            <a:avLst/>
          </a:prstGeom>
        </p:spPr>
        <p:txBody>
          <a:bodyPr vert="horz" wrap="square" lIns="0" tIns="60960" rIns="0" bIns="0" rtlCol="0">
            <a:spAutoFit/>
          </a:bodyPr>
          <a:lstStyle/>
          <a:p>
            <a:pPr marL="354965" indent="-342265">
              <a:spcBef>
                <a:spcPts val="480"/>
              </a:spcBef>
              <a:buFont typeface="Arial MT"/>
              <a:buChar char="•"/>
              <a:tabLst>
                <a:tab pos="354965" algn="l"/>
              </a:tabLst>
            </a:pPr>
            <a:r>
              <a:rPr sz="3200" spc="-10" dirty="0">
                <a:latin typeface="Calibri"/>
                <a:cs typeface="Calibri"/>
              </a:rPr>
              <a:t>Syntax</a:t>
            </a:r>
            <a:r>
              <a:rPr sz="3200" spc="-130" dirty="0">
                <a:latin typeface="Calibri"/>
                <a:cs typeface="Calibri"/>
              </a:rPr>
              <a:t> </a:t>
            </a:r>
            <a:r>
              <a:rPr sz="3200" dirty="0">
                <a:latin typeface="Calibri"/>
                <a:cs typeface="Calibri"/>
              </a:rPr>
              <a:t>for</a:t>
            </a:r>
            <a:r>
              <a:rPr sz="3200" spc="-120" dirty="0">
                <a:latin typeface="Calibri"/>
                <a:cs typeface="Calibri"/>
              </a:rPr>
              <a:t> </a:t>
            </a:r>
            <a:r>
              <a:rPr sz="3200" spc="-10" dirty="0">
                <a:latin typeface="Calibri"/>
                <a:cs typeface="Calibri"/>
              </a:rPr>
              <a:t>malloc():</a:t>
            </a:r>
            <a:endParaRPr sz="3200" dirty="0">
              <a:latin typeface="Calibri"/>
              <a:cs typeface="Calibri"/>
            </a:endParaRPr>
          </a:p>
          <a:p>
            <a:pPr marL="355600">
              <a:spcBef>
                <a:spcPts val="390"/>
              </a:spcBef>
            </a:pPr>
            <a:r>
              <a:rPr sz="3200" b="1" spc="-10" dirty="0">
                <a:latin typeface="Calibri"/>
                <a:cs typeface="Calibri"/>
              </a:rPr>
              <a:t>ptr=(datatype</a:t>
            </a:r>
            <a:r>
              <a:rPr sz="3200" b="1" spc="20" dirty="0">
                <a:latin typeface="Calibri"/>
                <a:cs typeface="Calibri"/>
              </a:rPr>
              <a:t> </a:t>
            </a:r>
            <a:r>
              <a:rPr sz="3200" b="1" spc="-10" dirty="0">
                <a:latin typeface="Calibri"/>
                <a:cs typeface="Calibri"/>
              </a:rPr>
              <a:t>*)malloc(specified-size);</a:t>
            </a:r>
            <a:endParaRPr sz="3200" dirty="0">
              <a:latin typeface="Calibri"/>
              <a:cs typeface="Calibri"/>
            </a:endParaRPr>
          </a:p>
          <a:p>
            <a:pPr marL="354965" indent="-342265">
              <a:spcBef>
                <a:spcPts val="384"/>
              </a:spcBef>
              <a:buFont typeface="Arial MT"/>
              <a:buChar char="•"/>
              <a:tabLst>
                <a:tab pos="354965" algn="l"/>
              </a:tabLst>
            </a:pPr>
            <a:r>
              <a:rPr sz="3200" dirty="0">
                <a:latin typeface="Calibri"/>
                <a:cs typeface="Calibri"/>
              </a:rPr>
              <a:t>Example</a:t>
            </a:r>
            <a:r>
              <a:rPr sz="3200" spc="-145" dirty="0">
                <a:latin typeface="Calibri"/>
                <a:cs typeface="Calibri"/>
              </a:rPr>
              <a:t> </a:t>
            </a:r>
            <a:r>
              <a:rPr sz="3200" spc="-25" dirty="0">
                <a:latin typeface="Calibri"/>
                <a:cs typeface="Calibri"/>
              </a:rPr>
              <a:t>1:</a:t>
            </a:r>
            <a:endParaRPr sz="3200" dirty="0">
              <a:latin typeface="Calibri"/>
              <a:cs typeface="Calibri"/>
            </a:endParaRPr>
          </a:p>
          <a:p>
            <a:pPr marL="1827530" marR="786765">
              <a:lnSpc>
                <a:spcPts val="4230"/>
              </a:lnSpc>
              <a:spcBef>
                <a:spcPts val="200"/>
              </a:spcBef>
            </a:pPr>
            <a:r>
              <a:rPr sz="3200" b="1" dirty="0">
                <a:latin typeface="Calibri"/>
                <a:cs typeface="Calibri"/>
              </a:rPr>
              <a:t>int</a:t>
            </a:r>
            <a:r>
              <a:rPr sz="3200" b="1" spc="-50" dirty="0">
                <a:latin typeface="Calibri"/>
                <a:cs typeface="Calibri"/>
              </a:rPr>
              <a:t> </a:t>
            </a:r>
            <a:r>
              <a:rPr lang="en-IN" sz="3200" b="1" spc="-50" dirty="0">
                <a:latin typeface="Calibri"/>
                <a:cs typeface="Calibri"/>
              </a:rPr>
              <a:t>*</a:t>
            </a:r>
            <a:r>
              <a:rPr sz="3200" b="1" spc="-20" dirty="0" err="1">
                <a:latin typeface="Calibri"/>
                <a:cs typeface="Calibri"/>
              </a:rPr>
              <a:t>ptr</a:t>
            </a:r>
            <a:r>
              <a:rPr sz="3200" b="1" spc="-20" dirty="0">
                <a:latin typeface="Calibri"/>
                <a:cs typeface="Calibri"/>
              </a:rPr>
              <a:t>; </a:t>
            </a:r>
            <a:r>
              <a:rPr sz="3200" b="1" spc="-10" dirty="0">
                <a:latin typeface="Calibri"/>
                <a:cs typeface="Calibri"/>
              </a:rPr>
              <a:t>ptr=(int*)malloc(10*sizeof(int));</a:t>
            </a:r>
            <a:endParaRPr sz="3200" dirty="0">
              <a:latin typeface="Calibri"/>
              <a:cs typeface="Calibri"/>
            </a:endParaRPr>
          </a:p>
          <a:p>
            <a:pPr marL="354965" indent="-342265">
              <a:spcBef>
                <a:spcPts val="170"/>
              </a:spcBef>
              <a:buFont typeface="Arial MT"/>
              <a:buChar char="•"/>
              <a:tabLst>
                <a:tab pos="354965" algn="l"/>
              </a:tabLst>
            </a:pPr>
            <a:r>
              <a:rPr sz="3200" dirty="0">
                <a:latin typeface="Calibri"/>
                <a:cs typeface="Calibri"/>
              </a:rPr>
              <a:t>Example</a:t>
            </a:r>
            <a:r>
              <a:rPr sz="3200" spc="-145" dirty="0">
                <a:latin typeface="Calibri"/>
                <a:cs typeface="Calibri"/>
              </a:rPr>
              <a:t> </a:t>
            </a:r>
            <a:r>
              <a:rPr sz="3200" spc="-25" dirty="0">
                <a:latin typeface="Calibri"/>
                <a:cs typeface="Calibri"/>
              </a:rPr>
              <a:t>2:</a:t>
            </a:r>
            <a:endParaRPr sz="3200" dirty="0">
              <a:latin typeface="Calibri"/>
              <a:cs typeface="Calibri"/>
            </a:endParaRPr>
          </a:p>
          <a:p>
            <a:pPr marL="379730">
              <a:spcBef>
                <a:spcPts val="385"/>
              </a:spcBef>
            </a:pPr>
            <a:r>
              <a:rPr sz="3200" b="1" dirty="0">
                <a:latin typeface="Calibri"/>
                <a:cs typeface="Calibri"/>
              </a:rPr>
              <a:t>struct</a:t>
            </a:r>
            <a:r>
              <a:rPr sz="3200" b="1" spc="-55" dirty="0">
                <a:latin typeface="Calibri"/>
                <a:cs typeface="Calibri"/>
              </a:rPr>
              <a:t> </a:t>
            </a:r>
            <a:r>
              <a:rPr sz="3200" b="1" spc="-20" dirty="0">
                <a:latin typeface="Calibri"/>
                <a:cs typeface="Calibri"/>
              </a:rPr>
              <a:t>*str;</a:t>
            </a:r>
            <a:endParaRPr sz="3200" dirty="0">
              <a:latin typeface="Calibri"/>
              <a:cs typeface="Calibri"/>
            </a:endParaRPr>
          </a:p>
          <a:p>
            <a:pPr marL="355600">
              <a:spcBef>
                <a:spcPts val="390"/>
              </a:spcBef>
            </a:pPr>
            <a:r>
              <a:rPr sz="3200" b="1" dirty="0">
                <a:latin typeface="Calibri"/>
                <a:cs typeface="Calibri"/>
              </a:rPr>
              <a:t>str=(struct</a:t>
            </a:r>
            <a:r>
              <a:rPr sz="3200" b="1" spc="-70" dirty="0">
                <a:latin typeface="Calibri"/>
                <a:cs typeface="Calibri"/>
              </a:rPr>
              <a:t> </a:t>
            </a:r>
            <a:r>
              <a:rPr sz="3200" b="1" spc="-10" dirty="0">
                <a:latin typeface="Calibri"/>
                <a:cs typeface="Calibri"/>
              </a:rPr>
              <a:t>node*)malloc(sizeof(struct</a:t>
            </a:r>
            <a:r>
              <a:rPr sz="3200" b="1" spc="-70" dirty="0">
                <a:latin typeface="Calibri"/>
                <a:cs typeface="Calibri"/>
              </a:rPr>
              <a:t> </a:t>
            </a:r>
            <a:r>
              <a:rPr sz="3200" b="1" spc="-10" dirty="0">
                <a:latin typeface="Calibri"/>
                <a:cs typeface="Calibri"/>
              </a:rPr>
              <a:t>node));</a:t>
            </a:r>
            <a:endParaRPr lang="en-IN" sz="3200" b="1" spc="-10" dirty="0">
              <a:latin typeface="Calibri"/>
              <a:cs typeface="Calibri"/>
            </a:endParaRPr>
          </a:p>
          <a:p>
            <a:pPr marL="355600">
              <a:spcBef>
                <a:spcPts val="390"/>
              </a:spcBef>
            </a:pPr>
            <a:endParaRPr lang="en-IN" sz="3200" b="1" spc="-10" dirty="0">
              <a:latin typeface="Calibri"/>
              <a:cs typeface="Calibri"/>
            </a:endParaRPr>
          </a:p>
          <a:p>
            <a:pPr marL="355600">
              <a:spcBef>
                <a:spcPts val="390"/>
              </a:spcBef>
            </a:pPr>
            <a:r>
              <a:rPr lang="en-IN" sz="2000" spc="-10" dirty="0">
                <a:latin typeface="Calibri"/>
                <a:cs typeface="Calibri"/>
              </a:rPr>
              <a:t>NOTE: malloc and </a:t>
            </a:r>
            <a:r>
              <a:rPr lang="en-IN" sz="2000" spc="-10" dirty="0" err="1">
                <a:latin typeface="Calibri"/>
                <a:cs typeface="Calibri"/>
              </a:rPr>
              <a:t>calloc</a:t>
            </a:r>
            <a:r>
              <a:rPr lang="en-IN" sz="2000" spc="-10" dirty="0">
                <a:latin typeface="Calibri"/>
                <a:cs typeface="Calibri"/>
              </a:rPr>
              <a:t> functions return a void pointer, therefore, they can allocate a memory for any type of data. They are used to allocate memory at run time.</a:t>
            </a:r>
            <a:endParaRPr sz="20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8758" y="2410478"/>
            <a:ext cx="4801260" cy="696595"/>
          </a:xfrm>
          <a:prstGeom prst="rect">
            <a:avLst/>
          </a:prstGeom>
        </p:spPr>
        <p:txBody>
          <a:bodyPr vert="horz" wrap="square" lIns="0" tIns="13335" rIns="0" bIns="0" rtlCol="0">
            <a:spAutoFit/>
          </a:bodyPr>
          <a:lstStyle/>
          <a:p>
            <a:pPr marL="12700">
              <a:spcBef>
                <a:spcPts val="105"/>
              </a:spcBef>
            </a:pPr>
            <a:r>
              <a:rPr lang="en-IN" spc="-204" dirty="0"/>
              <a:t>UNIT 2 : </a:t>
            </a:r>
            <a:r>
              <a:rPr dirty="0"/>
              <a:t>L</a:t>
            </a:r>
            <a:r>
              <a:rPr lang="en-IN" dirty="0"/>
              <a:t>INKED LIST</a:t>
            </a:r>
            <a:endParaRPr spc="-20" dirty="0"/>
          </a:p>
        </p:txBody>
      </p:sp>
      <p:pic>
        <p:nvPicPr>
          <p:cNvPr id="4" name="object 4"/>
          <p:cNvPicPr/>
          <p:nvPr/>
        </p:nvPicPr>
        <p:blipFill>
          <a:blip r:embed="rId2" cstate="print"/>
          <a:stretch>
            <a:fillRect/>
          </a:stretch>
        </p:blipFill>
        <p:spPr>
          <a:xfrm>
            <a:off x="5486401" y="622262"/>
            <a:ext cx="682987" cy="633984"/>
          </a:xfrm>
          <a:prstGeom prst="rect">
            <a:avLst/>
          </a:prstGeom>
        </p:spPr>
      </p:pic>
      <p:sp>
        <p:nvSpPr>
          <p:cNvPr id="6" name="TextBox 5">
            <a:extLst>
              <a:ext uri="{FF2B5EF4-FFF2-40B4-BE49-F238E27FC236}">
                <a16:creationId xmlns:a16="http://schemas.microsoft.com/office/drawing/2014/main" id="{509C9444-4F54-682B-6EDA-1992528DA02B}"/>
              </a:ext>
            </a:extLst>
          </p:cNvPr>
          <p:cNvSpPr txBox="1"/>
          <p:nvPr/>
        </p:nvSpPr>
        <p:spPr>
          <a:xfrm>
            <a:off x="6477000" y="5029200"/>
            <a:ext cx="3359280" cy="923330"/>
          </a:xfrm>
          <a:prstGeom prst="rect">
            <a:avLst/>
          </a:prstGeom>
          <a:noFill/>
        </p:spPr>
        <p:txBody>
          <a:bodyPr wrap="square">
            <a:spAutoFit/>
          </a:bodyPr>
          <a:lstStyle/>
          <a:p>
            <a:pPr marL="774700" marR="765175" indent="-1905" algn="ctr"/>
            <a:r>
              <a:rPr lang="en-US" spc="-90" dirty="0">
                <a:solidFill>
                  <a:srgbClr val="888888"/>
                </a:solidFill>
                <a:latin typeface="Calibri"/>
                <a:cs typeface="Calibri"/>
              </a:rPr>
              <a:t>Dr.  Nagarathna N </a:t>
            </a:r>
          </a:p>
          <a:p>
            <a:pPr marL="774700" marR="765175" indent="-1905" algn="ctr"/>
            <a:r>
              <a:rPr lang="en-US" spc="-90" dirty="0">
                <a:solidFill>
                  <a:srgbClr val="888888"/>
                </a:solidFill>
                <a:latin typeface="Calibri"/>
                <a:cs typeface="Calibri"/>
              </a:rPr>
              <a:t>     </a:t>
            </a:r>
            <a:r>
              <a:rPr lang="en-US" spc="-10" dirty="0">
                <a:solidFill>
                  <a:srgbClr val="888888"/>
                </a:solidFill>
                <a:latin typeface="Calibri"/>
                <a:cs typeface="Calibri"/>
              </a:rPr>
              <a:t>PROFESSOR</a:t>
            </a:r>
            <a:endParaRPr lang="en-US" dirty="0">
              <a:latin typeface="Calibri"/>
              <a:cs typeface="Calibri"/>
            </a:endParaRPr>
          </a:p>
          <a:p>
            <a:pPr marL="12700" algn="ctr"/>
            <a:r>
              <a:rPr lang="en-US" dirty="0">
                <a:solidFill>
                  <a:srgbClr val="888888"/>
                </a:solidFill>
                <a:latin typeface="Calibri"/>
                <a:cs typeface="Calibri"/>
              </a:rPr>
              <a:t>B.M.S.</a:t>
            </a:r>
            <a:r>
              <a:rPr lang="en-US" spc="-70" dirty="0">
                <a:solidFill>
                  <a:srgbClr val="888888"/>
                </a:solidFill>
                <a:latin typeface="Calibri"/>
                <a:cs typeface="Calibri"/>
              </a:rPr>
              <a:t> </a:t>
            </a:r>
            <a:r>
              <a:rPr lang="en-US" dirty="0">
                <a:solidFill>
                  <a:srgbClr val="888888"/>
                </a:solidFill>
                <a:latin typeface="Calibri"/>
                <a:cs typeface="Calibri"/>
              </a:rPr>
              <a:t>COLLEGE</a:t>
            </a:r>
            <a:r>
              <a:rPr lang="en-US" spc="-90" dirty="0">
                <a:solidFill>
                  <a:srgbClr val="888888"/>
                </a:solidFill>
                <a:latin typeface="Calibri"/>
                <a:cs typeface="Calibri"/>
              </a:rPr>
              <a:t> </a:t>
            </a:r>
            <a:r>
              <a:rPr lang="en-US" dirty="0">
                <a:solidFill>
                  <a:srgbClr val="888888"/>
                </a:solidFill>
                <a:latin typeface="Calibri"/>
                <a:cs typeface="Calibri"/>
              </a:rPr>
              <a:t>OF</a:t>
            </a:r>
            <a:r>
              <a:rPr lang="en-US" spc="-75" dirty="0">
                <a:solidFill>
                  <a:srgbClr val="888888"/>
                </a:solidFill>
                <a:latin typeface="Calibri"/>
                <a:cs typeface="Calibri"/>
              </a:rPr>
              <a:t> </a:t>
            </a:r>
            <a:r>
              <a:rPr lang="en-US" spc="-10" dirty="0">
                <a:solidFill>
                  <a:srgbClr val="888888"/>
                </a:solidFill>
                <a:latin typeface="Calibri"/>
                <a:cs typeface="Calibri"/>
              </a:rPr>
              <a:t>ENGINEERING</a:t>
            </a:r>
            <a:endParaRPr lang="en-US" dirty="0">
              <a:latin typeface="Calibri"/>
              <a:cs typeface="Calibri"/>
            </a:endParaRPr>
          </a:p>
        </p:txBody>
      </p:sp>
    </p:spTree>
    <p:extLst>
      <p:ext uri="{BB962C8B-B14F-4D97-AF65-F5344CB8AC3E}">
        <p14:creationId xmlns:p14="http://schemas.microsoft.com/office/powerpoint/2010/main" val="1655454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098675">
              <a:spcBef>
                <a:spcPts val="105"/>
              </a:spcBef>
            </a:pPr>
            <a:r>
              <a:rPr dirty="0"/>
              <a:t>Singly</a:t>
            </a:r>
            <a:r>
              <a:rPr spc="-85" dirty="0"/>
              <a:t> </a:t>
            </a:r>
            <a:r>
              <a:rPr dirty="0"/>
              <a:t>Linked</a:t>
            </a:r>
            <a:r>
              <a:rPr spc="-85" dirty="0"/>
              <a:t> </a:t>
            </a:r>
            <a:r>
              <a:rPr spc="-20" dirty="0"/>
              <a:t>List</a:t>
            </a:r>
          </a:p>
        </p:txBody>
      </p:sp>
      <p:sp>
        <p:nvSpPr>
          <p:cNvPr id="3" name="object 3"/>
          <p:cNvSpPr txBox="1"/>
          <p:nvPr/>
        </p:nvSpPr>
        <p:spPr>
          <a:xfrm>
            <a:off x="2059940" y="1510635"/>
            <a:ext cx="8064500" cy="2171700"/>
          </a:xfrm>
          <a:prstGeom prst="rect">
            <a:avLst/>
          </a:prstGeom>
        </p:spPr>
        <p:txBody>
          <a:bodyPr vert="horz" wrap="square" lIns="0" tIns="109855" rIns="0" bIns="0" rtlCol="0">
            <a:spAutoFit/>
          </a:bodyPr>
          <a:lstStyle/>
          <a:p>
            <a:pPr marL="354965" indent="-342265">
              <a:spcBef>
                <a:spcPts val="865"/>
              </a:spcBef>
              <a:buFont typeface="Arial MT"/>
              <a:buChar char="•"/>
              <a:tabLst>
                <a:tab pos="354965" algn="l"/>
              </a:tabLst>
            </a:pPr>
            <a:r>
              <a:rPr sz="3200" dirty="0">
                <a:latin typeface="Calibri"/>
                <a:cs typeface="Calibri"/>
              </a:rPr>
              <a:t>What</a:t>
            </a:r>
            <a:r>
              <a:rPr sz="3200" spc="-45" dirty="0">
                <a:latin typeface="Calibri"/>
                <a:cs typeface="Calibri"/>
              </a:rPr>
              <a:t> </a:t>
            </a:r>
            <a:r>
              <a:rPr sz="3200" dirty="0">
                <a:latin typeface="Calibri"/>
                <a:cs typeface="Calibri"/>
              </a:rPr>
              <a:t>is</a:t>
            </a:r>
            <a:r>
              <a:rPr sz="3200" spc="-45" dirty="0">
                <a:latin typeface="Calibri"/>
                <a:cs typeface="Calibri"/>
              </a:rPr>
              <a:t> </a:t>
            </a:r>
            <a:r>
              <a:rPr sz="3200" dirty="0">
                <a:latin typeface="Calibri"/>
                <a:cs typeface="Calibri"/>
              </a:rPr>
              <a:t>a</a:t>
            </a:r>
            <a:r>
              <a:rPr sz="3200" spc="-40" dirty="0">
                <a:latin typeface="Calibri"/>
                <a:cs typeface="Calibri"/>
              </a:rPr>
              <a:t> </a:t>
            </a:r>
            <a:r>
              <a:rPr sz="3200" spc="-10" dirty="0">
                <a:latin typeface="Calibri"/>
                <a:cs typeface="Calibri"/>
              </a:rPr>
              <a:t>Node?</a:t>
            </a:r>
            <a:endParaRPr sz="3200" dirty="0">
              <a:latin typeface="Calibri"/>
              <a:cs typeface="Calibri"/>
            </a:endParaRPr>
          </a:p>
          <a:p>
            <a:pPr marL="355600" marR="5080" indent="-342900">
              <a:spcBef>
                <a:spcPts val="770"/>
              </a:spcBef>
              <a:buFont typeface="Arial MT"/>
              <a:buChar char="•"/>
              <a:tabLst>
                <a:tab pos="355600" algn="l"/>
              </a:tabLst>
            </a:pPr>
            <a:r>
              <a:rPr sz="3200" dirty="0">
                <a:latin typeface="Calibri"/>
                <a:cs typeface="Calibri"/>
              </a:rPr>
              <a:t>A</a:t>
            </a:r>
            <a:r>
              <a:rPr sz="3200" spc="-75" dirty="0">
                <a:latin typeface="Calibri"/>
                <a:cs typeface="Calibri"/>
              </a:rPr>
              <a:t> </a:t>
            </a:r>
            <a:r>
              <a:rPr sz="3200" dirty="0">
                <a:latin typeface="Calibri"/>
                <a:cs typeface="Calibri"/>
              </a:rPr>
              <a:t>Node</a:t>
            </a:r>
            <a:r>
              <a:rPr sz="3200" spc="-75" dirty="0">
                <a:latin typeface="Calibri"/>
                <a:cs typeface="Calibri"/>
              </a:rPr>
              <a:t> </a:t>
            </a:r>
            <a:r>
              <a:rPr sz="3200" dirty="0">
                <a:latin typeface="Calibri"/>
                <a:cs typeface="Calibri"/>
              </a:rPr>
              <a:t>in</a:t>
            </a:r>
            <a:r>
              <a:rPr sz="3200" spc="-55" dirty="0">
                <a:latin typeface="Calibri"/>
                <a:cs typeface="Calibri"/>
              </a:rPr>
              <a:t> </a:t>
            </a:r>
            <a:r>
              <a:rPr sz="3200" dirty="0">
                <a:latin typeface="Calibri"/>
                <a:cs typeface="Calibri"/>
              </a:rPr>
              <a:t>a</a:t>
            </a:r>
            <a:r>
              <a:rPr sz="3200" spc="-55" dirty="0">
                <a:latin typeface="Calibri"/>
                <a:cs typeface="Calibri"/>
              </a:rPr>
              <a:t> </a:t>
            </a:r>
            <a:r>
              <a:rPr sz="3200" dirty="0">
                <a:latin typeface="Calibri"/>
                <a:cs typeface="Calibri"/>
              </a:rPr>
              <a:t>linked</a:t>
            </a:r>
            <a:r>
              <a:rPr sz="3200" spc="-40" dirty="0">
                <a:latin typeface="Calibri"/>
                <a:cs typeface="Calibri"/>
              </a:rPr>
              <a:t> </a:t>
            </a:r>
            <a:r>
              <a:rPr sz="3200" dirty="0">
                <a:latin typeface="Calibri"/>
                <a:cs typeface="Calibri"/>
              </a:rPr>
              <a:t>list</a:t>
            </a:r>
            <a:r>
              <a:rPr sz="3200" spc="-45" dirty="0">
                <a:latin typeface="Calibri"/>
                <a:cs typeface="Calibri"/>
              </a:rPr>
              <a:t> </a:t>
            </a:r>
            <a:r>
              <a:rPr sz="3200" dirty="0">
                <a:latin typeface="Calibri"/>
                <a:cs typeface="Calibri"/>
              </a:rPr>
              <a:t>holds</a:t>
            </a:r>
            <a:r>
              <a:rPr sz="3200" spc="-50" dirty="0">
                <a:latin typeface="Calibri"/>
                <a:cs typeface="Calibri"/>
              </a:rPr>
              <a:t> </a:t>
            </a:r>
            <a:r>
              <a:rPr sz="3200" dirty="0">
                <a:latin typeface="Calibri"/>
                <a:cs typeface="Calibri"/>
              </a:rPr>
              <a:t>the</a:t>
            </a:r>
            <a:r>
              <a:rPr sz="3200" spc="-65" dirty="0">
                <a:latin typeface="Calibri"/>
                <a:cs typeface="Calibri"/>
              </a:rPr>
              <a:t> </a:t>
            </a:r>
            <a:r>
              <a:rPr sz="3200" dirty="0">
                <a:latin typeface="Calibri"/>
                <a:cs typeface="Calibri"/>
              </a:rPr>
              <a:t>data</a:t>
            </a:r>
            <a:r>
              <a:rPr sz="3200" spc="-55" dirty="0">
                <a:latin typeface="Calibri"/>
                <a:cs typeface="Calibri"/>
              </a:rPr>
              <a:t> </a:t>
            </a:r>
            <a:r>
              <a:rPr sz="3200" spc="-10" dirty="0">
                <a:latin typeface="Calibri"/>
                <a:cs typeface="Calibri"/>
              </a:rPr>
              <a:t>value</a:t>
            </a:r>
            <a:r>
              <a:rPr sz="3200" spc="800" dirty="0">
                <a:latin typeface="Calibri"/>
                <a:cs typeface="Calibri"/>
              </a:rPr>
              <a:t> </a:t>
            </a:r>
            <a:r>
              <a:rPr sz="3200" dirty="0">
                <a:latin typeface="Calibri"/>
                <a:cs typeface="Calibri"/>
              </a:rPr>
              <a:t>and</a:t>
            </a:r>
            <a:r>
              <a:rPr sz="3200" spc="-80" dirty="0">
                <a:latin typeface="Calibri"/>
                <a:cs typeface="Calibri"/>
              </a:rPr>
              <a:t> </a:t>
            </a:r>
            <a:r>
              <a:rPr sz="3200" dirty="0">
                <a:latin typeface="Calibri"/>
                <a:cs typeface="Calibri"/>
              </a:rPr>
              <a:t>the</a:t>
            </a:r>
            <a:r>
              <a:rPr sz="3200" spc="-75" dirty="0">
                <a:latin typeface="Calibri"/>
                <a:cs typeface="Calibri"/>
              </a:rPr>
              <a:t> </a:t>
            </a:r>
            <a:r>
              <a:rPr sz="3200" dirty="0">
                <a:latin typeface="Calibri"/>
                <a:cs typeface="Calibri"/>
              </a:rPr>
              <a:t>pointer</a:t>
            </a:r>
            <a:r>
              <a:rPr sz="3200" spc="-80" dirty="0">
                <a:latin typeface="Calibri"/>
                <a:cs typeface="Calibri"/>
              </a:rPr>
              <a:t> </a:t>
            </a:r>
            <a:r>
              <a:rPr sz="3200" dirty="0">
                <a:latin typeface="Calibri"/>
                <a:cs typeface="Calibri"/>
              </a:rPr>
              <a:t>which</a:t>
            </a:r>
            <a:r>
              <a:rPr sz="3200" spc="-75" dirty="0">
                <a:latin typeface="Calibri"/>
                <a:cs typeface="Calibri"/>
              </a:rPr>
              <a:t> </a:t>
            </a:r>
            <a:r>
              <a:rPr sz="3200" dirty="0">
                <a:latin typeface="Calibri"/>
                <a:cs typeface="Calibri"/>
              </a:rPr>
              <a:t>points</a:t>
            </a:r>
            <a:r>
              <a:rPr sz="3200" spc="-75" dirty="0">
                <a:latin typeface="Calibri"/>
                <a:cs typeface="Calibri"/>
              </a:rPr>
              <a:t> </a:t>
            </a:r>
            <a:r>
              <a:rPr sz="3200" dirty="0">
                <a:latin typeface="Calibri"/>
                <a:cs typeface="Calibri"/>
              </a:rPr>
              <a:t>to</a:t>
            </a:r>
            <a:r>
              <a:rPr sz="3200" spc="-70" dirty="0">
                <a:latin typeface="Calibri"/>
                <a:cs typeface="Calibri"/>
              </a:rPr>
              <a:t> </a:t>
            </a:r>
            <a:r>
              <a:rPr sz="3200" dirty="0">
                <a:latin typeface="Calibri"/>
                <a:cs typeface="Calibri"/>
              </a:rPr>
              <a:t>the</a:t>
            </a:r>
            <a:r>
              <a:rPr sz="3200" spc="-75" dirty="0">
                <a:latin typeface="Calibri"/>
                <a:cs typeface="Calibri"/>
              </a:rPr>
              <a:t> </a:t>
            </a:r>
            <a:r>
              <a:rPr sz="3200" dirty="0">
                <a:latin typeface="Calibri"/>
                <a:cs typeface="Calibri"/>
              </a:rPr>
              <a:t>location</a:t>
            </a:r>
            <a:r>
              <a:rPr sz="3200" spc="-80" dirty="0">
                <a:latin typeface="Calibri"/>
                <a:cs typeface="Calibri"/>
              </a:rPr>
              <a:t> </a:t>
            </a:r>
            <a:r>
              <a:rPr sz="3200" spc="-25" dirty="0">
                <a:latin typeface="Calibri"/>
                <a:cs typeface="Calibri"/>
              </a:rPr>
              <a:t>of </a:t>
            </a:r>
            <a:r>
              <a:rPr sz="3200" dirty="0">
                <a:latin typeface="Calibri"/>
                <a:cs typeface="Calibri"/>
              </a:rPr>
              <a:t>the</a:t>
            </a:r>
            <a:r>
              <a:rPr sz="3200" spc="-60" dirty="0">
                <a:latin typeface="Calibri"/>
                <a:cs typeface="Calibri"/>
              </a:rPr>
              <a:t> </a:t>
            </a:r>
            <a:r>
              <a:rPr sz="3200" dirty="0">
                <a:latin typeface="Calibri"/>
                <a:cs typeface="Calibri"/>
              </a:rPr>
              <a:t>next</a:t>
            </a:r>
            <a:r>
              <a:rPr sz="3200" spc="-50" dirty="0">
                <a:latin typeface="Calibri"/>
                <a:cs typeface="Calibri"/>
              </a:rPr>
              <a:t> </a:t>
            </a:r>
            <a:r>
              <a:rPr sz="3200" dirty="0">
                <a:latin typeface="Calibri"/>
                <a:cs typeface="Calibri"/>
              </a:rPr>
              <a:t>node</a:t>
            </a:r>
            <a:r>
              <a:rPr sz="3200" spc="-40" dirty="0">
                <a:latin typeface="Calibri"/>
                <a:cs typeface="Calibri"/>
              </a:rPr>
              <a:t> </a:t>
            </a:r>
            <a:r>
              <a:rPr sz="3200" dirty="0">
                <a:latin typeface="Calibri"/>
                <a:cs typeface="Calibri"/>
              </a:rPr>
              <a:t>in</a:t>
            </a:r>
            <a:r>
              <a:rPr sz="3200" spc="-55" dirty="0">
                <a:latin typeface="Calibri"/>
                <a:cs typeface="Calibri"/>
              </a:rPr>
              <a:t> </a:t>
            </a:r>
            <a:r>
              <a:rPr sz="3200" dirty="0">
                <a:latin typeface="Calibri"/>
                <a:cs typeface="Calibri"/>
              </a:rPr>
              <a:t>the</a:t>
            </a:r>
            <a:r>
              <a:rPr sz="3200" spc="-45" dirty="0">
                <a:latin typeface="Calibri"/>
                <a:cs typeface="Calibri"/>
              </a:rPr>
              <a:t> </a:t>
            </a:r>
            <a:r>
              <a:rPr sz="3200" dirty="0">
                <a:latin typeface="Calibri"/>
                <a:cs typeface="Calibri"/>
              </a:rPr>
              <a:t>linked</a:t>
            </a:r>
            <a:r>
              <a:rPr sz="3200" spc="-35" dirty="0">
                <a:latin typeface="Calibri"/>
                <a:cs typeface="Calibri"/>
              </a:rPr>
              <a:t> </a:t>
            </a:r>
            <a:r>
              <a:rPr sz="3200" spc="-10" dirty="0">
                <a:latin typeface="Calibri"/>
                <a:cs typeface="Calibri"/>
              </a:rPr>
              <a:t>list.</a:t>
            </a:r>
            <a:endParaRPr sz="3200" dirty="0">
              <a:latin typeface="Calibri"/>
              <a:cs typeface="Calibri"/>
            </a:endParaRPr>
          </a:p>
        </p:txBody>
      </p:sp>
      <p:pic>
        <p:nvPicPr>
          <p:cNvPr id="4" name="object 4"/>
          <p:cNvPicPr/>
          <p:nvPr/>
        </p:nvPicPr>
        <p:blipFill>
          <a:blip r:embed="rId2" cstate="print"/>
          <a:stretch>
            <a:fillRect/>
          </a:stretch>
        </p:blipFill>
        <p:spPr>
          <a:xfrm>
            <a:off x="990600" y="4019549"/>
            <a:ext cx="10134600" cy="27717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31955"/>
            <a:ext cx="6021290" cy="778675"/>
          </a:xfrm>
          <a:prstGeom prst="rect">
            <a:avLst/>
          </a:prstGeom>
        </p:spPr>
        <p:txBody>
          <a:bodyPr vert="horz" wrap="square" lIns="0" tIns="283464" rIns="0" bIns="0" rtlCol="0">
            <a:spAutoFit/>
          </a:bodyPr>
          <a:lstStyle/>
          <a:p>
            <a:pPr marL="1497965">
              <a:spcBef>
                <a:spcPts val="105"/>
              </a:spcBef>
            </a:pPr>
            <a:r>
              <a:rPr sz="3200" dirty="0"/>
              <a:t>Node</a:t>
            </a:r>
            <a:r>
              <a:rPr sz="3200" spc="-20" dirty="0"/>
              <a:t> </a:t>
            </a:r>
            <a:r>
              <a:rPr sz="3200" spc="-10" dirty="0"/>
              <a:t>Implementation</a:t>
            </a:r>
          </a:p>
        </p:txBody>
      </p:sp>
      <p:sp>
        <p:nvSpPr>
          <p:cNvPr id="3" name="object 3"/>
          <p:cNvSpPr txBox="1"/>
          <p:nvPr/>
        </p:nvSpPr>
        <p:spPr>
          <a:xfrm>
            <a:off x="1295400" y="990600"/>
            <a:ext cx="10210800" cy="5355953"/>
          </a:xfrm>
          <a:prstGeom prst="rect">
            <a:avLst/>
          </a:prstGeom>
        </p:spPr>
        <p:txBody>
          <a:bodyPr vert="horz" wrap="square" lIns="0" tIns="13335" rIns="0" bIns="0" rtlCol="0">
            <a:spAutoFit/>
          </a:bodyPr>
          <a:lstStyle/>
          <a:p>
            <a:pPr marL="355600" marR="817244" indent="-342900">
              <a:spcBef>
                <a:spcPts val="105"/>
              </a:spcBef>
            </a:pPr>
            <a:r>
              <a:rPr lang="en-US" sz="2400" dirty="0">
                <a:latin typeface="Calibri"/>
                <a:cs typeface="Calibri"/>
              </a:rPr>
              <a:t>//</a:t>
            </a:r>
            <a:r>
              <a:rPr lang="en-US" sz="2400" spc="-70" dirty="0">
                <a:latin typeface="Calibri"/>
                <a:cs typeface="Calibri"/>
              </a:rPr>
              <a:t> </a:t>
            </a:r>
            <a:r>
              <a:rPr lang="en-US" sz="2400" dirty="0">
                <a:latin typeface="Calibri"/>
                <a:cs typeface="Calibri"/>
              </a:rPr>
              <a:t>A</a:t>
            </a:r>
            <a:r>
              <a:rPr lang="en-US" sz="2400" spc="-50" dirty="0">
                <a:latin typeface="Calibri"/>
                <a:cs typeface="Calibri"/>
              </a:rPr>
              <a:t> </a:t>
            </a:r>
            <a:r>
              <a:rPr lang="en-US" sz="2400" dirty="0">
                <a:latin typeface="Calibri"/>
                <a:cs typeface="Calibri"/>
              </a:rPr>
              <a:t>linked</a:t>
            </a:r>
            <a:r>
              <a:rPr lang="en-US" sz="2400" spc="-50" dirty="0">
                <a:latin typeface="Calibri"/>
                <a:cs typeface="Calibri"/>
              </a:rPr>
              <a:t> </a:t>
            </a:r>
            <a:r>
              <a:rPr lang="en-US" sz="2400" dirty="0">
                <a:latin typeface="Calibri"/>
                <a:cs typeface="Calibri"/>
              </a:rPr>
              <a:t>list</a:t>
            </a:r>
            <a:r>
              <a:rPr lang="en-US" sz="2400" spc="-40" dirty="0">
                <a:latin typeface="Calibri"/>
                <a:cs typeface="Calibri"/>
              </a:rPr>
              <a:t> </a:t>
            </a:r>
            <a:r>
              <a:rPr lang="en-US" sz="2400" spc="-20" dirty="0">
                <a:latin typeface="Calibri"/>
                <a:cs typeface="Calibri"/>
              </a:rPr>
              <a:t>node </a:t>
            </a:r>
            <a:r>
              <a:rPr lang="en-US" sz="2400" dirty="0">
                <a:latin typeface="Calibri"/>
                <a:cs typeface="Calibri"/>
              </a:rPr>
              <a:t>struct </a:t>
            </a:r>
            <a:r>
              <a:rPr lang="en-US" sz="2400" u="sng" dirty="0">
                <a:latin typeface="Calibri"/>
                <a:cs typeface="Calibri"/>
              </a:rPr>
              <a:t>(</a:t>
            </a:r>
            <a:r>
              <a:rPr lang="en-IN" sz="2400" u="sng" spc="-10" dirty="0">
                <a:solidFill>
                  <a:srgbClr val="002060"/>
                </a:solidFill>
                <a:latin typeface="Calibri"/>
                <a:cs typeface="Calibri"/>
              </a:rPr>
              <a:t>Self-referential structures: structure that contain a reference to the data of its same type) </a:t>
            </a:r>
            <a:r>
              <a:rPr lang="en-US" sz="2400" u="sng" spc="-85" dirty="0">
                <a:latin typeface="Calibri"/>
                <a:cs typeface="Calibri"/>
              </a:rPr>
              <a:t> </a:t>
            </a:r>
          </a:p>
          <a:p>
            <a:pPr marL="355600" marR="817244" indent="-342900">
              <a:spcBef>
                <a:spcPts val="105"/>
              </a:spcBef>
            </a:pPr>
            <a:r>
              <a:rPr lang="en-US" sz="2400" spc="-85" dirty="0">
                <a:solidFill>
                  <a:srgbClr val="0070C0"/>
                </a:solidFill>
                <a:latin typeface="Calibri"/>
                <a:cs typeface="Calibri"/>
              </a:rPr>
              <a:t>struct </a:t>
            </a:r>
            <a:r>
              <a:rPr lang="en-US" sz="2400" spc="-20" dirty="0">
                <a:solidFill>
                  <a:srgbClr val="0070C0"/>
                </a:solidFill>
                <a:latin typeface="Calibri"/>
                <a:cs typeface="Calibri"/>
              </a:rPr>
              <a:t>Node</a:t>
            </a:r>
            <a:endParaRPr lang="en-US" sz="2400" dirty="0">
              <a:solidFill>
                <a:srgbClr val="0070C0"/>
              </a:solidFill>
              <a:latin typeface="Calibri"/>
              <a:cs typeface="Calibri"/>
            </a:endParaRPr>
          </a:p>
          <a:p>
            <a:pPr marL="469900">
              <a:lnSpc>
                <a:spcPts val="2155"/>
              </a:lnSpc>
              <a:spcBef>
                <a:spcPts val="10"/>
              </a:spcBef>
            </a:pPr>
            <a:r>
              <a:rPr lang="en-US" sz="2400" spc="-50" dirty="0">
                <a:solidFill>
                  <a:srgbClr val="0070C0"/>
                </a:solidFill>
                <a:latin typeface="Calibri"/>
                <a:cs typeface="Calibri"/>
              </a:rPr>
              <a:t>{</a:t>
            </a:r>
            <a:endParaRPr lang="en-US" sz="2400" dirty="0">
              <a:solidFill>
                <a:srgbClr val="0070C0"/>
              </a:solidFill>
              <a:latin typeface="Calibri"/>
              <a:cs typeface="Calibri"/>
            </a:endParaRPr>
          </a:p>
          <a:p>
            <a:pPr marL="927100">
              <a:lnSpc>
                <a:spcPts val="2395"/>
              </a:lnSpc>
            </a:pPr>
            <a:r>
              <a:rPr lang="en-US" sz="2400" dirty="0">
                <a:solidFill>
                  <a:srgbClr val="0070C0"/>
                </a:solidFill>
                <a:latin typeface="Calibri"/>
                <a:cs typeface="Calibri"/>
              </a:rPr>
              <a:t>int</a:t>
            </a:r>
            <a:r>
              <a:rPr lang="en-US" sz="2400" spc="-50" dirty="0">
                <a:solidFill>
                  <a:srgbClr val="0070C0"/>
                </a:solidFill>
                <a:latin typeface="Calibri"/>
                <a:cs typeface="Calibri"/>
              </a:rPr>
              <a:t> </a:t>
            </a:r>
            <a:r>
              <a:rPr lang="en-US" sz="2400" spc="-10" dirty="0">
                <a:solidFill>
                  <a:srgbClr val="0070C0"/>
                </a:solidFill>
                <a:latin typeface="Calibri"/>
                <a:cs typeface="Calibri"/>
              </a:rPr>
              <a:t>data;</a:t>
            </a:r>
            <a:endParaRPr lang="en-US" sz="2400" dirty="0">
              <a:solidFill>
                <a:srgbClr val="0070C0"/>
              </a:solidFill>
              <a:latin typeface="Calibri"/>
              <a:cs typeface="Calibri"/>
            </a:endParaRPr>
          </a:p>
          <a:p>
            <a:pPr marL="927100"/>
            <a:r>
              <a:rPr lang="en-US" sz="2400" dirty="0">
                <a:solidFill>
                  <a:srgbClr val="0070C0"/>
                </a:solidFill>
                <a:latin typeface="Calibri"/>
                <a:cs typeface="Calibri"/>
              </a:rPr>
              <a:t>struct</a:t>
            </a:r>
            <a:r>
              <a:rPr lang="en-US" sz="2400" spc="-45" dirty="0">
                <a:solidFill>
                  <a:srgbClr val="0070C0"/>
                </a:solidFill>
                <a:latin typeface="Calibri"/>
                <a:cs typeface="Calibri"/>
              </a:rPr>
              <a:t> </a:t>
            </a:r>
            <a:r>
              <a:rPr lang="en-US" sz="2400" dirty="0">
                <a:solidFill>
                  <a:srgbClr val="0070C0"/>
                </a:solidFill>
                <a:latin typeface="Calibri"/>
                <a:cs typeface="Calibri"/>
              </a:rPr>
              <a:t>Node</a:t>
            </a:r>
            <a:r>
              <a:rPr lang="en-US" sz="2400" spc="-40" dirty="0">
                <a:solidFill>
                  <a:srgbClr val="0070C0"/>
                </a:solidFill>
                <a:latin typeface="Calibri"/>
                <a:cs typeface="Calibri"/>
              </a:rPr>
              <a:t> </a:t>
            </a:r>
            <a:r>
              <a:rPr lang="en-US" sz="2400" spc="-10" dirty="0">
                <a:solidFill>
                  <a:srgbClr val="0070C0"/>
                </a:solidFill>
                <a:latin typeface="Calibri"/>
                <a:cs typeface="Calibri"/>
              </a:rPr>
              <a:t>*next; </a:t>
            </a:r>
            <a:endParaRPr lang="en-IN" sz="2400" spc="-10" dirty="0">
              <a:solidFill>
                <a:srgbClr val="0070C0"/>
              </a:solidFill>
              <a:latin typeface="Calibri"/>
              <a:cs typeface="Calibri"/>
            </a:endParaRPr>
          </a:p>
          <a:p>
            <a:pPr marL="927100"/>
            <a:r>
              <a:rPr lang="en-US" sz="2400" spc="-25" dirty="0">
                <a:solidFill>
                  <a:srgbClr val="0070C0"/>
                </a:solidFill>
                <a:latin typeface="Calibri"/>
                <a:cs typeface="Calibri"/>
              </a:rPr>
              <a:t>};</a:t>
            </a:r>
          </a:p>
          <a:p>
            <a:pPr marL="355600">
              <a:spcBef>
                <a:spcPts val="2400"/>
              </a:spcBef>
            </a:pPr>
            <a:r>
              <a:rPr lang="en-US" sz="2400" dirty="0">
                <a:latin typeface="Calibri"/>
                <a:cs typeface="Calibri"/>
              </a:rPr>
              <a:t>typedef</a:t>
            </a:r>
            <a:r>
              <a:rPr lang="en-US" sz="2400" spc="-75" dirty="0">
                <a:latin typeface="Calibri"/>
                <a:cs typeface="Calibri"/>
              </a:rPr>
              <a:t> </a:t>
            </a:r>
            <a:r>
              <a:rPr lang="en-US" sz="2400" dirty="0">
                <a:latin typeface="Calibri"/>
                <a:cs typeface="Calibri"/>
              </a:rPr>
              <a:t>struct</a:t>
            </a:r>
            <a:r>
              <a:rPr lang="en-US" sz="2400" spc="-45" dirty="0">
                <a:latin typeface="Calibri"/>
                <a:cs typeface="Calibri"/>
              </a:rPr>
              <a:t> </a:t>
            </a:r>
            <a:r>
              <a:rPr lang="en-US" sz="2400" dirty="0">
                <a:latin typeface="Calibri"/>
                <a:cs typeface="Calibri"/>
              </a:rPr>
              <a:t>Books</a:t>
            </a:r>
            <a:r>
              <a:rPr lang="en-US" sz="2400" spc="-45" dirty="0">
                <a:latin typeface="Calibri"/>
                <a:cs typeface="Calibri"/>
              </a:rPr>
              <a:t> </a:t>
            </a:r>
            <a:r>
              <a:rPr lang="en-US" sz="2400" spc="-50" dirty="0">
                <a:latin typeface="Calibri"/>
                <a:cs typeface="Calibri"/>
              </a:rPr>
              <a:t>{</a:t>
            </a:r>
            <a:endParaRPr lang="en-US" sz="2400" dirty="0">
              <a:latin typeface="Calibri"/>
              <a:cs typeface="Calibri"/>
            </a:endParaRPr>
          </a:p>
          <a:p>
            <a:pPr marL="524510" marR="452120"/>
            <a:r>
              <a:rPr lang="en-US" sz="2400" dirty="0">
                <a:latin typeface="Calibri"/>
                <a:cs typeface="Calibri"/>
              </a:rPr>
              <a:t>char</a:t>
            </a:r>
            <a:r>
              <a:rPr lang="en-US" sz="2400" spc="-20" dirty="0">
                <a:latin typeface="Calibri"/>
                <a:cs typeface="Calibri"/>
              </a:rPr>
              <a:t> </a:t>
            </a:r>
            <a:r>
              <a:rPr lang="en-US" sz="2400" spc="-10" dirty="0">
                <a:latin typeface="Calibri"/>
                <a:cs typeface="Calibri"/>
              </a:rPr>
              <a:t>title[50]; </a:t>
            </a:r>
          </a:p>
          <a:p>
            <a:pPr marL="524510" marR="452120"/>
            <a:r>
              <a:rPr lang="en-US" sz="2400" dirty="0">
                <a:latin typeface="Calibri"/>
                <a:cs typeface="Calibri"/>
              </a:rPr>
              <a:t>char</a:t>
            </a:r>
            <a:r>
              <a:rPr lang="en-US" sz="2400" spc="-20" dirty="0">
                <a:latin typeface="Calibri"/>
                <a:cs typeface="Calibri"/>
              </a:rPr>
              <a:t> </a:t>
            </a:r>
            <a:r>
              <a:rPr lang="en-US" sz="2400" spc="-10" dirty="0">
                <a:latin typeface="Calibri"/>
                <a:cs typeface="Calibri"/>
              </a:rPr>
              <a:t>author[50]; </a:t>
            </a:r>
          </a:p>
          <a:p>
            <a:pPr marL="524510" marR="452120"/>
            <a:r>
              <a:rPr lang="en-US" sz="2400" dirty="0">
                <a:latin typeface="Calibri"/>
                <a:cs typeface="Calibri"/>
              </a:rPr>
              <a:t>char</a:t>
            </a:r>
            <a:r>
              <a:rPr lang="en-US" sz="2400" spc="-20" dirty="0">
                <a:latin typeface="Calibri"/>
                <a:cs typeface="Calibri"/>
              </a:rPr>
              <a:t> </a:t>
            </a:r>
            <a:r>
              <a:rPr lang="en-US" sz="2400" spc="-10" dirty="0">
                <a:latin typeface="Calibri"/>
                <a:cs typeface="Calibri"/>
              </a:rPr>
              <a:t>subject[100]; </a:t>
            </a:r>
          </a:p>
          <a:p>
            <a:pPr marL="524510" marR="452120"/>
            <a:r>
              <a:rPr lang="en-US" sz="2400" dirty="0">
                <a:latin typeface="Calibri"/>
                <a:cs typeface="Calibri"/>
              </a:rPr>
              <a:t>int</a:t>
            </a:r>
            <a:r>
              <a:rPr lang="en-US" sz="2400" spc="-25" dirty="0">
                <a:latin typeface="Calibri"/>
                <a:cs typeface="Calibri"/>
              </a:rPr>
              <a:t> </a:t>
            </a:r>
            <a:r>
              <a:rPr lang="en-US" sz="2400" spc="-10" dirty="0" err="1">
                <a:latin typeface="Calibri"/>
                <a:cs typeface="Calibri"/>
              </a:rPr>
              <a:t>book_id</a:t>
            </a:r>
            <a:r>
              <a:rPr lang="en-US" sz="2400" spc="-10" dirty="0">
                <a:latin typeface="Calibri"/>
                <a:cs typeface="Calibri"/>
              </a:rPr>
              <a:t>;</a:t>
            </a:r>
            <a:endParaRPr lang="en-US" sz="2400" dirty="0">
              <a:latin typeface="Calibri"/>
              <a:cs typeface="Calibri"/>
            </a:endParaRPr>
          </a:p>
          <a:p>
            <a:pPr marL="524510">
              <a:spcBef>
                <a:spcPts val="5"/>
              </a:spcBef>
            </a:pPr>
            <a:r>
              <a:rPr lang="en-US" sz="2400" dirty="0">
                <a:latin typeface="Calibri"/>
                <a:cs typeface="Calibri"/>
              </a:rPr>
              <a:t>struct</a:t>
            </a:r>
            <a:r>
              <a:rPr lang="en-US" sz="2400" spc="-45" dirty="0">
                <a:latin typeface="Calibri"/>
                <a:cs typeface="Calibri"/>
              </a:rPr>
              <a:t> </a:t>
            </a:r>
            <a:r>
              <a:rPr lang="en-US" sz="2400" dirty="0">
                <a:latin typeface="Calibri"/>
                <a:cs typeface="Calibri"/>
              </a:rPr>
              <a:t>Books</a:t>
            </a:r>
            <a:r>
              <a:rPr lang="en-US" sz="2400" spc="-75" dirty="0">
                <a:latin typeface="Calibri"/>
                <a:cs typeface="Calibri"/>
              </a:rPr>
              <a:t> </a:t>
            </a:r>
            <a:r>
              <a:rPr lang="en-US" sz="2400" spc="-10" dirty="0">
                <a:latin typeface="Calibri"/>
                <a:cs typeface="Calibri"/>
              </a:rPr>
              <a:t>*add;</a:t>
            </a:r>
            <a:endParaRPr lang="en-US" sz="2400" dirty="0">
              <a:latin typeface="Calibri"/>
              <a:cs typeface="Calibri"/>
            </a:endParaRPr>
          </a:p>
          <a:p>
            <a:pPr marL="355600"/>
            <a:r>
              <a:rPr lang="en-US" sz="2400" dirty="0">
                <a:latin typeface="Calibri"/>
                <a:cs typeface="Calibri"/>
              </a:rPr>
              <a:t>}</a:t>
            </a:r>
            <a:r>
              <a:rPr lang="en-US" sz="2400" spc="-20" dirty="0">
                <a:latin typeface="Calibri"/>
                <a:cs typeface="Calibri"/>
              </a:rPr>
              <a:t> </a:t>
            </a:r>
            <a:r>
              <a:rPr lang="en-US" sz="2400" spc="-10" dirty="0">
                <a:latin typeface="Calibri"/>
                <a:cs typeface="Calibri"/>
              </a:rPr>
              <a:t>Book;</a:t>
            </a:r>
            <a:endParaRPr lang="en-US" sz="24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4748"/>
            <a:ext cx="7011890" cy="778675"/>
          </a:xfrm>
          <a:prstGeom prst="rect">
            <a:avLst/>
          </a:prstGeom>
        </p:spPr>
        <p:txBody>
          <a:bodyPr vert="horz" wrap="square" lIns="0" tIns="283464" rIns="0" bIns="0" rtlCol="0">
            <a:spAutoFit/>
          </a:bodyPr>
          <a:lstStyle/>
          <a:p>
            <a:pPr marL="1497965">
              <a:spcBef>
                <a:spcPts val="105"/>
              </a:spcBef>
            </a:pPr>
            <a:r>
              <a:rPr sz="3200" dirty="0"/>
              <a:t>Node</a:t>
            </a:r>
            <a:r>
              <a:rPr sz="3200" spc="-20" dirty="0"/>
              <a:t> </a:t>
            </a:r>
            <a:r>
              <a:rPr sz="3200" spc="-10" dirty="0"/>
              <a:t>Implementation</a:t>
            </a:r>
          </a:p>
        </p:txBody>
      </p:sp>
      <p:sp>
        <p:nvSpPr>
          <p:cNvPr id="3" name="object 3"/>
          <p:cNvSpPr txBox="1"/>
          <p:nvPr/>
        </p:nvSpPr>
        <p:spPr>
          <a:xfrm>
            <a:off x="1600200" y="689004"/>
            <a:ext cx="7924800" cy="6168996"/>
          </a:xfrm>
          <a:prstGeom prst="rect">
            <a:avLst/>
          </a:prstGeom>
        </p:spPr>
        <p:txBody>
          <a:bodyPr vert="horz" wrap="square" lIns="0" tIns="13335" rIns="0" bIns="0" rtlCol="0">
            <a:spAutoFit/>
          </a:bodyPr>
          <a:lstStyle/>
          <a:p>
            <a:pPr marL="355600" marR="817244" indent="-342900">
              <a:spcBef>
                <a:spcPts val="105"/>
              </a:spcBef>
            </a:pPr>
            <a:r>
              <a:rPr lang="en-IN" sz="2400" dirty="0">
                <a:solidFill>
                  <a:schemeClr val="tx1"/>
                </a:solidFill>
                <a:latin typeface="Calibri"/>
                <a:cs typeface="Calibri"/>
              </a:rPr>
              <a:t>#include&lt;stdio.h&gt;</a:t>
            </a:r>
          </a:p>
          <a:p>
            <a:pPr marL="355600" marR="817244" indent="-342900">
              <a:spcBef>
                <a:spcPts val="105"/>
              </a:spcBef>
            </a:pPr>
            <a:r>
              <a:rPr lang="en-IN" sz="2400" spc="-20" dirty="0">
                <a:solidFill>
                  <a:schemeClr val="tx1"/>
                </a:solidFill>
                <a:latin typeface="Calibri"/>
                <a:cs typeface="Calibri"/>
              </a:rPr>
              <a:t>#include&lt;stdlib.h&gt;</a:t>
            </a:r>
          </a:p>
          <a:p>
            <a:pPr marL="355600" marR="817244" indent="-342900">
              <a:spcBef>
                <a:spcPts val="105"/>
              </a:spcBef>
            </a:pPr>
            <a:r>
              <a:rPr lang="en-IN" sz="2400" spc="-20" dirty="0">
                <a:solidFill>
                  <a:schemeClr val="tx1"/>
                </a:solidFill>
                <a:latin typeface="Calibri"/>
                <a:cs typeface="Calibri"/>
              </a:rPr>
              <a:t>struct n</a:t>
            </a:r>
            <a:r>
              <a:rPr sz="2400" spc="-20" dirty="0">
                <a:solidFill>
                  <a:schemeClr val="tx1"/>
                </a:solidFill>
                <a:latin typeface="Calibri"/>
                <a:cs typeface="Calibri"/>
              </a:rPr>
              <a:t>ode</a:t>
            </a:r>
            <a:endParaRPr sz="2400" dirty="0">
              <a:solidFill>
                <a:schemeClr val="tx1"/>
              </a:solidFill>
              <a:latin typeface="Calibri"/>
              <a:cs typeface="Calibri"/>
            </a:endParaRPr>
          </a:p>
          <a:p>
            <a:pPr marL="469900">
              <a:lnSpc>
                <a:spcPts val="2155"/>
              </a:lnSpc>
              <a:spcBef>
                <a:spcPts val="10"/>
              </a:spcBef>
            </a:pPr>
            <a:r>
              <a:rPr sz="2400" spc="-50" dirty="0">
                <a:solidFill>
                  <a:schemeClr val="tx1"/>
                </a:solidFill>
                <a:latin typeface="Calibri"/>
                <a:cs typeface="Calibri"/>
              </a:rPr>
              <a:t>{</a:t>
            </a:r>
            <a:endParaRPr sz="2400" dirty="0">
              <a:solidFill>
                <a:schemeClr val="tx1"/>
              </a:solidFill>
              <a:latin typeface="Calibri"/>
              <a:cs typeface="Calibri"/>
            </a:endParaRPr>
          </a:p>
          <a:p>
            <a:pPr marL="927100">
              <a:lnSpc>
                <a:spcPts val="2395"/>
              </a:lnSpc>
            </a:pPr>
            <a:r>
              <a:rPr sz="2400" dirty="0">
                <a:solidFill>
                  <a:schemeClr val="tx1"/>
                </a:solidFill>
                <a:latin typeface="Calibri"/>
                <a:cs typeface="Calibri"/>
              </a:rPr>
              <a:t>int</a:t>
            </a:r>
            <a:r>
              <a:rPr sz="2400" spc="-50" dirty="0">
                <a:solidFill>
                  <a:schemeClr val="tx1"/>
                </a:solidFill>
                <a:latin typeface="Calibri"/>
                <a:cs typeface="Calibri"/>
              </a:rPr>
              <a:t> </a:t>
            </a:r>
            <a:r>
              <a:rPr sz="2400" spc="-10" dirty="0">
                <a:solidFill>
                  <a:schemeClr val="tx1"/>
                </a:solidFill>
                <a:latin typeface="Calibri"/>
                <a:cs typeface="Calibri"/>
              </a:rPr>
              <a:t>data;</a:t>
            </a:r>
            <a:endParaRPr sz="2400" dirty="0">
              <a:solidFill>
                <a:schemeClr val="tx1"/>
              </a:solidFill>
              <a:latin typeface="Calibri"/>
              <a:cs typeface="Calibri"/>
            </a:endParaRPr>
          </a:p>
          <a:p>
            <a:pPr marL="927100"/>
            <a:r>
              <a:rPr sz="2400" dirty="0">
                <a:solidFill>
                  <a:schemeClr val="tx1"/>
                </a:solidFill>
                <a:latin typeface="Calibri"/>
                <a:cs typeface="Calibri"/>
              </a:rPr>
              <a:t>struct</a:t>
            </a:r>
            <a:r>
              <a:rPr sz="2400" spc="-45" dirty="0">
                <a:solidFill>
                  <a:schemeClr val="tx1"/>
                </a:solidFill>
                <a:latin typeface="Calibri"/>
                <a:cs typeface="Calibri"/>
              </a:rPr>
              <a:t> </a:t>
            </a:r>
            <a:r>
              <a:rPr lang="en-IN" sz="2400" spc="-45" dirty="0">
                <a:solidFill>
                  <a:schemeClr val="tx1"/>
                </a:solidFill>
                <a:latin typeface="Calibri"/>
                <a:cs typeface="Calibri"/>
              </a:rPr>
              <a:t>n</a:t>
            </a:r>
            <a:r>
              <a:rPr sz="2400" dirty="0">
                <a:solidFill>
                  <a:schemeClr val="tx1"/>
                </a:solidFill>
                <a:latin typeface="Calibri"/>
                <a:cs typeface="Calibri"/>
              </a:rPr>
              <a:t>ode</a:t>
            </a:r>
            <a:r>
              <a:rPr sz="2400" spc="-40" dirty="0">
                <a:solidFill>
                  <a:schemeClr val="tx1"/>
                </a:solidFill>
                <a:latin typeface="Calibri"/>
                <a:cs typeface="Calibri"/>
              </a:rPr>
              <a:t> </a:t>
            </a:r>
            <a:r>
              <a:rPr sz="2400" spc="-10" dirty="0">
                <a:solidFill>
                  <a:schemeClr val="tx1"/>
                </a:solidFill>
                <a:latin typeface="Calibri"/>
                <a:cs typeface="Calibri"/>
              </a:rPr>
              <a:t>*</a:t>
            </a:r>
            <a:r>
              <a:rPr lang="en-IN" sz="2400" spc="-10" dirty="0">
                <a:solidFill>
                  <a:schemeClr val="tx1"/>
                </a:solidFill>
                <a:latin typeface="Calibri"/>
                <a:cs typeface="Calibri"/>
              </a:rPr>
              <a:t>link</a:t>
            </a:r>
            <a:r>
              <a:rPr sz="2400" spc="-10" dirty="0">
                <a:solidFill>
                  <a:schemeClr val="tx1"/>
                </a:solidFill>
                <a:latin typeface="Calibri"/>
                <a:cs typeface="Calibri"/>
              </a:rPr>
              <a:t>;</a:t>
            </a:r>
            <a:endParaRPr sz="2400" dirty="0">
              <a:solidFill>
                <a:schemeClr val="tx1"/>
              </a:solidFill>
              <a:latin typeface="Calibri"/>
              <a:cs typeface="Calibri"/>
            </a:endParaRPr>
          </a:p>
          <a:p>
            <a:pPr marL="355600"/>
            <a:r>
              <a:rPr sz="2400" spc="-25" dirty="0">
                <a:solidFill>
                  <a:schemeClr val="tx1"/>
                </a:solidFill>
                <a:latin typeface="Calibri"/>
                <a:cs typeface="Calibri"/>
              </a:rPr>
              <a:t>};</a:t>
            </a:r>
            <a:endParaRPr lang="en-IN" sz="2400" spc="-25" dirty="0">
              <a:solidFill>
                <a:schemeClr val="tx1"/>
              </a:solidFill>
              <a:latin typeface="Calibri"/>
              <a:cs typeface="Calibri"/>
            </a:endParaRPr>
          </a:p>
          <a:p>
            <a:pPr marL="355600"/>
            <a:r>
              <a:rPr lang="en-IN" sz="2400" spc="-25" dirty="0">
                <a:solidFill>
                  <a:schemeClr val="tx1"/>
                </a:solidFill>
                <a:latin typeface="Calibri"/>
                <a:cs typeface="Calibri"/>
              </a:rPr>
              <a:t>int main(){</a:t>
            </a:r>
          </a:p>
          <a:p>
            <a:pPr marL="355600"/>
            <a:r>
              <a:rPr lang="en-IN" sz="2400" spc="-25" dirty="0">
                <a:solidFill>
                  <a:schemeClr val="tx1"/>
                </a:solidFill>
                <a:latin typeface="Calibri"/>
                <a:cs typeface="Calibri"/>
              </a:rPr>
              <a:t>	struct node *head=NULL;</a:t>
            </a:r>
          </a:p>
          <a:p>
            <a:pPr marL="355600"/>
            <a:r>
              <a:rPr lang="en-IN" sz="2400" spc="-25" dirty="0">
                <a:solidFill>
                  <a:schemeClr val="tx1"/>
                </a:solidFill>
                <a:latin typeface="Calibri"/>
                <a:cs typeface="Calibri"/>
              </a:rPr>
              <a:t>//</a:t>
            </a:r>
            <a:r>
              <a:rPr lang="en-US" sz="2400" spc="-25" dirty="0">
                <a:solidFill>
                  <a:srgbClr val="002060"/>
                </a:solidFill>
                <a:latin typeface="Calibri"/>
                <a:cs typeface="Calibri"/>
              </a:rPr>
              <a:t>A pointer to a structure is never itself a structure, but merely a variable that holds the address of a structure.</a:t>
            </a:r>
          </a:p>
          <a:p>
            <a:pPr marL="355600"/>
            <a:r>
              <a:rPr lang="en-IN" sz="2400" spc="-25" dirty="0">
                <a:solidFill>
                  <a:schemeClr val="tx1"/>
                </a:solidFill>
                <a:latin typeface="Calibri"/>
                <a:cs typeface="Calibri"/>
              </a:rPr>
              <a:t>	head=(struct node *) malloc(</a:t>
            </a:r>
            <a:r>
              <a:rPr lang="en-IN" sz="2400" spc="-25" dirty="0" err="1">
                <a:solidFill>
                  <a:schemeClr val="tx1"/>
                </a:solidFill>
                <a:latin typeface="Calibri"/>
                <a:cs typeface="Calibri"/>
              </a:rPr>
              <a:t>sizeof</a:t>
            </a:r>
            <a:r>
              <a:rPr lang="en-IN" sz="2400" spc="-25" dirty="0">
                <a:solidFill>
                  <a:schemeClr val="tx1"/>
                </a:solidFill>
                <a:latin typeface="Calibri"/>
                <a:cs typeface="Calibri"/>
              </a:rPr>
              <a:t>(struct node));</a:t>
            </a:r>
          </a:p>
          <a:p>
            <a:pPr marL="355600"/>
            <a:r>
              <a:rPr lang="en-IN" sz="2400" spc="-25" dirty="0">
                <a:solidFill>
                  <a:schemeClr val="tx1"/>
                </a:solidFill>
                <a:latin typeface="Calibri"/>
                <a:cs typeface="Calibri"/>
              </a:rPr>
              <a:t>	head-&gt;data=16;</a:t>
            </a:r>
          </a:p>
          <a:p>
            <a:pPr marL="355600"/>
            <a:r>
              <a:rPr lang="en-IN" sz="2400" spc="-25" dirty="0">
                <a:solidFill>
                  <a:schemeClr val="tx1"/>
                </a:solidFill>
                <a:latin typeface="Calibri"/>
                <a:cs typeface="Calibri"/>
              </a:rPr>
              <a:t>	head-&gt;link=NULL;</a:t>
            </a:r>
          </a:p>
          <a:p>
            <a:pPr marL="355600"/>
            <a:r>
              <a:rPr lang="en-IN" sz="2400" spc="-25" dirty="0">
                <a:solidFill>
                  <a:schemeClr val="tx1"/>
                </a:solidFill>
                <a:latin typeface="Calibri"/>
                <a:cs typeface="Calibri"/>
              </a:rPr>
              <a:t>	</a:t>
            </a:r>
            <a:r>
              <a:rPr lang="en-IN" sz="2400" spc="-25" dirty="0" err="1">
                <a:solidFill>
                  <a:schemeClr val="tx1"/>
                </a:solidFill>
                <a:latin typeface="Calibri"/>
                <a:cs typeface="Calibri"/>
              </a:rPr>
              <a:t>printf</a:t>
            </a:r>
            <a:r>
              <a:rPr lang="en-IN" sz="2400" spc="-25" dirty="0">
                <a:solidFill>
                  <a:schemeClr val="tx1"/>
                </a:solidFill>
                <a:latin typeface="Calibri"/>
                <a:cs typeface="Calibri"/>
              </a:rPr>
              <a:t>(“%d”, head-&gt;data);</a:t>
            </a:r>
          </a:p>
          <a:p>
            <a:pPr marL="355600"/>
            <a:r>
              <a:rPr lang="en-IN" sz="2400" spc="-25" dirty="0">
                <a:solidFill>
                  <a:schemeClr val="tx1"/>
                </a:solidFill>
                <a:latin typeface="Calibri"/>
                <a:cs typeface="Calibri"/>
              </a:rPr>
              <a:t>	return 0;</a:t>
            </a:r>
          </a:p>
          <a:p>
            <a:pPr marL="355600"/>
            <a:r>
              <a:rPr lang="en-IN" sz="2400" spc="-25" dirty="0">
                <a:solidFill>
                  <a:schemeClr val="tx1"/>
                </a:solidFill>
                <a:latin typeface="Calibri"/>
                <a:cs typeface="Calibri"/>
              </a:rPr>
              <a:t>}</a:t>
            </a:r>
            <a:endParaRPr sz="2400" dirty="0">
              <a:solidFill>
                <a:schemeClr val="tx1"/>
              </a:solidFill>
              <a:latin typeface="Calibri"/>
              <a:cs typeface="Calibri"/>
            </a:endParaRPr>
          </a:p>
        </p:txBody>
      </p:sp>
    </p:spTree>
    <p:extLst>
      <p:ext uri="{BB962C8B-B14F-4D97-AF65-F5344CB8AC3E}">
        <p14:creationId xmlns:p14="http://schemas.microsoft.com/office/powerpoint/2010/main" val="353583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4748"/>
            <a:ext cx="7011890" cy="778675"/>
          </a:xfrm>
          <a:prstGeom prst="rect">
            <a:avLst/>
          </a:prstGeom>
        </p:spPr>
        <p:txBody>
          <a:bodyPr vert="horz" wrap="square" lIns="0" tIns="283464" rIns="0" bIns="0" rtlCol="0">
            <a:spAutoFit/>
          </a:bodyPr>
          <a:lstStyle/>
          <a:p>
            <a:pPr marL="1497965">
              <a:spcBef>
                <a:spcPts val="105"/>
              </a:spcBef>
            </a:pPr>
            <a:r>
              <a:rPr sz="3200" dirty="0"/>
              <a:t>Node</a:t>
            </a:r>
            <a:r>
              <a:rPr sz="3200" spc="-20" dirty="0"/>
              <a:t> </a:t>
            </a:r>
            <a:r>
              <a:rPr sz="3200" spc="-10" dirty="0"/>
              <a:t>Implementation</a:t>
            </a:r>
          </a:p>
        </p:txBody>
      </p:sp>
      <p:sp>
        <p:nvSpPr>
          <p:cNvPr id="3" name="object 3"/>
          <p:cNvSpPr txBox="1"/>
          <p:nvPr/>
        </p:nvSpPr>
        <p:spPr>
          <a:xfrm>
            <a:off x="1600200" y="689004"/>
            <a:ext cx="9144000" cy="5799665"/>
          </a:xfrm>
          <a:prstGeom prst="rect">
            <a:avLst/>
          </a:prstGeom>
        </p:spPr>
        <p:txBody>
          <a:bodyPr vert="horz" wrap="square" lIns="0" tIns="13335" rIns="0" bIns="0" rtlCol="0">
            <a:spAutoFit/>
          </a:bodyPr>
          <a:lstStyle/>
          <a:p>
            <a:pPr marL="355600" marR="817244" indent="-342900">
              <a:spcBef>
                <a:spcPts val="105"/>
              </a:spcBef>
            </a:pPr>
            <a:r>
              <a:rPr lang="en-IN" sz="2400" dirty="0">
                <a:solidFill>
                  <a:schemeClr val="tx1"/>
                </a:solidFill>
                <a:latin typeface="Calibri"/>
                <a:cs typeface="Calibri"/>
              </a:rPr>
              <a:t>#include&lt;stdio.h&gt;</a:t>
            </a:r>
          </a:p>
          <a:p>
            <a:pPr marL="355600" marR="817244" indent="-342900">
              <a:spcBef>
                <a:spcPts val="105"/>
              </a:spcBef>
            </a:pPr>
            <a:r>
              <a:rPr lang="en-IN" sz="2400" spc="-20" dirty="0">
                <a:solidFill>
                  <a:schemeClr val="tx1"/>
                </a:solidFill>
                <a:latin typeface="Calibri"/>
                <a:cs typeface="Calibri"/>
              </a:rPr>
              <a:t>#include&lt;stdlib.h&gt;</a:t>
            </a:r>
          </a:p>
          <a:p>
            <a:pPr marL="355600" marR="817244" indent="-342900">
              <a:spcBef>
                <a:spcPts val="105"/>
              </a:spcBef>
            </a:pPr>
            <a:r>
              <a:rPr lang="en-IN" sz="2400" spc="-20" dirty="0">
                <a:solidFill>
                  <a:schemeClr val="tx1"/>
                </a:solidFill>
                <a:latin typeface="Calibri"/>
                <a:cs typeface="Calibri"/>
              </a:rPr>
              <a:t>struct n</a:t>
            </a:r>
            <a:r>
              <a:rPr sz="2400" spc="-20" dirty="0">
                <a:solidFill>
                  <a:schemeClr val="tx1"/>
                </a:solidFill>
                <a:latin typeface="Calibri"/>
                <a:cs typeface="Calibri"/>
              </a:rPr>
              <a:t>ode</a:t>
            </a:r>
            <a:endParaRPr sz="2400" dirty="0">
              <a:solidFill>
                <a:schemeClr val="tx1"/>
              </a:solidFill>
              <a:latin typeface="Calibri"/>
              <a:cs typeface="Calibri"/>
            </a:endParaRPr>
          </a:p>
          <a:p>
            <a:pPr marL="469900">
              <a:lnSpc>
                <a:spcPts val="2155"/>
              </a:lnSpc>
              <a:spcBef>
                <a:spcPts val="10"/>
              </a:spcBef>
            </a:pPr>
            <a:r>
              <a:rPr sz="2400" spc="-50" dirty="0">
                <a:solidFill>
                  <a:schemeClr val="tx1"/>
                </a:solidFill>
                <a:latin typeface="Calibri"/>
                <a:cs typeface="Calibri"/>
              </a:rPr>
              <a:t>{</a:t>
            </a:r>
            <a:endParaRPr sz="2400" dirty="0">
              <a:solidFill>
                <a:schemeClr val="tx1"/>
              </a:solidFill>
              <a:latin typeface="Calibri"/>
              <a:cs typeface="Calibri"/>
            </a:endParaRPr>
          </a:p>
          <a:p>
            <a:pPr marL="927100">
              <a:lnSpc>
                <a:spcPts val="2395"/>
              </a:lnSpc>
            </a:pPr>
            <a:r>
              <a:rPr sz="2400" dirty="0">
                <a:solidFill>
                  <a:schemeClr val="tx1"/>
                </a:solidFill>
                <a:latin typeface="Calibri"/>
                <a:cs typeface="Calibri"/>
              </a:rPr>
              <a:t>int</a:t>
            </a:r>
            <a:r>
              <a:rPr sz="2400" spc="-50" dirty="0">
                <a:solidFill>
                  <a:schemeClr val="tx1"/>
                </a:solidFill>
                <a:latin typeface="Calibri"/>
                <a:cs typeface="Calibri"/>
              </a:rPr>
              <a:t> </a:t>
            </a:r>
            <a:r>
              <a:rPr sz="2400" spc="-10" dirty="0">
                <a:solidFill>
                  <a:schemeClr val="tx1"/>
                </a:solidFill>
                <a:latin typeface="Calibri"/>
                <a:cs typeface="Calibri"/>
              </a:rPr>
              <a:t>data;</a:t>
            </a:r>
            <a:endParaRPr sz="2400" dirty="0">
              <a:solidFill>
                <a:schemeClr val="tx1"/>
              </a:solidFill>
              <a:latin typeface="Calibri"/>
              <a:cs typeface="Calibri"/>
            </a:endParaRPr>
          </a:p>
          <a:p>
            <a:pPr marL="927100"/>
            <a:r>
              <a:rPr sz="2400" dirty="0">
                <a:solidFill>
                  <a:schemeClr val="tx1"/>
                </a:solidFill>
                <a:latin typeface="Calibri"/>
                <a:cs typeface="Calibri"/>
              </a:rPr>
              <a:t>struct</a:t>
            </a:r>
            <a:r>
              <a:rPr sz="2400" spc="-45" dirty="0">
                <a:solidFill>
                  <a:schemeClr val="tx1"/>
                </a:solidFill>
                <a:latin typeface="Calibri"/>
                <a:cs typeface="Calibri"/>
              </a:rPr>
              <a:t> </a:t>
            </a:r>
            <a:r>
              <a:rPr lang="en-IN" sz="2400" spc="-45" dirty="0">
                <a:solidFill>
                  <a:schemeClr val="tx1"/>
                </a:solidFill>
                <a:latin typeface="Calibri"/>
                <a:cs typeface="Calibri"/>
              </a:rPr>
              <a:t>n</a:t>
            </a:r>
            <a:r>
              <a:rPr sz="2400" dirty="0">
                <a:solidFill>
                  <a:schemeClr val="tx1"/>
                </a:solidFill>
                <a:latin typeface="Calibri"/>
                <a:cs typeface="Calibri"/>
              </a:rPr>
              <a:t>ode</a:t>
            </a:r>
            <a:r>
              <a:rPr sz="2400" spc="-40" dirty="0">
                <a:solidFill>
                  <a:schemeClr val="tx1"/>
                </a:solidFill>
                <a:latin typeface="Calibri"/>
                <a:cs typeface="Calibri"/>
              </a:rPr>
              <a:t> </a:t>
            </a:r>
            <a:r>
              <a:rPr sz="2400" spc="-10" dirty="0">
                <a:solidFill>
                  <a:schemeClr val="tx1"/>
                </a:solidFill>
                <a:latin typeface="Calibri"/>
                <a:cs typeface="Calibri"/>
              </a:rPr>
              <a:t>*</a:t>
            </a:r>
            <a:r>
              <a:rPr lang="en-IN" sz="2400" spc="-10" dirty="0">
                <a:solidFill>
                  <a:schemeClr val="tx1"/>
                </a:solidFill>
                <a:latin typeface="Calibri"/>
                <a:cs typeface="Calibri"/>
              </a:rPr>
              <a:t>link</a:t>
            </a:r>
            <a:r>
              <a:rPr sz="2400" spc="-10" dirty="0">
                <a:solidFill>
                  <a:schemeClr val="tx1"/>
                </a:solidFill>
                <a:latin typeface="Calibri"/>
                <a:cs typeface="Calibri"/>
              </a:rPr>
              <a:t>;</a:t>
            </a:r>
            <a:endParaRPr sz="2400" dirty="0">
              <a:solidFill>
                <a:schemeClr val="tx1"/>
              </a:solidFill>
              <a:latin typeface="Calibri"/>
              <a:cs typeface="Calibri"/>
            </a:endParaRPr>
          </a:p>
          <a:p>
            <a:pPr marL="355600"/>
            <a:r>
              <a:rPr sz="2400" spc="-25" dirty="0">
                <a:solidFill>
                  <a:schemeClr val="tx1"/>
                </a:solidFill>
                <a:latin typeface="Calibri"/>
                <a:cs typeface="Calibri"/>
              </a:rPr>
              <a:t>};</a:t>
            </a:r>
            <a:endParaRPr lang="en-IN" sz="2400" spc="-25" dirty="0">
              <a:solidFill>
                <a:schemeClr val="tx1"/>
              </a:solidFill>
              <a:latin typeface="Calibri"/>
              <a:cs typeface="Calibri"/>
            </a:endParaRPr>
          </a:p>
          <a:p>
            <a:pPr marL="355600"/>
            <a:r>
              <a:rPr lang="en-IN" sz="2400" spc="-25" dirty="0">
                <a:solidFill>
                  <a:schemeClr val="tx1"/>
                </a:solidFill>
                <a:latin typeface="Calibri"/>
                <a:cs typeface="Calibri"/>
              </a:rPr>
              <a:t>int main(){</a:t>
            </a:r>
          </a:p>
          <a:p>
            <a:pPr marL="355600"/>
            <a:r>
              <a:rPr lang="en-IN" sz="2400" spc="-25" dirty="0">
                <a:solidFill>
                  <a:schemeClr val="tx1"/>
                </a:solidFill>
                <a:latin typeface="Calibri"/>
                <a:cs typeface="Calibri"/>
              </a:rPr>
              <a:t>	struct node *head =(struct node *) malloc(</a:t>
            </a:r>
            <a:r>
              <a:rPr lang="en-IN" sz="2400" spc="-25" dirty="0" err="1">
                <a:solidFill>
                  <a:schemeClr val="tx1"/>
                </a:solidFill>
                <a:latin typeface="Calibri"/>
                <a:cs typeface="Calibri"/>
              </a:rPr>
              <a:t>sizeof</a:t>
            </a:r>
            <a:r>
              <a:rPr lang="en-IN" sz="2400" spc="-25" dirty="0">
                <a:solidFill>
                  <a:schemeClr val="tx1"/>
                </a:solidFill>
                <a:latin typeface="Calibri"/>
                <a:cs typeface="Calibri"/>
              </a:rPr>
              <a:t>(struct node)); 	head-&gt;data=16;</a:t>
            </a:r>
          </a:p>
          <a:p>
            <a:pPr marL="355600"/>
            <a:r>
              <a:rPr lang="en-IN" sz="2400" spc="-25" dirty="0">
                <a:solidFill>
                  <a:schemeClr val="tx1"/>
                </a:solidFill>
                <a:latin typeface="Calibri"/>
                <a:cs typeface="Calibri"/>
              </a:rPr>
              <a:t>	head-&gt;link=NULL;</a:t>
            </a:r>
          </a:p>
          <a:p>
            <a:pPr marL="355600"/>
            <a:r>
              <a:rPr lang="en-IN" sz="2400" spc="-25" dirty="0">
                <a:solidFill>
                  <a:schemeClr val="tx1"/>
                </a:solidFill>
                <a:latin typeface="Calibri"/>
                <a:cs typeface="Calibri"/>
              </a:rPr>
              <a:t>	struct node *current =(struct node *) malloc(</a:t>
            </a:r>
            <a:r>
              <a:rPr lang="en-IN" sz="2400" spc="-25" dirty="0" err="1">
                <a:solidFill>
                  <a:schemeClr val="tx1"/>
                </a:solidFill>
                <a:latin typeface="Calibri"/>
                <a:cs typeface="Calibri"/>
              </a:rPr>
              <a:t>sizeof</a:t>
            </a:r>
            <a:r>
              <a:rPr lang="en-IN" sz="2400" spc="-25" dirty="0">
                <a:solidFill>
                  <a:schemeClr val="tx1"/>
                </a:solidFill>
                <a:latin typeface="Calibri"/>
                <a:cs typeface="Calibri"/>
              </a:rPr>
              <a:t>(struct node)); 	    	current -&gt;data=50;</a:t>
            </a:r>
          </a:p>
          <a:p>
            <a:pPr marL="355600"/>
            <a:r>
              <a:rPr lang="en-IN" sz="2400" spc="-25" dirty="0">
                <a:solidFill>
                  <a:schemeClr val="tx1"/>
                </a:solidFill>
                <a:latin typeface="Calibri"/>
                <a:cs typeface="Calibri"/>
              </a:rPr>
              <a:t>	head-&gt;link= current;</a:t>
            </a:r>
          </a:p>
          <a:p>
            <a:pPr marL="355600"/>
            <a:r>
              <a:rPr lang="en-IN" sz="2400" spc="-25" dirty="0">
                <a:solidFill>
                  <a:schemeClr val="tx1"/>
                </a:solidFill>
                <a:latin typeface="Calibri"/>
                <a:cs typeface="Calibri"/>
              </a:rPr>
              <a:t>	return 0;</a:t>
            </a:r>
          </a:p>
          <a:p>
            <a:pPr marL="355600"/>
            <a:r>
              <a:rPr lang="en-IN" sz="2400" spc="-25" dirty="0">
                <a:solidFill>
                  <a:schemeClr val="tx1"/>
                </a:solidFill>
                <a:latin typeface="Calibri"/>
                <a:cs typeface="Calibri"/>
              </a:rPr>
              <a:t>}</a:t>
            </a:r>
            <a:endParaRPr sz="2400" dirty="0">
              <a:solidFill>
                <a:schemeClr val="tx1"/>
              </a:solidFill>
              <a:latin typeface="Calibri"/>
              <a:cs typeface="Calibri"/>
            </a:endParaRPr>
          </a:p>
        </p:txBody>
      </p:sp>
    </p:spTree>
    <p:extLst>
      <p:ext uri="{BB962C8B-B14F-4D97-AF65-F5344CB8AC3E}">
        <p14:creationId xmlns:p14="http://schemas.microsoft.com/office/powerpoint/2010/main" val="903177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741-FF73-42DA-5453-FF34ECD57E46}"/>
              </a:ext>
            </a:extLst>
          </p:cNvPr>
          <p:cNvSpPr>
            <a:spLocks noGrp="1"/>
          </p:cNvSpPr>
          <p:nvPr>
            <p:ph type="title"/>
          </p:nvPr>
        </p:nvSpPr>
        <p:spPr>
          <a:xfrm>
            <a:off x="760510" y="191466"/>
            <a:ext cx="10670980" cy="492443"/>
          </a:xfrm>
        </p:spPr>
        <p:txBody>
          <a:bodyPr>
            <a:normAutofit fontScale="90000"/>
          </a:bodyPr>
          <a:lstStyle/>
          <a:p>
            <a:r>
              <a:rPr kumimoji="0" lang="en-IN" sz="3200" b="0" i="0" u="none" strike="noStrike" kern="0" cap="none" spc="0" normalizeH="0" baseline="0" noProof="0" dirty="0">
                <a:ln>
                  <a:noFill/>
                </a:ln>
                <a:solidFill>
                  <a:prstClr val="black"/>
                </a:solidFill>
                <a:effectLst/>
                <a:uLnTx/>
                <a:uFillTx/>
                <a:latin typeface="Calibri"/>
                <a:ea typeface="+mj-ea"/>
                <a:cs typeface="Calibri"/>
              </a:rPr>
              <a:t>Node</a:t>
            </a:r>
            <a:r>
              <a:rPr kumimoji="0" lang="en-IN" sz="3200" b="0" i="0" u="none" strike="noStrike" kern="0" cap="none" spc="-20" normalizeH="0" baseline="0" noProof="0" dirty="0">
                <a:ln>
                  <a:noFill/>
                </a:ln>
                <a:solidFill>
                  <a:prstClr val="black"/>
                </a:solidFill>
                <a:effectLst/>
                <a:uLnTx/>
                <a:uFillTx/>
                <a:latin typeface="Calibri"/>
                <a:ea typeface="+mj-ea"/>
                <a:cs typeface="Calibri"/>
              </a:rPr>
              <a:t> </a:t>
            </a:r>
            <a:r>
              <a:rPr kumimoji="0" lang="en-IN" sz="3200" b="0" i="0" u="none" strike="noStrike" kern="0" cap="none" spc="-10" normalizeH="0" baseline="0" noProof="0" dirty="0">
                <a:ln>
                  <a:noFill/>
                </a:ln>
                <a:solidFill>
                  <a:prstClr val="black"/>
                </a:solidFill>
                <a:effectLst/>
                <a:uLnTx/>
                <a:uFillTx/>
                <a:latin typeface="Calibri"/>
                <a:ea typeface="+mj-ea"/>
                <a:cs typeface="Calibri"/>
              </a:rPr>
              <a:t>Implementation</a:t>
            </a:r>
            <a:endParaRPr lang="en-IN" dirty="0"/>
          </a:p>
        </p:txBody>
      </p:sp>
      <p:sp>
        <p:nvSpPr>
          <p:cNvPr id="3" name="Text Placeholder 2">
            <a:extLst>
              <a:ext uri="{FF2B5EF4-FFF2-40B4-BE49-F238E27FC236}">
                <a16:creationId xmlns:a16="http://schemas.microsoft.com/office/drawing/2014/main" id="{CC4D2507-741C-C8FE-2555-C622B90CDFC2}"/>
              </a:ext>
            </a:extLst>
          </p:cNvPr>
          <p:cNvSpPr>
            <a:spLocks noGrp="1"/>
          </p:cNvSpPr>
          <p:nvPr>
            <p:ph type="body" idx="1"/>
          </p:nvPr>
        </p:nvSpPr>
        <p:spPr>
          <a:xfrm>
            <a:off x="787400" y="1478299"/>
            <a:ext cx="10617200" cy="1938992"/>
          </a:xfrm>
        </p:spPr>
        <p:txBody>
          <a:bodyPr/>
          <a:lstStyle/>
          <a:p>
            <a:endParaRPr lang="en-IN" dirty="0"/>
          </a:p>
          <a:p>
            <a:endParaRPr lang="en-IN" dirty="0"/>
          </a:p>
          <a:p>
            <a:endParaRPr lang="en-IN" dirty="0"/>
          </a:p>
          <a:p>
            <a:endParaRPr lang="en-IN" dirty="0"/>
          </a:p>
          <a:p>
            <a:endParaRPr lang="en-IN" dirty="0"/>
          </a:p>
          <a:p>
            <a:endParaRPr lang="en-IN" dirty="0"/>
          </a:p>
          <a:p>
            <a:endParaRPr lang="en-IN" dirty="0"/>
          </a:p>
        </p:txBody>
      </p:sp>
      <p:sp>
        <p:nvSpPr>
          <p:cNvPr id="6" name="Rectangle 5">
            <a:extLst>
              <a:ext uri="{FF2B5EF4-FFF2-40B4-BE49-F238E27FC236}">
                <a16:creationId xmlns:a16="http://schemas.microsoft.com/office/drawing/2014/main" id="{D4BC1978-D1A7-A3CE-1E63-ADEC7EDD6C67}"/>
              </a:ext>
            </a:extLst>
          </p:cNvPr>
          <p:cNvSpPr/>
          <p:nvPr/>
        </p:nvSpPr>
        <p:spPr>
          <a:xfrm>
            <a:off x="1798482" y="3074887"/>
            <a:ext cx="852948" cy="4032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he</a:t>
            </a:r>
          </a:p>
        </p:txBody>
      </p:sp>
      <p:sp>
        <p:nvSpPr>
          <p:cNvPr id="7" name="Rectangle 6">
            <a:extLst>
              <a:ext uri="{FF2B5EF4-FFF2-40B4-BE49-F238E27FC236}">
                <a16:creationId xmlns:a16="http://schemas.microsoft.com/office/drawing/2014/main" id="{55CF246E-AF20-1B3C-AF15-314D373DA2B9}"/>
              </a:ext>
            </a:extLst>
          </p:cNvPr>
          <p:cNvSpPr/>
          <p:nvPr/>
        </p:nvSpPr>
        <p:spPr>
          <a:xfrm>
            <a:off x="4661310" y="1776715"/>
            <a:ext cx="1752600" cy="4032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7248A545-3056-7078-5B6A-B50FF391AD51}"/>
              </a:ext>
            </a:extLst>
          </p:cNvPr>
          <p:cNvSpPr/>
          <p:nvPr/>
        </p:nvSpPr>
        <p:spPr>
          <a:xfrm>
            <a:off x="4731774" y="3020313"/>
            <a:ext cx="907026" cy="3685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8E2DFFBE-33D1-BB16-8537-DC475AC09B87}"/>
              </a:ext>
            </a:extLst>
          </p:cNvPr>
          <p:cNvSpPr txBox="1"/>
          <p:nvPr/>
        </p:nvSpPr>
        <p:spPr>
          <a:xfrm>
            <a:off x="4661309" y="1810591"/>
            <a:ext cx="700548" cy="369332"/>
          </a:xfrm>
          <a:prstGeom prst="rect">
            <a:avLst/>
          </a:prstGeom>
          <a:solidFill>
            <a:schemeClr val="accent6">
              <a:lumMod val="40000"/>
              <a:lumOff val="60000"/>
            </a:schemeClr>
          </a:solidFill>
          <a:ln>
            <a:solidFill>
              <a:schemeClr val="tx1"/>
            </a:solidFill>
          </a:ln>
        </p:spPr>
        <p:txBody>
          <a:bodyPr wrap="square" rtlCol="0">
            <a:spAutoFit/>
          </a:bodyPr>
          <a:lstStyle/>
          <a:p>
            <a:r>
              <a:rPr lang="en-IN" dirty="0"/>
              <a:t>50</a:t>
            </a:r>
          </a:p>
        </p:txBody>
      </p:sp>
      <p:sp>
        <p:nvSpPr>
          <p:cNvPr id="13" name="TextBox 12">
            <a:extLst>
              <a:ext uri="{FF2B5EF4-FFF2-40B4-BE49-F238E27FC236}">
                <a16:creationId xmlns:a16="http://schemas.microsoft.com/office/drawing/2014/main" id="{9B4E34E5-F546-3730-F3AD-33DEAF50C760}"/>
              </a:ext>
            </a:extLst>
          </p:cNvPr>
          <p:cNvSpPr txBox="1"/>
          <p:nvPr/>
        </p:nvSpPr>
        <p:spPr>
          <a:xfrm>
            <a:off x="5361859" y="1801295"/>
            <a:ext cx="1052051" cy="369332"/>
          </a:xfrm>
          <a:prstGeom prst="rect">
            <a:avLst/>
          </a:prstGeom>
          <a:solidFill>
            <a:schemeClr val="accent3">
              <a:lumMod val="60000"/>
              <a:lumOff val="40000"/>
            </a:schemeClr>
          </a:solidFill>
          <a:ln>
            <a:solidFill>
              <a:schemeClr val="tx1"/>
            </a:solidFill>
          </a:ln>
        </p:spPr>
        <p:txBody>
          <a:bodyPr wrap="square" rtlCol="0">
            <a:spAutoFit/>
          </a:bodyPr>
          <a:lstStyle/>
          <a:p>
            <a:r>
              <a:rPr lang="en-IN" dirty="0"/>
              <a:t>NULL</a:t>
            </a:r>
          </a:p>
        </p:txBody>
      </p:sp>
      <p:sp>
        <p:nvSpPr>
          <p:cNvPr id="17" name="Rectangle 16">
            <a:extLst>
              <a:ext uri="{FF2B5EF4-FFF2-40B4-BE49-F238E27FC236}">
                <a16:creationId xmlns:a16="http://schemas.microsoft.com/office/drawing/2014/main" id="{4C8B8B67-2822-F0FF-5983-D7D447505BA5}"/>
              </a:ext>
            </a:extLst>
          </p:cNvPr>
          <p:cNvSpPr/>
          <p:nvPr/>
        </p:nvSpPr>
        <p:spPr>
          <a:xfrm>
            <a:off x="1783735" y="1776715"/>
            <a:ext cx="1752600" cy="4032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300058E1-5C3A-CE73-A438-059CA6840B26}"/>
              </a:ext>
            </a:extLst>
          </p:cNvPr>
          <p:cNvSpPr txBox="1"/>
          <p:nvPr/>
        </p:nvSpPr>
        <p:spPr>
          <a:xfrm>
            <a:off x="1783734" y="1810591"/>
            <a:ext cx="700548" cy="369332"/>
          </a:xfrm>
          <a:prstGeom prst="rect">
            <a:avLst/>
          </a:prstGeom>
          <a:solidFill>
            <a:schemeClr val="accent6">
              <a:lumMod val="40000"/>
              <a:lumOff val="60000"/>
            </a:schemeClr>
          </a:solidFill>
          <a:ln>
            <a:solidFill>
              <a:schemeClr val="tx1"/>
            </a:solidFill>
          </a:ln>
        </p:spPr>
        <p:txBody>
          <a:bodyPr wrap="square" rtlCol="0">
            <a:spAutoFit/>
          </a:bodyPr>
          <a:lstStyle/>
          <a:p>
            <a:r>
              <a:rPr lang="en-IN" dirty="0"/>
              <a:t>16</a:t>
            </a:r>
          </a:p>
        </p:txBody>
      </p:sp>
      <p:sp>
        <p:nvSpPr>
          <p:cNvPr id="19" name="TextBox 18">
            <a:extLst>
              <a:ext uri="{FF2B5EF4-FFF2-40B4-BE49-F238E27FC236}">
                <a16:creationId xmlns:a16="http://schemas.microsoft.com/office/drawing/2014/main" id="{90CEA026-BEF6-C98B-4A9E-8BB1380482C4}"/>
              </a:ext>
            </a:extLst>
          </p:cNvPr>
          <p:cNvSpPr txBox="1"/>
          <p:nvPr/>
        </p:nvSpPr>
        <p:spPr>
          <a:xfrm>
            <a:off x="2484284" y="1801295"/>
            <a:ext cx="1052051" cy="369332"/>
          </a:xfrm>
          <a:prstGeom prst="rect">
            <a:avLst/>
          </a:prstGeom>
          <a:solidFill>
            <a:schemeClr val="accent3">
              <a:lumMod val="60000"/>
              <a:lumOff val="40000"/>
            </a:schemeClr>
          </a:solidFill>
          <a:ln>
            <a:solidFill>
              <a:schemeClr val="tx1"/>
            </a:solidFill>
          </a:ln>
        </p:spPr>
        <p:txBody>
          <a:bodyPr wrap="square" rtlCol="0">
            <a:spAutoFit/>
          </a:bodyPr>
          <a:lstStyle/>
          <a:p>
            <a:r>
              <a:rPr lang="en-IN" dirty="0"/>
              <a:t>2000</a:t>
            </a:r>
          </a:p>
        </p:txBody>
      </p:sp>
      <p:sp>
        <p:nvSpPr>
          <p:cNvPr id="23" name="TextBox 22">
            <a:extLst>
              <a:ext uri="{FF2B5EF4-FFF2-40B4-BE49-F238E27FC236}">
                <a16:creationId xmlns:a16="http://schemas.microsoft.com/office/drawing/2014/main" id="{F9742EA6-5AAA-CB1D-ABCD-7B01DC1E70ED}"/>
              </a:ext>
            </a:extLst>
          </p:cNvPr>
          <p:cNvSpPr txBox="1"/>
          <p:nvPr/>
        </p:nvSpPr>
        <p:spPr>
          <a:xfrm>
            <a:off x="1861165" y="3115287"/>
            <a:ext cx="852948" cy="369332"/>
          </a:xfrm>
          <a:prstGeom prst="rect">
            <a:avLst/>
          </a:prstGeom>
          <a:noFill/>
        </p:spPr>
        <p:txBody>
          <a:bodyPr wrap="square" rtlCol="0">
            <a:spAutoFit/>
          </a:bodyPr>
          <a:lstStyle/>
          <a:p>
            <a:r>
              <a:rPr lang="en-IN" dirty="0"/>
              <a:t>1000</a:t>
            </a:r>
          </a:p>
        </p:txBody>
      </p:sp>
      <p:sp>
        <p:nvSpPr>
          <p:cNvPr id="24" name="TextBox 23">
            <a:extLst>
              <a:ext uri="{FF2B5EF4-FFF2-40B4-BE49-F238E27FC236}">
                <a16:creationId xmlns:a16="http://schemas.microsoft.com/office/drawing/2014/main" id="{264BA2C4-65FD-2116-FEFD-BE7504AE4AC2}"/>
              </a:ext>
            </a:extLst>
          </p:cNvPr>
          <p:cNvSpPr txBox="1"/>
          <p:nvPr/>
        </p:nvSpPr>
        <p:spPr>
          <a:xfrm>
            <a:off x="4720507" y="3443025"/>
            <a:ext cx="1013133" cy="369332"/>
          </a:xfrm>
          <a:prstGeom prst="rect">
            <a:avLst/>
          </a:prstGeom>
          <a:noFill/>
        </p:spPr>
        <p:txBody>
          <a:bodyPr wrap="square" rtlCol="0">
            <a:spAutoFit/>
          </a:bodyPr>
          <a:lstStyle/>
          <a:p>
            <a:r>
              <a:rPr lang="en-IN" dirty="0"/>
              <a:t>Current</a:t>
            </a:r>
          </a:p>
        </p:txBody>
      </p:sp>
      <p:sp>
        <p:nvSpPr>
          <p:cNvPr id="27" name="TextBox 26">
            <a:extLst>
              <a:ext uri="{FF2B5EF4-FFF2-40B4-BE49-F238E27FC236}">
                <a16:creationId xmlns:a16="http://schemas.microsoft.com/office/drawing/2014/main" id="{92B3A73B-706F-73FF-1B1C-1114030A8573}"/>
              </a:ext>
            </a:extLst>
          </p:cNvPr>
          <p:cNvSpPr txBox="1"/>
          <p:nvPr/>
        </p:nvSpPr>
        <p:spPr>
          <a:xfrm>
            <a:off x="1798482" y="3564917"/>
            <a:ext cx="852948" cy="369332"/>
          </a:xfrm>
          <a:prstGeom prst="rect">
            <a:avLst/>
          </a:prstGeom>
          <a:noFill/>
        </p:spPr>
        <p:txBody>
          <a:bodyPr wrap="square" rtlCol="0">
            <a:spAutoFit/>
          </a:bodyPr>
          <a:lstStyle/>
          <a:p>
            <a:r>
              <a:rPr lang="en-IN" dirty="0"/>
              <a:t>Head</a:t>
            </a:r>
          </a:p>
        </p:txBody>
      </p:sp>
      <p:sp>
        <p:nvSpPr>
          <p:cNvPr id="28" name="TextBox 27">
            <a:extLst>
              <a:ext uri="{FF2B5EF4-FFF2-40B4-BE49-F238E27FC236}">
                <a16:creationId xmlns:a16="http://schemas.microsoft.com/office/drawing/2014/main" id="{6603403F-A8C1-3BD0-9167-35DE81EF16E6}"/>
              </a:ext>
            </a:extLst>
          </p:cNvPr>
          <p:cNvSpPr txBox="1"/>
          <p:nvPr/>
        </p:nvSpPr>
        <p:spPr>
          <a:xfrm>
            <a:off x="1628465" y="2244609"/>
            <a:ext cx="852948" cy="369332"/>
          </a:xfrm>
          <a:prstGeom prst="rect">
            <a:avLst/>
          </a:prstGeom>
          <a:noFill/>
        </p:spPr>
        <p:txBody>
          <a:bodyPr wrap="square" rtlCol="0">
            <a:spAutoFit/>
          </a:bodyPr>
          <a:lstStyle/>
          <a:p>
            <a:r>
              <a:rPr lang="en-IN" dirty="0"/>
              <a:t>1000</a:t>
            </a:r>
          </a:p>
        </p:txBody>
      </p:sp>
      <p:sp>
        <p:nvSpPr>
          <p:cNvPr id="30" name="TextBox 29">
            <a:extLst>
              <a:ext uri="{FF2B5EF4-FFF2-40B4-BE49-F238E27FC236}">
                <a16:creationId xmlns:a16="http://schemas.microsoft.com/office/drawing/2014/main" id="{B86A0F13-F0C3-2547-73A1-90657A5E93EE}"/>
              </a:ext>
            </a:extLst>
          </p:cNvPr>
          <p:cNvSpPr txBox="1"/>
          <p:nvPr/>
        </p:nvSpPr>
        <p:spPr>
          <a:xfrm>
            <a:off x="4588999" y="2251158"/>
            <a:ext cx="852948" cy="369332"/>
          </a:xfrm>
          <a:prstGeom prst="rect">
            <a:avLst/>
          </a:prstGeom>
          <a:noFill/>
        </p:spPr>
        <p:txBody>
          <a:bodyPr wrap="square" rtlCol="0">
            <a:spAutoFit/>
          </a:bodyPr>
          <a:lstStyle/>
          <a:p>
            <a:r>
              <a:rPr lang="en-IN" dirty="0"/>
              <a:t>2000</a:t>
            </a:r>
          </a:p>
        </p:txBody>
      </p:sp>
      <p:sp>
        <p:nvSpPr>
          <p:cNvPr id="32" name="TextBox 31">
            <a:extLst>
              <a:ext uri="{FF2B5EF4-FFF2-40B4-BE49-F238E27FC236}">
                <a16:creationId xmlns:a16="http://schemas.microsoft.com/office/drawing/2014/main" id="{A4F1B690-4738-750D-2B7A-8A8FCD93F73C}"/>
              </a:ext>
            </a:extLst>
          </p:cNvPr>
          <p:cNvSpPr txBox="1"/>
          <p:nvPr/>
        </p:nvSpPr>
        <p:spPr>
          <a:xfrm>
            <a:off x="4800599" y="3024017"/>
            <a:ext cx="852948" cy="369332"/>
          </a:xfrm>
          <a:prstGeom prst="rect">
            <a:avLst/>
          </a:prstGeom>
          <a:noFill/>
        </p:spPr>
        <p:txBody>
          <a:bodyPr wrap="square" rtlCol="0">
            <a:spAutoFit/>
          </a:bodyPr>
          <a:lstStyle/>
          <a:p>
            <a:r>
              <a:rPr lang="en-IN" dirty="0"/>
              <a:t>2000</a:t>
            </a:r>
          </a:p>
        </p:txBody>
      </p:sp>
      <p:sp>
        <p:nvSpPr>
          <p:cNvPr id="34" name="TextBox 33">
            <a:extLst>
              <a:ext uri="{FF2B5EF4-FFF2-40B4-BE49-F238E27FC236}">
                <a16:creationId xmlns:a16="http://schemas.microsoft.com/office/drawing/2014/main" id="{0978DFCD-3318-3838-C209-620C510388AF}"/>
              </a:ext>
            </a:extLst>
          </p:cNvPr>
          <p:cNvSpPr txBox="1"/>
          <p:nvPr/>
        </p:nvSpPr>
        <p:spPr>
          <a:xfrm>
            <a:off x="1295400" y="4248916"/>
            <a:ext cx="7030882" cy="1754326"/>
          </a:xfrm>
          <a:prstGeom prst="rect">
            <a:avLst/>
          </a:prstGeom>
          <a:noFill/>
        </p:spPr>
        <p:txBody>
          <a:bodyPr wrap="square">
            <a:spAutoFit/>
          </a:bodyPr>
          <a:lstStyle/>
          <a:p>
            <a:pPr marL="355600"/>
            <a:r>
              <a:rPr lang="en-IN" sz="1800" spc="-25" dirty="0">
                <a:solidFill>
                  <a:schemeClr val="tx1"/>
                </a:solidFill>
                <a:latin typeface="Calibri"/>
                <a:cs typeface="Calibri"/>
              </a:rPr>
              <a:t>           struct node *head =(struct node *) malloc(</a:t>
            </a:r>
            <a:r>
              <a:rPr lang="en-IN" sz="1800" spc="-25" dirty="0" err="1">
                <a:solidFill>
                  <a:schemeClr val="tx1"/>
                </a:solidFill>
                <a:latin typeface="Calibri"/>
                <a:cs typeface="Calibri"/>
              </a:rPr>
              <a:t>sizeof</a:t>
            </a:r>
            <a:r>
              <a:rPr lang="en-IN" sz="1800" spc="-25" dirty="0">
                <a:solidFill>
                  <a:schemeClr val="tx1"/>
                </a:solidFill>
                <a:latin typeface="Calibri"/>
                <a:cs typeface="Calibri"/>
              </a:rPr>
              <a:t>(struct node)); 	head-&gt;data=16;</a:t>
            </a:r>
          </a:p>
          <a:p>
            <a:pPr marL="355600"/>
            <a:r>
              <a:rPr lang="en-IN" sz="1800" spc="-25" dirty="0">
                <a:solidFill>
                  <a:schemeClr val="tx1"/>
                </a:solidFill>
                <a:latin typeface="Calibri"/>
                <a:cs typeface="Calibri"/>
              </a:rPr>
              <a:t>	head-&gt;link=NULL;</a:t>
            </a:r>
          </a:p>
          <a:p>
            <a:pPr marL="355600"/>
            <a:r>
              <a:rPr lang="en-IN" sz="1800" spc="-25" dirty="0">
                <a:solidFill>
                  <a:schemeClr val="tx1"/>
                </a:solidFill>
                <a:latin typeface="Calibri"/>
                <a:cs typeface="Calibri"/>
              </a:rPr>
              <a:t>	struct node *current =(struct node *) malloc(</a:t>
            </a:r>
            <a:r>
              <a:rPr lang="en-IN" sz="1800" spc="-25" dirty="0" err="1">
                <a:solidFill>
                  <a:schemeClr val="tx1"/>
                </a:solidFill>
                <a:latin typeface="Calibri"/>
                <a:cs typeface="Calibri"/>
              </a:rPr>
              <a:t>sizeof</a:t>
            </a:r>
            <a:r>
              <a:rPr lang="en-IN" sz="1800" spc="-25" dirty="0">
                <a:solidFill>
                  <a:schemeClr val="tx1"/>
                </a:solidFill>
                <a:latin typeface="Calibri"/>
                <a:cs typeface="Calibri"/>
              </a:rPr>
              <a:t>(struct node)); 	 current -&gt;data=50;</a:t>
            </a:r>
          </a:p>
          <a:p>
            <a:pPr marL="355600"/>
            <a:r>
              <a:rPr lang="en-IN" sz="1800" spc="-25" dirty="0">
                <a:solidFill>
                  <a:schemeClr val="tx1"/>
                </a:solidFill>
                <a:latin typeface="Calibri"/>
                <a:cs typeface="Calibri"/>
              </a:rPr>
              <a:t>	head-&gt;link= current;</a:t>
            </a:r>
          </a:p>
        </p:txBody>
      </p:sp>
      <p:cxnSp>
        <p:nvCxnSpPr>
          <p:cNvPr id="36" name="Straight Arrow Connector 35">
            <a:extLst>
              <a:ext uri="{FF2B5EF4-FFF2-40B4-BE49-F238E27FC236}">
                <a16:creationId xmlns:a16="http://schemas.microsoft.com/office/drawing/2014/main" id="{76CA050D-A826-C8A8-8EB6-20725CB8D0E1}"/>
              </a:ext>
            </a:extLst>
          </p:cNvPr>
          <p:cNvCxnSpPr>
            <a:stCxn id="19" idx="3"/>
            <a:endCxn id="12" idx="1"/>
          </p:cNvCxnSpPr>
          <p:nvPr/>
        </p:nvCxnSpPr>
        <p:spPr>
          <a:xfrm>
            <a:off x="3536335" y="1985961"/>
            <a:ext cx="1124974" cy="9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B87E166B-F363-3BFE-1A04-362F20AF78E7}"/>
              </a:ext>
            </a:extLst>
          </p:cNvPr>
          <p:cNvCxnSpPr>
            <a:cxnSpLocks/>
            <a:endCxn id="30" idx="2"/>
          </p:cNvCxnSpPr>
          <p:nvPr/>
        </p:nvCxnSpPr>
        <p:spPr>
          <a:xfrm flipH="1" flipV="1">
            <a:off x="5015473" y="2620490"/>
            <a:ext cx="13727" cy="3998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61CEDAB3-FBE7-6035-B77C-16A16A79E2D3}"/>
              </a:ext>
            </a:extLst>
          </p:cNvPr>
          <p:cNvCxnSpPr>
            <a:cxnSpLocks/>
            <a:endCxn id="28" idx="2"/>
          </p:cNvCxnSpPr>
          <p:nvPr/>
        </p:nvCxnSpPr>
        <p:spPr>
          <a:xfrm flipV="1">
            <a:off x="2054939" y="2613941"/>
            <a:ext cx="0" cy="4100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5026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741-FF73-42DA-5453-FF34ECD57E46}"/>
              </a:ext>
            </a:extLst>
          </p:cNvPr>
          <p:cNvSpPr>
            <a:spLocks noGrp="1"/>
          </p:cNvSpPr>
          <p:nvPr>
            <p:ph type="title"/>
          </p:nvPr>
        </p:nvSpPr>
        <p:spPr>
          <a:xfrm>
            <a:off x="760510" y="191466"/>
            <a:ext cx="10670980" cy="492443"/>
          </a:xfrm>
        </p:spPr>
        <p:txBody>
          <a:bodyPr>
            <a:normAutofit fontScale="90000"/>
          </a:bodyPr>
          <a:lstStyle/>
          <a:p>
            <a:r>
              <a:rPr kumimoji="0" lang="en-IN" sz="3200" b="0" i="0" u="none" strike="noStrike" kern="0" cap="none" spc="0" normalizeH="0" baseline="0" noProof="0" dirty="0">
                <a:ln>
                  <a:noFill/>
                </a:ln>
                <a:solidFill>
                  <a:prstClr val="black"/>
                </a:solidFill>
                <a:effectLst/>
                <a:uLnTx/>
                <a:uFillTx/>
                <a:latin typeface="Calibri"/>
                <a:ea typeface="+mj-ea"/>
                <a:cs typeface="Calibri"/>
              </a:rPr>
              <a:t>Node</a:t>
            </a:r>
            <a:r>
              <a:rPr kumimoji="0" lang="en-IN" sz="3200" b="0" i="0" u="none" strike="noStrike" kern="0" cap="none" spc="-20" normalizeH="0" baseline="0" noProof="0" dirty="0">
                <a:ln>
                  <a:noFill/>
                </a:ln>
                <a:solidFill>
                  <a:prstClr val="black"/>
                </a:solidFill>
                <a:effectLst/>
                <a:uLnTx/>
                <a:uFillTx/>
                <a:latin typeface="Calibri"/>
                <a:ea typeface="+mj-ea"/>
                <a:cs typeface="Calibri"/>
              </a:rPr>
              <a:t> </a:t>
            </a:r>
            <a:r>
              <a:rPr kumimoji="0" lang="en-IN" sz="3200" b="0" i="0" u="none" strike="noStrike" kern="0" cap="none" spc="-10" normalizeH="0" baseline="0" noProof="0" dirty="0">
                <a:ln>
                  <a:noFill/>
                </a:ln>
                <a:solidFill>
                  <a:prstClr val="black"/>
                </a:solidFill>
                <a:effectLst/>
                <a:uLnTx/>
                <a:uFillTx/>
                <a:latin typeface="Calibri"/>
                <a:ea typeface="+mj-ea"/>
                <a:cs typeface="Calibri"/>
              </a:rPr>
              <a:t>Implementation</a:t>
            </a:r>
            <a:endParaRPr lang="en-IN" dirty="0"/>
          </a:p>
        </p:txBody>
      </p:sp>
      <p:sp>
        <p:nvSpPr>
          <p:cNvPr id="3" name="Text Placeholder 2">
            <a:extLst>
              <a:ext uri="{FF2B5EF4-FFF2-40B4-BE49-F238E27FC236}">
                <a16:creationId xmlns:a16="http://schemas.microsoft.com/office/drawing/2014/main" id="{CC4D2507-741C-C8FE-2555-C622B90CDFC2}"/>
              </a:ext>
            </a:extLst>
          </p:cNvPr>
          <p:cNvSpPr>
            <a:spLocks noGrp="1"/>
          </p:cNvSpPr>
          <p:nvPr>
            <p:ph type="body" idx="1"/>
          </p:nvPr>
        </p:nvSpPr>
        <p:spPr>
          <a:xfrm>
            <a:off x="787400" y="1478299"/>
            <a:ext cx="10617200" cy="1938992"/>
          </a:xfrm>
        </p:spPr>
        <p:txBody>
          <a:bodyPr/>
          <a:lstStyle/>
          <a:p>
            <a:endParaRPr lang="en-IN" dirty="0"/>
          </a:p>
          <a:p>
            <a:endParaRPr lang="en-IN" dirty="0"/>
          </a:p>
          <a:p>
            <a:endParaRPr lang="en-IN" dirty="0"/>
          </a:p>
          <a:p>
            <a:endParaRPr lang="en-IN" dirty="0"/>
          </a:p>
          <a:p>
            <a:endParaRPr lang="en-IN" dirty="0"/>
          </a:p>
          <a:p>
            <a:endParaRPr lang="en-IN" dirty="0"/>
          </a:p>
          <a:p>
            <a:endParaRPr lang="en-IN" dirty="0"/>
          </a:p>
        </p:txBody>
      </p:sp>
      <p:sp>
        <p:nvSpPr>
          <p:cNvPr id="6" name="Rectangle 5">
            <a:extLst>
              <a:ext uri="{FF2B5EF4-FFF2-40B4-BE49-F238E27FC236}">
                <a16:creationId xmlns:a16="http://schemas.microsoft.com/office/drawing/2014/main" id="{D4BC1978-D1A7-A3CE-1E63-ADEC7EDD6C67}"/>
              </a:ext>
            </a:extLst>
          </p:cNvPr>
          <p:cNvSpPr/>
          <p:nvPr/>
        </p:nvSpPr>
        <p:spPr>
          <a:xfrm>
            <a:off x="1798482" y="3074887"/>
            <a:ext cx="852948" cy="4032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he</a:t>
            </a:r>
          </a:p>
        </p:txBody>
      </p:sp>
      <p:sp>
        <p:nvSpPr>
          <p:cNvPr id="7" name="Rectangle 6">
            <a:extLst>
              <a:ext uri="{FF2B5EF4-FFF2-40B4-BE49-F238E27FC236}">
                <a16:creationId xmlns:a16="http://schemas.microsoft.com/office/drawing/2014/main" id="{55CF246E-AF20-1B3C-AF15-314D373DA2B9}"/>
              </a:ext>
            </a:extLst>
          </p:cNvPr>
          <p:cNvSpPr/>
          <p:nvPr/>
        </p:nvSpPr>
        <p:spPr>
          <a:xfrm>
            <a:off x="4661310" y="1776715"/>
            <a:ext cx="1752600" cy="4032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7248A545-3056-7078-5B6A-B50FF391AD51}"/>
              </a:ext>
            </a:extLst>
          </p:cNvPr>
          <p:cNvSpPr/>
          <p:nvPr/>
        </p:nvSpPr>
        <p:spPr>
          <a:xfrm>
            <a:off x="4731774" y="3020313"/>
            <a:ext cx="907026" cy="3685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8E2DFFBE-33D1-BB16-8537-DC475AC09B87}"/>
              </a:ext>
            </a:extLst>
          </p:cNvPr>
          <p:cNvSpPr txBox="1"/>
          <p:nvPr/>
        </p:nvSpPr>
        <p:spPr>
          <a:xfrm>
            <a:off x="4661309" y="1810591"/>
            <a:ext cx="700548" cy="369332"/>
          </a:xfrm>
          <a:prstGeom prst="rect">
            <a:avLst/>
          </a:prstGeom>
          <a:solidFill>
            <a:schemeClr val="accent6">
              <a:lumMod val="40000"/>
              <a:lumOff val="60000"/>
            </a:schemeClr>
          </a:solidFill>
          <a:ln>
            <a:solidFill>
              <a:schemeClr val="tx1"/>
            </a:solidFill>
          </a:ln>
        </p:spPr>
        <p:txBody>
          <a:bodyPr wrap="square" rtlCol="0">
            <a:spAutoFit/>
          </a:bodyPr>
          <a:lstStyle/>
          <a:p>
            <a:r>
              <a:rPr lang="en-IN" dirty="0"/>
              <a:t>50</a:t>
            </a:r>
          </a:p>
        </p:txBody>
      </p:sp>
      <p:sp>
        <p:nvSpPr>
          <p:cNvPr id="13" name="TextBox 12">
            <a:extLst>
              <a:ext uri="{FF2B5EF4-FFF2-40B4-BE49-F238E27FC236}">
                <a16:creationId xmlns:a16="http://schemas.microsoft.com/office/drawing/2014/main" id="{9B4E34E5-F546-3730-F3AD-33DEAF50C760}"/>
              </a:ext>
            </a:extLst>
          </p:cNvPr>
          <p:cNvSpPr txBox="1"/>
          <p:nvPr/>
        </p:nvSpPr>
        <p:spPr>
          <a:xfrm>
            <a:off x="5361859" y="1801295"/>
            <a:ext cx="1052051" cy="369332"/>
          </a:xfrm>
          <a:prstGeom prst="rect">
            <a:avLst/>
          </a:prstGeom>
          <a:solidFill>
            <a:schemeClr val="accent3">
              <a:lumMod val="60000"/>
              <a:lumOff val="40000"/>
            </a:schemeClr>
          </a:solidFill>
          <a:ln>
            <a:solidFill>
              <a:schemeClr val="tx1"/>
            </a:solidFill>
          </a:ln>
        </p:spPr>
        <p:txBody>
          <a:bodyPr wrap="square" rtlCol="0">
            <a:spAutoFit/>
          </a:bodyPr>
          <a:lstStyle/>
          <a:p>
            <a:r>
              <a:rPr lang="en-IN" dirty="0"/>
              <a:t>NULL</a:t>
            </a:r>
          </a:p>
        </p:txBody>
      </p:sp>
      <p:sp>
        <p:nvSpPr>
          <p:cNvPr id="14" name="Rectangle 13">
            <a:extLst>
              <a:ext uri="{FF2B5EF4-FFF2-40B4-BE49-F238E27FC236}">
                <a16:creationId xmlns:a16="http://schemas.microsoft.com/office/drawing/2014/main" id="{2693D29E-AFE4-5E44-6CED-C9FE5A73C775}"/>
              </a:ext>
            </a:extLst>
          </p:cNvPr>
          <p:cNvSpPr/>
          <p:nvPr/>
        </p:nvSpPr>
        <p:spPr>
          <a:xfrm>
            <a:off x="7619590" y="2993410"/>
            <a:ext cx="852949" cy="4032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4C8B8B67-2822-F0FF-5983-D7D447505BA5}"/>
              </a:ext>
            </a:extLst>
          </p:cNvPr>
          <p:cNvSpPr/>
          <p:nvPr/>
        </p:nvSpPr>
        <p:spPr>
          <a:xfrm>
            <a:off x="1783735" y="1776715"/>
            <a:ext cx="1752600" cy="4032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300058E1-5C3A-CE73-A438-059CA6840B26}"/>
              </a:ext>
            </a:extLst>
          </p:cNvPr>
          <p:cNvSpPr txBox="1"/>
          <p:nvPr/>
        </p:nvSpPr>
        <p:spPr>
          <a:xfrm>
            <a:off x="1783734" y="1810591"/>
            <a:ext cx="700548" cy="369332"/>
          </a:xfrm>
          <a:prstGeom prst="rect">
            <a:avLst/>
          </a:prstGeom>
          <a:solidFill>
            <a:schemeClr val="accent6">
              <a:lumMod val="40000"/>
              <a:lumOff val="60000"/>
            </a:schemeClr>
          </a:solidFill>
          <a:ln>
            <a:solidFill>
              <a:schemeClr val="tx1"/>
            </a:solidFill>
          </a:ln>
        </p:spPr>
        <p:txBody>
          <a:bodyPr wrap="square" rtlCol="0">
            <a:spAutoFit/>
          </a:bodyPr>
          <a:lstStyle/>
          <a:p>
            <a:r>
              <a:rPr lang="en-IN" dirty="0"/>
              <a:t>16</a:t>
            </a:r>
          </a:p>
        </p:txBody>
      </p:sp>
      <p:sp>
        <p:nvSpPr>
          <p:cNvPr id="19" name="TextBox 18">
            <a:extLst>
              <a:ext uri="{FF2B5EF4-FFF2-40B4-BE49-F238E27FC236}">
                <a16:creationId xmlns:a16="http://schemas.microsoft.com/office/drawing/2014/main" id="{90CEA026-BEF6-C98B-4A9E-8BB1380482C4}"/>
              </a:ext>
            </a:extLst>
          </p:cNvPr>
          <p:cNvSpPr txBox="1"/>
          <p:nvPr/>
        </p:nvSpPr>
        <p:spPr>
          <a:xfrm>
            <a:off x="2484284" y="1801295"/>
            <a:ext cx="1052051" cy="369332"/>
          </a:xfrm>
          <a:prstGeom prst="rect">
            <a:avLst/>
          </a:prstGeom>
          <a:solidFill>
            <a:schemeClr val="accent3">
              <a:lumMod val="60000"/>
              <a:lumOff val="40000"/>
            </a:schemeClr>
          </a:solidFill>
          <a:ln>
            <a:solidFill>
              <a:schemeClr val="tx1"/>
            </a:solidFill>
          </a:ln>
        </p:spPr>
        <p:txBody>
          <a:bodyPr wrap="square" rtlCol="0">
            <a:spAutoFit/>
          </a:bodyPr>
          <a:lstStyle/>
          <a:p>
            <a:r>
              <a:rPr lang="en-IN" dirty="0"/>
              <a:t>2000</a:t>
            </a:r>
          </a:p>
        </p:txBody>
      </p:sp>
      <p:sp>
        <p:nvSpPr>
          <p:cNvPr id="20" name="Rectangle 19">
            <a:extLst>
              <a:ext uri="{FF2B5EF4-FFF2-40B4-BE49-F238E27FC236}">
                <a16:creationId xmlns:a16="http://schemas.microsoft.com/office/drawing/2014/main" id="{4F79D310-55BF-EFA0-FEF3-F95879BB0A71}"/>
              </a:ext>
            </a:extLst>
          </p:cNvPr>
          <p:cNvSpPr/>
          <p:nvPr/>
        </p:nvSpPr>
        <p:spPr>
          <a:xfrm>
            <a:off x="7625735" y="1798837"/>
            <a:ext cx="1752600" cy="4032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6D927377-8242-40D7-C61C-33BE67BFF519}"/>
              </a:ext>
            </a:extLst>
          </p:cNvPr>
          <p:cNvSpPr txBox="1"/>
          <p:nvPr/>
        </p:nvSpPr>
        <p:spPr>
          <a:xfrm>
            <a:off x="7625734" y="1832713"/>
            <a:ext cx="700548" cy="369332"/>
          </a:xfrm>
          <a:prstGeom prst="rect">
            <a:avLst/>
          </a:prstGeom>
          <a:solidFill>
            <a:schemeClr val="accent6">
              <a:lumMod val="40000"/>
              <a:lumOff val="60000"/>
            </a:schemeClr>
          </a:solidFill>
          <a:ln>
            <a:solidFill>
              <a:schemeClr val="tx1"/>
            </a:solidFill>
          </a:ln>
        </p:spPr>
        <p:txBody>
          <a:bodyPr wrap="square" rtlCol="0">
            <a:spAutoFit/>
          </a:bodyPr>
          <a:lstStyle/>
          <a:p>
            <a:r>
              <a:rPr lang="en-IN" dirty="0"/>
              <a:t>70</a:t>
            </a:r>
          </a:p>
        </p:txBody>
      </p:sp>
      <p:sp>
        <p:nvSpPr>
          <p:cNvPr id="22" name="TextBox 21">
            <a:extLst>
              <a:ext uri="{FF2B5EF4-FFF2-40B4-BE49-F238E27FC236}">
                <a16:creationId xmlns:a16="http://schemas.microsoft.com/office/drawing/2014/main" id="{D4300705-3B16-2A27-410C-FE59B1624647}"/>
              </a:ext>
            </a:extLst>
          </p:cNvPr>
          <p:cNvSpPr txBox="1"/>
          <p:nvPr/>
        </p:nvSpPr>
        <p:spPr>
          <a:xfrm>
            <a:off x="8326282" y="1815775"/>
            <a:ext cx="1052051" cy="369332"/>
          </a:xfrm>
          <a:prstGeom prst="rect">
            <a:avLst/>
          </a:prstGeom>
          <a:solidFill>
            <a:schemeClr val="accent3">
              <a:lumMod val="60000"/>
              <a:lumOff val="40000"/>
            </a:schemeClr>
          </a:solidFill>
          <a:ln>
            <a:solidFill>
              <a:schemeClr val="tx1"/>
            </a:solidFill>
          </a:ln>
        </p:spPr>
        <p:txBody>
          <a:bodyPr wrap="square" rtlCol="0">
            <a:spAutoFit/>
          </a:bodyPr>
          <a:lstStyle/>
          <a:p>
            <a:r>
              <a:rPr lang="en-IN" dirty="0"/>
              <a:t>NULL</a:t>
            </a:r>
          </a:p>
        </p:txBody>
      </p:sp>
      <p:sp>
        <p:nvSpPr>
          <p:cNvPr id="23" name="TextBox 22">
            <a:extLst>
              <a:ext uri="{FF2B5EF4-FFF2-40B4-BE49-F238E27FC236}">
                <a16:creationId xmlns:a16="http://schemas.microsoft.com/office/drawing/2014/main" id="{F9742EA6-5AAA-CB1D-ABCD-7B01DC1E70ED}"/>
              </a:ext>
            </a:extLst>
          </p:cNvPr>
          <p:cNvSpPr txBox="1"/>
          <p:nvPr/>
        </p:nvSpPr>
        <p:spPr>
          <a:xfrm>
            <a:off x="1861165" y="3115287"/>
            <a:ext cx="852948" cy="369332"/>
          </a:xfrm>
          <a:prstGeom prst="rect">
            <a:avLst/>
          </a:prstGeom>
          <a:noFill/>
        </p:spPr>
        <p:txBody>
          <a:bodyPr wrap="square" rtlCol="0">
            <a:spAutoFit/>
          </a:bodyPr>
          <a:lstStyle/>
          <a:p>
            <a:r>
              <a:rPr lang="en-IN" dirty="0"/>
              <a:t>1000</a:t>
            </a:r>
          </a:p>
        </p:txBody>
      </p:sp>
      <p:sp>
        <p:nvSpPr>
          <p:cNvPr id="24" name="TextBox 23">
            <a:extLst>
              <a:ext uri="{FF2B5EF4-FFF2-40B4-BE49-F238E27FC236}">
                <a16:creationId xmlns:a16="http://schemas.microsoft.com/office/drawing/2014/main" id="{264BA2C4-65FD-2116-FEFD-BE7504AE4AC2}"/>
              </a:ext>
            </a:extLst>
          </p:cNvPr>
          <p:cNvSpPr txBox="1"/>
          <p:nvPr/>
        </p:nvSpPr>
        <p:spPr>
          <a:xfrm>
            <a:off x="4720507" y="3443025"/>
            <a:ext cx="1146893" cy="369332"/>
          </a:xfrm>
          <a:prstGeom prst="rect">
            <a:avLst/>
          </a:prstGeom>
          <a:noFill/>
        </p:spPr>
        <p:txBody>
          <a:bodyPr wrap="square" rtlCol="0">
            <a:spAutoFit/>
          </a:bodyPr>
          <a:lstStyle/>
          <a:p>
            <a:r>
              <a:rPr lang="en-IN" dirty="0"/>
              <a:t>Current1</a:t>
            </a:r>
          </a:p>
        </p:txBody>
      </p:sp>
      <p:sp>
        <p:nvSpPr>
          <p:cNvPr id="27" name="TextBox 26">
            <a:extLst>
              <a:ext uri="{FF2B5EF4-FFF2-40B4-BE49-F238E27FC236}">
                <a16:creationId xmlns:a16="http://schemas.microsoft.com/office/drawing/2014/main" id="{92B3A73B-706F-73FF-1B1C-1114030A8573}"/>
              </a:ext>
            </a:extLst>
          </p:cNvPr>
          <p:cNvSpPr txBox="1"/>
          <p:nvPr/>
        </p:nvSpPr>
        <p:spPr>
          <a:xfrm>
            <a:off x="1798482" y="3564917"/>
            <a:ext cx="852948" cy="369332"/>
          </a:xfrm>
          <a:prstGeom prst="rect">
            <a:avLst/>
          </a:prstGeom>
          <a:noFill/>
        </p:spPr>
        <p:txBody>
          <a:bodyPr wrap="square" rtlCol="0">
            <a:spAutoFit/>
          </a:bodyPr>
          <a:lstStyle/>
          <a:p>
            <a:r>
              <a:rPr lang="en-IN" dirty="0"/>
              <a:t>Head</a:t>
            </a:r>
          </a:p>
        </p:txBody>
      </p:sp>
      <p:sp>
        <p:nvSpPr>
          <p:cNvPr id="28" name="TextBox 27">
            <a:extLst>
              <a:ext uri="{FF2B5EF4-FFF2-40B4-BE49-F238E27FC236}">
                <a16:creationId xmlns:a16="http://schemas.microsoft.com/office/drawing/2014/main" id="{6603403F-A8C1-3BD0-9167-35DE81EF16E6}"/>
              </a:ext>
            </a:extLst>
          </p:cNvPr>
          <p:cNvSpPr txBox="1"/>
          <p:nvPr/>
        </p:nvSpPr>
        <p:spPr>
          <a:xfrm>
            <a:off x="1628465" y="2244609"/>
            <a:ext cx="852948" cy="369332"/>
          </a:xfrm>
          <a:prstGeom prst="rect">
            <a:avLst/>
          </a:prstGeom>
          <a:noFill/>
        </p:spPr>
        <p:txBody>
          <a:bodyPr wrap="square" rtlCol="0">
            <a:spAutoFit/>
          </a:bodyPr>
          <a:lstStyle/>
          <a:p>
            <a:r>
              <a:rPr lang="en-IN" dirty="0"/>
              <a:t>1000</a:t>
            </a:r>
          </a:p>
        </p:txBody>
      </p:sp>
      <p:sp>
        <p:nvSpPr>
          <p:cNvPr id="30" name="TextBox 29">
            <a:extLst>
              <a:ext uri="{FF2B5EF4-FFF2-40B4-BE49-F238E27FC236}">
                <a16:creationId xmlns:a16="http://schemas.microsoft.com/office/drawing/2014/main" id="{B86A0F13-F0C3-2547-73A1-90657A5E93EE}"/>
              </a:ext>
            </a:extLst>
          </p:cNvPr>
          <p:cNvSpPr txBox="1"/>
          <p:nvPr/>
        </p:nvSpPr>
        <p:spPr>
          <a:xfrm>
            <a:off x="4588999" y="2251158"/>
            <a:ext cx="852948" cy="369332"/>
          </a:xfrm>
          <a:prstGeom prst="rect">
            <a:avLst/>
          </a:prstGeom>
          <a:noFill/>
        </p:spPr>
        <p:txBody>
          <a:bodyPr wrap="square" rtlCol="0">
            <a:spAutoFit/>
          </a:bodyPr>
          <a:lstStyle/>
          <a:p>
            <a:r>
              <a:rPr lang="en-IN" dirty="0"/>
              <a:t>2000</a:t>
            </a:r>
          </a:p>
        </p:txBody>
      </p:sp>
      <p:sp>
        <p:nvSpPr>
          <p:cNvPr id="31" name="TextBox 30">
            <a:extLst>
              <a:ext uri="{FF2B5EF4-FFF2-40B4-BE49-F238E27FC236}">
                <a16:creationId xmlns:a16="http://schemas.microsoft.com/office/drawing/2014/main" id="{D34285BD-C2B6-298E-09C4-212DEB5D4496}"/>
              </a:ext>
            </a:extLst>
          </p:cNvPr>
          <p:cNvSpPr txBox="1"/>
          <p:nvPr/>
        </p:nvSpPr>
        <p:spPr>
          <a:xfrm>
            <a:off x="7549534" y="2263129"/>
            <a:ext cx="852948" cy="369332"/>
          </a:xfrm>
          <a:prstGeom prst="rect">
            <a:avLst/>
          </a:prstGeom>
          <a:noFill/>
        </p:spPr>
        <p:txBody>
          <a:bodyPr wrap="square" rtlCol="0">
            <a:spAutoFit/>
          </a:bodyPr>
          <a:lstStyle/>
          <a:p>
            <a:r>
              <a:rPr lang="en-IN" dirty="0"/>
              <a:t>3000</a:t>
            </a:r>
          </a:p>
        </p:txBody>
      </p:sp>
      <p:sp>
        <p:nvSpPr>
          <p:cNvPr id="32" name="TextBox 31">
            <a:extLst>
              <a:ext uri="{FF2B5EF4-FFF2-40B4-BE49-F238E27FC236}">
                <a16:creationId xmlns:a16="http://schemas.microsoft.com/office/drawing/2014/main" id="{A4F1B690-4738-750D-2B7A-8A8FCD93F73C}"/>
              </a:ext>
            </a:extLst>
          </p:cNvPr>
          <p:cNvSpPr txBox="1"/>
          <p:nvPr/>
        </p:nvSpPr>
        <p:spPr>
          <a:xfrm>
            <a:off x="4800599" y="3024017"/>
            <a:ext cx="852948" cy="369332"/>
          </a:xfrm>
          <a:prstGeom prst="rect">
            <a:avLst/>
          </a:prstGeom>
          <a:noFill/>
        </p:spPr>
        <p:txBody>
          <a:bodyPr wrap="square" rtlCol="0">
            <a:spAutoFit/>
          </a:bodyPr>
          <a:lstStyle/>
          <a:p>
            <a:r>
              <a:rPr lang="en-IN" dirty="0"/>
              <a:t>2000</a:t>
            </a:r>
          </a:p>
        </p:txBody>
      </p:sp>
      <p:sp>
        <p:nvSpPr>
          <p:cNvPr id="4" name="TextBox 3">
            <a:extLst>
              <a:ext uri="{FF2B5EF4-FFF2-40B4-BE49-F238E27FC236}">
                <a16:creationId xmlns:a16="http://schemas.microsoft.com/office/drawing/2014/main" id="{6C0AE65D-8790-D6E9-5E73-3B13E9EE018F}"/>
              </a:ext>
            </a:extLst>
          </p:cNvPr>
          <p:cNvSpPr txBox="1"/>
          <p:nvPr/>
        </p:nvSpPr>
        <p:spPr>
          <a:xfrm>
            <a:off x="2448024" y="4127589"/>
            <a:ext cx="2283749" cy="369332"/>
          </a:xfrm>
          <a:prstGeom prst="rect">
            <a:avLst/>
          </a:prstGeom>
          <a:noFill/>
        </p:spPr>
        <p:txBody>
          <a:bodyPr wrap="square" rtlCol="0">
            <a:spAutoFit/>
          </a:bodyPr>
          <a:lstStyle/>
          <a:p>
            <a:r>
              <a:rPr lang="en-IN" dirty="0"/>
              <a:t>head-&gt;link=current1</a:t>
            </a:r>
          </a:p>
        </p:txBody>
      </p:sp>
      <p:sp>
        <p:nvSpPr>
          <p:cNvPr id="5" name="TextBox 4">
            <a:extLst>
              <a:ext uri="{FF2B5EF4-FFF2-40B4-BE49-F238E27FC236}">
                <a16:creationId xmlns:a16="http://schemas.microsoft.com/office/drawing/2014/main" id="{469934CF-6E45-591F-C804-AE516D5C9983}"/>
              </a:ext>
            </a:extLst>
          </p:cNvPr>
          <p:cNvSpPr txBox="1"/>
          <p:nvPr/>
        </p:nvSpPr>
        <p:spPr>
          <a:xfrm>
            <a:off x="7646218" y="3028693"/>
            <a:ext cx="852948" cy="369332"/>
          </a:xfrm>
          <a:prstGeom prst="rect">
            <a:avLst/>
          </a:prstGeom>
          <a:noFill/>
        </p:spPr>
        <p:txBody>
          <a:bodyPr wrap="square" rtlCol="0">
            <a:spAutoFit/>
          </a:bodyPr>
          <a:lstStyle/>
          <a:p>
            <a:r>
              <a:rPr lang="en-IN" dirty="0"/>
              <a:t>3000</a:t>
            </a:r>
          </a:p>
        </p:txBody>
      </p:sp>
      <p:sp>
        <p:nvSpPr>
          <p:cNvPr id="8" name="TextBox 7">
            <a:extLst>
              <a:ext uri="{FF2B5EF4-FFF2-40B4-BE49-F238E27FC236}">
                <a16:creationId xmlns:a16="http://schemas.microsoft.com/office/drawing/2014/main" id="{38AE3767-152A-3DDD-102D-AE7E31AFCF48}"/>
              </a:ext>
            </a:extLst>
          </p:cNvPr>
          <p:cNvSpPr txBox="1"/>
          <p:nvPr/>
        </p:nvSpPr>
        <p:spPr>
          <a:xfrm>
            <a:off x="7539497" y="3459109"/>
            <a:ext cx="1146893" cy="369332"/>
          </a:xfrm>
          <a:prstGeom prst="rect">
            <a:avLst/>
          </a:prstGeom>
          <a:noFill/>
        </p:spPr>
        <p:txBody>
          <a:bodyPr wrap="square" rtlCol="0">
            <a:spAutoFit/>
          </a:bodyPr>
          <a:lstStyle/>
          <a:p>
            <a:r>
              <a:rPr lang="en-IN" dirty="0"/>
              <a:t>Current2</a:t>
            </a:r>
          </a:p>
        </p:txBody>
      </p:sp>
      <p:sp>
        <p:nvSpPr>
          <p:cNvPr id="10" name="TextBox 9">
            <a:extLst>
              <a:ext uri="{FF2B5EF4-FFF2-40B4-BE49-F238E27FC236}">
                <a16:creationId xmlns:a16="http://schemas.microsoft.com/office/drawing/2014/main" id="{AFC1CD56-31C6-AD59-4B6E-43BE7461FBD2}"/>
              </a:ext>
            </a:extLst>
          </p:cNvPr>
          <p:cNvSpPr txBox="1"/>
          <p:nvPr/>
        </p:nvSpPr>
        <p:spPr>
          <a:xfrm>
            <a:off x="3810050" y="5251464"/>
            <a:ext cx="3103613" cy="369332"/>
          </a:xfrm>
          <a:prstGeom prst="rect">
            <a:avLst/>
          </a:prstGeom>
          <a:noFill/>
        </p:spPr>
        <p:txBody>
          <a:bodyPr wrap="square" rtlCol="0">
            <a:spAutoFit/>
          </a:bodyPr>
          <a:lstStyle/>
          <a:p>
            <a:r>
              <a:rPr lang="en-IN" dirty="0"/>
              <a:t>head-&gt;link-&gt;link=current</a:t>
            </a:r>
          </a:p>
        </p:txBody>
      </p:sp>
      <p:sp>
        <p:nvSpPr>
          <p:cNvPr id="11" name="TextBox 10">
            <a:extLst>
              <a:ext uri="{FF2B5EF4-FFF2-40B4-BE49-F238E27FC236}">
                <a16:creationId xmlns:a16="http://schemas.microsoft.com/office/drawing/2014/main" id="{ADDFD75C-B1C9-06BA-63C1-DC9747C3042B}"/>
              </a:ext>
            </a:extLst>
          </p:cNvPr>
          <p:cNvSpPr txBox="1"/>
          <p:nvPr/>
        </p:nvSpPr>
        <p:spPr>
          <a:xfrm>
            <a:off x="5441947" y="4114375"/>
            <a:ext cx="2711453" cy="369332"/>
          </a:xfrm>
          <a:prstGeom prst="rect">
            <a:avLst/>
          </a:prstGeom>
          <a:noFill/>
        </p:spPr>
        <p:txBody>
          <a:bodyPr wrap="square" rtlCol="0">
            <a:spAutoFit/>
          </a:bodyPr>
          <a:lstStyle/>
          <a:p>
            <a:r>
              <a:rPr lang="en-IN" dirty="0"/>
              <a:t>current1-&gt;link=current2</a:t>
            </a:r>
          </a:p>
        </p:txBody>
      </p:sp>
    </p:spTree>
    <p:extLst>
      <p:ext uri="{BB962C8B-B14F-4D97-AF65-F5344CB8AC3E}">
        <p14:creationId xmlns:p14="http://schemas.microsoft.com/office/powerpoint/2010/main" val="344416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E460-EB0C-4952-C819-871BA6C98576}"/>
              </a:ext>
            </a:extLst>
          </p:cNvPr>
          <p:cNvSpPr>
            <a:spLocks noGrp="1"/>
          </p:cNvSpPr>
          <p:nvPr>
            <p:ph type="title"/>
          </p:nvPr>
        </p:nvSpPr>
        <p:spPr>
          <a:xfrm>
            <a:off x="760510" y="191466"/>
            <a:ext cx="9145490" cy="492443"/>
          </a:xfrm>
        </p:spPr>
        <p:txBody>
          <a:bodyPr>
            <a:normAutofit fontScale="90000"/>
          </a:bodyPr>
          <a:lstStyle/>
          <a:p>
            <a:r>
              <a:rPr lang="en-IN" sz="3200" dirty="0"/>
              <a:t>Display the contents of the linked list</a:t>
            </a:r>
          </a:p>
        </p:txBody>
      </p:sp>
      <p:sp>
        <p:nvSpPr>
          <p:cNvPr id="3" name="Text Placeholder 2">
            <a:extLst>
              <a:ext uri="{FF2B5EF4-FFF2-40B4-BE49-F238E27FC236}">
                <a16:creationId xmlns:a16="http://schemas.microsoft.com/office/drawing/2014/main" id="{8AAC059B-E6BB-09B5-EAA2-ACAF6C96E135}"/>
              </a:ext>
            </a:extLst>
          </p:cNvPr>
          <p:cNvSpPr>
            <a:spLocks noGrp="1"/>
          </p:cNvSpPr>
          <p:nvPr>
            <p:ph type="body" idx="1"/>
          </p:nvPr>
        </p:nvSpPr>
        <p:spPr>
          <a:xfrm>
            <a:off x="1371600" y="1524000"/>
            <a:ext cx="6981613" cy="2769989"/>
          </a:xfrm>
        </p:spPr>
        <p:txBody>
          <a:bodyPr>
            <a:normAutofit fontScale="85000" lnSpcReduction="20000"/>
          </a:bodyPr>
          <a:lstStyle/>
          <a:p>
            <a:r>
              <a:rPr lang="en-IN" sz="2000" dirty="0"/>
              <a:t>void </a:t>
            </a:r>
            <a:r>
              <a:rPr lang="en-IN" sz="2000" dirty="0" err="1"/>
              <a:t>print_list</a:t>
            </a:r>
            <a:r>
              <a:rPr lang="en-IN" sz="2000" dirty="0"/>
              <a:t>(</a:t>
            </a:r>
            <a:r>
              <a:rPr lang="en-IN" sz="2000" dirty="0">
                <a:latin typeface="Calibri"/>
                <a:cs typeface="Calibri"/>
              </a:rPr>
              <a:t>struct</a:t>
            </a:r>
            <a:r>
              <a:rPr lang="en-IN" sz="2000" spc="-50" dirty="0">
                <a:latin typeface="Calibri"/>
                <a:cs typeface="Calibri"/>
              </a:rPr>
              <a:t> </a:t>
            </a:r>
            <a:r>
              <a:rPr lang="en-IN" sz="2000" dirty="0">
                <a:latin typeface="Calibri"/>
                <a:cs typeface="Calibri"/>
              </a:rPr>
              <a:t>node*</a:t>
            </a:r>
            <a:r>
              <a:rPr lang="en-IN" sz="2000" spc="-35" dirty="0">
                <a:latin typeface="Calibri"/>
                <a:cs typeface="Calibri"/>
              </a:rPr>
              <a:t> </a:t>
            </a:r>
            <a:r>
              <a:rPr lang="en-IN" sz="2000" spc="-35" dirty="0"/>
              <a:t>head)</a:t>
            </a:r>
          </a:p>
          <a:p>
            <a:r>
              <a:rPr lang="en-IN" sz="2000" spc="-35" dirty="0"/>
              <a:t>{   if (head==NULL)</a:t>
            </a:r>
          </a:p>
          <a:p>
            <a:r>
              <a:rPr lang="en-IN" sz="2000" dirty="0"/>
              <a:t>        </a:t>
            </a:r>
            <a:r>
              <a:rPr lang="en-IN" sz="2000" dirty="0" err="1"/>
              <a:t>printf</a:t>
            </a:r>
            <a:r>
              <a:rPr lang="en-IN" sz="2000" dirty="0"/>
              <a:t>(“Linked list is empty”);</a:t>
            </a:r>
          </a:p>
          <a:p>
            <a:r>
              <a:rPr lang="en-IN" sz="2000" dirty="0"/>
              <a:t>    struct node *</a:t>
            </a:r>
            <a:r>
              <a:rPr lang="en-IN" sz="2000" dirty="0" err="1"/>
              <a:t>ptr</a:t>
            </a:r>
            <a:r>
              <a:rPr lang="en-IN" sz="2000" dirty="0"/>
              <a:t>=head;</a:t>
            </a:r>
          </a:p>
          <a:p>
            <a:r>
              <a:rPr lang="en-IN" sz="2000" dirty="0"/>
              <a:t>     while(</a:t>
            </a:r>
            <a:r>
              <a:rPr lang="en-IN" sz="2000" dirty="0" err="1"/>
              <a:t>ptr</a:t>
            </a:r>
            <a:r>
              <a:rPr lang="en-IN" sz="2000" dirty="0"/>
              <a:t>!=NULL)</a:t>
            </a:r>
          </a:p>
          <a:p>
            <a:r>
              <a:rPr lang="en-IN" sz="2000" dirty="0"/>
              <a:t>         {</a:t>
            </a:r>
            <a:r>
              <a:rPr lang="en-IN" sz="2000" dirty="0" err="1"/>
              <a:t>printf</a:t>
            </a:r>
            <a:r>
              <a:rPr lang="en-IN" sz="2000" dirty="0"/>
              <a:t>(“%d”, </a:t>
            </a:r>
            <a:r>
              <a:rPr lang="en-IN" sz="2000" dirty="0" err="1"/>
              <a:t>ptr</a:t>
            </a:r>
            <a:r>
              <a:rPr lang="en-IN" sz="2000" dirty="0"/>
              <a:t>-&gt;data);</a:t>
            </a:r>
          </a:p>
          <a:p>
            <a:r>
              <a:rPr lang="en-IN" sz="2000" dirty="0"/>
              <a:t>         </a:t>
            </a:r>
            <a:r>
              <a:rPr lang="en-IN" sz="2000" dirty="0" err="1"/>
              <a:t>ptr</a:t>
            </a:r>
            <a:r>
              <a:rPr lang="en-IN" sz="2000" dirty="0"/>
              <a:t>= </a:t>
            </a:r>
            <a:r>
              <a:rPr lang="en-IN" sz="2000" dirty="0" err="1"/>
              <a:t>ptr</a:t>
            </a:r>
            <a:r>
              <a:rPr lang="en-IN" sz="2000" dirty="0"/>
              <a:t>-&gt;link;</a:t>
            </a:r>
          </a:p>
          <a:p>
            <a:r>
              <a:rPr lang="en-IN" sz="2000" dirty="0"/>
              <a:t>      }</a:t>
            </a:r>
          </a:p>
          <a:p>
            <a:r>
              <a:rPr lang="en-IN" sz="2000" dirty="0"/>
              <a:t>}</a:t>
            </a:r>
          </a:p>
        </p:txBody>
      </p:sp>
    </p:spTree>
    <p:extLst>
      <p:ext uri="{BB962C8B-B14F-4D97-AF65-F5344CB8AC3E}">
        <p14:creationId xmlns:p14="http://schemas.microsoft.com/office/powerpoint/2010/main" val="224502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159635">
              <a:spcBef>
                <a:spcPts val="105"/>
              </a:spcBef>
            </a:pPr>
            <a:r>
              <a:rPr dirty="0"/>
              <a:t>Inserting</a:t>
            </a:r>
            <a:r>
              <a:rPr spc="-15" dirty="0"/>
              <a:t> </a:t>
            </a:r>
            <a:r>
              <a:rPr dirty="0"/>
              <a:t>a</a:t>
            </a:r>
            <a:r>
              <a:rPr spc="-10" dirty="0"/>
              <a:t> </a:t>
            </a:r>
            <a:r>
              <a:rPr spc="-20" dirty="0"/>
              <a:t>node</a:t>
            </a:r>
          </a:p>
        </p:txBody>
      </p:sp>
      <p:sp>
        <p:nvSpPr>
          <p:cNvPr id="3" name="object 3"/>
          <p:cNvSpPr txBox="1"/>
          <p:nvPr/>
        </p:nvSpPr>
        <p:spPr>
          <a:xfrm>
            <a:off x="2059940" y="1607566"/>
            <a:ext cx="6137910" cy="1977389"/>
          </a:xfrm>
          <a:prstGeom prst="rect">
            <a:avLst/>
          </a:prstGeom>
        </p:spPr>
        <p:txBody>
          <a:bodyPr vert="horz" wrap="square" lIns="0" tIns="13335" rIns="0" bIns="0" rtlCol="0">
            <a:spAutoFit/>
          </a:bodyPr>
          <a:lstStyle/>
          <a:p>
            <a:pPr marL="354965" indent="-342265">
              <a:spcBef>
                <a:spcPts val="105"/>
              </a:spcBef>
              <a:buFont typeface="Arial MT"/>
              <a:buChar char="•"/>
              <a:tabLst>
                <a:tab pos="354965" algn="l"/>
              </a:tabLst>
            </a:pPr>
            <a:r>
              <a:rPr sz="3200" dirty="0">
                <a:latin typeface="Calibri"/>
                <a:cs typeface="Calibri"/>
              </a:rPr>
              <a:t>A</a:t>
            </a:r>
            <a:r>
              <a:rPr sz="3200" spc="-55" dirty="0">
                <a:latin typeface="Calibri"/>
                <a:cs typeface="Calibri"/>
              </a:rPr>
              <a:t> </a:t>
            </a:r>
            <a:r>
              <a:rPr sz="3200" dirty="0">
                <a:latin typeface="Calibri"/>
                <a:cs typeface="Calibri"/>
              </a:rPr>
              <a:t>node</a:t>
            </a:r>
            <a:r>
              <a:rPr sz="3200" spc="-40" dirty="0">
                <a:latin typeface="Calibri"/>
                <a:cs typeface="Calibri"/>
              </a:rPr>
              <a:t> </a:t>
            </a:r>
            <a:r>
              <a:rPr sz="3200" dirty="0">
                <a:latin typeface="Calibri"/>
                <a:cs typeface="Calibri"/>
              </a:rPr>
              <a:t>can</a:t>
            </a:r>
            <a:r>
              <a:rPr sz="3200" spc="-50" dirty="0">
                <a:latin typeface="Calibri"/>
                <a:cs typeface="Calibri"/>
              </a:rPr>
              <a:t> </a:t>
            </a:r>
            <a:r>
              <a:rPr sz="3200" dirty="0">
                <a:latin typeface="Calibri"/>
                <a:cs typeface="Calibri"/>
              </a:rPr>
              <a:t>be</a:t>
            </a:r>
            <a:r>
              <a:rPr sz="3200" spc="-40" dirty="0">
                <a:latin typeface="Calibri"/>
                <a:cs typeface="Calibri"/>
              </a:rPr>
              <a:t> </a:t>
            </a:r>
            <a:r>
              <a:rPr sz="3200" dirty="0">
                <a:latin typeface="Calibri"/>
                <a:cs typeface="Calibri"/>
              </a:rPr>
              <a:t>added</a:t>
            </a:r>
            <a:r>
              <a:rPr sz="3200" spc="-30" dirty="0">
                <a:latin typeface="Calibri"/>
                <a:cs typeface="Calibri"/>
              </a:rPr>
              <a:t> </a:t>
            </a:r>
            <a:r>
              <a:rPr sz="3200" dirty="0">
                <a:latin typeface="Calibri"/>
                <a:cs typeface="Calibri"/>
              </a:rPr>
              <a:t>in</a:t>
            </a:r>
            <a:r>
              <a:rPr sz="3200" spc="-45" dirty="0">
                <a:latin typeface="Calibri"/>
                <a:cs typeface="Calibri"/>
              </a:rPr>
              <a:t> </a:t>
            </a:r>
            <a:r>
              <a:rPr sz="3200" dirty="0">
                <a:latin typeface="Calibri"/>
                <a:cs typeface="Calibri"/>
              </a:rPr>
              <a:t>three</a:t>
            </a:r>
            <a:r>
              <a:rPr sz="3200" spc="-40" dirty="0">
                <a:latin typeface="Calibri"/>
                <a:cs typeface="Calibri"/>
              </a:rPr>
              <a:t> </a:t>
            </a:r>
            <a:r>
              <a:rPr sz="3200" spc="-20" dirty="0">
                <a:latin typeface="Calibri"/>
                <a:cs typeface="Calibri"/>
              </a:rPr>
              <a:t>ways</a:t>
            </a:r>
            <a:endParaRPr sz="3200">
              <a:latin typeface="Calibri"/>
              <a:cs typeface="Calibri"/>
            </a:endParaRPr>
          </a:p>
          <a:p>
            <a:pPr marL="778510" lvl="1" indent="-422909">
              <a:buFont typeface="Calibri"/>
              <a:buAutoNum type="arabicParenR"/>
              <a:tabLst>
                <a:tab pos="778510" algn="l"/>
              </a:tabLst>
            </a:pPr>
            <a:r>
              <a:rPr sz="3200" dirty="0">
                <a:latin typeface="Calibri"/>
                <a:cs typeface="Calibri"/>
              </a:rPr>
              <a:t>At</a:t>
            </a:r>
            <a:r>
              <a:rPr sz="3200" spc="-65" dirty="0">
                <a:latin typeface="Calibri"/>
                <a:cs typeface="Calibri"/>
              </a:rPr>
              <a:t> </a:t>
            </a:r>
            <a:r>
              <a:rPr sz="3200" dirty="0">
                <a:latin typeface="Calibri"/>
                <a:cs typeface="Calibri"/>
              </a:rPr>
              <a:t>the</a:t>
            </a:r>
            <a:r>
              <a:rPr sz="3200" spc="-80" dirty="0">
                <a:latin typeface="Calibri"/>
                <a:cs typeface="Calibri"/>
              </a:rPr>
              <a:t> </a:t>
            </a:r>
            <a:r>
              <a:rPr sz="3200" dirty="0">
                <a:latin typeface="Calibri"/>
                <a:cs typeface="Calibri"/>
              </a:rPr>
              <a:t>front</a:t>
            </a:r>
            <a:r>
              <a:rPr sz="3200" spc="-70" dirty="0">
                <a:latin typeface="Calibri"/>
                <a:cs typeface="Calibri"/>
              </a:rPr>
              <a:t> </a:t>
            </a:r>
            <a:r>
              <a:rPr sz="3200" dirty="0">
                <a:latin typeface="Calibri"/>
                <a:cs typeface="Calibri"/>
              </a:rPr>
              <a:t>of</a:t>
            </a:r>
            <a:r>
              <a:rPr sz="3200" spc="-75" dirty="0">
                <a:latin typeface="Calibri"/>
                <a:cs typeface="Calibri"/>
              </a:rPr>
              <a:t> </a:t>
            </a:r>
            <a:r>
              <a:rPr sz="3200" dirty="0">
                <a:latin typeface="Calibri"/>
                <a:cs typeface="Calibri"/>
              </a:rPr>
              <a:t>the</a:t>
            </a:r>
            <a:r>
              <a:rPr sz="3200" spc="-70" dirty="0">
                <a:latin typeface="Calibri"/>
                <a:cs typeface="Calibri"/>
              </a:rPr>
              <a:t> </a:t>
            </a:r>
            <a:r>
              <a:rPr sz="3200" dirty="0">
                <a:latin typeface="Calibri"/>
                <a:cs typeface="Calibri"/>
              </a:rPr>
              <a:t>linked</a:t>
            </a:r>
            <a:r>
              <a:rPr sz="3200" spc="-60" dirty="0">
                <a:latin typeface="Calibri"/>
                <a:cs typeface="Calibri"/>
              </a:rPr>
              <a:t> </a:t>
            </a:r>
            <a:r>
              <a:rPr sz="3200" spc="-20" dirty="0">
                <a:latin typeface="Calibri"/>
                <a:cs typeface="Calibri"/>
              </a:rPr>
              <a:t>list</a:t>
            </a:r>
            <a:endParaRPr sz="3200">
              <a:latin typeface="Calibri"/>
              <a:cs typeface="Calibri"/>
            </a:endParaRPr>
          </a:p>
          <a:p>
            <a:pPr marL="779145" lvl="1" indent="-423545">
              <a:buFont typeface="Calibri"/>
              <a:buAutoNum type="arabicParenR"/>
              <a:tabLst>
                <a:tab pos="779145" algn="l"/>
              </a:tabLst>
            </a:pPr>
            <a:r>
              <a:rPr sz="3200" dirty="0">
                <a:latin typeface="Calibri"/>
                <a:cs typeface="Calibri"/>
              </a:rPr>
              <a:t>After</a:t>
            </a:r>
            <a:r>
              <a:rPr sz="3200" spc="-60" dirty="0">
                <a:latin typeface="Calibri"/>
                <a:cs typeface="Calibri"/>
              </a:rPr>
              <a:t> </a:t>
            </a:r>
            <a:r>
              <a:rPr sz="3200" dirty="0">
                <a:latin typeface="Calibri"/>
                <a:cs typeface="Calibri"/>
              </a:rPr>
              <a:t>a</a:t>
            </a:r>
            <a:r>
              <a:rPr sz="3200" spc="-55" dirty="0">
                <a:latin typeface="Calibri"/>
                <a:cs typeface="Calibri"/>
              </a:rPr>
              <a:t> </a:t>
            </a:r>
            <a:r>
              <a:rPr sz="3200" dirty="0">
                <a:latin typeface="Calibri"/>
                <a:cs typeface="Calibri"/>
              </a:rPr>
              <a:t>given</a:t>
            </a:r>
            <a:r>
              <a:rPr sz="3200" spc="-60" dirty="0">
                <a:latin typeface="Calibri"/>
                <a:cs typeface="Calibri"/>
              </a:rPr>
              <a:t> </a:t>
            </a:r>
            <a:r>
              <a:rPr sz="3200" spc="-10" dirty="0">
                <a:latin typeface="Calibri"/>
                <a:cs typeface="Calibri"/>
              </a:rPr>
              <a:t>node.</a:t>
            </a:r>
            <a:endParaRPr sz="3200">
              <a:latin typeface="Calibri"/>
              <a:cs typeface="Calibri"/>
            </a:endParaRPr>
          </a:p>
          <a:p>
            <a:pPr marL="779145" lvl="1" indent="-423545">
              <a:buFont typeface="Calibri"/>
              <a:buAutoNum type="arabicParenR"/>
              <a:tabLst>
                <a:tab pos="779145" algn="l"/>
              </a:tabLst>
            </a:pPr>
            <a:r>
              <a:rPr sz="3200" dirty="0">
                <a:latin typeface="Calibri"/>
                <a:cs typeface="Calibri"/>
              </a:rPr>
              <a:t>At</a:t>
            </a:r>
            <a:r>
              <a:rPr sz="3200" spc="-50" dirty="0">
                <a:latin typeface="Calibri"/>
                <a:cs typeface="Calibri"/>
              </a:rPr>
              <a:t> </a:t>
            </a:r>
            <a:r>
              <a:rPr sz="3200" dirty="0">
                <a:latin typeface="Calibri"/>
                <a:cs typeface="Calibri"/>
              </a:rPr>
              <a:t>the</a:t>
            </a:r>
            <a:r>
              <a:rPr sz="3200" spc="-65" dirty="0">
                <a:latin typeface="Calibri"/>
                <a:cs typeface="Calibri"/>
              </a:rPr>
              <a:t> </a:t>
            </a:r>
            <a:r>
              <a:rPr sz="3200" dirty="0">
                <a:latin typeface="Calibri"/>
                <a:cs typeface="Calibri"/>
              </a:rPr>
              <a:t>end</a:t>
            </a:r>
            <a:r>
              <a:rPr sz="3200" spc="-60" dirty="0">
                <a:latin typeface="Calibri"/>
                <a:cs typeface="Calibri"/>
              </a:rPr>
              <a:t> </a:t>
            </a:r>
            <a:r>
              <a:rPr sz="3200" dirty="0">
                <a:latin typeface="Calibri"/>
                <a:cs typeface="Calibri"/>
              </a:rPr>
              <a:t>of</a:t>
            </a:r>
            <a:r>
              <a:rPr sz="3200" spc="-55" dirty="0">
                <a:latin typeface="Calibri"/>
                <a:cs typeface="Calibri"/>
              </a:rPr>
              <a:t> </a:t>
            </a:r>
            <a:r>
              <a:rPr sz="3200" dirty="0">
                <a:latin typeface="Calibri"/>
                <a:cs typeface="Calibri"/>
              </a:rPr>
              <a:t>the</a:t>
            </a:r>
            <a:r>
              <a:rPr sz="3200" spc="-55" dirty="0">
                <a:latin typeface="Calibri"/>
                <a:cs typeface="Calibri"/>
              </a:rPr>
              <a:t> </a:t>
            </a:r>
            <a:r>
              <a:rPr sz="3200" dirty="0">
                <a:latin typeface="Calibri"/>
                <a:cs typeface="Calibri"/>
              </a:rPr>
              <a:t>linked</a:t>
            </a:r>
            <a:r>
              <a:rPr sz="3200" spc="-45" dirty="0">
                <a:latin typeface="Calibri"/>
                <a:cs typeface="Calibri"/>
              </a:rPr>
              <a:t> </a:t>
            </a:r>
            <a:r>
              <a:rPr sz="3200" spc="-10" dirty="0">
                <a:latin typeface="Calibri"/>
                <a:cs typeface="Calibri"/>
              </a:rPr>
              <a:t>list.</a:t>
            </a:r>
            <a:endParaRPr sz="32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kedlist_insert_at_start">
            <a:hlinkClick r:id="rId2"/>
            <a:extLst>
              <a:ext uri="{FF2B5EF4-FFF2-40B4-BE49-F238E27FC236}">
                <a16:creationId xmlns:a16="http://schemas.microsoft.com/office/drawing/2014/main" id="{A310F4DE-9E26-8CB7-ACB0-95AD78749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66" y="3097493"/>
            <a:ext cx="8498038" cy="28550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E141BA7-CDA2-9BF5-4797-C61362409A44}"/>
              </a:ext>
            </a:extLst>
          </p:cNvPr>
          <p:cNvSpPr txBox="1"/>
          <p:nvPr/>
        </p:nvSpPr>
        <p:spPr>
          <a:xfrm>
            <a:off x="618565" y="454469"/>
            <a:ext cx="10721788" cy="2246769"/>
          </a:xfrm>
          <a:prstGeom prst="rect">
            <a:avLst/>
          </a:prstGeom>
          <a:noFill/>
        </p:spPr>
        <p:txBody>
          <a:bodyPr wrap="square">
            <a:spAutoFit/>
          </a:bodyPr>
          <a:lstStyle/>
          <a:p>
            <a:r>
              <a:rPr lang="en-US" sz="2800" dirty="0"/>
              <a:t>To insert a node at the start/beginning/front of a Linked List, we need to:</a:t>
            </a:r>
          </a:p>
          <a:p>
            <a:endParaRPr lang="en-US" sz="2800" dirty="0"/>
          </a:p>
          <a:p>
            <a:r>
              <a:rPr lang="en-US" sz="2800" dirty="0"/>
              <a:t>Make the first node of Linked List linked to the new node</a:t>
            </a:r>
          </a:p>
          <a:p>
            <a:r>
              <a:rPr lang="en-US" sz="2800" dirty="0"/>
              <a:t>Remove the head from the original first node of Linked List</a:t>
            </a:r>
          </a:p>
          <a:p>
            <a:r>
              <a:rPr lang="en-US" sz="2800" dirty="0"/>
              <a:t>Make the new node as the Head of the Linked List.</a:t>
            </a:r>
            <a:endParaRPr lang="en-IN" sz="2800" dirty="0"/>
          </a:p>
        </p:txBody>
      </p:sp>
    </p:spTree>
    <p:extLst>
      <p:ext uri="{BB962C8B-B14F-4D97-AF65-F5344CB8AC3E}">
        <p14:creationId xmlns:p14="http://schemas.microsoft.com/office/powerpoint/2010/main" val="1091167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1A4429E-E950-6224-DA1B-67F6D264E23A}"/>
              </a:ext>
            </a:extLst>
          </p:cNvPr>
          <p:cNvSpPr txBox="1"/>
          <p:nvPr/>
        </p:nvSpPr>
        <p:spPr>
          <a:xfrm>
            <a:off x="1147483" y="179294"/>
            <a:ext cx="7897906" cy="6740307"/>
          </a:xfrm>
          <a:prstGeom prst="rect">
            <a:avLst/>
          </a:prstGeom>
          <a:noFill/>
        </p:spPr>
        <p:txBody>
          <a:bodyPr wrap="square">
            <a:spAutoFit/>
          </a:bodyPr>
          <a:lstStyle/>
          <a:p>
            <a:r>
              <a:rPr lang="en-IN" sz="2400" dirty="0"/>
              <a:t>struct node {</a:t>
            </a:r>
          </a:p>
          <a:p>
            <a:r>
              <a:rPr lang="en-IN" sz="2400" dirty="0"/>
              <a:t>   int data;</a:t>
            </a:r>
          </a:p>
          <a:p>
            <a:r>
              <a:rPr lang="en-IN" sz="2400" dirty="0"/>
              <a:t>   struct node *next;</a:t>
            </a:r>
          </a:p>
          <a:p>
            <a:r>
              <a:rPr lang="en-IN" sz="2400" dirty="0"/>
              <a:t>};</a:t>
            </a:r>
          </a:p>
          <a:p>
            <a:r>
              <a:rPr lang="en-IN" sz="2400" dirty="0"/>
              <a:t>struct node *head = NULL, *current = NULL;</a:t>
            </a:r>
          </a:p>
          <a:p>
            <a:endParaRPr lang="en-IN" sz="2400" dirty="0"/>
          </a:p>
          <a:p>
            <a:r>
              <a:rPr lang="en-IN" sz="2400" dirty="0"/>
              <a:t>// display the list</a:t>
            </a:r>
          </a:p>
          <a:p>
            <a:r>
              <a:rPr lang="en-IN" sz="2400" dirty="0"/>
              <a:t>void </a:t>
            </a:r>
            <a:r>
              <a:rPr lang="en-IN" sz="2400" dirty="0" err="1"/>
              <a:t>printList</a:t>
            </a:r>
            <a:r>
              <a:rPr lang="en-IN" sz="2400" dirty="0"/>
              <a:t>()</a:t>
            </a:r>
          </a:p>
          <a:p>
            <a:r>
              <a:rPr lang="en-IN" sz="2400" dirty="0"/>
              <a:t>{</a:t>
            </a:r>
          </a:p>
          <a:p>
            <a:r>
              <a:rPr lang="en-IN" sz="2400" dirty="0"/>
              <a:t>   struct node *p = head;</a:t>
            </a:r>
          </a:p>
          <a:p>
            <a:endParaRPr lang="en-IN" sz="2400" dirty="0"/>
          </a:p>
          <a:p>
            <a:r>
              <a:rPr lang="en-IN" sz="2400" dirty="0"/>
              <a:t>      //start from the beginning of list</a:t>
            </a:r>
          </a:p>
          <a:p>
            <a:r>
              <a:rPr lang="en-IN" sz="2400" dirty="0"/>
              <a:t>   while(p != NULL) {</a:t>
            </a:r>
          </a:p>
          <a:p>
            <a:r>
              <a:rPr lang="en-IN" sz="2400" dirty="0"/>
              <a:t>      </a:t>
            </a:r>
            <a:r>
              <a:rPr lang="en-IN" sz="2400" dirty="0" err="1"/>
              <a:t>printf</a:t>
            </a:r>
            <a:r>
              <a:rPr lang="en-IN" sz="2400" dirty="0"/>
              <a:t>(" %d ",p-&gt;data);</a:t>
            </a:r>
          </a:p>
          <a:p>
            <a:r>
              <a:rPr lang="en-IN" sz="2400" dirty="0"/>
              <a:t>      p = p-&gt;next;</a:t>
            </a:r>
          </a:p>
          <a:p>
            <a:r>
              <a:rPr lang="en-IN" sz="2400" dirty="0"/>
              <a:t>   }</a:t>
            </a:r>
          </a:p>
          <a:p>
            <a:r>
              <a:rPr lang="en-IN" sz="2400" dirty="0"/>
              <a:t>  </a:t>
            </a:r>
          </a:p>
          <a:p>
            <a:r>
              <a:rPr lang="en-IN" sz="2400" dirty="0"/>
              <a:t>}</a:t>
            </a:r>
          </a:p>
        </p:txBody>
      </p:sp>
    </p:spTree>
    <p:extLst>
      <p:ext uri="{BB962C8B-B14F-4D97-AF65-F5344CB8AC3E}">
        <p14:creationId xmlns:p14="http://schemas.microsoft.com/office/powerpoint/2010/main" val="211841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D68B-2789-2300-B0C4-4C4DEA48D683}"/>
              </a:ext>
            </a:extLst>
          </p:cNvPr>
          <p:cNvSpPr>
            <a:spLocks noGrp="1"/>
          </p:cNvSpPr>
          <p:nvPr>
            <p:ph type="title"/>
          </p:nvPr>
        </p:nvSpPr>
        <p:spPr>
          <a:xfrm>
            <a:off x="2094383" y="533400"/>
            <a:ext cx="8003235" cy="553998"/>
          </a:xfrm>
        </p:spPr>
        <p:txBody>
          <a:bodyPr>
            <a:normAutofit fontScale="90000"/>
          </a:bodyPr>
          <a:lstStyle/>
          <a:p>
            <a:pPr algn="ctr"/>
            <a:r>
              <a:rPr lang="en-IN" sz="3600" dirty="0"/>
              <a:t>UNIT 2</a:t>
            </a:r>
          </a:p>
        </p:txBody>
      </p:sp>
      <p:sp>
        <p:nvSpPr>
          <p:cNvPr id="3" name="Text Placeholder 2">
            <a:extLst>
              <a:ext uri="{FF2B5EF4-FFF2-40B4-BE49-F238E27FC236}">
                <a16:creationId xmlns:a16="http://schemas.microsoft.com/office/drawing/2014/main" id="{5855D079-4074-366C-02C9-ACC87969BEB4}"/>
              </a:ext>
            </a:extLst>
          </p:cNvPr>
          <p:cNvSpPr>
            <a:spLocks noGrp="1"/>
          </p:cNvSpPr>
          <p:nvPr>
            <p:ph type="body" idx="1"/>
          </p:nvPr>
        </p:nvSpPr>
        <p:spPr>
          <a:xfrm>
            <a:off x="2059940" y="1610613"/>
            <a:ext cx="8379460" cy="2827954"/>
          </a:xfrm>
        </p:spPr>
        <p:txBody>
          <a:bodyPr/>
          <a:lstStyle/>
          <a:p>
            <a:pPr marL="69850" marR="46355" algn="just">
              <a:lnSpc>
                <a:spcPct val="106000"/>
              </a:lnSpc>
              <a:spcBef>
                <a:spcPts val="680"/>
              </a:spcBef>
              <a:spcAft>
                <a:spcPts val="1200"/>
              </a:spcAft>
            </a:pPr>
            <a:r>
              <a:rPr lang="en-US" sz="2400" b="1" dirty="0">
                <a:latin typeface="Times New Roman" panose="02020603050405020304" pitchFamily="18" charset="0"/>
                <a:ea typeface="Times New Roman" panose="02020603050405020304" pitchFamily="18" charset="0"/>
              </a:rPr>
              <a:t>Linear list: </a:t>
            </a:r>
            <a:r>
              <a:rPr lang="en-US" sz="2400" u="sng" dirty="0">
                <a:latin typeface="Times New Roman" panose="02020603050405020304" pitchFamily="18" charset="0"/>
                <a:ea typeface="Times New Roman" panose="02020603050405020304" pitchFamily="18" charset="0"/>
              </a:rPr>
              <a:t>Singly linked list </a:t>
            </a:r>
            <a:r>
              <a:rPr lang="en-US" sz="2400" dirty="0">
                <a:latin typeface="Times New Roman" panose="02020603050405020304" pitchFamily="18" charset="0"/>
                <a:ea typeface="Times New Roman" panose="02020603050405020304" pitchFamily="18" charset="0"/>
              </a:rPr>
              <a:t>implementation, insertion, deletion and searching operations on linear list, </a:t>
            </a:r>
            <a:r>
              <a:rPr lang="en-US" sz="2400" u="sng" dirty="0">
                <a:latin typeface="Times New Roman" panose="02020603050405020304" pitchFamily="18" charset="0"/>
                <a:ea typeface="Times New Roman" panose="02020603050405020304" pitchFamily="18" charset="0"/>
              </a:rPr>
              <a:t>circularly linked lists</a:t>
            </a:r>
            <a:r>
              <a:rPr lang="en-US" sz="2400" dirty="0">
                <a:latin typeface="Times New Roman" panose="02020603050405020304" pitchFamily="18" charset="0"/>
                <a:ea typeface="Times New Roman" panose="02020603050405020304" pitchFamily="18" charset="0"/>
              </a:rPr>
              <a:t>- insertion, deletion and searching operations for circularly linked lists, </a:t>
            </a:r>
            <a:r>
              <a:rPr lang="en-US" sz="2400" u="sng" dirty="0">
                <a:latin typeface="Times New Roman" panose="02020603050405020304" pitchFamily="18" charset="0"/>
                <a:ea typeface="Times New Roman" panose="02020603050405020304" pitchFamily="18" charset="0"/>
              </a:rPr>
              <a:t>doubly linked list </a:t>
            </a:r>
            <a:r>
              <a:rPr lang="en-US" sz="2400" dirty="0">
                <a:latin typeface="Times New Roman" panose="02020603050405020304" pitchFamily="18" charset="0"/>
                <a:ea typeface="Times New Roman" panose="02020603050405020304" pitchFamily="18" charset="0"/>
              </a:rPr>
              <a:t>implementation, insertion, deletion and searching operations, maintaining directory of names, Manipulation of polynomials (addition), representing sparse matrices. </a:t>
            </a:r>
            <a:endParaRPr lang="en-IN" sz="2400" dirty="0"/>
          </a:p>
        </p:txBody>
      </p:sp>
    </p:spTree>
    <p:extLst>
      <p:ext uri="{BB962C8B-B14F-4D97-AF65-F5344CB8AC3E}">
        <p14:creationId xmlns:p14="http://schemas.microsoft.com/office/powerpoint/2010/main" val="3002952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0A5E3B-5272-54F7-8086-398C66AF0254}"/>
              </a:ext>
            </a:extLst>
          </p:cNvPr>
          <p:cNvSpPr>
            <a:spLocks noGrp="1"/>
          </p:cNvSpPr>
          <p:nvPr>
            <p:ph idx="1"/>
          </p:nvPr>
        </p:nvSpPr>
        <p:spPr>
          <a:xfrm>
            <a:off x="403412" y="313766"/>
            <a:ext cx="10950388" cy="5863198"/>
          </a:xfrm>
        </p:spPr>
        <p:txBody>
          <a:bodyPr>
            <a:normAutofit fontScale="92500" lnSpcReduction="10000"/>
          </a:bodyPr>
          <a:lstStyle/>
          <a:p>
            <a:pPr marL="0" indent="0">
              <a:buNone/>
            </a:pPr>
            <a:r>
              <a:rPr lang="en-US" dirty="0"/>
              <a:t>//insertion at the beginning</a:t>
            </a:r>
          </a:p>
          <a:p>
            <a:pPr marL="0" indent="0">
              <a:buNone/>
            </a:pPr>
            <a:r>
              <a:rPr lang="en-US" dirty="0"/>
              <a:t>void </a:t>
            </a:r>
            <a:r>
              <a:rPr lang="en-US" dirty="0" err="1"/>
              <a:t>insertatbegin</a:t>
            </a:r>
            <a:r>
              <a:rPr lang="en-US" dirty="0"/>
              <a:t>(int data)</a:t>
            </a:r>
          </a:p>
          <a:p>
            <a:pPr marL="0" indent="0">
              <a:buNone/>
            </a:pPr>
            <a:r>
              <a:rPr lang="en-US" dirty="0"/>
              <a:t>{</a:t>
            </a:r>
          </a:p>
          <a:p>
            <a:pPr marL="0" indent="0">
              <a:buNone/>
            </a:pPr>
            <a:r>
              <a:rPr lang="en-US" dirty="0"/>
              <a:t>   //create a new node</a:t>
            </a:r>
          </a:p>
          <a:p>
            <a:pPr marL="0" indent="0">
              <a:buNone/>
            </a:pPr>
            <a:r>
              <a:rPr lang="en-US" dirty="0"/>
              <a:t>   struct node *</a:t>
            </a:r>
            <a:r>
              <a:rPr lang="en-US" dirty="0" err="1"/>
              <a:t>newnode</a:t>
            </a:r>
            <a:r>
              <a:rPr lang="en-US" dirty="0"/>
              <a:t> = (struct node*) malloc(</a:t>
            </a:r>
            <a:r>
              <a:rPr lang="en-US" dirty="0" err="1"/>
              <a:t>sizeof</a:t>
            </a:r>
            <a:r>
              <a:rPr lang="en-US" dirty="0"/>
              <a:t>(struct node));</a:t>
            </a:r>
          </a:p>
          <a:p>
            <a:pPr marL="0" indent="0">
              <a:buNone/>
            </a:pPr>
            <a:r>
              <a:rPr lang="en-US" dirty="0"/>
              <a:t>   </a:t>
            </a:r>
            <a:r>
              <a:rPr lang="en-US" dirty="0" err="1"/>
              <a:t>newnode</a:t>
            </a:r>
            <a:r>
              <a:rPr lang="en-US" dirty="0"/>
              <a:t>-&gt;data = data;</a:t>
            </a:r>
          </a:p>
          <a:p>
            <a:pPr marL="0" indent="0">
              <a:buNone/>
            </a:pPr>
            <a:endParaRPr lang="en-US" dirty="0"/>
          </a:p>
          <a:p>
            <a:pPr marL="0" indent="0">
              <a:buNone/>
            </a:pPr>
            <a:r>
              <a:rPr lang="en-US" dirty="0"/>
              <a:t>   // point it to old first node</a:t>
            </a:r>
          </a:p>
          <a:p>
            <a:pPr marL="0" indent="0">
              <a:buNone/>
            </a:pPr>
            <a:r>
              <a:rPr lang="en-US" dirty="0"/>
              <a:t>   </a:t>
            </a:r>
            <a:r>
              <a:rPr lang="en-US" dirty="0" err="1"/>
              <a:t>newnode</a:t>
            </a:r>
            <a:r>
              <a:rPr lang="en-US" dirty="0"/>
              <a:t>-&gt;next = head;</a:t>
            </a:r>
          </a:p>
          <a:p>
            <a:pPr marL="0" indent="0">
              <a:buNone/>
            </a:pPr>
            <a:endParaRPr lang="en-US" dirty="0"/>
          </a:p>
          <a:p>
            <a:pPr marL="0" indent="0">
              <a:buNone/>
            </a:pPr>
            <a:r>
              <a:rPr lang="en-US" dirty="0"/>
              <a:t>   //point first to new first node</a:t>
            </a:r>
          </a:p>
          <a:p>
            <a:pPr marL="0" indent="0">
              <a:buNone/>
            </a:pPr>
            <a:r>
              <a:rPr lang="en-US" dirty="0"/>
              <a:t>   head = </a:t>
            </a:r>
            <a:r>
              <a:rPr lang="en-US" dirty="0" err="1"/>
              <a:t>newnode</a:t>
            </a:r>
            <a:r>
              <a:rPr lang="en-US" dirty="0"/>
              <a:t>;</a:t>
            </a:r>
          </a:p>
          <a:p>
            <a:pPr marL="0" indent="0">
              <a:buNone/>
            </a:pPr>
            <a:r>
              <a:rPr lang="en-US" dirty="0"/>
              <a:t>}</a:t>
            </a:r>
            <a:endParaRPr lang="en-IN" dirty="0"/>
          </a:p>
        </p:txBody>
      </p:sp>
    </p:spTree>
    <p:extLst>
      <p:ext uri="{BB962C8B-B14F-4D97-AF65-F5344CB8AC3E}">
        <p14:creationId xmlns:p14="http://schemas.microsoft.com/office/powerpoint/2010/main" val="3595395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EA513C-9240-5BEA-96E2-4999ABA80D31}"/>
              </a:ext>
            </a:extLst>
          </p:cNvPr>
          <p:cNvSpPr txBox="1"/>
          <p:nvPr/>
        </p:nvSpPr>
        <p:spPr>
          <a:xfrm>
            <a:off x="6869722" y="1469293"/>
            <a:ext cx="4384432" cy="2554545"/>
          </a:xfrm>
          <a:prstGeom prst="rect">
            <a:avLst/>
          </a:prstGeom>
          <a:noFill/>
        </p:spPr>
        <p:txBody>
          <a:bodyPr wrap="square">
            <a:spAutoFit/>
          </a:bodyPr>
          <a:lstStyle/>
          <a:p>
            <a:r>
              <a:rPr lang="en-IN" sz="3200" dirty="0"/>
              <a:t>Output</a:t>
            </a:r>
          </a:p>
          <a:p>
            <a:r>
              <a:rPr lang="en-IN" sz="3200" dirty="0"/>
              <a:t>[ 12 -&gt;]</a:t>
            </a:r>
          </a:p>
          <a:p>
            <a:r>
              <a:rPr lang="en-IN" sz="3200" dirty="0"/>
              <a:t>[ 22 -&gt; 12 -&gt;]</a:t>
            </a:r>
          </a:p>
          <a:p>
            <a:r>
              <a:rPr lang="en-IN" sz="3200" dirty="0"/>
              <a:t>[ 32 -&gt; 22 -&gt; 12 -&gt;]</a:t>
            </a:r>
          </a:p>
          <a:p>
            <a:r>
              <a:rPr lang="en-IN" sz="3200" dirty="0"/>
              <a:t>[ 42 -&gt; 32 -&gt; 22 -&gt; 12 -&gt;]</a:t>
            </a:r>
          </a:p>
        </p:txBody>
      </p:sp>
      <p:sp>
        <p:nvSpPr>
          <p:cNvPr id="9" name="TextBox 8">
            <a:extLst>
              <a:ext uri="{FF2B5EF4-FFF2-40B4-BE49-F238E27FC236}">
                <a16:creationId xmlns:a16="http://schemas.microsoft.com/office/drawing/2014/main" id="{1D6A2BC4-4902-D48F-DBAE-8B6591CC0517}"/>
              </a:ext>
            </a:extLst>
          </p:cNvPr>
          <p:cNvSpPr txBox="1"/>
          <p:nvPr/>
        </p:nvSpPr>
        <p:spPr>
          <a:xfrm>
            <a:off x="507999" y="1195197"/>
            <a:ext cx="6361723" cy="4832092"/>
          </a:xfrm>
          <a:prstGeom prst="rect">
            <a:avLst/>
          </a:prstGeom>
          <a:noFill/>
        </p:spPr>
        <p:txBody>
          <a:bodyPr wrap="square">
            <a:spAutoFit/>
          </a:bodyPr>
          <a:lstStyle/>
          <a:p>
            <a:r>
              <a:rPr lang="en-IN" sz="2800" dirty="0"/>
              <a:t>void main()</a:t>
            </a:r>
          </a:p>
          <a:p>
            <a:r>
              <a:rPr lang="en-IN" sz="2800" dirty="0"/>
              <a:t>{       </a:t>
            </a:r>
          </a:p>
          <a:p>
            <a:r>
              <a:rPr lang="en-IN" sz="2800" dirty="0"/>
              <a:t>  </a:t>
            </a:r>
            <a:r>
              <a:rPr lang="en-IN" sz="2800" dirty="0" err="1"/>
              <a:t>insertatbegin</a:t>
            </a:r>
            <a:r>
              <a:rPr lang="en-IN" sz="2800" dirty="0"/>
              <a:t>(12);    </a:t>
            </a:r>
          </a:p>
          <a:p>
            <a:r>
              <a:rPr lang="en-IN" sz="2800" dirty="0"/>
              <a:t> </a:t>
            </a:r>
            <a:r>
              <a:rPr lang="en-IN" sz="2800" dirty="0" err="1"/>
              <a:t>printList</a:t>
            </a:r>
            <a:r>
              <a:rPr lang="en-IN" sz="2800" dirty="0"/>
              <a:t>();   </a:t>
            </a:r>
          </a:p>
          <a:p>
            <a:r>
              <a:rPr lang="en-IN" sz="2800" dirty="0" err="1"/>
              <a:t>insertatbegin</a:t>
            </a:r>
            <a:r>
              <a:rPr lang="en-IN" sz="2800" dirty="0"/>
              <a:t>(22);    </a:t>
            </a:r>
          </a:p>
          <a:p>
            <a:r>
              <a:rPr lang="en-IN" sz="2800" dirty="0"/>
              <a:t> </a:t>
            </a:r>
            <a:r>
              <a:rPr lang="en-IN" sz="2800" dirty="0" err="1"/>
              <a:t>printList</a:t>
            </a:r>
            <a:r>
              <a:rPr lang="en-IN" sz="2800" dirty="0"/>
              <a:t>();   </a:t>
            </a:r>
          </a:p>
          <a:p>
            <a:r>
              <a:rPr lang="en-IN" sz="2800" dirty="0"/>
              <a:t>  </a:t>
            </a:r>
            <a:r>
              <a:rPr lang="en-IN" sz="2800" dirty="0" err="1"/>
              <a:t>insertatbegin</a:t>
            </a:r>
            <a:r>
              <a:rPr lang="en-IN" sz="2800" dirty="0"/>
              <a:t>(32);     </a:t>
            </a:r>
          </a:p>
          <a:p>
            <a:r>
              <a:rPr lang="en-IN" sz="2800" dirty="0" err="1"/>
              <a:t>printList</a:t>
            </a:r>
            <a:r>
              <a:rPr lang="en-IN" sz="2800" dirty="0"/>
              <a:t>();   </a:t>
            </a:r>
          </a:p>
          <a:p>
            <a:r>
              <a:rPr lang="en-IN" sz="2800" dirty="0" err="1"/>
              <a:t>insertatbegin</a:t>
            </a:r>
            <a:r>
              <a:rPr lang="en-IN" sz="2800" dirty="0"/>
              <a:t>(42);     </a:t>
            </a:r>
          </a:p>
          <a:p>
            <a:r>
              <a:rPr lang="en-IN" sz="2800" dirty="0" err="1"/>
              <a:t>printList</a:t>
            </a:r>
            <a:r>
              <a:rPr lang="en-IN" sz="2800" dirty="0"/>
              <a:t>();</a:t>
            </a:r>
          </a:p>
          <a:p>
            <a:r>
              <a:rPr lang="en-IN" sz="2800" dirty="0"/>
              <a:t>}</a:t>
            </a:r>
          </a:p>
        </p:txBody>
      </p:sp>
    </p:spTree>
    <p:extLst>
      <p:ext uri="{BB962C8B-B14F-4D97-AF65-F5344CB8AC3E}">
        <p14:creationId xmlns:p14="http://schemas.microsoft.com/office/powerpoint/2010/main" val="2139817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4BC57-5E7A-0C4D-DD54-1534BB89E961}"/>
              </a:ext>
            </a:extLst>
          </p:cNvPr>
          <p:cNvSpPr>
            <a:spLocks noGrp="1"/>
          </p:cNvSpPr>
          <p:nvPr>
            <p:ph idx="1"/>
          </p:nvPr>
        </p:nvSpPr>
        <p:spPr>
          <a:xfrm>
            <a:off x="349624" y="224118"/>
            <a:ext cx="11004176" cy="5952845"/>
          </a:xfrm>
        </p:spPr>
        <p:txBody>
          <a:bodyPr>
            <a:normAutofit fontScale="85000" lnSpcReduction="20000"/>
          </a:bodyPr>
          <a:lstStyle/>
          <a:p>
            <a:pPr marL="0" indent="0">
              <a:buNone/>
            </a:pPr>
            <a:r>
              <a:rPr lang="en-US" dirty="0"/>
              <a:t>//insertion at the end</a:t>
            </a:r>
            <a:endParaRPr lang="en-IN" dirty="0"/>
          </a:p>
          <a:p>
            <a:pPr marL="0" indent="0">
              <a:buNone/>
            </a:pPr>
            <a:r>
              <a:rPr lang="en-IN" dirty="0"/>
              <a:t>void </a:t>
            </a:r>
            <a:r>
              <a:rPr lang="en-IN" dirty="0" err="1"/>
              <a:t>insertatend</a:t>
            </a:r>
            <a:r>
              <a:rPr lang="en-IN" dirty="0"/>
              <a:t>(int data)</a:t>
            </a:r>
          </a:p>
          <a:p>
            <a:pPr marL="0" indent="0">
              <a:buNone/>
            </a:pPr>
            <a:r>
              <a:rPr lang="en-IN" dirty="0"/>
              <a:t>   //create a </a:t>
            </a:r>
            <a:r>
              <a:rPr lang="en-IN" dirty="0" err="1"/>
              <a:t>newnode</a:t>
            </a:r>
            <a:endParaRPr lang="en-IN" dirty="0"/>
          </a:p>
          <a:p>
            <a:pPr marL="0" indent="0">
              <a:buNone/>
            </a:pPr>
            <a:r>
              <a:rPr lang="en-IN" dirty="0"/>
              <a:t>   struct node *</a:t>
            </a:r>
            <a:r>
              <a:rPr lang="en-IN" dirty="0" err="1"/>
              <a:t>newnode</a:t>
            </a:r>
            <a:r>
              <a:rPr lang="en-IN" dirty="0"/>
              <a:t>;</a:t>
            </a:r>
          </a:p>
          <a:p>
            <a:pPr marL="0" indent="0">
              <a:buNone/>
            </a:pPr>
            <a:r>
              <a:rPr lang="en-IN" dirty="0"/>
              <a:t>   </a:t>
            </a:r>
            <a:r>
              <a:rPr lang="en-IN" dirty="0" err="1"/>
              <a:t>newnode</a:t>
            </a:r>
            <a:r>
              <a:rPr lang="en-IN" dirty="0"/>
              <a:t>= (struct node*) malloc(</a:t>
            </a:r>
            <a:r>
              <a:rPr lang="en-IN" dirty="0" err="1"/>
              <a:t>sizeof</a:t>
            </a:r>
            <a:r>
              <a:rPr lang="en-IN" dirty="0"/>
              <a:t>(struct node));</a:t>
            </a:r>
          </a:p>
          <a:p>
            <a:pPr marL="0" indent="0">
              <a:buNone/>
            </a:pPr>
            <a:r>
              <a:rPr lang="en-IN" dirty="0"/>
              <a:t>   </a:t>
            </a:r>
            <a:r>
              <a:rPr lang="en-IN" dirty="0" err="1"/>
              <a:t>newnode</a:t>
            </a:r>
            <a:r>
              <a:rPr lang="en-IN" dirty="0"/>
              <a:t>-&gt;data = data;</a:t>
            </a:r>
          </a:p>
          <a:p>
            <a:pPr marL="0" indent="0">
              <a:buNone/>
            </a:pPr>
            <a:r>
              <a:rPr lang="en-IN" dirty="0"/>
              <a:t>   struct node *save = head;</a:t>
            </a:r>
          </a:p>
          <a:p>
            <a:pPr marL="0" indent="0">
              <a:buNone/>
            </a:pPr>
            <a:endParaRPr lang="en-IN" dirty="0"/>
          </a:p>
          <a:p>
            <a:pPr marL="0" indent="0">
              <a:buNone/>
            </a:pPr>
            <a:r>
              <a:rPr lang="en-IN" dirty="0"/>
              <a:t>   // point it to last node by traversing</a:t>
            </a:r>
          </a:p>
          <a:p>
            <a:pPr marL="0" indent="0">
              <a:buNone/>
            </a:pPr>
            <a:r>
              <a:rPr lang="en-IN" dirty="0"/>
              <a:t>   while(save-&gt;next != NULL)</a:t>
            </a:r>
          </a:p>
          <a:p>
            <a:pPr marL="0" indent="0">
              <a:buNone/>
            </a:pPr>
            <a:r>
              <a:rPr lang="en-IN" dirty="0"/>
              <a:t>      save = save-&gt;next;</a:t>
            </a:r>
          </a:p>
          <a:p>
            <a:pPr marL="0" indent="0">
              <a:buNone/>
            </a:pPr>
            <a:endParaRPr lang="en-IN" dirty="0"/>
          </a:p>
          <a:p>
            <a:pPr marL="0" indent="0">
              <a:buNone/>
            </a:pPr>
            <a:r>
              <a:rPr lang="en-IN" dirty="0"/>
              <a:t>   //link  to new first node</a:t>
            </a:r>
          </a:p>
          <a:p>
            <a:pPr marL="0" indent="0">
              <a:buNone/>
            </a:pPr>
            <a:r>
              <a:rPr lang="en-IN" dirty="0"/>
              <a:t>   save-&gt;next = </a:t>
            </a:r>
            <a:r>
              <a:rPr lang="en-IN" dirty="0" err="1"/>
              <a:t>newnode</a:t>
            </a:r>
            <a:r>
              <a:rPr lang="en-IN" dirty="0"/>
              <a:t>;</a:t>
            </a:r>
          </a:p>
          <a:p>
            <a:pPr marL="0" indent="0">
              <a:buNone/>
            </a:pPr>
            <a:r>
              <a:rPr lang="en-IN" dirty="0"/>
              <a:t>}</a:t>
            </a:r>
          </a:p>
        </p:txBody>
      </p:sp>
    </p:spTree>
    <p:extLst>
      <p:ext uri="{BB962C8B-B14F-4D97-AF65-F5344CB8AC3E}">
        <p14:creationId xmlns:p14="http://schemas.microsoft.com/office/powerpoint/2010/main" val="53738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A0B657-3CAC-B02D-EF75-04F969B9A8BD}"/>
              </a:ext>
            </a:extLst>
          </p:cNvPr>
          <p:cNvSpPr txBox="1"/>
          <p:nvPr/>
        </p:nvSpPr>
        <p:spPr>
          <a:xfrm>
            <a:off x="836246" y="657317"/>
            <a:ext cx="2876061" cy="6370975"/>
          </a:xfrm>
          <a:prstGeom prst="rect">
            <a:avLst/>
          </a:prstGeom>
          <a:noFill/>
        </p:spPr>
        <p:txBody>
          <a:bodyPr wrap="square">
            <a:spAutoFit/>
          </a:bodyPr>
          <a:lstStyle/>
          <a:p>
            <a:r>
              <a:rPr lang="en-IN" sz="2400" dirty="0"/>
              <a:t>void main()</a:t>
            </a:r>
          </a:p>
          <a:p>
            <a:r>
              <a:rPr lang="en-IN" sz="2400" dirty="0"/>
              <a:t>{       </a:t>
            </a:r>
          </a:p>
          <a:p>
            <a:r>
              <a:rPr lang="en-IN" sz="2400" dirty="0"/>
              <a:t> </a:t>
            </a:r>
            <a:r>
              <a:rPr lang="en-IN" sz="2400" dirty="0" err="1"/>
              <a:t>insertatbegin</a:t>
            </a:r>
            <a:r>
              <a:rPr lang="en-IN" sz="2400" dirty="0"/>
              <a:t>(12);    </a:t>
            </a:r>
          </a:p>
          <a:p>
            <a:r>
              <a:rPr lang="en-IN" sz="2400" dirty="0"/>
              <a:t> </a:t>
            </a:r>
            <a:r>
              <a:rPr lang="en-IN" sz="2400" dirty="0" err="1"/>
              <a:t>printList</a:t>
            </a:r>
            <a:r>
              <a:rPr lang="en-IN" sz="2400" dirty="0"/>
              <a:t>();   </a:t>
            </a:r>
          </a:p>
          <a:p>
            <a:r>
              <a:rPr lang="en-IN" sz="2400" dirty="0" err="1"/>
              <a:t>insertatbegin</a:t>
            </a:r>
            <a:r>
              <a:rPr lang="en-IN" sz="2400" dirty="0"/>
              <a:t>(22);    </a:t>
            </a:r>
          </a:p>
          <a:p>
            <a:r>
              <a:rPr lang="en-IN" sz="2400" dirty="0"/>
              <a:t> </a:t>
            </a:r>
            <a:r>
              <a:rPr lang="en-IN" sz="2400" dirty="0" err="1"/>
              <a:t>printList</a:t>
            </a:r>
            <a:r>
              <a:rPr lang="en-IN" sz="2400" dirty="0"/>
              <a:t>();     </a:t>
            </a:r>
          </a:p>
          <a:p>
            <a:r>
              <a:rPr lang="en-IN" sz="2400" dirty="0" err="1"/>
              <a:t>insertatbegin</a:t>
            </a:r>
            <a:r>
              <a:rPr lang="en-IN" sz="2400" dirty="0"/>
              <a:t>(32);    </a:t>
            </a:r>
          </a:p>
          <a:p>
            <a:r>
              <a:rPr lang="en-IN" sz="2400" dirty="0"/>
              <a:t> </a:t>
            </a:r>
            <a:r>
              <a:rPr lang="en-IN" sz="2400" dirty="0" err="1"/>
              <a:t>printList</a:t>
            </a:r>
            <a:r>
              <a:rPr lang="en-IN" sz="2400" dirty="0"/>
              <a:t>();   </a:t>
            </a:r>
          </a:p>
          <a:p>
            <a:r>
              <a:rPr lang="en-IN" sz="2400" dirty="0" err="1"/>
              <a:t>insertatbegin</a:t>
            </a:r>
            <a:r>
              <a:rPr lang="en-IN" sz="2400" dirty="0"/>
              <a:t>(42);     </a:t>
            </a:r>
          </a:p>
          <a:p>
            <a:r>
              <a:rPr lang="en-IN" sz="2400" dirty="0" err="1"/>
              <a:t>printList</a:t>
            </a:r>
            <a:r>
              <a:rPr lang="en-IN" sz="2400" dirty="0"/>
              <a:t>();  </a:t>
            </a:r>
          </a:p>
          <a:p>
            <a:r>
              <a:rPr lang="en-IN" sz="2400" dirty="0"/>
              <a:t> </a:t>
            </a:r>
            <a:r>
              <a:rPr lang="en-IN" sz="2400" dirty="0" err="1"/>
              <a:t>insertatend</a:t>
            </a:r>
            <a:r>
              <a:rPr lang="en-IN" sz="2400" dirty="0"/>
              <a:t>(30);    </a:t>
            </a:r>
          </a:p>
          <a:p>
            <a:r>
              <a:rPr lang="en-IN" sz="2400" dirty="0"/>
              <a:t> </a:t>
            </a:r>
            <a:r>
              <a:rPr lang="en-IN" sz="2400" dirty="0" err="1"/>
              <a:t>printList</a:t>
            </a:r>
            <a:r>
              <a:rPr lang="en-IN" sz="2400" dirty="0"/>
              <a:t>();  </a:t>
            </a:r>
          </a:p>
          <a:p>
            <a:r>
              <a:rPr lang="en-IN" sz="2400" dirty="0"/>
              <a:t> </a:t>
            </a:r>
            <a:r>
              <a:rPr lang="en-IN" sz="2400" dirty="0" err="1"/>
              <a:t>insertatend</a:t>
            </a:r>
            <a:r>
              <a:rPr lang="en-IN" sz="2400" dirty="0"/>
              <a:t>(44);     </a:t>
            </a:r>
          </a:p>
          <a:p>
            <a:r>
              <a:rPr lang="en-IN" sz="2400" dirty="0" err="1"/>
              <a:t>printList</a:t>
            </a:r>
            <a:r>
              <a:rPr lang="en-IN" sz="2400" dirty="0"/>
              <a:t>();  </a:t>
            </a:r>
          </a:p>
          <a:p>
            <a:r>
              <a:rPr lang="en-IN" sz="2400" dirty="0"/>
              <a:t> </a:t>
            </a:r>
            <a:r>
              <a:rPr lang="en-IN" sz="2400" dirty="0" err="1"/>
              <a:t>insertatbegin</a:t>
            </a:r>
            <a:r>
              <a:rPr lang="en-IN" sz="2400" dirty="0"/>
              <a:t>(50);  </a:t>
            </a:r>
          </a:p>
          <a:p>
            <a:r>
              <a:rPr lang="en-IN" sz="2400" dirty="0"/>
              <a:t>   </a:t>
            </a:r>
            <a:r>
              <a:rPr lang="en-IN" sz="2400" dirty="0" err="1"/>
              <a:t>printList</a:t>
            </a:r>
            <a:r>
              <a:rPr lang="en-IN" sz="2400" dirty="0"/>
              <a:t>();</a:t>
            </a:r>
          </a:p>
          <a:p>
            <a:r>
              <a:rPr lang="en-IN" sz="2400" dirty="0"/>
              <a:t>}</a:t>
            </a:r>
          </a:p>
        </p:txBody>
      </p:sp>
      <p:sp>
        <p:nvSpPr>
          <p:cNvPr id="7" name="TextBox 6">
            <a:extLst>
              <a:ext uri="{FF2B5EF4-FFF2-40B4-BE49-F238E27FC236}">
                <a16:creationId xmlns:a16="http://schemas.microsoft.com/office/drawing/2014/main" id="{4719E2F4-B1CB-D9CE-3A45-C4B5B36394AE}"/>
              </a:ext>
            </a:extLst>
          </p:cNvPr>
          <p:cNvSpPr txBox="1"/>
          <p:nvPr/>
        </p:nvSpPr>
        <p:spPr>
          <a:xfrm>
            <a:off x="5009662" y="1678468"/>
            <a:ext cx="6822830" cy="3108543"/>
          </a:xfrm>
          <a:prstGeom prst="rect">
            <a:avLst/>
          </a:prstGeom>
          <a:noFill/>
        </p:spPr>
        <p:txBody>
          <a:bodyPr wrap="square">
            <a:spAutoFit/>
          </a:bodyPr>
          <a:lstStyle/>
          <a:p>
            <a:r>
              <a:rPr lang="en-IN" sz="2800" dirty="0"/>
              <a:t>[ 12 -&gt;]</a:t>
            </a:r>
          </a:p>
          <a:p>
            <a:r>
              <a:rPr lang="en-IN" sz="2800" dirty="0"/>
              <a:t>[ 22 -&gt; 12 -&gt;]</a:t>
            </a:r>
          </a:p>
          <a:p>
            <a:r>
              <a:rPr lang="en-IN" sz="2800" dirty="0"/>
              <a:t>[ 32 -&gt; 22 -&gt; 12 -&gt;]</a:t>
            </a:r>
          </a:p>
          <a:p>
            <a:r>
              <a:rPr lang="en-IN" sz="2800" dirty="0"/>
              <a:t>[ 42 -&gt; 32 -&gt; 22 -&gt; 12 -&gt;]</a:t>
            </a:r>
          </a:p>
          <a:p>
            <a:r>
              <a:rPr lang="en-IN" sz="2800" dirty="0"/>
              <a:t>[ 42 -&gt; 32 -&gt; 22 -&gt; 12 -&gt; 30 -&gt;]</a:t>
            </a:r>
          </a:p>
          <a:p>
            <a:r>
              <a:rPr lang="en-IN" sz="2800" dirty="0"/>
              <a:t>[ 42 -&gt; 32 -&gt; 22 -&gt; 12 -&gt; 30 -&gt; 44 -&gt;]</a:t>
            </a:r>
          </a:p>
          <a:p>
            <a:r>
              <a:rPr lang="en-IN" sz="2800" dirty="0"/>
              <a:t>[ 50 -&gt; 42 -&gt; 32 -&gt; 22 -&gt; 12 -&gt; 30 -&gt; 44 -&gt;]</a:t>
            </a:r>
          </a:p>
        </p:txBody>
      </p:sp>
    </p:spTree>
    <p:extLst>
      <p:ext uri="{BB962C8B-B14F-4D97-AF65-F5344CB8AC3E}">
        <p14:creationId xmlns:p14="http://schemas.microsoft.com/office/powerpoint/2010/main" val="3305382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E76E93-B53E-09C4-B32E-4445DFE26557}"/>
              </a:ext>
            </a:extLst>
          </p:cNvPr>
          <p:cNvSpPr txBox="1"/>
          <p:nvPr/>
        </p:nvSpPr>
        <p:spPr>
          <a:xfrm>
            <a:off x="945662" y="547077"/>
            <a:ext cx="9442252" cy="3108543"/>
          </a:xfrm>
          <a:prstGeom prst="rect">
            <a:avLst/>
          </a:prstGeom>
          <a:noFill/>
        </p:spPr>
        <p:txBody>
          <a:bodyPr wrap="square">
            <a:spAutoFit/>
          </a:bodyPr>
          <a:lstStyle/>
          <a:p>
            <a:r>
              <a:rPr lang="en-IN" sz="2800" dirty="0"/>
              <a:t>void </a:t>
            </a:r>
            <a:r>
              <a:rPr lang="en-IN" sz="2800" dirty="0" err="1"/>
              <a:t>insertafternode</a:t>
            </a:r>
            <a:r>
              <a:rPr lang="en-IN" sz="2800" dirty="0"/>
              <a:t>(struct node *list, int data)</a:t>
            </a:r>
          </a:p>
          <a:p>
            <a:r>
              <a:rPr lang="en-IN" sz="2800" dirty="0"/>
              <a:t>{</a:t>
            </a:r>
          </a:p>
          <a:p>
            <a:r>
              <a:rPr lang="en-IN" sz="2800" dirty="0"/>
              <a:t>   struct node *</a:t>
            </a:r>
            <a:r>
              <a:rPr lang="en-IN" sz="2800" dirty="0" err="1"/>
              <a:t>lk</a:t>
            </a:r>
            <a:r>
              <a:rPr lang="en-IN" sz="2800" dirty="0"/>
              <a:t> = (struct node*) malloc(</a:t>
            </a:r>
            <a:r>
              <a:rPr lang="en-IN" sz="2800" dirty="0" err="1"/>
              <a:t>sizeof</a:t>
            </a:r>
            <a:r>
              <a:rPr lang="en-IN" sz="2800" dirty="0"/>
              <a:t>(struct node));</a:t>
            </a:r>
          </a:p>
          <a:p>
            <a:r>
              <a:rPr lang="en-IN" sz="2800" dirty="0"/>
              <a:t>   </a:t>
            </a:r>
            <a:r>
              <a:rPr lang="en-IN" sz="2800" dirty="0" err="1"/>
              <a:t>lk</a:t>
            </a:r>
            <a:r>
              <a:rPr lang="en-IN" sz="2800" dirty="0"/>
              <a:t>-&gt;data = data;</a:t>
            </a:r>
          </a:p>
          <a:p>
            <a:r>
              <a:rPr lang="en-IN" sz="2800" dirty="0"/>
              <a:t>   </a:t>
            </a:r>
            <a:r>
              <a:rPr lang="en-IN" sz="2800" dirty="0" err="1"/>
              <a:t>lk</a:t>
            </a:r>
            <a:r>
              <a:rPr lang="en-IN" sz="2800" dirty="0"/>
              <a:t>-&gt;next = list-&gt;next;</a:t>
            </a:r>
          </a:p>
          <a:p>
            <a:r>
              <a:rPr lang="en-IN" sz="2800" dirty="0"/>
              <a:t>   list-&gt;next = </a:t>
            </a:r>
            <a:r>
              <a:rPr lang="en-IN" sz="2800" dirty="0" err="1"/>
              <a:t>lk</a:t>
            </a:r>
            <a:r>
              <a:rPr lang="en-IN" sz="2800" dirty="0"/>
              <a:t>;</a:t>
            </a:r>
          </a:p>
          <a:p>
            <a:r>
              <a:rPr lang="en-IN" sz="2800" dirty="0"/>
              <a:t>}</a:t>
            </a:r>
          </a:p>
        </p:txBody>
      </p:sp>
    </p:spTree>
    <p:extLst>
      <p:ext uri="{BB962C8B-B14F-4D97-AF65-F5344CB8AC3E}">
        <p14:creationId xmlns:p14="http://schemas.microsoft.com/office/powerpoint/2010/main" val="3924768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1A0671-98B9-09D8-F800-FB3D8E3320C3}"/>
              </a:ext>
            </a:extLst>
          </p:cNvPr>
          <p:cNvSpPr txBox="1"/>
          <p:nvPr/>
        </p:nvSpPr>
        <p:spPr>
          <a:xfrm>
            <a:off x="226646" y="179755"/>
            <a:ext cx="6236677" cy="3970318"/>
          </a:xfrm>
          <a:prstGeom prst="rect">
            <a:avLst/>
          </a:prstGeom>
          <a:noFill/>
        </p:spPr>
        <p:txBody>
          <a:bodyPr wrap="square">
            <a:spAutoFit/>
          </a:bodyPr>
          <a:lstStyle/>
          <a:p>
            <a:r>
              <a:rPr lang="en-IN" sz="2800" dirty="0"/>
              <a:t>void main()</a:t>
            </a:r>
          </a:p>
          <a:p>
            <a:r>
              <a:rPr lang="en-IN" sz="2800" dirty="0"/>
              <a:t>{</a:t>
            </a:r>
          </a:p>
          <a:p>
            <a:r>
              <a:rPr lang="en-IN" sz="2800" dirty="0"/>
              <a:t>   </a:t>
            </a:r>
            <a:r>
              <a:rPr lang="en-IN" sz="2800" dirty="0" err="1"/>
              <a:t>insertatbegin</a:t>
            </a:r>
            <a:r>
              <a:rPr lang="en-IN" sz="2800" dirty="0"/>
              <a:t>(12);</a:t>
            </a:r>
          </a:p>
          <a:p>
            <a:r>
              <a:rPr lang="en-IN" sz="2800" dirty="0"/>
              <a:t>   </a:t>
            </a:r>
            <a:r>
              <a:rPr lang="en-IN" sz="2800" dirty="0" err="1"/>
              <a:t>insertatbegin</a:t>
            </a:r>
            <a:r>
              <a:rPr lang="en-IN" sz="2800" dirty="0"/>
              <a:t>(22);</a:t>
            </a:r>
          </a:p>
          <a:p>
            <a:r>
              <a:rPr lang="en-IN" sz="2800" dirty="0"/>
              <a:t>   </a:t>
            </a:r>
            <a:r>
              <a:rPr lang="en-IN" sz="2800" dirty="0" err="1"/>
              <a:t>insertatend</a:t>
            </a:r>
            <a:r>
              <a:rPr lang="en-IN" sz="2800" dirty="0"/>
              <a:t>(30);</a:t>
            </a:r>
          </a:p>
          <a:p>
            <a:r>
              <a:rPr lang="en-IN" sz="2800" dirty="0"/>
              <a:t>   </a:t>
            </a:r>
            <a:r>
              <a:rPr lang="en-IN" sz="2800" dirty="0" err="1"/>
              <a:t>insertatend</a:t>
            </a:r>
            <a:r>
              <a:rPr lang="en-IN" sz="2800" dirty="0"/>
              <a:t>(44);</a:t>
            </a:r>
          </a:p>
          <a:p>
            <a:r>
              <a:rPr lang="en-IN" sz="2800" dirty="0"/>
              <a:t>   </a:t>
            </a:r>
            <a:r>
              <a:rPr lang="en-IN" sz="2800" dirty="0" err="1"/>
              <a:t>insertatbegin</a:t>
            </a:r>
            <a:r>
              <a:rPr lang="en-IN" sz="2800" dirty="0"/>
              <a:t>(50);</a:t>
            </a:r>
          </a:p>
          <a:p>
            <a:r>
              <a:rPr lang="en-IN" sz="2800" dirty="0"/>
              <a:t>   </a:t>
            </a:r>
            <a:r>
              <a:rPr lang="en-IN" sz="2800" dirty="0" err="1"/>
              <a:t>insertafternode</a:t>
            </a:r>
            <a:r>
              <a:rPr lang="en-IN" sz="2800" dirty="0"/>
              <a:t>(head-&gt;next-&gt;next, 33);</a:t>
            </a:r>
          </a:p>
          <a:p>
            <a:r>
              <a:rPr lang="en-IN" sz="2800" dirty="0"/>
              <a:t>   </a:t>
            </a:r>
            <a:r>
              <a:rPr lang="en-IN" sz="2800" dirty="0" err="1"/>
              <a:t>printf</a:t>
            </a:r>
            <a:r>
              <a:rPr lang="en-IN" sz="2800" dirty="0"/>
              <a:t>("Linked List: ");</a:t>
            </a:r>
          </a:p>
        </p:txBody>
      </p:sp>
      <p:sp>
        <p:nvSpPr>
          <p:cNvPr id="9" name="TextBox 8">
            <a:extLst>
              <a:ext uri="{FF2B5EF4-FFF2-40B4-BE49-F238E27FC236}">
                <a16:creationId xmlns:a16="http://schemas.microsoft.com/office/drawing/2014/main" id="{4E22D557-1B3C-11FA-F2A2-4C955EE252CE}"/>
              </a:ext>
            </a:extLst>
          </p:cNvPr>
          <p:cNvSpPr txBox="1"/>
          <p:nvPr/>
        </p:nvSpPr>
        <p:spPr>
          <a:xfrm>
            <a:off x="6291385" y="1149251"/>
            <a:ext cx="5181600" cy="2677656"/>
          </a:xfrm>
          <a:prstGeom prst="rect">
            <a:avLst/>
          </a:prstGeom>
          <a:noFill/>
        </p:spPr>
        <p:txBody>
          <a:bodyPr wrap="square">
            <a:spAutoFit/>
          </a:bodyPr>
          <a:lstStyle/>
          <a:p>
            <a:r>
              <a:rPr lang="en-IN" sz="2400" dirty="0"/>
              <a:t>[ 12 -&gt;]</a:t>
            </a:r>
          </a:p>
          <a:p>
            <a:r>
              <a:rPr lang="en-IN" sz="2400" dirty="0"/>
              <a:t>[ 22 -&gt; 12 -&gt;]</a:t>
            </a:r>
          </a:p>
          <a:p>
            <a:r>
              <a:rPr lang="en-IN" sz="2400" dirty="0"/>
              <a:t>[ 22 -&gt; 12 -&gt; 30 -&gt;]</a:t>
            </a:r>
          </a:p>
          <a:p>
            <a:r>
              <a:rPr lang="en-IN" sz="2400" dirty="0"/>
              <a:t>[ 22 -&gt; 12 -&gt; 30 -&gt; 44 -&gt;]</a:t>
            </a:r>
          </a:p>
          <a:p>
            <a:r>
              <a:rPr lang="en-IN" sz="2400" dirty="0"/>
              <a:t>[ 50 -&gt; 22 -&gt; 12 -&gt; 30 -&gt; 44 -&gt;]</a:t>
            </a:r>
          </a:p>
          <a:p>
            <a:r>
              <a:rPr lang="en-IN" sz="2400" dirty="0"/>
              <a:t> Linked List: </a:t>
            </a:r>
          </a:p>
          <a:p>
            <a:r>
              <a:rPr lang="en-IN" sz="2400" dirty="0"/>
              <a:t>[ 50 -&gt; 22 -&gt; 12 -&gt; 33 -&gt; 30 -&gt; 44 -&gt;]</a:t>
            </a:r>
          </a:p>
        </p:txBody>
      </p:sp>
    </p:spTree>
    <p:extLst>
      <p:ext uri="{BB962C8B-B14F-4D97-AF65-F5344CB8AC3E}">
        <p14:creationId xmlns:p14="http://schemas.microsoft.com/office/powerpoint/2010/main" val="2565254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24F2-7274-C701-A4F7-E021563AD5EF}"/>
              </a:ext>
            </a:extLst>
          </p:cNvPr>
          <p:cNvSpPr txBox="1"/>
          <p:nvPr/>
        </p:nvSpPr>
        <p:spPr>
          <a:xfrm>
            <a:off x="547077" y="328247"/>
            <a:ext cx="8596923" cy="5693866"/>
          </a:xfrm>
          <a:prstGeom prst="rect">
            <a:avLst/>
          </a:prstGeom>
          <a:noFill/>
        </p:spPr>
        <p:txBody>
          <a:bodyPr wrap="square">
            <a:spAutoFit/>
          </a:bodyPr>
          <a:lstStyle/>
          <a:p>
            <a:r>
              <a:rPr lang="en-IN" sz="2800" dirty="0"/>
              <a:t>void </a:t>
            </a:r>
            <a:r>
              <a:rPr lang="en-IN" sz="2800" dirty="0" err="1"/>
              <a:t>deleteatbegin</a:t>
            </a:r>
            <a:r>
              <a:rPr lang="en-IN" sz="2800" dirty="0"/>
              <a:t>()</a:t>
            </a:r>
          </a:p>
          <a:p>
            <a:r>
              <a:rPr lang="en-IN" sz="2800" dirty="0"/>
              <a:t>{</a:t>
            </a:r>
          </a:p>
          <a:p>
            <a:r>
              <a:rPr lang="en-IN" sz="2800" dirty="0"/>
              <a:t>   head = head-&gt;next;</a:t>
            </a:r>
          </a:p>
          <a:p>
            <a:r>
              <a:rPr lang="en-IN" sz="2800" dirty="0"/>
              <a:t>// how do we free the deleted node?</a:t>
            </a:r>
          </a:p>
          <a:p>
            <a:r>
              <a:rPr lang="en-IN" sz="2800" dirty="0"/>
              <a:t>}</a:t>
            </a:r>
          </a:p>
          <a:p>
            <a:endParaRPr lang="en-IN" sz="2800" dirty="0"/>
          </a:p>
          <a:p>
            <a:r>
              <a:rPr lang="en-IN" sz="2800" dirty="0"/>
              <a:t>void </a:t>
            </a:r>
            <a:r>
              <a:rPr lang="en-IN" sz="2800" dirty="0" err="1"/>
              <a:t>deleteatend</a:t>
            </a:r>
            <a:r>
              <a:rPr lang="en-IN" sz="2800" dirty="0"/>
              <a:t>()</a:t>
            </a:r>
          </a:p>
          <a:p>
            <a:r>
              <a:rPr lang="en-IN" sz="2800" dirty="0"/>
              <a:t>{</a:t>
            </a:r>
          </a:p>
          <a:p>
            <a:r>
              <a:rPr lang="en-IN" sz="2800" dirty="0"/>
              <a:t>   struct node *</a:t>
            </a:r>
            <a:r>
              <a:rPr lang="en-IN" sz="2800" dirty="0" err="1"/>
              <a:t>linkedlist</a:t>
            </a:r>
            <a:r>
              <a:rPr lang="en-IN" sz="2800" dirty="0"/>
              <a:t> = head;</a:t>
            </a:r>
          </a:p>
          <a:p>
            <a:r>
              <a:rPr lang="en-IN" sz="2800" dirty="0"/>
              <a:t>   while (</a:t>
            </a:r>
            <a:r>
              <a:rPr lang="en-IN" sz="2800" dirty="0" err="1"/>
              <a:t>linkedlist</a:t>
            </a:r>
            <a:r>
              <a:rPr lang="en-IN" sz="2800" dirty="0"/>
              <a:t>-&gt;next-&gt;next != NULL)</a:t>
            </a:r>
          </a:p>
          <a:p>
            <a:r>
              <a:rPr lang="en-IN" sz="2800" dirty="0"/>
              <a:t>      </a:t>
            </a:r>
            <a:r>
              <a:rPr lang="en-IN" sz="2800" dirty="0" err="1"/>
              <a:t>linkedlist</a:t>
            </a:r>
            <a:r>
              <a:rPr lang="en-IN" sz="2800" dirty="0"/>
              <a:t> = </a:t>
            </a:r>
            <a:r>
              <a:rPr lang="en-IN" sz="2800" dirty="0" err="1"/>
              <a:t>linkedlist</a:t>
            </a:r>
            <a:r>
              <a:rPr lang="en-IN" sz="2800" dirty="0"/>
              <a:t>-&gt;next;</a:t>
            </a:r>
          </a:p>
          <a:p>
            <a:r>
              <a:rPr lang="en-IN" sz="2800" dirty="0"/>
              <a:t>   </a:t>
            </a:r>
            <a:r>
              <a:rPr lang="en-IN" sz="2800" dirty="0" err="1"/>
              <a:t>linkedlist</a:t>
            </a:r>
            <a:r>
              <a:rPr lang="en-IN" sz="2800" dirty="0"/>
              <a:t>-&gt;next = NULL;</a:t>
            </a:r>
          </a:p>
          <a:p>
            <a:r>
              <a:rPr lang="en-IN" sz="2800" dirty="0"/>
              <a:t>}</a:t>
            </a:r>
          </a:p>
        </p:txBody>
      </p:sp>
    </p:spTree>
    <p:extLst>
      <p:ext uri="{BB962C8B-B14F-4D97-AF65-F5344CB8AC3E}">
        <p14:creationId xmlns:p14="http://schemas.microsoft.com/office/powerpoint/2010/main" val="3648572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CE4AAA-072D-D1A2-52E4-106F8E6DCD90}"/>
              </a:ext>
            </a:extLst>
          </p:cNvPr>
          <p:cNvSpPr txBox="1"/>
          <p:nvPr/>
        </p:nvSpPr>
        <p:spPr>
          <a:xfrm>
            <a:off x="838200" y="365125"/>
            <a:ext cx="8305800" cy="4093428"/>
          </a:xfrm>
          <a:prstGeom prst="rect">
            <a:avLst/>
          </a:prstGeom>
          <a:noFill/>
        </p:spPr>
        <p:txBody>
          <a:bodyPr wrap="square">
            <a:spAutoFit/>
          </a:bodyPr>
          <a:lstStyle/>
          <a:p>
            <a:r>
              <a:rPr lang="en-IN" sz="2000" dirty="0"/>
              <a:t>[ 12 -&gt;]</a:t>
            </a:r>
          </a:p>
          <a:p>
            <a:r>
              <a:rPr lang="en-IN" sz="2000" dirty="0"/>
              <a:t>[ 22 -&gt; 12 -&gt;]</a:t>
            </a:r>
          </a:p>
          <a:p>
            <a:r>
              <a:rPr lang="en-IN" sz="2000" dirty="0"/>
              <a:t>[ 22 -&gt; 12 -&gt; 30 -&gt;]</a:t>
            </a:r>
          </a:p>
          <a:p>
            <a:r>
              <a:rPr lang="en-IN" sz="2000" dirty="0"/>
              <a:t>[ 22 -&gt; 12 -&gt; 30 -&gt; 44 -&gt;]</a:t>
            </a:r>
          </a:p>
          <a:p>
            <a:r>
              <a:rPr lang="en-IN" sz="2000" dirty="0"/>
              <a:t>[ 50 -&gt; 22 -&gt; 12 -&gt; 30 -&gt; 44 -&gt;]</a:t>
            </a:r>
          </a:p>
          <a:p>
            <a:r>
              <a:rPr lang="en-IN" sz="2000" dirty="0"/>
              <a:t> Linked List: </a:t>
            </a:r>
          </a:p>
          <a:p>
            <a:r>
              <a:rPr lang="en-IN" sz="2000" dirty="0"/>
              <a:t>[ 50 -&gt; 22 -&gt; 12 -&gt; 33 -&gt; 30 -&gt; 44 -&gt;]</a:t>
            </a:r>
          </a:p>
          <a:p>
            <a:r>
              <a:rPr lang="en-IN" sz="2000" dirty="0"/>
              <a:t> Linked List after deleting first node: </a:t>
            </a:r>
          </a:p>
          <a:p>
            <a:r>
              <a:rPr lang="en-IN" sz="2000" dirty="0"/>
              <a:t>[ 22 -&gt; 12 -&gt; 33 -&gt; 30 -&gt; 44 -&gt;]</a:t>
            </a:r>
          </a:p>
          <a:p>
            <a:r>
              <a:rPr lang="en-IN" sz="2000" dirty="0"/>
              <a:t> Linked List after deleting last node </a:t>
            </a:r>
          </a:p>
          <a:p>
            <a:r>
              <a:rPr lang="en-IN" sz="2000" dirty="0"/>
              <a:t>[ 22 -&gt; 12 -&gt; 33 -&gt; 30 -&gt;]</a:t>
            </a:r>
          </a:p>
          <a:p>
            <a:r>
              <a:rPr lang="en-IN" sz="2000" dirty="0"/>
              <a:t>Linked List after deletion of given node 12</a:t>
            </a:r>
          </a:p>
          <a:p>
            <a:r>
              <a:rPr lang="en-IN" sz="2000" dirty="0"/>
              <a:t>[ 22 -&gt; 33 -&gt; 30 -&gt;]</a:t>
            </a:r>
          </a:p>
        </p:txBody>
      </p:sp>
    </p:spTree>
    <p:extLst>
      <p:ext uri="{BB962C8B-B14F-4D97-AF65-F5344CB8AC3E}">
        <p14:creationId xmlns:p14="http://schemas.microsoft.com/office/powerpoint/2010/main" val="1176731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39103"/>
            <a:ext cx="5868890" cy="778675"/>
          </a:xfrm>
          <a:prstGeom prst="rect">
            <a:avLst/>
          </a:prstGeom>
        </p:spPr>
        <p:txBody>
          <a:bodyPr vert="horz" wrap="square" lIns="0" tIns="283464" rIns="0" bIns="0" rtlCol="0">
            <a:spAutoFit/>
          </a:bodyPr>
          <a:lstStyle/>
          <a:p>
            <a:pPr marL="1057910">
              <a:spcBef>
                <a:spcPts val="105"/>
              </a:spcBef>
            </a:pPr>
            <a:r>
              <a:rPr sz="3200" dirty="0"/>
              <a:t>Delete</a:t>
            </a:r>
            <a:r>
              <a:rPr sz="3200" spc="-50" dirty="0"/>
              <a:t> </a:t>
            </a:r>
            <a:r>
              <a:rPr sz="3200" dirty="0"/>
              <a:t>a</a:t>
            </a:r>
            <a:r>
              <a:rPr sz="3200" spc="-25" dirty="0"/>
              <a:t> </a:t>
            </a:r>
            <a:r>
              <a:rPr sz="3200" dirty="0"/>
              <a:t>node</a:t>
            </a:r>
            <a:r>
              <a:rPr sz="3200" spc="-30" dirty="0"/>
              <a:t> </a:t>
            </a:r>
            <a:r>
              <a:rPr sz="3200" dirty="0"/>
              <a:t>at</a:t>
            </a:r>
            <a:r>
              <a:rPr sz="3200" spc="-25" dirty="0"/>
              <a:t> </a:t>
            </a:r>
            <a:r>
              <a:rPr sz="3200" dirty="0"/>
              <a:t>the</a:t>
            </a:r>
            <a:r>
              <a:rPr sz="3200" spc="-15" dirty="0"/>
              <a:t> </a:t>
            </a:r>
            <a:r>
              <a:rPr sz="3200" spc="-10" dirty="0"/>
              <a:t>front</a:t>
            </a:r>
          </a:p>
        </p:txBody>
      </p:sp>
      <p:sp>
        <p:nvSpPr>
          <p:cNvPr id="3" name="object 3"/>
          <p:cNvSpPr txBox="1"/>
          <p:nvPr/>
        </p:nvSpPr>
        <p:spPr>
          <a:xfrm>
            <a:off x="533400" y="1066800"/>
            <a:ext cx="8077199" cy="4742965"/>
          </a:xfrm>
          <a:prstGeom prst="rect">
            <a:avLst/>
          </a:prstGeom>
        </p:spPr>
        <p:txBody>
          <a:bodyPr vert="horz" wrap="square" lIns="0" tIns="48895" rIns="0" bIns="0" rtlCol="0">
            <a:spAutoFit/>
          </a:bodyPr>
          <a:lstStyle/>
          <a:p>
            <a:pPr marL="12700">
              <a:spcBef>
                <a:spcPts val="385"/>
              </a:spcBef>
            </a:pPr>
            <a:r>
              <a:rPr b="1" dirty="0">
                <a:latin typeface="Calibri"/>
                <a:cs typeface="Calibri"/>
              </a:rPr>
              <a:t>void</a:t>
            </a:r>
            <a:r>
              <a:rPr b="1" spc="-50" dirty="0">
                <a:latin typeface="Calibri"/>
                <a:cs typeface="Calibri"/>
              </a:rPr>
              <a:t> </a:t>
            </a:r>
            <a:r>
              <a:rPr spc="-10" dirty="0">
                <a:latin typeface="Calibri"/>
                <a:cs typeface="Calibri"/>
              </a:rPr>
              <a:t>Pop()</a:t>
            </a:r>
            <a:endParaRPr dirty="0">
              <a:latin typeface="Calibri"/>
              <a:cs typeface="Calibri"/>
            </a:endParaRPr>
          </a:p>
          <a:p>
            <a:pPr marL="151130">
              <a:spcBef>
                <a:spcPts val="290"/>
              </a:spcBef>
            </a:pPr>
            <a:r>
              <a:rPr spc="-50" dirty="0">
                <a:latin typeface="Calibri"/>
                <a:cs typeface="Calibri"/>
              </a:rPr>
              <a:t>{</a:t>
            </a:r>
            <a:endParaRPr dirty="0">
              <a:latin typeface="Calibri"/>
              <a:cs typeface="Calibri"/>
            </a:endParaRPr>
          </a:p>
          <a:p>
            <a:pPr marL="289560">
              <a:spcBef>
                <a:spcPts val="285"/>
              </a:spcBef>
            </a:pPr>
            <a:r>
              <a:rPr dirty="0">
                <a:latin typeface="Calibri"/>
                <a:cs typeface="Calibri"/>
              </a:rPr>
              <a:t>struct</a:t>
            </a:r>
            <a:r>
              <a:rPr spc="-20" dirty="0">
                <a:latin typeface="Calibri"/>
                <a:cs typeface="Calibri"/>
              </a:rPr>
              <a:t> </a:t>
            </a:r>
            <a:r>
              <a:rPr dirty="0">
                <a:latin typeface="Calibri"/>
                <a:cs typeface="Calibri"/>
              </a:rPr>
              <a:t>node</a:t>
            </a:r>
            <a:r>
              <a:rPr spc="-35" dirty="0">
                <a:latin typeface="Calibri"/>
                <a:cs typeface="Calibri"/>
              </a:rPr>
              <a:t> </a:t>
            </a:r>
            <a:r>
              <a:rPr spc="-10" dirty="0">
                <a:latin typeface="Calibri"/>
                <a:cs typeface="Calibri"/>
              </a:rPr>
              <a:t>*ptr;</a:t>
            </a:r>
            <a:endParaRPr dirty="0">
              <a:latin typeface="Calibri"/>
              <a:cs typeface="Calibri"/>
            </a:endParaRPr>
          </a:p>
          <a:p>
            <a:pPr marL="289560">
              <a:spcBef>
                <a:spcPts val="295"/>
              </a:spcBef>
            </a:pPr>
            <a:r>
              <a:rPr b="1" dirty="0">
                <a:latin typeface="Calibri"/>
                <a:cs typeface="Calibri"/>
              </a:rPr>
              <a:t>if</a:t>
            </a:r>
            <a:r>
              <a:rPr dirty="0">
                <a:latin typeface="Calibri"/>
                <a:cs typeface="Calibri"/>
              </a:rPr>
              <a:t>(head</a:t>
            </a:r>
            <a:r>
              <a:rPr spc="-25" dirty="0">
                <a:latin typeface="Calibri"/>
                <a:cs typeface="Calibri"/>
              </a:rPr>
              <a:t> </a:t>
            </a:r>
            <a:r>
              <a:rPr dirty="0">
                <a:latin typeface="Calibri"/>
                <a:cs typeface="Calibri"/>
              </a:rPr>
              <a:t>==</a:t>
            </a:r>
            <a:r>
              <a:rPr spc="-10" dirty="0">
                <a:latin typeface="Calibri"/>
                <a:cs typeface="Calibri"/>
              </a:rPr>
              <a:t> NULL)</a:t>
            </a:r>
            <a:endParaRPr dirty="0">
              <a:latin typeface="Calibri"/>
              <a:cs typeface="Calibri"/>
            </a:endParaRPr>
          </a:p>
          <a:p>
            <a:pPr marL="289560">
              <a:spcBef>
                <a:spcPts val="285"/>
              </a:spcBef>
            </a:pPr>
            <a:r>
              <a:rPr spc="-50" dirty="0">
                <a:latin typeface="Calibri"/>
                <a:cs typeface="Calibri"/>
              </a:rPr>
              <a:t>{</a:t>
            </a:r>
            <a:endParaRPr dirty="0">
              <a:latin typeface="Calibri"/>
              <a:cs typeface="Calibri"/>
            </a:endParaRPr>
          </a:p>
          <a:p>
            <a:pPr marL="429895">
              <a:spcBef>
                <a:spcPts val="290"/>
              </a:spcBef>
            </a:pPr>
            <a:r>
              <a:rPr spc="-10" dirty="0">
                <a:latin typeface="Calibri"/>
                <a:cs typeface="Calibri"/>
              </a:rPr>
              <a:t>printf("\nList</a:t>
            </a:r>
            <a:r>
              <a:rPr spc="-20" dirty="0">
                <a:latin typeface="Calibri"/>
                <a:cs typeface="Calibri"/>
              </a:rPr>
              <a:t> </a:t>
            </a:r>
            <a:r>
              <a:rPr dirty="0">
                <a:latin typeface="Calibri"/>
                <a:cs typeface="Calibri"/>
              </a:rPr>
              <a:t>is</a:t>
            </a:r>
            <a:r>
              <a:rPr spc="30" dirty="0">
                <a:latin typeface="Calibri"/>
                <a:cs typeface="Calibri"/>
              </a:rPr>
              <a:t> </a:t>
            </a:r>
            <a:r>
              <a:rPr spc="-10" dirty="0">
                <a:latin typeface="Calibri"/>
                <a:cs typeface="Calibri"/>
              </a:rPr>
              <a:t>empty");</a:t>
            </a:r>
            <a:endParaRPr dirty="0">
              <a:latin typeface="Calibri"/>
              <a:cs typeface="Calibri"/>
            </a:endParaRPr>
          </a:p>
          <a:p>
            <a:pPr marL="289560">
              <a:spcBef>
                <a:spcPts val="285"/>
              </a:spcBef>
            </a:pPr>
            <a:r>
              <a:rPr spc="-50" dirty="0">
                <a:latin typeface="Calibri"/>
                <a:cs typeface="Calibri"/>
              </a:rPr>
              <a:t>}</a:t>
            </a:r>
            <a:endParaRPr dirty="0">
              <a:latin typeface="Calibri"/>
              <a:cs typeface="Calibri"/>
            </a:endParaRPr>
          </a:p>
          <a:p>
            <a:pPr marL="289560">
              <a:spcBef>
                <a:spcPts val="290"/>
              </a:spcBef>
            </a:pPr>
            <a:r>
              <a:rPr b="1" spc="-20" dirty="0">
                <a:latin typeface="Calibri"/>
                <a:cs typeface="Calibri"/>
              </a:rPr>
              <a:t>else</a:t>
            </a:r>
            <a:endParaRPr dirty="0">
              <a:latin typeface="Calibri"/>
              <a:cs typeface="Calibri"/>
            </a:endParaRPr>
          </a:p>
          <a:p>
            <a:pPr marL="289560">
              <a:spcBef>
                <a:spcPts val="290"/>
              </a:spcBef>
            </a:pPr>
            <a:r>
              <a:rPr spc="-50" dirty="0">
                <a:latin typeface="Calibri"/>
                <a:cs typeface="Calibri"/>
              </a:rPr>
              <a:t>{</a:t>
            </a:r>
            <a:endParaRPr dirty="0">
              <a:latin typeface="Calibri"/>
              <a:cs typeface="Calibri"/>
            </a:endParaRPr>
          </a:p>
          <a:p>
            <a:pPr marL="429895">
              <a:spcBef>
                <a:spcPts val="285"/>
              </a:spcBef>
            </a:pPr>
            <a:r>
              <a:rPr dirty="0">
                <a:latin typeface="Calibri"/>
                <a:cs typeface="Calibri"/>
              </a:rPr>
              <a:t>ptr</a:t>
            </a:r>
            <a:r>
              <a:rPr spc="-30" dirty="0">
                <a:latin typeface="Calibri"/>
                <a:cs typeface="Calibri"/>
              </a:rPr>
              <a:t> </a:t>
            </a:r>
            <a:r>
              <a:rPr dirty="0">
                <a:latin typeface="Calibri"/>
                <a:cs typeface="Calibri"/>
              </a:rPr>
              <a:t>=</a:t>
            </a:r>
            <a:r>
              <a:rPr spc="5" dirty="0">
                <a:latin typeface="Calibri"/>
                <a:cs typeface="Calibri"/>
              </a:rPr>
              <a:t> </a:t>
            </a:r>
            <a:r>
              <a:rPr spc="-10" dirty="0">
                <a:latin typeface="Calibri"/>
                <a:cs typeface="Calibri"/>
              </a:rPr>
              <a:t>head;</a:t>
            </a:r>
            <a:endParaRPr dirty="0">
              <a:latin typeface="Calibri"/>
              <a:cs typeface="Calibri"/>
            </a:endParaRPr>
          </a:p>
          <a:p>
            <a:pPr marL="429895">
              <a:spcBef>
                <a:spcPts val="290"/>
              </a:spcBef>
            </a:pPr>
            <a:r>
              <a:rPr dirty="0">
                <a:latin typeface="Calibri"/>
                <a:cs typeface="Calibri"/>
              </a:rPr>
              <a:t>head</a:t>
            </a:r>
            <a:r>
              <a:rPr spc="-5" dirty="0">
                <a:latin typeface="Calibri"/>
                <a:cs typeface="Calibri"/>
              </a:rPr>
              <a:t> </a:t>
            </a:r>
            <a:r>
              <a:rPr dirty="0">
                <a:latin typeface="Calibri"/>
                <a:cs typeface="Calibri"/>
              </a:rPr>
              <a:t>=</a:t>
            </a:r>
            <a:r>
              <a:rPr spc="15" dirty="0">
                <a:latin typeface="Calibri"/>
                <a:cs typeface="Calibri"/>
              </a:rPr>
              <a:t> </a:t>
            </a:r>
            <a:r>
              <a:rPr dirty="0">
                <a:latin typeface="Calibri"/>
                <a:cs typeface="Calibri"/>
              </a:rPr>
              <a:t>ptr-</a:t>
            </a:r>
            <a:r>
              <a:rPr spc="-10" dirty="0">
                <a:latin typeface="Calibri"/>
                <a:cs typeface="Calibri"/>
              </a:rPr>
              <a:t>&gt;next;</a:t>
            </a:r>
            <a:endParaRPr dirty="0">
              <a:latin typeface="Calibri"/>
              <a:cs typeface="Calibri"/>
            </a:endParaRPr>
          </a:p>
          <a:p>
            <a:pPr marL="429895">
              <a:spcBef>
                <a:spcPts val="290"/>
              </a:spcBef>
            </a:pPr>
            <a:r>
              <a:rPr spc="-10" dirty="0">
                <a:latin typeface="Calibri"/>
                <a:cs typeface="Calibri"/>
              </a:rPr>
              <a:t>free(ptr);</a:t>
            </a:r>
            <a:endParaRPr dirty="0">
              <a:latin typeface="Calibri"/>
              <a:cs typeface="Calibri"/>
            </a:endParaRPr>
          </a:p>
          <a:p>
            <a:pPr marL="429895">
              <a:spcBef>
                <a:spcPts val="290"/>
              </a:spcBef>
            </a:pPr>
            <a:r>
              <a:rPr spc="-10" dirty="0">
                <a:latin typeface="Calibri"/>
                <a:cs typeface="Calibri"/>
              </a:rPr>
              <a:t>printf("\n</a:t>
            </a:r>
            <a:r>
              <a:rPr spc="-55" dirty="0">
                <a:latin typeface="Calibri"/>
                <a:cs typeface="Calibri"/>
              </a:rPr>
              <a:t> </a:t>
            </a:r>
            <a:r>
              <a:rPr dirty="0">
                <a:latin typeface="Calibri"/>
                <a:cs typeface="Calibri"/>
              </a:rPr>
              <a:t>Node</a:t>
            </a:r>
            <a:r>
              <a:rPr spc="-10" dirty="0">
                <a:latin typeface="Calibri"/>
                <a:cs typeface="Calibri"/>
              </a:rPr>
              <a:t> </a:t>
            </a:r>
            <a:r>
              <a:rPr dirty="0">
                <a:latin typeface="Calibri"/>
                <a:cs typeface="Calibri"/>
              </a:rPr>
              <a:t>deleted</a:t>
            </a:r>
            <a:r>
              <a:rPr spc="-15" dirty="0">
                <a:latin typeface="Calibri"/>
                <a:cs typeface="Calibri"/>
              </a:rPr>
              <a:t> </a:t>
            </a:r>
            <a:r>
              <a:rPr dirty="0">
                <a:latin typeface="Calibri"/>
                <a:cs typeface="Calibri"/>
              </a:rPr>
              <a:t>from</a:t>
            </a:r>
            <a:r>
              <a:rPr spc="-10" dirty="0">
                <a:latin typeface="Calibri"/>
                <a:cs typeface="Calibri"/>
              </a:rPr>
              <a:t> </a:t>
            </a:r>
            <a:r>
              <a:rPr dirty="0">
                <a:latin typeface="Calibri"/>
                <a:cs typeface="Calibri"/>
              </a:rPr>
              <a:t>the</a:t>
            </a:r>
            <a:r>
              <a:rPr spc="-25" dirty="0">
                <a:latin typeface="Calibri"/>
                <a:cs typeface="Calibri"/>
              </a:rPr>
              <a:t> </a:t>
            </a:r>
            <a:r>
              <a:rPr dirty="0">
                <a:latin typeface="Calibri"/>
                <a:cs typeface="Calibri"/>
              </a:rPr>
              <a:t>begining</a:t>
            </a:r>
            <a:r>
              <a:rPr spc="-25" dirty="0">
                <a:latin typeface="Calibri"/>
                <a:cs typeface="Calibri"/>
              </a:rPr>
              <a:t> </a:t>
            </a:r>
            <a:r>
              <a:rPr spc="-10" dirty="0">
                <a:latin typeface="Calibri"/>
                <a:cs typeface="Calibri"/>
              </a:rPr>
              <a:t>...");</a:t>
            </a:r>
            <a:endParaRPr dirty="0">
              <a:latin typeface="Calibri"/>
              <a:cs typeface="Calibri"/>
            </a:endParaRPr>
          </a:p>
          <a:p>
            <a:pPr marL="289560">
              <a:spcBef>
                <a:spcPts val="285"/>
              </a:spcBef>
            </a:pPr>
            <a:r>
              <a:rPr spc="-50" dirty="0">
                <a:latin typeface="Calibri"/>
                <a:cs typeface="Calibri"/>
              </a:rPr>
              <a:t>}</a:t>
            </a:r>
            <a:endParaRPr dirty="0">
              <a:latin typeface="Calibri"/>
              <a:cs typeface="Calibri"/>
            </a:endParaRPr>
          </a:p>
          <a:p>
            <a:pPr marL="151130">
              <a:spcBef>
                <a:spcPts val="290"/>
              </a:spcBef>
            </a:pPr>
            <a:r>
              <a:rPr spc="-50" dirty="0">
                <a:latin typeface="Calibri"/>
                <a:cs typeface="Calibri"/>
              </a:rPr>
              <a:t>}</a:t>
            </a:r>
            <a:endParaRPr dirty="0">
              <a:latin typeface="Calibri"/>
              <a:cs typeface="Calibri"/>
            </a:endParaRPr>
          </a:p>
        </p:txBody>
      </p:sp>
      <p:pic>
        <p:nvPicPr>
          <p:cNvPr id="4" name="object 4"/>
          <p:cNvPicPr/>
          <p:nvPr/>
        </p:nvPicPr>
        <p:blipFill>
          <a:blip r:embed="rId2" cstate="print"/>
          <a:stretch>
            <a:fillRect/>
          </a:stretch>
        </p:blipFill>
        <p:spPr>
          <a:xfrm>
            <a:off x="6248400" y="1600200"/>
            <a:ext cx="5659585" cy="2986209"/>
          </a:xfrm>
          <a:prstGeom prst="rect">
            <a:avLst/>
          </a:prstGeom>
        </p:spPr>
      </p:pic>
    </p:spTree>
    <p:extLst>
      <p:ext uri="{BB962C8B-B14F-4D97-AF65-F5344CB8AC3E}">
        <p14:creationId xmlns:p14="http://schemas.microsoft.com/office/powerpoint/2010/main" val="1276612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6173690" cy="778675"/>
          </a:xfrm>
          <a:prstGeom prst="rect">
            <a:avLst/>
          </a:prstGeom>
        </p:spPr>
        <p:txBody>
          <a:bodyPr vert="horz" wrap="square" lIns="0" tIns="283464" rIns="0" bIns="0" rtlCol="0">
            <a:spAutoFit/>
          </a:bodyPr>
          <a:lstStyle/>
          <a:p>
            <a:pPr marL="1188720">
              <a:spcBef>
                <a:spcPts val="105"/>
              </a:spcBef>
            </a:pPr>
            <a:r>
              <a:rPr sz="3200" dirty="0"/>
              <a:t>Delete</a:t>
            </a:r>
            <a:r>
              <a:rPr sz="3200" spc="-50" dirty="0"/>
              <a:t> </a:t>
            </a:r>
            <a:r>
              <a:rPr sz="3200" dirty="0"/>
              <a:t>a</a:t>
            </a:r>
            <a:r>
              <a:rPr sz="3200" spc="-25" dirty="0"/>
              <a:t> </a:t>
            </a:r>
            <a:r>
              <a:rPr sz="3200" dirty="0"/>
              <a:t>node</a:t>
            </a:r>
            <a:r>
              <a:rPr sz="3200" spc="-30" dirty="0"/>
              <a:t> </a:t>
            </a:r>
            <a:r>
              <a:rPr sz="3200" dirty="0"/>
              <a:t>at</a:t>
            </a:r>
            <a:r>
              <a:rPr sz="3200" spc="-25" dirty="0"/>
              <a:t> </a:t>
            </a:r>
            <a:r>
              <a:rPr sz="3200" dirty="0"/>
              <a:t>the</a:t>
            </a:r>
            <a:r>
              <a:rPr sz="3200" spc="-15" dirty="0"/>
              <a:t> </a:t>
            </a:r>
            <a:r>
              <a:rPr sz="3200" spc="-25" dirty="0"/>
              <a:t>end</a:t>
            </a:r>
          </a:p>
        </p:txBody>
      </p:sp>
      <p:sp>
        <p:nvSpPr>
          <p:cNvPr id="3" name="object 3"/>
          <p:cNvSpPr txBox="1"/>
          <p:nvPr/>
        </p:nvSpPr>
        <p:spPr>
          <a:xfrm>
            <a:off x="381000" y="768512"/>
            <a:ext cx="5334000" cy="6089488"/>
          </a:xfrm>
          <a:prstGeom prst="rect">
            <a:avLst/>
          </a:prstGeom>
        </p:spPr>
        <p:txBody>
          <a:bodyPr vert="horz" wrap="square" lIns="0" tIns="13335" rIns="0" bIns="0" rtlCol="0">
            <a:spAutoFit/>
          </a:bodyPr>
          <a:lstStyle/>
          <a:p>
            <a:pPr marL="12700">
              <a:spcBef>
                <a:spcPts val="105"/>
              </a:spcBef>
            </a:pPr>
            <a:r>
              <a:rPr sz="1600" b="1" dirty="0">
                <a:latin typeface="Calibri"/>
                <a:cs typeface="Calibri"/>
              </a:rPr>
              <a:t>void</a:t>
            </a:r>
            <a:r>
              <a:rPr sz="1600" b="1" spc="-40" dirty="0">
                <a:latin typeface="Calibri"/>
                <a:cs typeface="Calibri"/>
              </a:rPr>
              <a:t> </a:t>
            </a:r>
            <a:r>
              <a:rPr sz="1600" spc="-10" dirty="0">
                <a:latin typeface="Calibri"/>
                <a:cs typeface="Calibri"/>
              </a:rPr>
              <a:t>end_delete()</a:t>
            </a:r>
            <a:endParaRPr sz="1600" dirty="0">
              <a:latin typeface="Calibri"/>
              <a:cs typeface="Calibri"/>
            </a:endParaRPr>
          </a:p>
          <a:p>
            <a:pPr marL="137160"/>
            <a:r>
              <a:rPr sz="1600" spc="-50" dirty="0">
                <a:latin typeface="Calibri"/>
                <a:cs typeface="Calibri"/>
              </a:rPr>
              <a:t>{</a:t>
            </a:r>
            <a:endParaRPr sz="1600" dirty="0">
              <a:latin typeface="Calibri"/>
              <a:cs typeface="Calibri"/>
            </a:endParaRPr>
          </a:p>
          <a:p>
            <a:pPr marL="265430"/>
            <a:r>
              <a:rPr sz="1600" dirty="0">
                <a:latin typeface="Calibri"/>
                <a:cs typeface="Calibri"/>
              </a:rPr>
              <a:t>struct</a:t>
            </a:r>
            <a:r>
              <a:rPr sz="1600" spc="-25" dirty="0">
                <a:latin typeface="Calibri"/>
                <a:cs typeface="Calibri"/>
              </a:rPr>
              <a:t> </a:t>
            </a:r>
            <a:r>
              <a:rPr sz="1600" dirty="0">
                <a:latin typeface="Calibri"/>
                <a:cs typeface="Calibri"/>
              </a:rPr>
              <a:t>node</a:t>
            </a:r>
            <a:r>
              <a:rPr sz="1600" spc="-10" dirty="0">
                <a:latin typeface="Calibri"/>
                <a:cs typeface="Calibri"/>
              </a:rPr>
              <a:t> *ptr,*ptr1;</a:t>
            </a:r>
            <a:endParaRPr sz="1600" dirty="0">
              <a:latin typeface="Calibri"/>
              <a:cs typeface="Calibri"/>
            </a:endParaRPr>
          </a:p>
          <a:p>
            <a:pPr marL="265430"/>
            <a:r>
              <a:rPr sz="1600" b="1" dirty="0">
                <a:latin typeface="Calibri"/>
                <a:cs typeface="Calibri"/>
              </a:rPr>
              <a:t>if</a:t>
            </a:r>
            <a:r>
              <a:rPr sz="1600" dirty="0">
                <a:latin typeface="Calibri"/>
                <a:cs typeface="Calibri"/>
              </a:rPr>
              <a:t>(head</a:t>
            </a:r>
            <a:r>
              <a:rPr sz="1600" spc="-40" dirty="0">
                <a:latin typeface="Calibri"/>
                <a:cs typeface="Calibri"/>
              </a:rPr>
              <a:t> </a:t>
            </a:r>
            <a:r>
              <a:rPr sz="1600" dirty="0">
                <a:latin typeface="Calibri"/>
                <a:cs typeface="Calibri"/>
              </a:rPr>
              <a:t>==</a:t>
            </a:r>
            <a:r>
              <a:rPr sz="1600" spc="-15" dirty="0">
                <a:latin typeface="Calibri"/>
                <a:cs typeface="Calibri"/>
              </a:rPr>
              <a:t> </a:t>
            </a:r>
            <a:r>
              <a:rPr sz="1600" spc="-20" dirty="0">
                <a:latin typeface="Calibri"/>
                <a:cs typeface="Calibri"/>
              </a:rPr>
              <a:t>NULL)</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392430"/>
            <a:r>
              <a:rPr sz="1600" spc="-10" dirty="0">
                <a:latin typeface="Calibri"/>
                <a:cs typeface="Calibri"/>
              </a:rPr>
              <a:t>printf("\nlist</a:t>
            </a:r>
            <a:r>
              <a:rPr sz="1600" spc="10" dirty="0">
                <a:latin typeface="Calibri"/>
                <a:cs typeface="Calibri"/>
              </a:rPr>
              <a:t> </a:t>
            </a:r>
            <a:r>
              <a:rPr sz="1600" dirty="0">
                <a:latin typeface="Calibri"/>
                <a:cs typeface="Calibri"/>
              </a:rPr>
              <a:t>is</a:t>
            </a:r>
            <a:r>
              <a:rPr sz="1600" spc="50" dirty="0">
                <a:latin typeface="Calibri"/>
                <a:cs typeface="Calibri"/>
              </a:rPr>
              <a:t> </a:t>
            </a:r>
            <a:r>
              <a:rPr sz="1600" spc="-10" dirty="0">
                <a:latin typeface="Calibri"/>
                <a:cs typeface="Calibri"/>
              </a:rPr>
              <a:t>empty");</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265430"/>
            <a:r>
              <a:rPr sz="1600" b="1" dirty="0">
                <a:latin typeface="Calibri"/>
                <a:cs typeface="Calibri"/>
              </a:rPr>
              <a:t>else</a:t>
            </a:r>
            <a:r>
              <a:rPr sz="1600" b="1" spc="-25" dirty="0">
                <a:latin typeface="Calibri"/>
                <a:cs typeface="Calibri"/>
              </a:rPr>
              <a:t> </a:t>
            </a:r>
            <a:r>
              <a:rPr sz="1600" b="1" dirty="0">
                <a:latin typeface="Calibri"/>
                <a:cs typeface="Calibri"/>
              </a:rPr>
              <a:t>if</a:t>
            </a:r>
            <a:r>
              <a:rPr sz="1600" dirty="0">
                <a:latin typeface="Calibri"/>
                <a:cs typeface="Calibri"/>
              </a:rPr>
              <a:t>(head</a:t>
            </a:r>
            <a:r>
              <a:rPr sz="1600" spc="-25" dirty="0">
                <a:latin typeface="Calibri"/>
                <a:cs typeface="Calibri"/>
              </a:rPr>
              <a:t> </a:t>
            </a:r>
            <a:r>
              <a:rPr sz="1600" spc="-10" dirty="0">
                <a:latin typeface="Calibri"/>
                <a:cs typeface="Calibri"/>
              </a:rPr>
              <a:t>-</a:t>
            </a:r>
            <a:r>
              <a:rPr sz="1600" dirty="0">
                <a:latin typeface="Calibri"/>
                <a:cs typeface="Calibri"/>
              </a:rPr>
              <a:t>&gt;</a:t>
            </a:r>
            <a:r>
              <a:rPr sz="1600" spc="-5" dirty="0">
                <a:latin typeface="Calibri"/>
                <a:cs typeface="Calibri"/>
              </a:rPr>
              <a:t> </a:t>
            </a:r>
            <a:r>
              <a:rPr sz="1600" dirty="0">
                <a:latin typeface="Calibri"/>
                <a:cs typeface="Calibri"/>
              </a:rPr>
              <a:t>next</a:t>
            </a:r>
            <a:r>
              <a:rPr sz="1600" spc="-30" dirty="0">
                <a:latin typeface="Calibri"/>
                <a:cs typeface="Calibri"/>
              </a:rPr>
              <a:t> </a:t>
            </a:r>
            <a:r>
              <a:rPr sz="1600" dirty="0">
                <a:latin typeface="Calibri"/>
                <a:cs typeface="Calibri"/>
              </a:rPr>
              <a:t>== </a:t>
            </a:r>
            <a:r>
              <a:rPr sz="1600" spc="-20" dirty="0">
                <a:latin typeface="Calibri"/>
                <a:cs typeface="Calibri"/>
              </a:rPr>
              <a:t>NULL)</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360045" marR="1802764" indent="31750"/>
            <a:r>
              <a:rPr sz="1600" spc="-10" dirty="0">
                <a:latin typeface="Calibri"/>
                <a:cs typeface="Calibri"/>
              </a:rPr>
              <a:t>free(head); </a:t>
            </a:r>
            <a:r>
              <a:rPr sz="1600" dirty="0">
                <a:latin typeface="Calibri"/>
                <a:cs typeface="Calibri"/>
              </a:rPr>
              <a:t>head</a:t>
            </a:r>
            <a:r>
              <a:rPr sz="1600" spc="-25" dirty="0">
                <a:latin typeface="Calibri"/>
                <a:cs typeface="Calibri"/>
              </a:rPr>
              <a:t> </a:t>
            </a:r>
            <a:r>
              <a:rPr sz="1600" dirty="0">
                <a:latin typeface="Calibri"/>
                <a:cs typeface="Calibri"/>
              </a:rPr>
              <a:t>=</a:t>
            </a:r>
            <a:r>
              <a:rPr sz="1600" spc="-10" dirty="0">
                <a:latin typeface="Calibri"/>
                <a:cs typeface="Calibri"/>
              </a:rPr>
              <a:t> NULL;</a:t>
            </a:r>
            <a:endParaRPr sz="1600" dirty="0">
              <a:latin typeface="Calibri"/>
              <a:cs typeface="Calibri"/>
            </a:endParaRPr>
          </a:p>
          <a:p>
            <a:pPr marL="360045"/>
            <a:r>
              <a:rPr sz="1600" spc="-10" dirty="0">
                <a:latin typeface="Calibri"/>
                <a:cs typeface="Calibri"/>
              </a:rPr>
              <a:t>printf("\nOnly</a:t>
            </a:r>
            <a:r>
              <a:rPr sz="1600" spc="-20" dirty="0">
                <a:latin typeface="Calibri"/>
                <a:cs typeface="Calibri"/>
              </a:rPr>
              <a:t> </a:t>
            </a:r>
            <a:r>
              <a:rPr sz="1600" dirty="0">
                <a:latin typeface="Calibri"/>
                <a:cs typeface="Calibri"/>
              </a:rPr>
              <a:t>node</a:t>
            </a:r>
            <a:r>
              <a:rPr sz="1600" spc="-5" dirty="0">
                <a:latin typeface="Calibri"/>
                <a:cs typeface="Calibri"/>
              </a:rPr>
              <a:t> </a:t>
            </a:r>
            <a:r>
              <a:rPr sz="1600" dirty="0">
                <a:latin typeface="Calibri"/>
                <a:cs typeface="Calibri"/>
              </a:rPr>
              <a:t>of</a:t>
            </a:r>
            <a:r>
              <a:rPr sz="1600" spc="5" dirty="0">
                <a:latin typeface="Calibri"/>
                <a:cs typeface="Calibri"/>
              </a:rPr>
              <a:t> </a:t>
            </a:r>
            <a:r>
              <a:rPr sz="1600" dirty="0">
                <a:latin typeface="Calibri"/>
                <a:cs typeface="Calibri"/>
              </a:rPr>
              <a:t>the</a:t>
            </a:r>
            <a:r>
              <a:rPr sz="1600" spc="10" dirty="0">
                <a:latin typeface="Calibri"/>
                <a:cs typeface="Calibri"/>
              </a:rPr>
              <a:t> </a:t>
            </a:r>
            <a:r>
              <a:rPr sz="1600" dirty="0">
                <a:latin typeface="Calibri"/>
                <a:cs typeface="Calibri"/>
              </a:rPr>
              <a:t>list</a:t>
            </a:r>
            <a:r>
              <a:rPr sz="1600" spc="-5" dirty="0">
                <a:latin typeface="Calibri"/>
                <a:cs typeface="Calibri"/>
              </a:rPr>
              <a:t> </a:t>
            </a:r>
            <a:r>
              <a:rPr sz="1600" dirty="0">
                <a:latin typeface="Calibri"/>
                <a:cs typeface="Calibri"/>
              </a:rPr>
              <a:t>deleted</a:t>
            </a:r>
            <a:r>
              <a:rPr sz="1600" spc="-5" dirty="0">
                <a:latin typeface="Calibri"/>
                <a:cs typeface="Calibri"/>
              </a:rPr>
              <a:t> </a:t>
            </a:r>
            <a:r>
              <a:rPr sz="1600" spc="-10" dirty="0">
                <a:latin typeface="Calibri"/>
                <a:cs typeface="Calibri"/>
              </a:rPr>
              <a:t>...");</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265430">
              <a:spcBef>
                <a:spcPts val="1320"/>
              </a:spcBef>
            </a:pPr>
            <a:r>
              <a:rPr sz="1600" b="1" spc="-20" dirty="0">
                <a:latin typeface="Calibri"/>
                <a:cs typeface="Calibri"/>
              </a:rPr>
              <a:t>else</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392430"/>
            <a:r>
              <a:rPr sz="1600" dirty="0">
                <a:latin typeface="Calibri"/>
                <a:cs typeface="Calibri"/>
              </a:rPr>
              <a:t>ptr</a:t>
            </a:r>
            <a:r>
              <a:rPr sz="1600" spc="-20" dirty="0">
                <a:latin typeface="Calibri"/>
                <a:cs typeface="Calibri"/>
              </a:rPr>
              <a:t> </a:t>
            </a:r>
            <a:r>
              <a:rPr sz="1600" dirty="0">
                <a:latin typeface="Calibri"/>
                <a:cs typeface="Calibri"/>
              </a:rPr>
              <a:t>= </a:t>
            </a:r>
            <a:r>
              <a:rPr sz="1600" spc="-10" dirty="0">
                <a:latin typeface="Calibri"/>
                <a:cs typeface="Calibri"/>
              </a:rPr>
              <a:t>head;</a:t>
            </a:r>
            <a:endParaRPr sz="1600" dirty="0">
              <a:latin typeface="Calibri"/>
              <a:cs typeface="Calibri"/>
            </a:endParaRPr>
          </a:p>
          <a:p>
            <a:pPr marL="392430"/>
            <a:r>
              <a:rPr sz="1600" b="1" spc="-10" dirty="0">
                <a:latin typeface="Calibri"/>
                <a:cs typeface="Calibri"/>
              </a:rPr>
              <a:t>while</a:t>
            </a:r>
            <a:r>
              <a:rPr sz="1600" spc="-10" dirty="0">
                <a:latin typeface="Calibri"/>
                <a:cs typeface="Calibri"/>
              </a:rPr>
              <a:t>(ptr-</a:t>
            </a:r>
            <a:r>
              <a:rPr sz="1600" dirty="0">
                <a:latin typeface="Calibri"/>
                <a:cs typeface="Calibri"/>
              </a:rPr>
              <a:t>&gt;next</a:t>
            </a:r>
            <a:r>
              <a:rPr sz="1600" spc="-10" dirty="0">
                <a:latin typeface="Calibri"/>
                <a:cs typeface="Calibri"/>
              </a:rPr>
              <a:t> </a:t>
            </a:r>
            <a:r>
              <a:rPr sz="1600" dirty="0">
                <a:latin typeface="Calibri"/>
                <a:cs typeface="Calibri"/>
              </a:rPr>
              <a:t>!=</a:t>
            </a:r>
            <a:r>
              <a:rPr sz="1600" spc="35" dirty="0">
                <a:latin typeface="Calibri"/>
                <a:cs typeface="Calibri"/>
              </a:rPr>
              <a:t> </a:t>
            </a:r>
            <a:r>
              <a:rPr sz="1600" spc="-20" dirty="0">
                <a:latin typeface="Calibri"/>
                <a:cs typeface="Calibri"/>
              </a:rPr>
              <a:t>NULL)</a:t>
            </a:r>
            <a:endParaRPr sz="1600" dirty="0">
              <a:latin typeface="Calibri"/>
              <a:cs typeface="Calibri"/>
            </a:endParaRPr>
          </a:p>
          <a:p>
            <a:pPr marL="518795"/>
            <a:r>
              <a:rPr sz="1600" spc="-50" dirty="0">
                <a:latin typeface="Calibri"/>
                <a:cs typeface="Calibri"/>
              </a:rPr>
              <a:t>{</a:t>
            </a:r>
            <a:endParaRPr sz="1600" dirty="0">
              <a:latin typeface="Calibri"/>
              <a:cs typeface="Calibri"/>
            </a:endParaRPr>
          </a:p>
          <a:p>
            <a:pPr marL="646430"/>
            <a:r>
              <a:rPr sz="1600" dirty="0">
                <a:latin typeface="Calibri"/>
                <a:cs typeface="Calibri"/>
              </a:rPr>
              <a:t>ptr1</a:t>
            </a:r>
            <a:r>
              <a:rPr sz="1600" spc="-15" dirty="0">
                <a:latin typeface="Calibri"/>
                <a:cs typeface="Calibri"/>
              </a:rPr>
              <a:t> </a:t>
            </a:r>
            <a:r>
              <a:rPr sz="1600" dirty="0">
                <a:latin typeface="Calibri"/>
                <a:cs typeface="Calibri"/>
              </a:rPr>
              <a:t>=</a:t>
            </a:r>
            <a:r>
              <a:rPr sz="1600" spc="-15" dirty="0">
                <a:latin typeface="Calibri"/>
                <a:cs typeface="Calibri"/>
              </a:rPr>
              <a:t> </a:t>
            </a:r>
            <a:r>
              <a:rPr sz="1600" spc="-20" dirty="0">
                <a:latin typeface="Calibri"/>
                <a:cs typeface="Calibri"/>
              </a:rPr>
              <a:t>ptr;</a:t>
            </a:r>
            <a:endParaRPr sz="1600" dirty="0">
              <a:latin typeface="Calibri"/>
              <a:cs typeface="Calibri"/>
            </a:endParaRPr>
          </a:p>
          <a:p>
            <a:pPr marL="646430"/>
            <a:r>
              <a:rPr sz="1600" dirty="0">
                <a:latin typeface="Calibri"/>
                <a:cs typeface="Calibri"/>
              </a:rPr>
              <a:t>ptr</a:t>
            </a:r>
            <a:r>
              <a:rPr sz="1600" spc="-15" dirty="0">
                <a:latin typeface="Calibri"/>
                <a:cs typeface="Calibri"/>
              </a:rPr>
              <a:t> </a:t>
            </a:r>
            <a:r>
              <a:rPr sz="1600" dirty="0">
                <a:latin typeface="Calibri"/>
                <a:cs typeface="Calibri"/>
              </a:rPr>
              <a:t>= ptr</a:t>
            </a:r>
            <a:r>
              <a:rPr sz="1600" spc="-15" dirty="0">
                <a:latin typeface="Calibri"/>
                <a:cs typeface="Calibri"/>
              </a:rPr>
              <a:t> </a:t>
            </a:r>
            <a:r>
              <a:rPr sz="1600" spc="-10" dirty="0">
                <a:latin typeface="Calibri"/>
                <a:cs typeface="Calibri"/>
              </a:rPr>
              <a:t>-&gt;next;</a:t>
            </a:r>
            <a:endParaRPr sz="1600" dirty="0">
              <a:latin typeface="Calibri"/>
              <a:cs typeface="Calibri"/>
            </a:endParaRPr>
          </a:p>
          <a:p>
            <a:pPr marL="518795"/>
            <a:r>
              <a:rPr sz="1600" spc="-50" dirty="0">
                <a:latin typeface="Calibri"/>
                <a:cs typeface="Calibri"/>
              </a:rPr>
              <a:t>}</a:t>
            </a:r>
            <a:endParaRPr sz="1600" dirty="0">
              <a:latin typeface="Calibri"/>
              <a:cs typeface="Calibri"/>
            </a:endParaRPr>
          </a:p>
          <a:p>
            <a:pPr marL="518795" marR="1323975"/>
            <a:r>
              <a:rPr sz="1600" spc="-10" dirty="0">
                <a:latin typeface="Calibri"/>
                <a:cs typeface="Calibri"/>
              </a:rPr>
              <a:t>ptr1-</a:t>
            </a:r>
            <a:r>
              <a:rPr sz="1600" dirty="0">
                <a:latin typeface="Calibri"/>
                <a:cs typeface="Calibri"/>
              </a:rPr>
              <a:t>&gt;next</a:t>
            </a:r>
            <a:r>
              <a:rPr sz="1600" spc="-5" dirty="0">
                <a:latin typeface="Calibri"/>
                <a:cs typeface="Calibri"/>
              </a:rPr>
              <a:t> </a:t>
            </a:r>
            <a:r>
              <a:rPr sz="1600" dirty="0">
                <a:latin typeface="Calibri"/>
                <a:cs typeface="Calibri"/>
              </a:rPr>
              <a:t>=</a:t>
            </a:r>
            <a:r>
              <a:rPr sz="1600" spc="25" dirty="0">
                <a:latin typeface="Calibri"/>
                <a:cs typeface="Calibri"/>
              </a:rPr>
              <a:t> </a:t>
            </a:r>
            <a:r>
              <a:rPr sz="1600" spc="-20" dirty="0">
                <a:latin typeface="Calibri"/>
                <a:cs typeface="Calibri"/>
              </a:rPr>
              <a:t>NULL; </a:t>
            </a:r>
            <a:r>
              <a:rPr sz="1600" spc="-10" dirty="0">
                <a:latin typeface="Calibri"/>
                <a:cs typeface="Calibri"/>
              </a:rPr>
              <a:t>free(ptr);</a:t>
            </a:r>
            <a:endParaRPr sz="1600" dirty="0">
              <a:latin typeface="Calibri"/>
              <a:cs typeface="Calibri"/>
            </a:endParaRPr>
          </a:p>
          <a:p>
            <a:pPr marL="518795"/>
            <a:r>
              <a:rPr sz="1600" dirty="0">
                <a:latin typeface="Calibri"/>
                <a:cs typeface="Calibri"/>
              </a:rPr>
              <a:t>printf("\n</a:t>
            </a:r>
            <a:r>
              <a:rPr sz="1600" spc="-30" dirty="0">
                <a:latin typeface="Calibri"/>
                <a:cs typeface="Calibri"/>
              </a:rPr>
              <a:t> </a:t>
            </a:r>
            <a:r>
              <a:rPr sz="1600" dirty="0">
                <a:latin typeface="Calibri"/>
                <a:cs typeface="Calibri"/>
              </a:rPr>
              <a:t>Deleted</a:t>
            </a:r>
            <a:r>
              <a:rPr sz="1600" spc="-25" dirty="0">
                <a:latin typeface="Calibri"/>
                <a:cs typeface="Calibri"/>
              </a:rPr>
              <a:t> </a:t>
            </a:r>
            <a:r>
              <a:rPr sz="1600" dirty="0">
                <a:latin typeface="Calibri"/>
                <a:cs typeface="Calibri"/>
              </a:rPr>
              <a:t>Node</a:t>
            </a:r>
            <a:r>
              <a:rPr sz="1600" spc="-15" dirty="0">
                <a:latin typeface="Calibri"/>
                <a:cs typeface="Calibri"/>
              </a:rPr>
              <a:t> </a:t>
            </a:r>
            <a:r>
              <a:rPr sz="1600" dirty="0">
                <a:latin typeface="Calibri"/>
                <a:cs typeface="Calibri"/>
              </a:rPr>
              <a:t>from</a:t>
            </a:r>
            <a:r>
              <a:rPr sz="1600" spc="-20" dirty="0">
                <a:latin typeface="Calibri"/>
                <a:cs typeface="Calibri"/>
              </a:rPr>
              <a:t> </a:t>
            </a:r>
            <a:r>
              <a:rPr sz="1600" dirty="0">
                <a:latin typeface="Calibri"/>
                <a:cs typeface="Calibri"/>
              </a:rPr>
              <a:t>the</a:t>
            </a:r>
            <a:r>
              <a:rPr sz="1600" spc="-15" dirty="0">
                <a:latin typeface="Calibri"/>
                <a:cs typeface="Calibri"/>
              </a:rPr>
              <a:t> </a:t>
            </a:r>
            <a:r>
              <a:rPr sz="1600" dirty="0">
                <a:latin typeface="Calibri"/>
                <a:cs typeface="Calibri"/>
              </a:rPr>
              <a:t>last</a:t>
            </a:r>
            <a:r>
              <a:rPr sz="1600" spc="-30" dirty="0">
                <a:latin typeface="Calibri"/>
                <a:cs typeface="Calibri"/>
              </a:rPr>
              <a:t> </a:t>
            </a:r>
            <a:r>
              <a:rPr sz="1600" spc="-10" dirty="0">
                <a:latin typeface="Calibri"/>
                <a:cs typeface="Calibri"/>
              </a:rPr>
              <a:t>...");</a:t>
            </a:r>
            <a:endParaRPr sz="1600" dirty="0">
              <a:latin typeface="Calibri"/>
              <a:cs typeface="Calibri"/>
            </a:endParaRPr>
          </a:p>
          <a:p>
            <a:pPr marL="392430">
              <a:spcBef>
                <a:spcPts val="5"/>
              </a:spcBef>
            </a:pPr>
            <a:r>
              <a:rPr sz="1600" spc="-50" dirty="0">
                <a:latin typeface="Calibri"/>
                <a:cs typeface="Calibri"/>
              </a:rPr>
              <a:t>}</a:t>
            </a:r>
            <a:endParaRPr sz="1600" dirty="0">
              <a:latin typeface="Calibri"/>
              <a:cs typeface="Calibri"/>
            </a:endParaRPr>
          </a:p>
          <a:p>
            <a:pPr marL="265430"/>
            <a:r>
              <a:rPr sz="1600" spc="-50" dirty="0">
                <a:latin typeface="Calibri"/>
                <a:cs typeface="Calibri"/>
              </a:rPr>
              <a:t>}</a:t>
            </a:r>
            <a:endParaRPr sz="1600" dirty="0">
              <a:latin typeface="Calibri"/>
              <a:cs typeface="Calibri"/>
            </a:endParaRPr>
          </a:p>
        </p:txBody>
      </p:sp>
      <p:pic>
        <p:nvPicPr>
          <p:cNvPr id="4" name="object 4"/>
          <p:cNvPicPr/>
          <p:nvPr/>
        </p:nvPicPr>
        <p:blipFill>
          <a:blip r:embed="rId2" cstate="print"/>
          <a:stretch>
            <a:fillRect/>
          </a:stretch>
        </p:blipFill>
        <p:spPr>
          <a:xfrm>
            <a:off x="6064045" y="2590800"/>
            <a:ext cx="5412032" cy="1938940"/>
          </a:xfrm>
          <a:prstGeom prst="rect">
            <a:avLst/>
          </a:prstGeom>
        </p:spPr>
      </p:pic>
    </p:spTree>
    <p:extLst>
      <p:ext uri="{BB962C8B-B14F-4D97-AF65-F5344CB8AC3E}">
        <p14:creationId xmlns:p14="http://schemas.microsoft.com/office/powerpoint/2010/main" val="127703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824480">
              <a:spcBef>
                <a:spcPts val="105"/>
              </a:spcBef>
            </a:pPr>
            <a:r>
              <a:rPr dirty="0"/>
              <a:t>Linked</a:t>
            </a:r>
            <a:r>
              <a:rPr spc="-170" dirty="0"/>
              <a:t> </a:t>
            </a:r>
            <a:r>
              <a:rPr spc="-20" dirty="0"/>
              <a:t>List</a:t>
            </a:r>
          </a:p>
        </p:txBody>
      </p:sp>
      <p:sp>
        <p:nvSpPr>
          <p:cNvPr id="3" name="object 3"/>
          <p:cNvSpPr txBox="1">
            <a:spLocks noGrp="1"/>
          </p:cNvSpPr>
          <p:nvPr>
            <p:ph type="body" idx="1"/>
          </p:nvPr>
        </p:nvSpPr>
        <p:spPr>
          <a:xfrm>
            <a:off x="1143000" y="1447800"/>
            <a:ext cx="10617200" cy="2346155"/>
          </a:xfrm>
          <a:prstGeom prst="rect">
            <a:avLst/>
          </a:prstGeom>
        </p:spPr>
        <p:txBody>
          <a:bodyPr vert="horz" wrap="square" lIns="0" tIns="12065" rIns="0" bIns="0" rtlCol="0">
            <a:spAutoFit/>
          </a:bodyPr>
          <a:lstStyle/>
          <a:p>
            <a:pPr marL="354330" marR="859790" indent="-341630" algn="just">
              <a:spcBef>
                <a:spcPts val="95"/>
              </a:spcBef>
              <a:buFont typeface="Arial MT"/>
              <a:buChar char="•"/>
              <a:tabLst>
                <a:tab pos="355600" algn="l"/>
              </a:tabLst>
            </a:pPr>
            <a:r>
              <a:rPr sz="2800" spc="-10" dirty="0"/>
              <a:t>Linked</a:t>
            </a:r>
            <a:r>
              <a:rPr sz="2800" spc="-75" dirty="0"/>
              <a:t> </a:t>
            </a:r>
            <a:r>
              <a:rPr sz="2800" dirty="0"/>
              <a:t>List</a:t>
            </a:r>
            <a:r>
              <a:rPr sz="2800" spc="-50" dirty="0"/>
              <a:t> </a:t>
            </a:r>
            <a:r>
              <a:rPr sz="2800" dirty="0"/>
              <a:t>is</a:t>
            </a:r>
            <a:r>
              <a:rPr sz="2800" spc="-70" dirty="0"/>
              <a:t> </a:t>
            </a:r>
            <a:r>
              <a:rPr sz="2800" dirty="0"/>
              <a:t>a</a:t>
            </a:r>
            <a:r>
              <a:rPr sz="2800" spc="-65" dirty="0"/>
              <a:t> </a:t>
            </a:r>
            <a:r>
              <a:rPr sz="2800" dirty="0"/>
              <a:t>very</a:t>
            </a:r>
            <a:r>
              <a:rPr sz="2800" spc="-70" dirty="0"/>
              <a:t> </a:t>
            </a:r>
            <a:r>
              <a:rPr sz="2800" dirty="0"/>
              <a:t>commonly</a:t>
            </a:r>
            <a:r>
              <a:rPr sz="2800" spc="-45" dirty="0"/>
              <a:t> </a:t>
            </a:r>
            <a:r>
              <a:rPr sz="2800" dirty="0"/>
              <a:t>used</a:t>
            </a:r>
            <a:r>
              <a:rPr sz="2800" spc="-55" dirty="0"/>
              <a:t> </a:t>
            </a:r>
            <a:r>
              <a:rPr sz="2800" dirty="0"/>
              <a:t>linear</a:t>
            </a:r>
            <a:r>
              <a:rPr sz="2800" spc="-60" dirty="0"/>
              <a:t> </a:t>
            </a:r>
            <a:r>
              <a:rPr sz="2800" spc="-20" dirty="0"/>
              <a:t>data </a:t>
            </a:r>
            <a:r>
              <a:rPr sz="2800" spc="-10" dirty="0"/>
              <a:t>structure</a:t>
            </a:r>
            <a:r>
              <a:rPr sz="2800" spc="-40" dirty="0"/>
              <a:t> </a:t>
            </a:r>
            <a:r>
              <a:rPr sz="2800" dirty="0"/>
              <a:t>which</a:t>
            </a:r>
            <a:r>
              <a:rPr sz="2800" spc="-40" dirty="0"/>
              <a:t> </a:t>
            </a:r>
            <a:r>
              <a:rPr sz="2800" dirty="0"/>
              <a:t>consists</a:t>
            </a:r>
            <a:r>
              <a:rPr sz="2800" spc="-20" dirty="0"/>
              <a:t> </a:t>
            </a:r>
            <a:r>
              <a:rPr sz="2800" dirty="0"/>
              <a:t>of</a:t>
            </a:r>
            <a:r>
              <a:rPr sz="2800" spc="-65" dirty="0"/>
              <a:t> </a:t>
            </a:r>
            <a:r>
              <a:rPr sz="2800" dirty="0"/>
              <a:t>group</a:t>
            </a:r>
            <a:r>
              <a:rPr sz="2800" spc="-40" dirty="0"/>
              <a:t> </a:t>
            </a:r>
            <a:r>
              <a:rPr sz="2800" dirty="0"/>
              <a:t>of</a:t>
            </a:r>
            <a:r>
              <a:rPr sz="2800" spc="-50" dirty="0"/>
              <a:t> </a:t>
            </a:r>
            <a:r>
              <a:rPr sz="2800" b="1" dirty="0"/>
              <a:t>nodes</a:t>
            </a:r>
            <a:r>
              <a:rPr sz="2800" b="1" spc="-50" dirty="0"/>
              <a:t> </a:t>
            </a:r>
            <a:r>
              <a:rPr sz="2800" dirty="0"/>
              <a:t>in</a:t>
            </a:r>
            <a:r>
              <a:rPr sz="2800" spc="-60" dirty="0"/>
              <a:t> </a:t>
            </a:r>
            <a:r>
              <a:rPr sz="2800" spc="-50" dirty="0"/>
              <a:t>a </a:t>
            </a:r>
            <a:r>
              <a:rPr sz="2800" spc="-10" dirty="0"/>
              <a:t>sequence.</a:t>
            </a:r>
            <a:endParaRPr sz="2800" dirty="0"/>
          </a:p>
          <a:p>
            <a:pPr marL="354330" marR="5080" indent="-341630" algn="just">
              <a:spcBef>
                <a:spcPts val="675"/>
              </a:spcBef>
              <a:buFont typeface="Arial MT"/>
              <a:buChar char="•"/>
              <a:tabLst>
                <a:tab pos="355600" algn="l"/>
              </a:tabLst>
            </a:pPr>
            <a:r>
              <a:rPr sz="2800" dirty="0"/>
              <a:t>Each</a:t>
            </a:r>
            <a:r>
              <a:rPr sz="2800" spc="-80" dirty="0"/>
              <a:t> </a:t>
            </a:r>
            <a:r>
              <a:rPr sz="2800" dirty="0"/>
              <a:t>node</a:t>
            </a:r>
            <a:r>
              <a:rPr sz="2800" spc="-50" dirty="0"/>
              <a:t> </a:t>
            </a:r>
            <a:r>
              <a:rPr sz="2800" dirty="0"/>
              <a:t>holds</a:t>
            </a:r>
            <a:r>
              <a:rPr sz="2800" spc="-45" dirty="0"/>
              <a:t> </a:t>
            </a:r>
            <a:r>
              <a:rPr sz="2800" dirty="0"/>
              <a:t>its</a:t>
            </a:r>
            <a:r>
              <a:rPr sz="2800" spc="-65" dirty="0"/>
              <a:t> </a:t>
            </a:r>
            <a:r>
              <a:rPr sz="2800" dirty="0"/>
              <a:t>own</a:t>
            </a:r>
            <a:r>
              <a:rPr sz="2800" spc="-50" dirty="0"/>
              <a:t> </a:t>
            </a:r>
            <a:r>
              <a:rPr sz="2800" b="1" dirty="0"/>
              <a:t>data</a:t>
            </a:r>
            <a:r>
              <a:rPr sz="2800" b="1" spc="-45" dirty="0"/>
              <a:t> </a:t>
            </a:r>
            <a:r>
              <a:rPr sz="2800" dirty="0"/>
              <a:t>and</a:t>
            </a:r>
            <a:r>
              <a:rPr sz="2800" spc="-45" dirty="0"/>
              <a:t> </a:t>
            </a:r>
            <a:r>
              <a:rPr sz="2800" dirty="0"/>
              <a:t>the</a:t>
            </a:r>
            <a:r>
              <a:rPr sz="2800" spc="-70" dirty="0"/>
              <a:t> </a:t>
            </a:r>
            <a:r>
              <a:rPr sz="2800" b="1" dirty="0"/>
              <a:t>address</a:t>
            </a:r>
            <a:r>
              <a:rPr sz="2800" b="1" spc="-45" dirty="0"/>
              <a:t> </a:t>
            </a:r>
            <a:r>
              <a:rPr sz="2800" b="1" dirty="0"/>
              <a:t>of</a:t>
            </a:r>
            <a:r>
              <a:rPr sz="2800" b="1" spc="-65" dirty="0"/>
              <a:t> </a:t>
            </a:r>
            <a:r>
              <a:rPr sz="2800" b="1" spc="-25" dirty="0"/>
              <a:t>the </a:t>
            </a:r>
            <a:r>
              <a:rPr sz="2800" b="1" dirty="0"/>
              <a:t>next</a:t>
            </a:r>
            <a:r>
              <a:rPr sz="2800" b="1" spc="-85" dirty="0"/>
              <a:t> </a:t>
            </a:r>
            <a:r>
              <a:rPr sz="2800" b="1" dirty="0"/>
              <a:t>node</a:t>
            </a:r>
            <a:r>
              <a:rPr sz="2800" b="1" spc="-70" dirty="0"/>
              <a:t> </a:t>
            </a:r>
            <a:r>
              <a:rPr sz="2800" dirty="0"/>
              <a:t>hence</a:t>
            </a:r>
            <a:r>
              <a:rPr sz="2800" spc="-80" dirty="0"/>
              <a:t> </a:t>
            </a:r>
            <a:r>
              <a:rPr sz="2800" dirty="0"/>
              <a:t>forming</a:t>
            </a:r>
            <a:r>
              <a:rPr sz="2800" spc="-75" dirty="0"/>
              <a:t> </a:t>
            </a:r>
            <a:r>
              <a:rPr sz="2800" dirty="0"/>
              <a:t>a</a:t>
            </a:r>
            <a:r>
              <a:rPr sz="2800" spc="-90" dirty="0"/>
              <a:t> </a:t>
            </a:r>
            <a:r>
              <a:rPr sz="2800" dirty="0"/>
              <a:t>chain</a:t>
            </a:r>
            <a:r>
              <a:rPr sz="2800" spc="-75" dirty="0"/>
              <a:t> </a:t>
            </a:r>
            <a:r>
              <a:rPr sz="2800" dirty="0"/>
              <a:t>like</a:t>
            </a:r>
            <a:r>
              <a:rPr sz="2800" spc="-85" dirty="0"/>
              <a:t> </a:t>
            </a:r>
            <a:r>
              <a:rPr sz="2800" spc="-10" dirty="0"/>
              <a:t>structure.</a:t>
            </a:r>
            <a:endParaRPr sz="2800" dirty="0"/>
          </a:p>
          <a:p>
            <a:pPr marL="354330" indent="-341630" algn="just">
              <a:spcBef>
                <a:spcPts val="675"/>
              </a:spcBef>
              <a:buFont typeface="Arial MT"/>
              <a:buChar char="•"/>
              <a:tabLst>
                <a:tab pos="354330" algn="l"/>
              </a:tabLst>
            </a:pPr>
            <a:r>
              <a:rPr sz="2800" spc="-10" dirty="0"/>
              <a:t>Linked</a:t>
            </a:r>
            <a:r>
              <a:rPr sz="2800" spc="-85" dirty="0"/>
              <a:t> </a:t>
            </a:r>
            <a:r>
              <a:rPr sz="2800" dirty="0"/>
              <a:t>Lists</a:t>
            </a:r>
            <a:r>
              <a:rPr sz="2800" spc="-65" dirty="0"/>
              <a:t> </a:t>
            </a:r>
            <a:r>
              <a:rPr sz="2800" dirty="0"/>
              <a:t>are</a:t>
            </a:r>
            <a:r>
              <a:rPr sz="2800" spc="-75" dirty="0"/>
              <a:t> </a:t>
            </a:r>
            <a:r>
              <a:rPr sz="2800" dirty="0"/>
              <a:t>used</a:t>
            </a:r>
            <a:r>
              <a:rPr sz="2800" spc="-70" dirty="0"/>
              <a:t> </a:t>
            </a:r>
            <a:r>
              <a:rPr sz="2800" dirty="0"/>
              <a:t>to</a:t>
            </a:r>
            <a:r>
              <a:rPr sz="2800" spc="-80" dirty="0"/>
              <a:t> </a:t>
            </a:r>
            <a:r>
              <a:rPr sz="2800" dirty="0"/>
              <a:t>create</a:t>
            </a:r>
            <a:r>
              <a:rPr sz="2800" spc="-100" dirty="0"/>
              <a:t> </a:t>
            </a:r>
            <a:r>
              <a:rPr sz="2800" dirty="0"/>
              <a:t>trees</a:t>
            </a:r>
            <a:r>
              <a:rPr sz="2800" spc="-75" dirty="0"/>
              <a:t> </a:t>
            </a:r>
            <a:r>
              <a:rPr sz="2800" dirty="0"/>
              <a:t>and</a:t>
            </a:r>
            <a:r>
              <a:rPr sz="2800" spc="-75" dirty="0"/>
              <a:t> </a:t>
            </a:r>
            <a:r>
              <a:rPr sz="2800" spc="-10" dirty="0"/>
              <a:t>graphs.</a:t>
            </a:r>
            <a:endParaRPr sz="2800" dirty="0"/>
          </a:p>
        </p:txBody>
      </p:sp>
      <p:pic>
        <p:nvPicPr>
          <p:cNvPr id="4" name="object 4"/>
          <p:cNvPicPr/>
          <p:nvPr/>
        </p:nvPicPr>
        <p:blipFill>
          <a:blip r:embed="rId2" cstate="print"/>
          <a:stretch>
            <a:fillRect/>
          </a:stretch>
        </p:blipFill>
        <p:spPr>
          <a:xfrm>
            <a:off x="2667000" y="4191000"/>
            <a:ext cx="6240467" cy="17526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838200" y="70157"/>
            <a:ext cx="10515600" cy="401791"/>
          </a:xfrm>
        </p:spPr>
        <p:txBody>
          <a:bodyPr>
            <a:noAutofit/>
          </a:bodyPr>
          <a:lstStyle/>
          <a:p>
            <a:r>
              <a:rPr lang="en-US" sz="3600" dirty="0">
                <a:solidFill>
                  <a:srgbClr val="C00000"/>
                </a:solidFill>
              </a:rPr>
              <a:t>Singly Linked List Implementation</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838200" y="471948"/>
            <a:ext cx="10515600" cy="6315895"/>
          </a:xfrm>
        </p:spPr>
        <p:txBody>
          <a:bodyPr>
            <a:normAutofit fontScale="40000" lnSpcReduction="20000"/>
          </a:bodyPr>
          <a:lstStyle/>
          <a:p>
            <a:pPr marL="0" indent="0">
              <a:buNone/>
            </a:pPr>
            <a:r>
              <a:rPr lang="en-IN" sz="4300" dirty="0"/>
              <a:t>#include &lt;</a:t>
            </a:r>
            <a:r>
              <a:rPr lang="en-IN" sz="4300" dirty="0" err="1"/>
              <a:t>stdio.h</a:t>
            </a:r>
            <a:r>
              <a:rPr lang="en-IN" sz="4300" dirty="0"/>
              <a:t>&gt;</a:t>
            </a:r>
          </a:p>
          <a:p>
            <a:pPr marL="0" indent="0">
              <a:buNone/>
            </a:pPr>
            <a:r>
              <a:rPr lang="en-IN" sz="4300" dirty="0"/>
              <a:t>#include &lt;</a:t>
            </a:r>
            <a:r>
              <a:rPr lang="en-IN" sz="4300" dirty="0" err="1"/>
              <a:t>stdlib.h</a:t>
            </a:r>
            <a:r>
              <a:rPr lang="en-IN" sz="4300" dirty="0"/>
              <a:t>&gt;</a:t>
            </a:r>
          </a:p>
          <a:p>
            <a:pPr marL="0" indent="0">
              <a:buNone/>
            </a:pPr>
            <a:r>
              <a:rPr lang="en-IN" sz="4300" dirty="0"/>
              <a:t>struct node</a:t>
            </a:r>
          </a:p>
          <a:p>
            <a:pPr marL="0" indent="0">
              <a:buNone/>
            </a:pPr>
            <a:r>
              <a:rPr lang="en-IN" sz="4300" dirty="0"/>
              <a:t>{</a:t>
            </a:r>
          </a:p>
          <a:p>
            <a:pPr marL="0" indent="0">
              <a:buNone/>
            </a:pPr>
            <a:r>
              <a:rPr lang="en-IN" sz="4300" dirty="0"/>
              <a:t>    int info;</a:t>
            </a:r>
          </a:p>
          <a:p>
            <a:pPr marL="0" indent="0">
              <a:buNone/>
            </a:pPr>
            <a:r>
              <a:rPr lang="en-IN" sz="4300" dirty="0"/>
              <a:t>    struct node *next;</a:t>
            </a:r>
          </a:p>
          <a:p>
            <a:pPr marL="0" indent="0">
              <a:buNone/>
            </a:pPr>
            <a:r>
              <a:rPr lang="en-IN" sz="4300" dirty="0"/>
              <a:t>};</a:t>
            </a:r>
          </a:p>
          <a:p>
            <a:pPr marL="0" indent="0">
              <a:buNone/>
            </a:pPr>
            <a:r>
              <a:rPr lang="en-IN" sz="4300" dirty="0"/>
              <a:t>typedef struct node *NODE;</a:t>
            </a:r>
          </a:p>
          <a:p>
            <a:pPr marL="0" indent="0">
              <a:buNone/>
            </a:pPr>
            <a:r>
              <a:rPr lang="en-IN" sz="4300" dirty="0"/>
              <a:t>NODE </a:t>
            </a:r>
            <a:r>
              <a:rPr lang="en-IN" sz="4300" dirty="0" err="1"/>
              <a:t>insertFront</a:t>
            </a:r>
            <a:r>
              <a:rPr lang="en-IN" sz="4300" dirty="0"/>
              <a:t>(NODE first);</a:t>
            </a:r>
          </a:p>
          <a:p>
            <a:pPr marL="0" indent="0">
              <a:buNone/>
            </a:pPr>
            <a:r>
              <a:rPr lang="en-IN" sz="4300" dirty="0"/>
              <a:t>NODE </a:t>
            </a:r>
            <a:r>
              <a:rPr lang="en-IN" sz="4300" dirty="0" err="1"/>
              <a:t>insertRear</a:t>
            </a:r>
            <a:r>
              <a:rPr lang="en-IN" sz="4300" dirty="0"/>
              <a:t>(NODE first);</a:t>
            </a:r>
          </a:p>
          <a:p>
            <a:pPr marL="0" indent="0">
              <a:buNone/>
            </a:pPr>
            <a:r>
              <a:rPr lang="en-IN" sz="4300" dirty="0"/>
              <a:t>NODE </a:t>
            </a:r>
            <a:r>
              <a:rPr lang="en-IN" sz="4300" dirty="0" err="1"/>
              <a:t>insertAfter</a:t>
            </a:r>
            <a:r>
              <a:rPr lang="en-IN" sz="4300" dirty="0"/>
              <a:t>(NODE first);</a:t>
            </a:r>
          </a:p>
          <a:p>
            <a:pPr marL="0" indent="0">
              <a:buNone/>
            </a:pPr>
            <a:r>
              <a:rPr lang="en-IN" sz="4300" dirty="0"/>
              <a:t>NODE </a:t>
            </a:r>
            <a:r>
              <a:rPr lang="en-IN" sz="4300" dirty="0" err="1"/>
              <a:t>insertBefore</a:t>
            </a:r>
            <a:r>
              <a:rPr lang="en-IN" sz="4300" dirty="0"/>
              <a:t>(NODE first);</a:t>
            </a:r>
          </a:p>
          <a:p>
            <a:pPr marL="0" indent="0">
              <a:buNone/>
            </a:pPr>
            <a:r>
              <a:rPr lang="en-IN" sz="4300" dirty="0"/>
              <a:t>NODE </a:t>
            </a:r>
            <a:r>
              <a:rPr lang="en-IN" sz="4300" dirty="0" err="1"/>
              <a:t>insertAtPos</a:t>
            </a:r>
            <a:r>
              <a:rPr lang="en-IN" sz="4300" dirty="0"/>
              <a:t>(NODE first);</a:t>
            </a:r>
          </a:p>
          <a:p>
            <a:pPr marL="0" indent="0">
              <a:buNone/>
            </a:pPr>
            <a:r>
              <a:rPr lang="en-IN" sz="4300" dirty="0"/>
              <a:t>NODE </a:t>
            </a:r>
            <a:r>
              <a:rPr lang="en-IN" sz="4300" dirty="0" err="1"/>
              <a:t>deleteFront</a:t>
            </a:r>
            <a:r>
              <a:rPr lang="en-IN" sz="4300" dirty="0"/>
              <a:t>(NODE first);</a:t>
            </a:r>
          </a:p>
          <a:p>
            <a:pPr marL="0" indent="0">
              <a:buNone/>
            </a:pPr>
            <a:r>
              <a:rPr lang="en-IN" sz="4300" dirty="0"/>
              <a:t>NODE </a:t>
            </a:r>
            <a:r>
              <a:rPr lang="en-IN" sz="4300" dirty="0" err="1"/>
              <a:t>deleteRear</a:t>
            </a:r>
            <a:r>
              <a:rPr lang="en-IN" sz="4300" dirty="0"/>
              <a:t>(NODE first);</a:t>
            </a:r>
          </a:p>
          <a:p>
            <a:pPr marL="0" indent="0">
              <a:buNone/>
            </a:pPr>
            <a:r>
              <a:rPr lang="en-IN" sz="4300" dirty="0"/>
              <a:t>NODE </a:t>
            </a:r>
            <a:r>
              <a:rPr lang="en-IN" sz="4300" dirty="0" err="1"/>
              <a:t>deleteAfterEle</a:t>
            </a:r>
            <a:r>
              <a:rPr lang="en-IN" sz="4300" dirty="0"/>
              <a:t>(NODE first);</a:t>
            </a:r>
          </a:p>
          <a:p>
            <a:pPr marL="0" indent="0">
              <a:buNone/>
            </a:pPr>
            <a:r>
              <a:rPr lang="en-IN" sz="4300" dirty="0"/>
              <a:t>NODE </a:t>
            </a:r>
            <a:r>
              <a:rPr lang="en-IN" sz="4300" dirty="0" err="1"/>
              <a:t>deleteBeforeEle</a:t>
            </a:r>
            <a:r>
              <a:rPr lang="en-IN" sz="4300" dirty="0"/>
              <a:t>(NODE first);</a:t>
            </a:r>
          </a:p>
          <a:p>
            <a:pPr marL="0" indent="0">
              <a:buNone/>
            </a:pPr>
            <a:r>
              <a:rPr lang="en-IN" sz="4300" dirty="0"/>
              <a:t>NODE </a:t>
            </a:r>
            <a:r>
              <a:rPr lang="en-IN" sz="4300" dirty="0" err="1"/>
              <a:t>deleteElement</a:t>
            </a:r>
            <a:r>
              <a:rPr lang="en-IN" sz="4300" dirty="0"/>
              <a:t>(NODE first);</a:t>
            </a:r>
          </a:p>
          <a:p>
            <a:pPr marL="0" indent="0">
              <a:buNone/>
            </a:pPr>
            <a:r>
              <a:rPr lang="en-IN" sz="4300" dirty="0"/>
              <a:t>NODE </a:t>
            </a:r>
            <a:r>
              <a:rPr lang="en-IN" sz="4300" dirty="0" err="1"/>
              <a:t>deletePos</a:t>
            </a:r>
            <a:r>
              <a:rPr lang="en-IN" sz="4300" dirty="0"/>
              <a:t>(NODE first);</a:t>
            </a:r>
          </a:p>
          <a:p>
            <a:pPr marL="0" indent="0">
              <a:buNone/>
            </a:pPr>
            <a:r>
              <a:rPr lang="en-IN" sz="4300" dirty="0"/>
              <a:t>void display(NODE first);</a:t>
            </a:r>
          </a:p>
        </p:txBody>
      </p:sp>
    </p:spTree>
    <p:extLst>
      <p:ext uri="{BB962C8B-B14F-4D97-AF65-F5344CB8AC3E}">
        <p14:creationId xmlns:p14="http://schemas.microsoft.com/office/powerpoint/2010/main" val="3193495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Singly Linked List Implementation</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void main()</a:t>
            </a:r>
          </a:p>
          <a:p>
            <a:pPr marL="0" indent="0">
              <a:buNone/>
            </a:pPr>
            <a:r>
              <a:rPr lang="en-IN" sz="2200" dirty="0"/>
              <a:t>{</a:t>
            </a:r>
          </a:p>
          <a:p>
            <a:pPr marL="0" indent="0">
              <a:buNone/>
            </a:pPr>
            <a:r>
              <a:rPr lang="en-IN" sz="2200" dirty="0"/>
              <a:t>    NODE first=NULL;</a:t>
            </a:r>
          </a:p>
          <a:p>
            <a:pPr marL="0" indent="0">
              <a:buNone/>
            </a:pPr>
            <a:r>
              <a:rPr lang="en-IN" sz="2200" dirty="0"/>
              <a:t>    int choice;</a:t>
            </a:r>
          </a:p>
          <a:p>
            <a:pPr marL="0" indent="0">
              <a:buNone/>
            </a:pPr>
            <a:r>
              <a:rPr lang="en-IN" sz="2200" dirty="0"/>
              <a:t>    while(1)</a:t>
            </a:r>
          </a:p>
          <a:p>
            <a:pPr marL="0" indent="0">
              <a:buNone/>
            </a:pPr>
            <a:r>
              <a:rPr lang="en-IN" sz="2200" dirty="0"/>
              <a:t>    {</a:t>
            </a:r>
          </a:p>
          <a:p>
            <a:pPr marL="0" indent="0">
              <a:buNone/>
            </a:pPr>
            <a:r>
              <a:rPr lang="en-IN" sz="2200" dirty="0"/>
              <a:t>        </a:t>
            </a:r>
            <a:r>
              <a:rPr lang="en-IN" sz="2200" dirty="0" err="1"/>
              <a:t>printf</a:t>
            </a:r>
            <a:r>
              <a:rPr lang="en-IN" sz="2200" dirty="0"/>
              <a:t>("\n\n*****Singly linked list implementation*****");</a:t>
            </a:r>
          </a:p>
          <a:p>
            <a:pPr marL="0" indent="0">
              <a:buNone/>
            </a:pPr>
            <a:r>
              <a:rPr lang="en-IN" sz="2200" dirty="0"/>
              <a:t>        </a:t>
            </a:r>
            <a:r>
              <a:rPr lang="en-IN" sz="2200" dirty="0" err="1"/>
              <a:t>printf</a:t>
            </a:r>
            <a:r>
              <a:rPr lang="en-IN" sz="2200" dirty="0"/>
              <a:t>("\n 1. Insert Front \n 2. Insert rear \n 3. Insert After \n </a:t>
            </a:r>
          </a:p>
          <a:p>
            <a:pPr marL="1612900" indent="363538">
              <a:buNone/>
            </a:pPr>
            <a:r>
              <a:rPr lang="en-IN" sz="2200" dirty="0"/>
              <a:t>4. Insert Before \n 5. Insert At Position \n </a:t>
            </a:r>
          </a:p>
          <a:p>
            <a:pPr marL="1612900" indent="363538">
              <a:buNone/>
            </a:pPr>
            <a:r>
              <a:rPr lang="en-IN" sz="2200" dirty="0"/>
              <a:t>6. Delete Front \n 7. Delete Rear \n </a:t>
            </a:r>
          </a:p>
          <a:p>
            <a:pPr marL="1612900" indent="363538">
              <a:buNone/>
            </a:pPr>
            <a:r>
              <a:rPr lang="en-IN" sz="2200" dirty="0"/>
              <a:t>8. Delete After \n 9. Delete Before \n 10. Delete Element \n </a:t>
            </a:r>
          </a:p>
          <a:p>
            <a:pPr marL="1612900" indent="363538">
              <a:buNone/>
            </a:pPr>
            <a:r>
              <a:rPr lang="en-IN" sz="2200" dirty="0"/>
              <a:t>11. Delete At Position \n 12. Display \n 13. Exit");</a:t>
            </a:r>
          </a:p>
          <a:p>
            <a:pPr marL="0" indent="0">
              <a:buNone/>
            </a:pPr>
            <a:r>
              <a:rPr lang="en-IN" sz="2200" dirty="0"/>
              <a:t>        </a:t>
            </a:r>
            <a:r>
              <a:rPr lang="en-IN" sz="2200" dirty="0" err="1"/>
              <a:t>printf</a:t>
            </a:r>
            <a:r>
              <a:rPr lang="en-IN" sz="2200" dirty="0"/>
              <a:t>("\n\t***********");</a:t>
            </a:r>
          </a:p>
          <a:p>
            <a:pPr marL="0" indent="0">
              <a:buNone/>
            </a:pPr>
            <a:r>
              <a:rPr lang="en-IN" sz="2200" dirty="0"/>
              <a:t>        </a:t>
            </a:r>
            <a:r>
              <a:rPr lang="en-IN" sz="2200" dirty="0" err="1"/>
              <a:t>printf</a:t>
            </a:r>
            <a:r>
              <a:rPr lang="en-IN" sz="2200" dirty="0"/>
              <a:t>("\</a:t>
            </a:r>
            <a:r>
              <a:rPr lang="en-IN" sz="2200" dirty="0" err="1"/>
              <a:t>nEnter</a:t>
            </a:r>
            <a:r>
              <a:rPr lang="en-IN" sz="2200" dirty="0"/>
              <a:t> your choice ");</a:t>
            </a:r>
          </a:p>
          <a:p>
            <a:pPr marL="0" indent="0">
              <a:buNone/>
            </a:pPr>
            <a:r>
              <a:rPr lang="en-IN" sz="2200" dirty="0"/>
              <a:t>        </a:t>
            </a:r>
            <a:r>
              <a:rPr lang="en-IN" sz="2200" dirty="0" err="1"/>
              <a:t>scanf</a:t>
            </a:r>
            <a:r>
              <a:rPr lang="en-IN" sz="2200" dirty="0"/>
              <a:t>("%</a:t>
            </a:r>
            <a:r>
              <a:rPr lang="en-IN" sz="2200" dirty="0" err="1"/>
              <a:t>d",&amp;choice</a:t>
            </a:r>
            <a:r>
              <a:rPr lang="en-IN" sz="2200" dirty="0"/>
              <a:t>);</a:t>
            </a:r>
          </a:p>
        </p:txBody>
      </p:sp>
      <p:sp>
        <p:nvSpPr>
          <p:cNvPr id="5" name="TextBox 4">
            <a:extLst>
              <a:ext uri="{FF2B5EF4-FFF2-40B4-BE49-F238E27FC236}">
                <a16:creationId xmlns:a16="http://schemas.microsoft.com/office/drawing/2014/main" id="{058F33F8-F215-40B7-7DE2-EB791D75328C}"/>
              </a:ext>
            </a:extLst>
          </p:cNvPr>
          <p:cNvSpPr txBox="1"/>
          <p:nvPr/>
        </p:nvSpPr>
        <p:spPr>
          <a:xfrm>
            <a:off x="7777317" y="0"/>
            <a:ext cx="4414683" cy="4524315"/>
          </a:xfrm>
          <a:prstGeom prst="rect">
            <a:avLst/>
          </a:prstGeom>
          <a:noFill/>
        </p:spPr>
        <p:txBody>
          <a:bodyPr wrap="square">
            <a:spAutoFit/>
          </a:bodyPr>
          <a:lstStyle/>
          <a:p>
            <a:r>
              <a:rPr lang="en-IN" dirty="0">
                <a:solidFill>
                  <a:srgbClr val="0070C0"/>
                </a:solidFill>
              </a:rPr>
              <a:t>*****Singly linked list implementation*****</a:t>
            </a:r>
          </a:p>
          <a:p>
            <a:r>
              <a:rPr lang="en-IN" dirty="0">
                <a:solidFill>
                  <a:srgbClr val="0070C0"/>
                </a:solidFill>
              </a:rPr>
              <a:t> 1. Insert Front </a:t>
            </a:r>
          </a:p>
          <a:p>
            <a:r>
              <a:rPr lang="en-IN" dirty="0">
                <a:solidFill>
                  <a:srgbClr val="0070C0"/>
                </a:solidFill>
              </a:rPr>
              <a:t> 2. Insert rear </a:t>
            </a:r>
          </a:p>
          <a:p>
            <a:r>
              <a:rPr lang="en-IN" dirty="0">
                <a:solidFill>
                  <a:srgbClr val="0070C0"/>
                </a:solidFill>
              </a:rPr>
              <a:t> 3. Insert After </a:t>
            </a:r>
          </a:p>
          <a:p>
            <a:r>
              <a:rPr lang="en-IN" dirty="0">
                <a:solidFill>
                  <a:srgbClr val="0070C0"/>
                </a:solidFill>
              </a:rPr>
              <a:t> 4. Insert Before </a:t>
            </a:r>
          </a:p>
          <a:p>
            <a:r>
              <a:rPr lang="en-IN" dirty="0">
                <a:solidFill>
                  <a:srgbClr val="0070C0"/>
                </a:solidFill>
              </a:rPr>
              <a:t> 5. Insert At Position </a:t>
            </a:r>
          </a:p>
          <a:p>
            <a:r>
              <a:rPr lang="en-IN" dirty="0">
                <a:solidFill>
                  <a:srgbClr val="0070C0"/>
                </a:solidFill>
              </a:rPr>
              <a:t> 6. Delete Front </a:t>
            </a:r>
          </a:p>
          <a:p>
            <a:r>
              <a:rPr lang="en-IN" dirty="0">
                <a:solidFill>
                  <a:srgbClr val="0070C0"/>
                </a:solidFill>
              </a:rPr>
              <a:t> 7. Delete Rear </a:t>
            </a:r>
          </a:p>
          <a:p>
            <a:r>
              <a:rPr lang="en-IN" dirty="0">
                <a:solidFill>
                  <a:srgbClr val="0070C0"/>
                </a:solidFill>
              </a:rPr>
              <a:t> 8. Delete After </a:t>
            </a:r>
          </a:p>
          <a:p>
            <a:r>
              <a:rPr lang="en-IN" dirty="0">
                <a:solidFill>
                  <a:srgbClr val="0070C0"/>
                </a:solidFill>
              </a:rPr>
              <a:t> 9. Delete Before </a:t>
            </a:r>
          </a:p>
          <a:p>
            <a:r>
              <a:rPr lang="en-IN" dirty="0">
                <a:solidFill>
                  <a:srgbClr val="0070C0"/>
                </a:solidFill>
              </a:rPr>
              <a:t> 10. Delete Element </a:t>
            </a:r>
          </a:p>
          <a:p>
            <a:r>
              <a:rPr lang="en-IN" dirty="0">
                <a:solidFill>
                  <a:srgbClr val="0070C0"/>
                </a:solidFill>
              </a:rPr>
              <a:t> 11. Delete At Position </a:t>
            </a:r>
          </a:p>
          <a:p>
            <a:r>
              <a:rPr lang="en-IN" dirty="0">
                <a:solidFill>
                  <a:srgbClr val="0070C0"/>
                </a:solidFill>
              </a:rPr>
              <a:t> 12. Display </a:t>
            </a:r>
          </a:p>
          <a:p>
            <a:r>
              <a:rPr lang="en-IN" dirty="0">
                <a:solidFill>
                  <a:srgbClr val="0070C0"/>
                </a:solidFill>
              </a:rPr>
              <a:t> 13. Exit</a:t>
            </a:r>
          </a:p>
          <a:p>
            <a:r>
              <a:rPr lang="en-IN" dirty="0">
                <a:solidFill>
                  <a:srgbClr val="0070C0"/>
                </a:solidFill>
              </a:rPr>
              <a:t>        ***********</a:t>
            </a:r>
          </a:p>
          <a:p>
            <a:r>
              <a:rPr lang="en-IN" dirty="0">
                <a:solidFill>
                  <a:srgbClr val="0070C0"/>
                </a:solidFill>
              </a:rPr>
              <a:t>Enter your choice </a:t>
            </a:r>
          </a:p>
        </p:txBody>
      </p:sp>
    </p:spTree>
    <p:extLst>
      <p:ext uri="{BB962C8B-B14F-4D97-AF65-F5344CB8AC3E}">
        <p14:creationId xmlns:p14="http://schemas.microsoft.com/office/powerpoint/2010/main" val="587129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Singly Linked List Implementation</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switch (choice)</a:t>
            </a:r>
          </a:p>
          <a:p>
            <a:pPr marL="0" indent="0">
              <a:buNone/>
            </a:pPr>
            <a:r>
              <a:rPr lang="en-IN" sz="2200" dirty="0"/>
              <a:t>        {</a:t>
            </a:r>
          </a:p>
          <a:p>
            <a:pPr marL="0" indent="0">
              <a:spcBef>
                <a:spcPts val="0"/>
              </a:spcBef>
              <a:buNone/>
            </a:pPr>
            <a:r>
              <a:rPr lang="en-IN" sz="2200" dirty="0"/>
              <a:t>        case 1: first=</a:t>
            </a:r>
            <a:r>
              <a:rPr lang="en-IN" sz="2200" dirty="0" err="1"/>
              <a:t>insertFront</a:t>
            </a:r>
            <a:r>
              <a:rPr lang="en-IN" sz="2200" dirty="0"/>
              <a:t>(first); break;</a:t>
            </a:r>
          </a:p>
          <a:p>
            <a:pPr marL="0" indent="0">
              <a:spcBef>
                <a:spcPts val="0"/>
              </a:spcBef>
              <a:buNone/>
            </a:pPr>
            <a:r>
              <a:rPr lang="en-IN" sz="2200" dirty="0"/>
              <a:t>        case 2: first=</a:t>
            </a:r>
            <a:r>
              <a:rPr lang="en-IN" sz="2200" dirty="0" err="1"/>
              <a:t>insertRear</a:t>
            </a:r>
            <a:r>
              <a:rPr lang="en-IN" sz="2200" dirty="0"/>
              <a:t>(first); break;</a:t>
            </a:r>
          </a:p>
          <a:p>
            <a:pPr marL="0" indent="0">
              <a:spcBef>
                <a:spcPts val="0"/>
              </a:spcBef>
              <a:buNone/>
            </a:pPr>
            <a:r>
              <a:rPr lang="en-IN" sz="2200" dirty="0"/>
              <a:t>        case 3: first=</a:t>
            </a:r>
            <a:r>
              <a:rPr lang="en-IN" sz="2200" dirty="0" err="1"/>
              <a:t>insertAfter</a:t>
            </a:r>
            <a:r>
              <a:rPr lang="en-IN" sz="2200" dirty="0"/>
              <a:t>(first); break;</a:t>
            </a:r>
          </a:p>
          <a:p>
            <a:pPr marL="0" indent="0">
              <a:spcBef>
                <a:spcPts val="0"/>
              </a:spcBef>
              <a:buNone/>
            </a:pPr>
            <a:r>
              <a:rPr lang="en-IN" sz="2200" dirty="0"/>
              <a:t>        case 4: first=</a:t>
            </a:r>
            <a:r>
              <a:rPr lang="en-IN" sz="2200" dirty="0" err="1"/>
              <a:t>insertBefore</a:t>
            </a:r>
            <a:r>
              <a:rPr lang="en-IN" sz="2200" dirty="0"/>
              <a:t>(first); break;</a:t>
            </a:r>
          </a:p>
          <a:p>
            <a:pPr marL="0" indent="0">
              <a:spcBef>
                <a:spcPts val="0"/>
              </a:spcBef>
              <a:buNone/>
            </a:pPr>
            <a:r>
              <a:rPr lang="en-IN" sz="2200" dirty="0"/>
              <a:t>        case 5: first=</a:t>
            </a:r>
            <a:r>
              <a:rPr lang="en-IN" sz="2200" dirty="0" err="1"/>
              <a:t>insertAtPos</a:t>
            </a:r>
            <a:r>
              <a:rPr lang="en-IN" sz="2200" dirty="0"/>
              <a:t>(first); break;</a:t>
            </a:r>
          </a:p>
          <a:p>
            <a:pPr marL="0" indent="0">
              <a:spcBef>
                <a:spcPts val="0"/>
              </a:spcBef>
              <a:buNone/>
            </a:pPr>
            <a:r>
              <a:rPr lang="en-IN" sz="2200" dirty="0"/>
              <a:t>        case 6: first=</a:t>
            </a:r>
            <a:r>
              <a:rPr lang="en-IN" sz="2200" dirty="0" err="1"/>
              <a:t>deleteFront</a:t>
            </a:r>
            <a:r>
              <a:rPr lang="en-IN" sz="2200" dirty="0"/>
              <a:t>(first); break;</a:t>
            </a:r>
          </a:p>
          <a:p>
            <a:pPr marL="0" indent="0">
              <a:spcBef>
                <a:spcPts val="0"/>
              </a:spcBef>
              <a:buNone/>
            </a:pPr>
            <a:r>
              <a:rPr lang="en-IN" sz="2200" dirty="0"/>
              <a:t>        case 7: first=</a:t>
            </a:r>
            <a:r>
              <a:rPr lang="en-IN" sz="2200" dirty="0" err="1"/>
              <a:t>deleteRear</a:t>
            </a:r>
            <a:r>
              <a:rPr lang="en-IN" sz="2200" dirty="0"/>
              <a:t>(first); break;</a:t>
            </a:r>
          </a:p>
          <a:p>
            <a:pPr marL="0" indent="0">
              <a:spcBef>
                <a:spcPts val="0"/>
              </a:spcBef>
              <a:buNone/>
            </a:pPr>
            <a:r>
              <a:rPr lang="en-IN" sz="2200" dirty="0"/>
              <a:t>        case 8: first=</a:t>
            </a:r>
            <a:r>
              <a:rPr lang="en-IN" sz="2200" dirty="0" err="1"/>
              <a:t>deleteAfterEle</a:t>
            </a:r>
            <a:r>
              <a:rPr lang="en-IN" sz="2200" dirty="0"/>
              <a:t>(first); break;</a:t>
            </a:r>
          </a:p>
          <a:p>
            <a:pPr marL="0" indent="0">
              <a:spcBef>
                <a:spcPts val="0"/>
              </a:spcBef>
              <a:buNone/>
            </a:pPr>
            <a:r>
              <a:rPr lang="en-IN" sz="2200" dirty="0"/>
              <a:t>        case 9: first=</a:t>
            </a:r>
            <a:r>
              <a:rPr lang="en-IN" sz="2200" dirty="0" err="1"/>
              <a:t>deleteBeforeEle</a:t>
            </a:r>
            <a:r>
              <a:rPr lang="en-IN" sz="2200" dirty="0"/>
              <a:t>(first); break;</a:t>
            </a:r>
          </a:p>
          <a:p>
            <a:pPr marL="0" indent="0">
              <a:spcBef>
                <a:spcPts val="0"/>
              </a:spcBef>
              <a:buNone/>
            </a:pPr>
            <a:r>
              <a:rPr lang="en-IN" sz="2200" dirty="0"/>
              <a:t>        case 10: first=</a:t>
            </a:r>
            <a:r>
              <a:rPr lang="en-IN" sz="2200" dirty="0" err="1"/>
              <a:t>deleteElement</a:t>
            </a:r>
            <a:r>
              <a:rPr lang="en-IN" sz="2200" dirty="0"/>
              <a:t>(first); break;</a:t>
            </a:r>
          </a:p>
          <a:p>
            <a:pPr marL="0" indent="0">
              <a:spcBef>
                <a:spcPts val="0"/>
              </a:spcBef>
              <a:buNone/>
            </a:pPr>
            <a:r>
              <a:rPr lang="en-IN" sz="2200" dirty="0"/>
              <a:t>        case 11: first=</a:t>
            </a:r>
            <a:r>
              <a:rPr lang="en-IN" sz="2200" dirty="0" err="1"/>
              <a:t>deletePos</a:t>
            </a:r>
            <a:r>
              <a:rPr lang="en-IN" sz="2200" dirty="0"/>
              <a:t>(first); break;</a:t>
            </a:r>
          </a:p>
          <a:p>
            <a:pPr marL="0" indent="0">
              <a:spcBef>
                <a:spcPts val="0"/>
              </a:spcBef>
              <a:buNone/>
            </a:pPr>
            <a:r>
              <a:rPr lang="en-IN" sz="2200" dirty="0"/>
              <a:t>        case 12: display(first); break;</a:t>
            </a:r>
          </a:p>
          <a:p>
            <a:pPr marL="0" indent="0">
              <a:spcBef>
                <a:spcPts val="0"/>
              </a:spcBef>
              <a:buNone/>
            </a:pPr>
            <a:r>
              <a:rPr lang="en-IN" sz="2200" dirty="0"/>
              <a:t>        case 13: </a:t>
            </a:r>
            <a:r>
              <a:rPr lang="en-IN" sz="2200" dirty="0" err="1"/>
              <a:t>printf</a:t>
            </a:r>
            <a:r>
              <a:rPr lang="en-IN" sz="2200" dirty="0"/>
              <a:t>("\n Program exits now"); exit(0);</a:t>
            </a:r>
          </a:p>
          <a:p>
            <a:pPr marL="0" indent="0">
              <a:spcBef>
                <a:spcPts val="0"/>
              </a:spcBef>
              <a:buNone/>
            </a:pPr>
            <a:r>
              <a:rPr lang="en-IN" sz="2200" dirty="0"/>
              <a:t>        default: </a:t>
            </a:r>
            <a:r>
              <a:rPr lang="en-IN" sz="2200" dirty="0" err="1"/>
              <a:t>printf</a:t>
            </a:r>
            <a:r>
              <a:rPr lang="en-IN" sz="2200" dirty="0"/>
              <a:t>("enter valid choice");</a:t>
            </a:r>
          </a:p>
          <a:p>
            <a:pPr marL="0" indent="0">
              <a:spcBef>
                <a:spcPts val="0"/>
              </a:spcBef>
              <a:buNone/>
            </a:pPr>
            <a:r>
              <a:rPr lang="en-IN" sz="2200" dirty="0"/>
              <a:t>        }     </a:t>
            </a:r>
          </a:p>
          <a:p>
            <a:pPr marL="0" indent="0">
              <a:spcBef>
                <a:spcPts val="0"/>
              </a:spcBef>
              <a:buNone/>
            </a:pPr>
            <a:r>
              <a:rPr lang="en-IN" sz="2200" dirty="0"/>
              <a:t>   }</a:t>
            </a:r>
          </a:p>
          <a:p>
            <a:pPr marL="0" indent="0">
              <a:spcBef>
                <a:spcPts val="0"/>
              </a:spcBef>
              <a:buNone/>
            </a:pPr>
            <a:r>
              <a:rPr lang="en-IN" sz="2200" dirty="0"/>
              <a:t>}</a:t>
            </a:r>
          </a:p>
        </p:txBody>
      </p:sp>
    </p:spTree>
    <p:extLst>
      <p:ext uri="{BB962C8B-B14F-4D97-AF65-F5344CB8AC3E}">
        <p14:creationId xmlns:p14="http://schemas.microsoft.com/office/powerpoint/2010/main" val="55108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Display</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void display(NODE first)</a:t>
            </a:r>
          </a:p>
          <a:p>
            <a:pPr marL="0" indent="0">
              <a:spcBef>
                <a:spcPts val="600"/>
              </a:spcBef>
              <a:buNone/>
            </a:pPr>
            <a:r>
              <a:rPr lang="en-IN" sz="2200" dirty="0"/>
              <a:t>{</a:t>
            </a:r>
          </a:p>
          <a:p>
            <a:pPr marL="0" indent="0">
              <a:spcBef>
                <a:spcPts val="600"/>
              </a:spcBef>
              <a:buNone/>
            </a:pPr>
            <a:r>
              <a:rPr lang="en-IN" sz="2200" dirty="0"/>
              <a:t>    NODE cur;</a:t>
            </a:r>
          </a:p>
          <a:p>
            <a:pPr marL="0" indent="0">
              <a:spcBef>
                <a:spcPts val="600"/>
              </a:spcBef>
              <a:buNone/>
            </a:pPr>
            <a:r>
              <a:rPr lang="en-IN" sz="2200" dirty="0"/>
              <a:t>    if(first==NULL)</a:t>
            </a:r>
          </a:p>
          <a:p>
            <a:pPr marL="0" indent="0">
              <a:spcBef>
                <a:spcPts val="600"/>
              </a:spcBef>
              <a:buNone/>
            </a:pPr>
            <a:r>
              <a:rPr lang="en-IN" sz="2200" dirty="0"/>
              <a:t>    </a:t>
            </a:r>
            <a:r>
              <a:rPr lang="en-IN" sz="2200" dirty="0" err="1"/>
              <a:t>printf</a:t>
            </a:r>
            <a:r>
              <a:rPr lang="en-IN" sz="2200" dirty="0"/>
              <a:t>("No elements to display");</a:t>
            </a:r>
          </a:p>
          <a:p>
            <a:pPr marL="0" indent="0">
              <a:spcBef>
                <a:spcPts val="600"/>
              </a:spcBef>
              <a:buNone/>
            </a:pPr>
            <a:r>
              <a:rPr lang="en-IN" sz="2200" dirty="0"/>
              <a:t>    else</a:t>
            </a:r>
          </a:p>
          <a:p>
            <a:pPr marL="0" indent="0">
              <a:spcBef>
                <a:spcPts val="600"/>
              </a:spcBef>
              <a:buNone/>
            </a:pPr>
            <a:r>
              <a:rPr lang="en-IN" sz="2200" dirty="0"/>
              <a:t>    {</a:t>
            </a:r>
          </a:p>
          <a:p>
            <a:pPr marL="0" indent="0">
              <a:spcBef>
                <a:spcPts val="600"/>
              </a:spcBef>
              <a:buNone/>
            </a:pPr>
            <a:r>
              <a:rPr lang="en-IN" sz="2200" dirty="0"/>
              <a:t>        cur=first;</a:t>
            </a:r>
          </a:p>
          <a:p>
            <a:pPr marL="0" indent="0">
              <a:spcBef>
                <a:spcPts val="600"/>
              </a:spcBef>
              <a:buNone/>
            </a:pPr>
            <a:r>
              <a:rPr lang="en-IN" sz="2200" dirty="0"/>
              <a:t>        </a:t>
            </a:r>
            <a:r>
              <a:rPr lang="en-IN" sz="2200" dirty="0" err="1"/>
              <a:t>printf</a:t>
            </a:r>
            <a:r>
              <a:rPr lang="en-IN" sz="2200" dirty="0"/>
              <a:t>("\n Elements of Singly linked list are:\t");</a:t>
            </a:r>
          </a:p>
          <a:p>
            <a:pPr marL="0" indent="0">
              <a:spcBef>
                <a:spcPts val="600"/>
              </a:spcBef>
              <a:buNone/>
            </a:pPr>
            <a:r>
              <a:rPr lang="en-IN" sz="2200" dirty="0"/>
              <a:t>        while(cur!=NULL)</a:t>
            </a:r>
          </a:p>
          <a:p>
            <a:pPr marL="0" indent="0">
              <a:spcBef>
                <a:spcPts val="600"/>
              </a:spcBef>
              <a:buNone/>
            </a:pPr>
            <a:r>
              <a:rPr lang="en-IN" sz="2200" dirty="0"/>
              <a:t>        {</a:t>
            </a:r>
          </a:p>
          <a:p>
            <a:pPr marL="0" indent="0">
              <a:spcBef>
                <a:spcPts val="600"/>
              </a:spcBef>
              <a:buNone/>
            </a:pPr>
            <a:r>
              <a:rPr lang="en-IN" sz="2200" dirty="0"/>
              <a:t>            </a:t>
            </a:r>
            <a:r>
              <a:rPr lang="en-IN" sz="2200" dirty="0" err="1"/>
              <a:t>printf</a:t>
            </a:r>
            <a:r>
              <a:rPr lang="en-IN" sz="2200" dirty="0"/>
              <a:t>("%d\</a:t>
            </a:r>
            <a:r>
              <a:rPr lang="en-IN" sz="2200" dirty="0" err="1"/>
              <a:t>t",cur</a:t>
            </a:r>
            <a:r>
              <a:rPr lang="en-IN" sz="2200" dirty="0"/>
              <a:t>-&gt;info);</a:t>
            </a:r>
          </a:p>
          <a:p>
            <a:pPr marL="0" indent="0">
              <a:spcBef>
                <a:spcPts val="600"/>
              </a:spcBef>
              <a:buNone/>
            </a:pPr>
            <a:r>
              <a:rPr lang="en-IN" sz="2200" dirty="0"/>
              <a:t>            cur=cur-&gt;next;</a:t>
            </a:r>
          </a:p>
          <a:p>
            <a:pPr marL="0" indent="0">
              <a:spcBef>
                <a:spcPts val="600"/>
              </a:spcBef>
              <a:buNone/>
            </a:pPr>
            <a:r>
              <a:rPr lang="en-IN" sz="2200" dirty="0"/>
              <a:t>        }</a:t>
            </a:r>
          </a:p>
          <a:p>
            <a:pPr marL="0" indent="0">
              <a:spcBef>
                <a:spcPts val="600"/>
              </a:spcBef>
              <a:buNone/>
            </a:pPr>
            <a:r>
              <a:rPr lang="en-IN" sz="2200" dirty="0"/>
              <a:t>    }</a:t>
            </a:r>
          </a:p>
          <a:p>
            <a:pPr marL="0" indent="0">
              <a:spcBef>
                <a:spcPts val="600"/>
              </a:spcBef>
              <a:buNone/>
            </a:pPr>
            <a:r>
              <a:rPr lang="en-IN" sz="2200" dirty="0"/>
              <a:t>}</a:t>
            </a:r>
          </a:p>
        </p:txBody>
      </p:sp>
    </p:spTree>
    <p:extLst>
      <p:ext uri="{BB962C8B-B14F-4D97-AF65-F5344CB8AC3E}">
        <p14:creationId xmlns:p14="http://schemas.microsoft.com/office/powerpoint/2010/main" val="1493374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Insert in Front</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spcBef>
                <a:spcPts val="0"/>
              </a:spcBef>
              <a:buNone/>
            </a:pPr>
            <a:r>
              <a:rPr lang="en-IN" sz="2200" dirty="0"/>
              <a:t>NODE </a:t>
            </a:r>
            <a:r>
              <a:rPr lang="en-IN" sz="2200" dirty="0" err="1"/>
              <a:t>insertFront</a:t>
            </a:r>
            <a:r>
              <a:rPr lang="en-IN" sz="2200" dirty="0"/>
              <a:t>(NODE first)</a:t>
            </a:r>
          </a:p>
          <a:p>
            <a:pPr marL="0" indent="0">
              <a:spcBef>
                <a:spcPts val="0"/>
              </a:spcBef>
              <a:buNone/>
            </a:pPr>
            <a:r>
              <a:rPr lang="en-IN" sz="2200" dirty="0"/>
              <a:t>{</a:t>
            </a:r>
          </a:p>
          <a:p>
            <a:pPr marL="0" indent="0">
              <a:spcBef>
                <a:spcPts val="0"/>
              </a:spcBef>
              <a:buNone/>
            </a:pPr>
            <a:r>
              <a:rPr lang="en-IN" sz="2200" dirty="0"/>
              <a:t>    NODE temp=NULL;</a:t>
            </a:r>
          </a:p>
          <a:p>
            <a:pPr marL="0" indent="0">
              <a:spcBef>
                <a:spcPts val="0"/>
              </a:spcBef>
              <a:buNone/>
            </a:pPr>
            <a:r>
              <a:rPr lang="en-IN" sz="2200" dirty="0"/>
              <a:t>    temp=(NODE)malloc(</a:t>
            </a:r>
            <a:r>
              <a:rPr lang="en-IN" sz="2200" dirty="0" err="1"/>
              <a:t>sizeof</a:t>
            </a:r>
            <a:r>
              <a:rPr lang="en-IN" sz="2200" dirty="0"/>
              <a:t>(struct node));</a:t>
            </a:r>
          </a:p>
          <a:p>
            <a:pPr marL="0" indent="0">
              <a:spcBef>
                <a:spcPts val="0"/>
              </a:spcBef>
              <a:buNone/>
            </a:pPr>
            <a:r>
              <a:rPr lang="en-IN" sz="2200" dirty="0"/>
              <a:t>    if (temp==NULL)</a:t>
            </a:r>
          </a:p>
          <a:p>
            <a:pPr marL="0" indent="0">
              <a:spcBef>
                <a:spcPts val="0"/>
              </a:spcBef>
              <a:buNone/>
            </a:pPr>
            <a:r>
              <a:rPr lang="en-IN" sz="2200" dirty="0"/>
              <a:t>    {</a:t>
            </a:r>
          </a:p>
          <a:p>
            <a:pPr marL="0" indent="0">
              <a:spcBef>
                <a:spcPts val="0"/>
              </a:spcBef>
              <a:buNone/>
            </a:pPr>
            <a:r>
              <a:rPr lang="en-IN" sz="2200" dirty="0"/>
              <a:t>        </a:t>
            </a:r>
            <a:r>
              <a:rPr lang="en-IN" sz="2200" dirty="0" err="1"/>
              <a:t>printf</a:t>
            </a:r>
            <a:r>
              <a:rPr lang="en-IN" sz="2200" dirty="0"/>
              <a:t>("Insufficient memory");</a:t>
            </a:r>
          </a:p>
          <a:p>
            <a:pPr marL="0" indent="0">
              <a:spcBef>
                <a:spcPts val="0"/>
              </a:spcBef>
              <a:buNone/>
            </a:pPr>
            <a:r>
              <a:rPr lang="en-IN" sz="2200" dirty="0"/>
              <a:t>        return first;</a:t>
            </a:r>
          </a:p>
          <a:p>
            <a:pPr marL="0" indent="0">
              <a:spcBef>
                <a:spcPts val="0"/>
              </a:spcBef>
              <a:buNone/>
            </a:pPr>
            <a:r>
              <a:rPr lang="en-IN" sz="2200" dirty="0"/>
              <a:t>    }</a:t>
            </a:r>
          </a:p>
          <a:p>
            <a:pPr marL="0" indent="0">
              <a:spcBef>
                <a:spcPts val="0"/>
              </a:spcBef>
              <a:buNone/>
            </a:pPr>
            <a:r>
              <a:rPr lang="en-IN" sz="2200" dirty="0"/>
              <a:t>    </a:t>
            </a:r>
            <a:r>
              <a:rPr lang="en-IN" sz="2200" dirty="0" err="1"/>
              <a:t>printf</a:t>
            </a:r>
            <a:r>
              <a:rPr lang="en-IN" sz="2200" dirty="0"/>
              <a:t>("\n Enter element to be inserted");</a:t>
            </a:r>
          </a:p>
          <a:p>
            <a:pPr marL="0" indent="0">
              <a:spcBef>
                <a:spcPts val="0"/>
              </a:spcBef>
              <a:buNone/>
            </a:pPr>
            <a:r>
              <a:rPr lang="en-IN" sz="2200" dirty="0"/>
              <a:t>    </a:t>
            </a:r>
            <a:r>
              <a:rPr lang="en-IN" sz="2200" dirty="0" err="1"/>
              <a:t>scanf</a:t>
            </a:r>
            <a:r>
              <a:rPr lang="en-IN" sz="2200" dirty="0"/>
              <a:t>("%</a:t>
            </a:r>
            <a:r>
              <a:rPr lang="en-IN" sz="2200" dirty="0" err="1"/>
              <a:t>d",&amp;temp</a:t>
            </a:r>
            <a:r>
              <a:rPr lang="en-IN" sz="2200" dirty="0"/>
              <a:t>-&gt;info);</a:t>
            </a:r>
          </a:p>
          <a:p>
            <a:pPr marL="0" indent="0">
              <a:spcBef>
                <a:spcPts val="0"/>
              </a:spcBef>
              <a:buNone/>
            </a:pPr>
            <a:r>
              <a:rPr lang="en-IN" sz="2200" dirty="0"/>
              <a:t>    temp-&gt;next=NULL;</a:t>
            </a:r>
          </a:p>
          <a:p>
            <a:pPr marL="0" indent="0">
              <a:spcBef>
                <a:spcPts val="0"/>
              </a:spcBef>
              <a:buNone/>
            </a:pPr>
            <a:r>
              <a:rPr lang="en-IN" sz="2200" dirty="0"/>
              <a:t>    if(first==NULL)</a:t>
            </a:r>
          </a:p>
          <a:p>
            <a:pPr marL="0" indent="0">
              <a:spcBef>
                <a:spcPts val="0"/>
              </a:spcBef>
              <a:buNone/>
            </a:pPr>
            <a:r>
              <a:rPr lang="en-IN" sz="2200" dirty="0"/>
              <a:t>    first=temp;</a:t>
            </a:r>
          </a:p>
          <a:p>
            <a:pPr marL="0" indent="0">
              <a:spcBef>
                <a:spcPts val="0"/>
              </a:spcBef>
              <a:buNone/>
            </a:pPr>
            <a:r>
              <a:rPr lang="en-IN" sz="2200" dirty="0"/>
              <a:t>    else    {</a:t>
            </a:r>
          </a:p>
          <a:p>
            <a:pPr marL="0" indent="0">
              <a:spcBef>
                <a:spcPts val="0"/>
              </a:spcBef>
              <a:buNone/>
            </a:pPr>
            <a:r>
              <a:rPr lang="en-IN" sz="2200" dirty="0"/>
              <a:t>        temp-&gt;next=first;</a:t>
            </a:r>
          </a:p>
          <a:p>
            <a:pPr marL="0" indent="0">
              <a:spcBef>
                <a:spcPts val="0"/>
              </a:spcBef>
              <a:buNone/>
            </a:pPr>
            <a:r>
              <a:rPr lang="en-IN" sz="2200" dirty="0"/>
              <a:t>        first=temp;</a:t>
            </a:r>
          </a:p>
          <a:p>
            <a:pPr marL="0" indent="0">
              <a:spcBef>
                <a:spcPts val="0"/>
              </a:spcBef>
              <a:buNone/>
            </a:pPr>
            <a:r>
              <a:rPr lang="en-IN" sz="2200" dirty="0"/>
              <a:t>        return first;</a:t>
            </a:r>
          </a:p>
          <a:p>
            <a:pPr marL="0" indent="0">
              <a:spcBef>
                <a:spcPts val="0"/>
              </a:spcBef>
              <a:buNone/>
            </a:pPr>
            <a:r>
              <a:rPr lang="en-IN" sz="2200" dirty="0"/>
              <a:t>    }</a:t>
            </a:r>
          </a:p>
          <a:p>
            <a:pPr marL="0" indent="0">
              <a:spcBef>
                <a:spcPts val="0"/>
              </a:spcBef>
              <a:buNone/>
            </a:pPr>
            <a:r>
              <a:rPr lang="en-IN" sz="2200" dirty="0"/>
              <a:t>}</a:t>
            </a:r>
          </a:p>
        </p:txBody>
      </p:sp>
    </p:spTree>
    <p:extLst>
      <p:ext uri="{BB962C8B-B14F-4D97-AF65-F5344CB8AC3E}">
        <p14:creationId xmlns:p14="http://schemas.microsoft.com/office/powerpoint/2010/main" val="304628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Insert at Rear</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spcBef>
                <a:spcPts val="0"/>
              </a:spcBef>
              <a:buNone/>
            </a:pPr>
            <a:r>
              <a:rPr lang="en-IN" sz="2000" dirty="0"/>
              <a:t>NODE </a:t>
            </a:r>
            <a:r>
              <a:rPr lang="en-IN" sz="2000" dirty="0" err="1"/>
              <a:t>insertRear</a:t>
            </a:r>
            <a:r>
              <a:rPr lang="en-IN" sz="2000" dirty="0"/>
              <a:t>(NODE first)</a:t>
            </a:r>
          </a:p>
          <a:p>
            <a:pPr marL="0" indent="0">
              <a:spcBef>
                <a:spcPts val="0"/>
              </a:spcBef>
              <a:buNone/>
            </a:pPr>
            <a:r>
              <a:rPr lang="en-IN" sz="2000" dirty="0"/>
              <a:t>{</a:t>
            </a:r>
          </a:p>
          <a:p>
            <a:pPr marL="0" indent="0">
              <a:spcBef>
                <a:spcPts val="0"/>
              </a:spcBef>
              <a:buNone/>
            </a:pPr>
            <a:r>
              <a:rPr lang="en-IN" sz="2000" dirty="0"/>
              <a:t>    NODE temp=</a:t>
            </a:r>
            <a:r>
              <a:rPr lang="en-IN" sz="2000" dirty="0" err="1"/>
              <a:t>NULL,cur</a:t>
            </a:r>
            <a:r>
              <a:rPr lang="en-IN" sz="2000" dirty="0"/>
              <a:t>=NULL;</a:t>
            </a:r>
          </a:p>
          <a:p>
            <a:pPr marL="0" indent="0">
              <a:spcBef>
                <a:spcPts val="0"/>
              </a:spcBef>
              <a:buNone/>
            </a:pPr>
            <a:r>
              <a:rPr lang="en-IN" sz="2000" dirty="0"/>
              <a:t>    temp=(NODE)malloc(</a:t>
            </a:r>
            <a:r>
              <a:rPr lang="en-IN" sz="2000" dirty="0" err="1"/>
              <a:t>sizeof</a:t>
            </a:r>
            <a:r>
              <a:rPr lang="en-IN" sz="2000" dirty="0"/>
              <a:t>(struct node));</a:t>
            </a:r>
          </a:p>
          <a:p>
            <a:pPr marL="0" indent="0">
              <a:spcBef>
                <a:spcPts val="0"/>
              </a:spcBef>
              <a:buNone/>
            </a:pPr>
            <a:r>
              <a:rPr lang="en-IN" sz="2000" dirty="0"/>
              <a:t>    if (temp==NULL)</a:t>
            </a:r>
          </a:p>
          <a:p>
            <a:pPr marL="0" indent="0">
              <a:spcBef>
                <a:spcPts val="0"/>
              </a:spcBef>
              <a:buNone/>
            </a:pPr>
            <a:r>
              <a:rPr lang="en-IN" sz="2000" dirty="0"/>
              <a:t>    {</a:t>
            </a:r>
          </a:p>
          <a:p>
            <a:pPr marL="0" indent="0">
              <a:spcBef>
                <a:spcPts val="0"/>
              </a:spcBef>
              <a:buNone/>
            </a:pPr>
            <a:r>
              <a:rPr lang="en-IN" sz="2000" dirty="0"/>
              <a:t>        </a:t>
            </a:r>
            <a:r>
              <a:rPr lang="en-IN" sz="2000" dirty="0" err="1"/>
              <a:t>printf</a:t>
            </a:r>
            <a:r>
              <a:rPr lang="en-IN" sz="2000" dirty="0"/>
              <a:t>("Insufficient memory");</a:t>
            </a:r>
          </a:p>
          <a:p>
            <a:pPr marL="0" indent="0">
              <a:spcBef>
                <a:spcPts val="0"/>
              </a:spcBef>
              <a:buNone/>
            </a:pPr>
            <a:r>
              <a:rPr lang="en-IN" sz="2000" dirty="0"/>
              <a:t>        return first;</a:t>
            </a:r>
          </a:p>
          <a:p>
            <a:pPr marL="0" indent="0">
              <a:spcBef>
                <a:spcPts val="0"/>
              </a:spcBef>
              <a:buNone/>
            </a:pPr>
            <a:r>
              <a:rPr lang="en-IN" sz="2000" dirty="0"/>
              <a:t>    }</a:t>
            </a:r>
          </a:p>
          <a:p>
            <a:pPr marL="0" indent="0">
              <a:spcBef>
                <a:spcPts val="0"/>
              </a:spcBef>
              <a:buNone/>
            </a:pPr>
            <a:r>
              <a:rPr lang="en-IN" sz="2000" dirty="0"/>
              <a:t>    </a:t>
            </a:r>
            <a:r>
              <a:rPr lang="en-IN" sz="2000" dirty="0" err="1"/>
              <a:t>printf</a:t>
            </a:r>
            <a:r>
              <a:rPr lang="en-IN" sz="2000" dirty="0"/>
              <a:t>("\n Enter element to be inserted");</a:t>
            </a:r>
          </a:p>
          <a:p>
            <a:pPr marL="0" indent="0">
              <a:spcBef>
                <a:spcPts val="0"/>
              </a:spcBef>
              <a:buNone/>
            </a:pPr>
            <a:r>
              <a:rPr lang="en-IN" sz="2000" dirty="0"/>
              <a:t>    </a:t>
            </a:r>
            <a:r>
              <a:rPr lang="en-IN" sz="2000" dirty="0" err="1"/>
              <a:t>scanf</a:t>
            </a:r>
            <a:r>
              <a:rPr lang="en-IN" sz="2000" dirty="0"/>
              <a:t>("%</a:t>
            </a:r>
            <a:r>
              <a:rPr lang="en-IN" sz="2000" dirty="0" err="1"/>
              <a:t>d",&amp;temp</a:t>
            </a:r>
            <a:r>
              <a:rPr lang="en-IN" sz="2000" dirty="0"/>
              <a:t>-&gt;info);</a:t>
            </a:r>
          </a:p>
          <a:p>
            <a:pPr marL="0" indent="0">
              <a:spcBef>
                <a:spcPts val="0"/>
              </a:spcBef>
              <a:buNone/>
            </a:pPr>
            <a:r>
              <a:rPr lang="en-IN" sz="2000" dirty="0"/>
              <a:t>    temp-&gt;next=NULL;</a:t>
            </a:r>
          </a:p>
          <a:p>
            <a:pPr marL="0" indent="0">
              <a:spcBef>
                <a:spcPts val="0"/>
              </a:spcBef>
              <a:buNone/>
            </a:pPr>
            <a:r>
              <a:rPr lang="en-IN" sz="2000" dirty="0"/>
              <a:t>    if(first==NULL)</a:t>
            </a:r>
          </a:p>
          <a:p>
            <a:pPr marL="0" indent="0">
              <a:spcBef>
                <a:spcPts val="0"/>
              </a:spcBef>
              <a:buNone/>
            </a:pPr>
            <a:r>
              <a:rPr lang="en-IN" sz="2000" dirty="0"/>
              <a:t>          first=temp;</a:t>
            </a:r>
          </a:p>
          <a:p>
            <a:pPr marL="0" indent="0">
              <a:spcBef>
                <a:spcPts val="0"/>
              </a:spcBef>
              <a:buNone/>
            </a:pPr>
            <a:r>
              <a:rPr lang="en-IN" sz="2000" dirty="0"/>
              <a:t>    else</a:t>
            </a:r>
          </a:p>
          <a:p>
            <a:pPr marL="0" indent="0">
              <a:spcBef>
                <a:spcPts val="0"/>
              </a:spcBef>
              <a:buNone/>
            </a:pPr>
            <a:r>
              <a:rPr lang="en-IN" sz="2000" dirty="0"/>
              <a:t>    {</a:t>
            </a:r>
          </a:p>
          <a:p>
            <a:pPr marL="0" indent="0">
              <a:spcBef>
                <a:spcPts val="0"/>
              </a:spcBef>
              <a:buNone/>
            </a:pPr>
            <a:r>
              <a:rPr lang="en-IN" sz="2000" dirty="0"/>
              <a:t>        cur=first;</a:t>
            </a:r>
          </a:p>
          <a:p>
            <a:pPr marL="0" indent="0">
              <a:spcBef>
                <a:spcPts val="0"/>
              </a:spcBef>
              <a:buNone/>
            </a:pPr>
            <a:r>
              <a:rPr lang="en-IN" sz="2000" dirty="0"/>
              <a:t>        while(cur-&gt;next!=NULL)</a:t>
            </a:r>
          </a:p>
          <a:p>
            <a:pPr marL="0" indent="0">
              <a:spcBef>
                <a:spcPts val="0"/>
              </a:spcBef>
              <a:buNone/>
            </a:pPr>
            <a:r>
              <a:rPr lang="en-IN" sz="2000" dirty="0"/>
              <a:t>        {</a:t>
            </a:r>
          </a:p>
          <a:p>
            <a:pPr marL="0" indent="0">
              <a:spcBef>
                <a:spcPts val="0"/>
              </a:spcBef>
              <a:buNone/>
            </a:pPr>
            <a:r>
              <a:rPr lang="en-IN" sz="2000" dirty="0"/>
              <a:t>            cur=cur-&gt;next;</a:t>
            </a:r>
          </a:p>
          <a:p>
            <a:pPr marL="0" indent="0">
              <a:spcBef>
                <a:spcPts val="0"/>
              </a:spcBef>
              <a:buNone/>
            </a:pPr>
            <a:r>
              <a:rPr lang="en-IN" sz="2000" dirty="0"/>
              <a:t>        }</a:t>
            </a:r>
          </a:p>
          <a:p>
            <a:pPr marL="0" indent="0">
              <a:spcBef>
                <a:spcPts val="0"/>
              </a:spcBef>
              <a:buNone/>
            </a:pPr>
            <a:r>
              <a:rPr lang="en-IN" sz="2000" dirty="0"/>
              <a:t>        cur-&gt;next=temp;</a:t>
            </a:r>
          </a:p>
          <a:p>
            <a:pPr marL="0" indent="0">
              <a:spcBef>
                <a:spcPts val="0"/>
              </a:spcBef>
              <a:buNone/>
            </a:pPr>
            <a:r>
              <a:rPr lang="en-IN" sz="2000" dirty="0"/>
              <a:t>    }    return first;   }</a:t>
            </a:r>
          </a:p>
        </p:txBody>
      </p:sp>
    </p:spTree>
    <p:extLst>
      <p:ext uri="{BB962C8B-B14F-4D97-AF65-F5344CB8AC3E}">
        <p14:creationId xmlns:p14="http://schemas.microsoft.com/office/powerpoint/2010/main" val="4227307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Insert After an item</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spcBef>
                <a:spcPts val="600"/>
              </a:spcBef>
              <a:buNone/>
            </a:pPr>
            <a:r>
              <a:rPr lang="en-IN" sz="2000" dirty="0"/>
              <a:t>NODE </a:t>
            </a:r>
            <a:r>
              <a:rPr lang="en-IN" sz="2000" dirty="0" err="1"/>
              <a:t>insertAfter</a:t>
            </a:r>
            <a:r>
              <a:rPr lang="en-IN" sz="2000" dirty="0"/>
              <a:t>(NODE first)</a:t>
            </a:r>
          </a:p>
          <a:p>
            <a:pPr marL="0" indent="0">
              <a:spcBef>
                <a:spcPts val="600"/>
              </a:spcBef>
              <a:buNone/>
            </a:pPr>
            <a:r>
              <a:rPr lang="en-IN" sz="2000" dirty="0"/>
              <a:t>{</a:t>
            </a:r>
          </a:p>
          <a:p>
            <a:pPr marL="0" indent="0">
              <a:spcBef>
                <a:spcPts val="600"/>
              </a:spcBef>
              <a:buNone/>
            </a:pPr>
            <a:r>
              <a:rPr lang="en-IN" sz="2000" dirty="0"/>
              <a:t>    NODE temp=</a:t>
            </a:r>
            <a:r>
              <a:rPr lang="en-IN" sz="2000" dirty="0" err="1"/>
              <a:t>NULL,cur</a:t>
            </a:r>
            <a:r>
              <a:rPr lang="en-IN" sz="2000" dirty="0"/>
              <a:t>=NULL;</a:t>
            </a:r>
          </a:p>
          <a:p>
            <a:pPr marL="0" indent="0">
              <a:spcBef>
                <a:spcPts val="600"/>
              </a:spcBef>
              <a:buNone/>
            </a:pPr>
            <a:r>
              <a:rPr lang="en-IN" sz="2000" dirty="0"/>
              <a:t>    temp=(NODE)malloc(</a:t>
            </a:r>
            <a:r>
              <a:rPr lang="en-IN" sz="2000" dirty="0" err="1"/>
              <a:t>sizeof</a:t>
            </a:r>
            <a:r>
              <a:rPr lang="en-IN" sz="2000" dirty="0"/>
              <a:t>(struct node));</a:t>
            </a:r>
          </a:p>
          <a:p>
            <a:pPr marL="0" indent="0">
              <a:spcBef>
                <a:spcPts val="600"/>
              </a:spcBef>
              <a:buNone/>
            </a:pPr>
            <a:r>
              <a:rPr lang="en-IN" sz="2000" dirty="0"/>
              <a:t>    if (temp==NULL)</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("Insufficient memory");</a:t>
            </a:r>
          </a:p>
          <a:p>
            <a:pPr marL="0" indent="0">
              <a:spcBef>
                <a:spcPts val="600"/>
              </a:spcBef>
              <a:buNone/>
            </a:pPr>
            <a:r>
              <a:rPr lang="en-IN" sz="2000" dirty="0"/>
              <a:t>        return first;</a:t>
            </a:r>
          </a:p>
          <a:p>
            <a:pPr marL="0" indent="0">
              <a:spcBef>
                <a:spcPts val="600"/>
              </a:spcBef>
              <a:buNone/>
            </a:pPr>
            <a:r>
              <a:rPr lang="en-IN" sz="2000" dirty="0"/>
              <a:t>    }</a:t>
            </a:r>
          </a:p>
          <a:p>
            <a:pPr marL="0" indent="0">
              <a:spcBef>
                <a:spcPts val="600"/>
              </a:spcBef>
              <a:buNone/>
            </a:pPr>
            <a:r>
              <a:rPr lang="en-IN" sz="2000" dirty="0"/>
              <a:t>    int </a:t>
            </a:r>
            <a:r>
              <a:rPr lang="en-IN" sz="2000" dirty="0" err="1"/>
              <a:t>ele,item</a:t>
            </a:r>
            <a:r>
              <a:rPr lang="en-IN" sz="2000" dirty="0"/>
              <a:t>;</a:t>
            </a:r>
          </a:p>
          <a:p>
            <a:pPr marL="0" indent="0">
              <a:spcBef>
                <a:spcPts val="600"/>
              </a:spcBef>
              <a:buNone/>
            </a:pPr>
            <a:r>
              <a:rPr lang="en-IN" sz="2000" dirty="0"/>
              <a:t>    if(first==NULL)</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("linked list is empty");</a:t>
            </a:r>
          </a:p>
          <a:p>
            <a:pPr marL="0" indent="0">
              <a:spcBef>
                <a:spcPts val="600"/>
              </a:spcBef>
              <a:buNone/>
            </a:pPr>
            <a:r>
              <a:rPr lang="en-IN" sz="2000" dirty="0"/>
              <a:t>        return first;</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("\n Enter element after which new node to be inserted");</a:t>
            </a:r>
          </a:p>
          <a:p>
            <a:pPr marL="0" indent="0">
              <a:spcBef>
                <a:spcPts val="600"/>
              </a:spcBef>
              <a:buNone/>
            </a:pPr>
            <a:r>
              <a:rPr lang="en-IN" sz="2000" dirty="0"/>
              <a:t>        </a:t>
            </a:r>
            <a:r>
              <a:rPr lang="en-IN" sz="2000" dirty="0" err="1"/>
              <a:t>scanf</a:t>
            </a:r>
            <a:r>
              <a:rPr lang="en-IN" sz="2000" dirty="0"/>
              <a:t>("%d",&amp;</a:t>
            </a:r>
            <a:r>
              <a:rPr lang="en-IN" sz="2000" dirty="0" err="1"/>
              <a:t>ele</a:t>
            </a:r>
            <a:r>
              <a:rPr lang="en-IN" sz="2000" dirty="0"/>
              <a:t>);</a:t>
            </a:r>
          </a:p>
        </p:txBody>
      </p:sp>
    </p:spTree>
    <p:extLst>
      <p:ext uri="{BB962C8B-B14F-4D97-AF65-F5344CB8AC3E}">
        <p14:creationId xmlns:p14="http://schemas.microsoft.com/office/powerpoint/2010/main" val="3646791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Insert After an item</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spcBef>
                <a:spcPts val="600"/>
              </a:spcBef>
              <a:buNone/>
            </a:pPr>
            <a:r>
              <a:rPr lang="en-IN" sz="2000" dirty="0"/>
              <a:t>cur=first;</a:t>
            </a:r>
          </a:p>
          <a:p>
            <a:pPr marL="0" indent="0">
              <a:spcBef>
                <a:spcPts val="600"/>
              </a:spcBef>
              <a:buNone/>
            </a:pPr>
            <a:r>
              <a:rPr lang="en-IN" sz="2000" dirty="0"/>
              <a:t>        while(cur!=NULL&amp;&amp;cur-&gt;info!=</a:t>
            </a:r>
            <a:r>
              <a:rPr lang="en-IN" sz="2000" dirty="0" err="1"/>
              <a:t>ele</a:t>
            </a:r>
            <a:r>
              <a:rPr lang="en-IN" sz="2000" dirty="0"/>
              <a:t>)</a:t>
            </a:r>
          </a:p>
          <a:p>
            <a:pPr marL="0" indent="0">
              <a:spcBef>
                <a:spcPts val="600"/>
              </a:spcBef>
              <a:buNone/>
            </a:pPr>
            <a:r>
              <a:rPr lang="en-IN" sz="2000" dirty="0"/>
              <a:t>            cur=cur-&gt;next;</a:t>
            </a:r>
          </a:p>
          <a:p>
            <a:pPr marL="0" indent="0">
              <a:spcBef>
                <a:spcPts val="600"/>
              </a:spcBef>
              <a:buNone/>
            </a:pPr>
            <a:r>
              <a:rPr lang="en-IN" sz="2000" dirty="0"/>
              <a:t>        if(cur==NULL)</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("Element not found");</a:t>
            </a:r>
          </a:p>
          <a:p>
            <a:pPr marL="0" indent="0">
              <a:spcBef>
                <a:spcPts val="600"/>
              </a:spcBef>
              <a:buNone/>
            </a:pPr>
            <a:r>
              <a:rPr lang="en-IN" sz="2000" dirty="0"/>
              <a:t>            return first;</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a:t>
            </a:r>
            <a:r>
              <a:rPr lang="en-IN" sz="2000" dirty="0" err="1"/>
              <a:t>nEnter</a:t>
            </a:r>
            <a:r>
              <a:rPr lang="en-IN" sz="2000" dirty="0"/>
              <a:t> element to be inserted");</a:t>
            </a:r>
          </a:p>
          <a:p>
            <a:pPr marL="0" indent="0">
              <a:spcBef>
                <a:spcPts val="600"/>
              </a:spcBef>
              <a:buNone/>
            </a:pPr>
            <a:r>
              <a:rPr lang="en-IN" sz="2000" dirty="0"/>
              <a:t>        </a:t>
            </a:r>
            <a:r>
              <a:rPr lang="en-IN" sz="2000" dirty="0" err="1"/>
              <a:t>scanf</a:t>
            </a:r>
            <a:r>
              <a:rPr lang="en-IN" sz="2000" dirty="0"/>
              <a:t>("%</a:t>
            </a:r>
            <a:r>
              <a:rPr lang="en-IN" sz="2000" dirty="0" err="1"/>
              <a:t>d",&amp;item</a:t>
            </a:r>
            <a:r>
              <a:rPr lang="en-IN" sz="2000" dirty="0"/>
              <a:t>);</a:t>
            </a:r>
          </a:p>
          <a:p>
            <a:pPr marL="0" indent="0">
              <a:spcBef>
                <a:spcPts val="600"/>
              </a:spcBef>
              <a:buNone/>
            </a:pPr>
            <a:r>
              <a:rPr lang="en-IN" sz="2000" dirty="0"/>
              <a:t>        temp-&gt;info=item;</a:t>
            </a:r>
          </a:p>
          <a:p>
            <a:pPr marL="0" indent="0">
              <a:spcBef>
                <a:spcPts val="600"/>
              </a:spcBef>
              <a:buNone/>
            </a:pPr>
            <a:r>
              <a:rPr lang="en-IN" sz="2000" dirty="0"/>
              <a:t>        temp-&gt;next=NULL;</a:t>
            </a:r>
          </a:p>
          <a:p>
            <a:pPr marL="0" indent="0">
              <a:spcBef>
                <a:spcPts val="600"/>
              </a:spcBef>
              <a:buNone/>
            </a:pPr>
            <a:r>
              <a:rPr lang="en-IN" sz="2000" dirty="0"/>
              <a:t>        temp-&gt;next=cur-&gt;next;</a:t>
            </a:r>
          </a:p>
          <a:p>
            <a:pPr marL="0" indent="0">
              <a:spcBef>
                <a:spcPts val="600"/>
              </a:spcBef>
              <a:buNone/>
            </a:pPr>
            <a:r>
              <a:rPr lang="en-IN" sz="2000" dirty="0"/>
              <a:t>        cur-&gt;next=temp;</a:t>
            </a:r>
          </a:p>
          <a:p>
            <a:pPr marL="0" indent="0">
              <a:spcBef>
                <a:spcPts val="600"/>
              </a:spcBef>
              <a:buNone/>
            </a:pPr>
            <a:r>
              <a:rPr lang="en-IN" sz="2000" dirty="0"/>
              <a:t>        return first;</a:t>
            </a:r>
          </a:p>
          <a:p>
            <a:pPr marL="0" indent="0">
              <a:spcBef>
                <a:spcPts val="600"/>
              </a:spcBef>
              <a:buNone/>
            </a:pPr>
            <a:r>
              <a:rPr lang="en-IN" sz="2000" dirty="0"/>
              <a:t>}</a:t>
            </a:r>
          </a:p>
        </p:txBody>
      </p:sp>
      <p:sp>
        <p:nvSpPr>
          <p:cNvPr id="5" name="TextBox 4">
            <a:extLst>
              <a:ext uri="{FF2B5EF4-FFF2-40B4-BE49-F238E27FC236}">
                <a16:creationId xmlns:a16="http://schemas.microsoft.com/office/drawing/2014/main" id="{99B17D24-9E65-ADB6-96D4-1D4581E1444C}"/>
              </a:ext>
            </a:extLst>
          </p:cNvPr>
          <p:cNvSpPr txBox="1"/>
          <p:nvPr/>
        </p:nvSpPr>
        <p:spPr>
          <a:xfrm>
            <a:off x="6275439" y="192785"/>
            <a:ext cx="5742039" cy="369332"/>
          </a:xfrm>
          <a:prstGeom prst="rect">
            <a:avLst/>
          </a:prstGeom>
          <a:noFill/>
        </p:spPr>
        <p:txBody>
          <a:bodyPr wrap="square">
            <a:spAutoFit/>
          </a:bodyPr>
          <a:lstStyle/>
          <a:p>
            <a:r>
              <a:rPr lang="en-IN" dirty="0">
                <a:solidFill>
                  <a:srgbClr val="0070C0"/>
                </a:solidFill>
              </a:rPr>
              <a:t>Elements of Singly linked list are:    2       1       3</a:t>
            </a:r>
          </a:p>
        </p:txBody>
      </p:sp>
      <p:sp>
        <p:nvSpPr>
          <p:cNvPr id="7" name="TextBox 6">
            <a:extLst>
              <a:ext uri="{FF2B5EF4-FFF2-40B4-BE49-F238E27FC236}">
                <a16:creationId xmlns:a16="http://schemas.microsoft.com/office/drawing/2014/main" id="{88B83C8B-4031-D4AB-3ED4-30EAACDAD29A}"/>
              </a:ext>
            </a:extLst>
          </p:cNvPr>
          <p:cNvSpPr txBox="1"/>
          <p:nvPr/>
        </p:nvSpPr>
        <p:spPr>
          <a:xfrm>
            <a:off x="6295104" y="596030"/>
            <a:ext cx="5395451" cy="5078313"/>
          </a:xfrm>
          <a:prstGeom prst="rect">
            <a:avLst/>
          </a:prstGeom>
          <a:noFill/>
        </p:spPr>
        <p:txBody>
          <a:bodyPr wrap="square">
            <a:spAutoFit/>
          </a:bodyPr>
          <a:lstStyle/>
          <a:p>
            <a:r>
              <a:rPr lang="en-IN" dirty="0">
                <a:solidFill>
                  <a:srgbClr val="0070C0"/>
                </a:solidFill>
              </a:rPr>
              <a:t>*****Singly linked list implementation*****</a:t>
            </a:r>
          </a:p>
          <a:p>
            <a:r>
              <a:rPr lang="en-IN" dirty="0">
                <a:solidFill>
                  <a:srgbClr val="0070C0"/>
                </a:solidFill>
              </a:rPr>
              <a:t> 1. Insert Front </a:t>
            </a:r>
          </a:p>
          <a:p>
            <a:r>
              <a:rPr lang="en-IN" dirty="0">
                <a:solidFill>
                  <a:srgbClr val="0070C0"/>
                </a:solidFill>
              </a:rPr>
              <a:t> 2. Insert rear </a:t>
            </a:r>
          </a:p>
          <a:p>
            <a:r>
              <a:rPr lang="en-IN" dirty="0">
                <a:solidFill>
                  <a:srgbClr val="0070C0"/>
                </a:solidFill>
              </a:rPr>
              <a:t> 3. Insert After </a:t>
            </a:r>
          </a:p>
          <a:p>
            <a:r>
              <a:rPr lang="en-IN" dirty="0">
                <a:solidFill>
                  <a:srgbClr val="0070C0"/>
                </a:solidFill>
              </a:rPr>
              <a:t> 4. Insert Before </a:t>
            </a:r>
          </a:p>
          <a:p>
            <a:r>
              <a:rPr lang="en-IN" dirty="0">
                <a:solidFill>
                  <a:srgbClr val="0070C0"/>
                </a:solidFill>
              </a:rPr>
              <a:t> 5. Insert At Position </a:t>
            </a:r>
          </a:p>
          <a:p>
            <a:r>
              <a:rPr lang="en-IN" dirty="0">
                <a:solidFill>
                  <a:srgbClr val="0070C0"/>
                </a:solidFill>
              </a:rPr>
              <a:t> 6. Delete Front </a:t>
            </a:r>
          </a:p>
          <a:p>
            <a:r>
              <a:rPr lang="en-IN" dirty="0">
                <a:solidFill>
                  <a:srgbClr val="0070C0"/>
                </a:solidFill>
              </a:rPr>
              <a:t> 7. Delete Rear </a:t>
            </a:r>
          </a:p>
          <a:p>
            <a:r>
              <a:rPr lang="en-IN" dirty="0">
                <a:solidFill>
                  <a:srgbClr val="0070C0"/>
                </a:solidFill>
              </a:rPr>
              <a:t> 8. Delete After </a:t>
            </a:r>
          </a:p>
          <a:p>
            <a:r>
              <a:rPr lang="en-IN" dirty="0">
                <a:solidFill>
                  <a:srgbClr val="0070C0"/>
                </a:solidFill>
              </a:rPr>
              <a:t> 9. Delete Before </a:t>
            </a:r>
          </a:p>
          <a:p>
            <a:r>
              <a:rPr lang="en-IN" dirty="0">
                <a:solidFill>
                  <a:srgbClr val="0070C0"/>
                </a:solidFill>
              </a:rPr>
              <a:t> 10. Delete Element </a:t>
            </a:r>
          </a:p>
          <a:p>
            <a:r>
              <a:rPr lang="en-IN" dirty="0">
                <a:solidFill>
                  <a:srgbClr val="0070C0"/>
                </a:solidFill>
              </a:rPr>
              <a:t> 11. Delete At Position </a:t>
            </a:r>
          </a:p>
          <a:p>
            <a:r>
              <a:rPr lang="en-IN" dirty="0">
                <a:solidFill>
                  <a:srgbClr val="0070C0"/>
                </a:solidFill>
              </a:rPr>
              <a:t> 12. Display </a:t>
            </a:r>
          </a:p>
          <a:p>
            <a:r>
              <a:rPr lang="en-IN" dirty="0">
                <a:solidFill>
                  <a:srgbClr val="0070C0"/>
                </a:solidFill>
              </a:rPr>
              <a:t> 13. Exit</a:t>
            </a:r>
          </a:p>
          <a:p>
            <a:r>
              <a:rPr lang="en-IN" dirty="0">
                <a:solidFill>
                  <a:srgbClr val="0070C0"/>
                </a:solidFill>
              </a:rPr>
              <a:t>        ***********</a:t>
            </a:r>
          </a:p>
          <a:p>
            <a:r>
              <a:rPr lang="en-IN" dirty="0">
                <a:solidFill>
                  <a:srgbClr val="0070C0"/>
                </a:solidFill>
              </a:rPr>
              <a:t>Enter your choice 3</a:t>
            </a:r>
          </a:p>
          <a:p>
            <a:r>
              <a:rPr lang="en-IN" dirty="0">
                <a:solidFill>
                  <a:srgbClr val="0070C0"/>
                </a:solidFill>
              </a:rPr>
              <a:t> Enter element after which new node to be inserted 1</a:t>
            </a:r>
          </a:p>
          <a:p>
            <a:r>
              <a:rPr lang="en-IN" dirty="0">
                <a:solidFill>
                  <a:srgbClr val="0070C0"/>
                </a:solidFill>
              </a:rPr>
              <a:t>Enter element to be inserted5</a:t>
            </a:r>
          </a:p>
        </p:txBody>
      </p:sp>
      <p:sp>
        <p:nvSpPr>
          <p:cNvPr id="9" name="TextBox 8">
            <a:extLst>
              <a:ext uri="{FF2B5EF4-FFF2-40B4-BE49-F238E27FC236}">
                <a16:creationId xmlns:a16="http://schemas.microsoft.com/office/drawing/2014/main" id="{F6F8A217-1695-F3AC-A322-4336423051D2}"/>
              </a:ext>
            </a:extLst>
          </p:cNvPr>
          <p:cNvSpPr txBox="1"/>
          <p:nvPr/>
        </p:nvSpPr>
        <p:spPr>
          <a:xfrm>
            <a:off x="6295104" y="5689722"/>
            <a:ext cx="5582264" cy="923330"/>
          </a:xfrm>
          <a:prstGeom prst="rect">
            <a:avLst/>
          </a:prstGeom>
          <a:noFill/>
        </p:spPr>
        <p:txBody>
          <a:bodyPr wrap="square">
            <a:spAutoFit/>
          </a:bodyPr>
          <a:lstStyle/>
          <a:p>
            <a:r>
              <a:rPr lang="en-US" dirty="0">
                <a:solidFill>
                  <a:srgbClr val="0070C0"/>
                </a:solidFill>
              </a:rPr>
              <a:t>Enter your choice 12</a:t>
            </a:r>
          </a:p>
          <a:p>
            <a:endParaRPr lang="en-US" dirty="0">
              <a:solidFill>
                <a:srgbClr val="0070C0"/>
              </a:solidFill>
            </a:endParaRPr>
          </a:p>
          <a:p>
            <a:r>
              <a:rPr lang="en-US" dirty="0">
                <a:solidFill>
                  <a:srgbClr val="0070C0"/>
                </a:solidFill>
              </a:rPr>
              <a:t> Elements of Singly linked list are:    2       1       5       3</a:t>
            </a:r>
            <a:endParaRPr lang="en-IN" dirty="0">
              <a:solidFill>
                <a:srgbClr val="0070C0"/>
              </a:solidFill>
            </a:endParaRPr>
          </a:p>
        </p:txBody>
      </p:sp>
    </p:spTree>
    <p:extLst>
      <p:ext uri="{BB962C8B-B14F-4D97-AF65-F5344CB8AC3E}">
        <p14:creationId xmlns:p14="http://schemas.microsoft.com/office/powerpoint/2010/main" val="3264296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Insert Before an item</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757084"/>
            <a:ext cx="10515600" cy="6020926"/>
          </a:xfrm>
        </p:spPr>
        <p:txBody>
          <a:bodyPr>
            <a:noAutofit/>
          </a:bodyPr>
          <a:lstStyle/>
          <a:p>
            <a:pPr marL="0" indent="0">
              <a:spcBef>
                <a:spcPts val="600"/>
              </a:spcBef>
              <a:buNone/>
            </a:pPr>
            <a:r>
              <a:rPr lang="en-IN" sz="2000" dirty="0"/>
              <a:t>NODE </a:t>
            </a:r>
            <a:r>
              <a:rPr lang="en-IN" sz="2000" dirty="0" err="1"/>
              <a:t>insertBefore</a:t>
            </a:r>
            <a:r>
              <a:rPr lang="en-IN" sz="2000" dirty="0"/>
              <a:t>(NODE first)</a:t>
            </a:r>
          </a:p>
          <a:p>
            <a:pPr marL="0" indent="0">
              <a:spcBef>
                <a:spcPts val="600"/>
              </a:spcBef>
              <a:buNone/>
            </a:pPr>
            <a:r>
              <a:rPr lang="en-IN" sz="2000" dirty="0"/>
              <a:t>{</a:t>
            </a:r>
          </a:p>
          <a:p>
            <a:pPr marL="0" indent="0">
              <a:spcBef>
                <a:spcPts val="600"/>
              </a:spcBef>
              <a:buNone/>
            </a:pPr>
            <a:r>
              <a:rPr lang="en-IN" sz="2000" dirty="0"/>
              <a:t>    NODE temp=NULL, cur=NULL, </a:t>
            </a:r>
            <a:r>
              <a:rPr lang="en-IN" sz="2000" dirty="0" err="1"/>
              <a:t>prev</a:t>
            </a:r>
            <a:r>
              <a:rPr lang="en-IN" sz="2000" dirty="0"/>
              <a:t>=NULL;</a:t>
            </a:r>
          </a:p>
          <a:p>
            <a:pPr marL="0" indent="0">
              <a:spcBef>
                <a:spcPts val="600"/>
              </a:spcBef>
              <a:buNone/>
            </a:pPr>
            <a:r>
              <a:rPr lang="en-IN" sz="2000" dirty="0"/>
              <a:t>    int </a:t>
            </a:r>
            <a:r>
              <a:rPr lang="en-IN" sz="2000" dirty="0" err="1"/>
              <a:t>ele,item</a:t>
            </a:r>
            <a:r>
              <a:rPr lang="en-IN" sz="2000" dirty="0"/>
              <a:t>;</a:t>
            </a:r>
          </a:p>
          <a:p>
            <a:pPr marL="0" indent="0">
              <a:spcBef>
                <a:spcPts val="600"/>
              </a:spcBef>
              <a:buNone/>
            </a:pPr>
            <a:r>
              <a:rPr lang="en-IN" sz="2000" dirty="0"/>
              <a:t>    temp=(NODE)malloc(</a:t>
            </a:r>
            <a:r>
              <a:rPr lang="en-IN" sz="2000" dirty="0" err="1"/>
              <a:t>sizeof</a:t>
            </a:r>
            <a:r>
              <a:rPr lang="en-IN" sz="2000" dirty="0"/>
              <a:t>(struct node));</a:t>
            </a:r>
          </a:p>
          <a:p>
            <a:pPr marL="0" indent="0">
              <a:spcBef>
                <a:spcPts val="600"/>
              </a:spcBef>
              <a:buNone/>
            </a:pPr>
            <a:r>
              <a:rPr lang="en-IN" sz="2000" dirty="0"/>
              <a:t>    if (temp==NULL)</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("Insufficient memory");</a:t>
            </a:r>
          </a:p>
          <a:p>
            <a:pPr marL="0" indent="0">
              <a:spcBef>
                <a:spcPts val="600"/>
              </a:spcBef>
              <a:buNone/>
            </a:pPr>
            <a:r>
              <a:rPr lang="en-IN" sz="2000" dirty="0"/>
              <a:t>        return first;</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("\n Enter element before which new node to be inserted");</a:t>
            </a:r>
          </a:p>
          <a:p>
            <a:pPr marL="0" indent="0">
              <a:spcBef>
                <a:spcPts val="600"/>
              </a:spcBef>
              <a:buNone/>
            </a:pPr>
            <a:r>
              <a:rPr lang="en-IN" sz="2000" dirty="0"/>
              <a:t>    </a:t>
            </a:r>
            <a:r>
              <a:rPr lang="en-IN" sz="2000" dirty="0" err="1"/>
              <a:t>scanf</a:t>
            </a:r>
            <a:r>
              <a:rPr lang="en-IN" sz="2000" dirty="0"/>
              <a:t>("%d",&amp;</a:t>
            </a:r>
            <a:r>
              <a:rPr lang="en-IN" sz="2000" dirty="0" err="1"/>
              <a:t>ele</a:t>
            </a:r>
            <a:r>
              <a:rPr lang="en-IN" sz="2000" dirty="0"/>
              <a:t>);</a:t>
            </a:r>
          </a:p>
        </p:txBody>
      </p:sp>
    </p:spTree>
    <p:extLst>
      <p:ext uri="{BB962C8B-B14F-4D97-AF65-F5344CB8AC3E}">
        <p14:creationId xmlns:p14="http://schemas.microsoft.com/office/powerpoint/2010/main" val="441512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Insert Before an item</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71948"/>
            <a:ext cx="10515600" cy="6306062"/>
          </a:xfrm>
        </p:spPr>
        <p:txBody>
          <a:bodyPr>
            <a:noAutofit/>
          </a:bodyPr>
          <a:lstStyle/>
          <a:p>
            <a:pPr marL="0" indent="0">
              <a:spcBef>
                <a:spcPts val="600"/>
              </a:spcBef>
              <a:buNone/>
            </a:pPr>
            <a:r>
              <a:rPr lang="en-IN" sz="2000" dirty="0"/>
              <a:t>cur=first;</a:t>
            </a:r>
          </a:p>
          <a:p>
            <a:pPr marL="0" indent="0">
              <a:spcBef>
                <a:spcPts val="600"/>
              </a:spcBef>
              <a:buNone/>
            </a:pPr>
            <a:r>
              <a:rPr lang="en-IN" sz="2000" dirty="0"/>
              <a:t>        while(cur!=NULL&amp;&amp;cur-&gt;info!=</a:t>
            </a:r>
            <a:r>
              <a:rPr lang="en-IN" sz="2000" dirty="0" err="1"/>
              <a:t>ele</a:t>
            </a:r>
            <a:r>
              <a:rPr lang="en-IN" sz="2000" dirty="0"/>
              <a:t>)</a:t>
            </a:r>
          </a:p>
          <a:p>
            <a:pPr marL="0" indent="0">
              <a:spcBef>
                <a:spcPts val="600"/>
              </a:spcBef>
              <a:buNone/>
            </a:pPr>
            <a:r>
              <a:rPr lang="en-IN" sz="2000" dirty="0"/>
              <a:t>        {   </a:t>
            </a:r>
            <a:r>
              <a:rPr lang="en-IN" sz="2000" dirty="0" err="1"/>
              <a:t>prev</a:t>
            </a:r>
            <a:r>
              <a:rPr lang="en-IN" sz="2000" dirty="0"/>
              <a:t>=cur;</a:t>
            </a:r>
          </a:p>
          <a:p>
            <a:pPr marL="0" indent="0">
              <a:spcBef>
                <a:spcPts val="600"/>
              </a:spcBef>
              <a:buNone/>
            </a:pPr>
            <a:r>
              <a:rPr lang="en-IN" sz="2000" dirty="0"/>
              <a:t>            cur=cur-&gt;next;        }</a:t>
            </a:r>
          </a:p>
          <a:p>
            <a:pPr marL="0" indent="0">
              <a:spcBef>
                <a:spcPts val="600"/>
              </a:spcBef>
              <a:buNone/>
            </a:pPr>
            <a:r>
              <a:rPr lang="en-IN" sz="2000" dirty="0"/>
              <a:t>        if(cur==NULL)</a:t>
            </a:r>
          </a:p>
          <a:p>
            <a:pPr marL="0" indent="0">
              <a:spcBef>
                <a:spcPts val="600"/>
              </a:spcBef>
              <a:buNone/>
            </a:pPr>
            <a:r>
              <a:rPr lang="en-IN" sz="2000" dirty="0"/>
              <a:t>        {     </a:t>
            </a:r>
            <a:r>
              <a:rPr lang="en-IN" sz="2000" dirty="0" err="1"/>
              <a:t>printf</a:t>
            </a:r>
            <a:r>
              <a:rPr lang="en-IN" sz="2000" dirty="0"/>
              <a:t>("Element not found");</a:t>
            </a:r>
          </a:p>
          <a:p>
            <a:pPr marL="0" indent="0">
              <a:spcBef>
                <a:spcPts val="600"/>
              </a:spcBef>
              <a:buNone/>
            </a:pPr>
            <a:r>
              <a:rPr lang="en-IN" sz="2000" dirty="0"/>
              <a:t>              return first;        }</a:t>
            </a:r>
          </a:p>
          <a:p>
            <a:pPr marL="0" indent="0">
              <a:spcBef>
                <a:spcPts val="600"/>
              </a:spcBef>
              <a:buNone/>
            </a:pPr>
            <a:r>
              <a:rPr lang="en-IN" sz="2000" dirty="0"/>
              <a:t>        </a:t>
            </a:r>
            <a:r>
              <a:rPr lang="en-IN" sz="2000" dirty="0" err="1"/>
              <a:t>printf</a:t>
            </a:r>
            <a:r>
              <a:rPr lang="en-IN" sz="2000" dirty="0"/>
              <a:t>("Element to be inserted");</a:t>
            </a:r>
          </a:p>
          <a:p>
            <a:pPr marL="0" indent="0">
              <a:spcBef>
                <a:spcPts val="600"/>
              </a:spcBef>
              <a:buNone/>
            </a:pPr>
            <a:r>
              <a:rPr lang="en-IN" sz="2000" dirty="0"/>
              <a:t>        </a:t>
            </a:r>
            <a:r>
              <a:rPr lang="en-IN" sz="2000" dirty="0" err="1"/>
              <a:t>scanf</a:t>
            </a:r>
            <a:r>
              <a:rPr lang="en-IN" sz="2000" dirty="0"/>
              <a:t>("%</a:t>
            </a:r>
            <a:r>
              <a:rPr lang="en-IN" sz="2000" dirty="0" err="1"/>
              <a:t>d",&amp;item</a:t>
            </a:r>
            <a:r>
              <a:rPr lang="en-IN" sz="2000" dirty="0"/>
              <a:t>);</a:t>
            </a:r>
          </a:p>
          <a:p>
            <a:pPr marL="0" indent="0">
              <a:spcBef>
                <a:spcPts val="600"/>
              </a:spcBef>
              <a:buNone/>
            </a:pPr>
            <a:r>
              <a:rPr lang="en-IN" sz="2000" dirty="0"/>
              <a:t>        temp-&gt;info=item;</a:t>
            </a:r>
          </a:p>
          <a:p>
            <a:pPr marL="0" indent="0">
              <a:spcBef>
                <a:spcPts val="600"/>
              </a:spcBef>
              <a:buNone/>
            </a:pPr>
            <a:r>
              <a:rPr lang="en-IN" sz="2000" dirty="0"/>
              <a:t>        temp-&gt;next=NULL;</a:t>
            </a:r>
          </a:p>
          <a:p>
            <a:pPr marL="0" indent="0">
              <a:spcBef>
                <a:spcPts val="600"/>
              </a:spcBef>
              <a:buNone/>
            </a:pPr>
            <a:r>
              <a:rPr lang="en-IN" sz="2000" dirty="0"/>
              <a:t>        temp-&gt;next=cur;</a:t>
            </a:r>
          </a:p>
          <a:p>
            <a:pPr marL="0" indent="0">
              <a:spcBef>
                <a:spcPts val="600"/>
              </a:spcBef>
              <a:buNone/>
            </a:pPr>
            <a:r>
              <a:rPr lang="en-IN" sz="2000" dirty="0"/>
              <a:t>        if(</a:t>
            </a:r>
            <a:r>
              <a:rPr lang="en-IN" sz="2000" dirty="0" err="1"/>
              <a:t>prev</a:t>
            </a:r>
            <a:r>
              <a:rPr lang="en-IN" sz="2000" dirty="0"/>
              <a:t>!=NULL)</a:t>
            </a:r>
          </a:p>
          <a:p>
            <a:pPr marL="0" indent="0">
              <a:spcBef>
                <a:spcPts val="600"/>
              </a:spcBef>
              <a:buNone/>
            </a:pPr>
            <a:r>
              <a:rPr lang="en-IN" sz="2000" dirty="0"/>
              <a:t>            </a:t>
            </a:r>
            <a:r>
              <a:rPr lang="en-IN" sz="2000" dirty="0" err="1"/>
              <a:t>prev</a:t>
            </a:r>
            <a:r>
              <a:rPr lang="en-IN" sz="2000" dirty="0"/>
              <a:t>-&gt;next=temp;</a:t>
            </a:r>
          </a:p>
          <a:p>
            <a:pPr marL="0" indent="0">
              <a:spcBef>
                <a:spcPts val="600"/>
              </a:spcBef>
              <a:buNone/>
            </a:pPr>
            <a:r>
              <a:rPr lang="en-IN" sz="2000" dirty="0"/>
              <a:t>        else</a:t>
            </a:r>
          </a:p>
          <a:p>
            <a:pPr marL="0" indent="0">
              <a:spcBef>
                <a:spcPts val="600"/>
              </a:spcBef>
              <a:buNone/>
            </a:pPr>
            <a:r>
              <a:rPr lang="en-IN" sz="2000" dirty="0"/>
              <a:t>            first=temp;</a:t>
            </a:r>
          </a:p>
          <a:p>
            <a:pPr marL="0" indent="0">
              <a:spcBef>
                <a:spcPts val="600"/>
              </a:spcBef>
              <a:buNone/>
            </a:pPr>
            <a:r>
              <a:rPr lang="en-IN" sz="2000" dirty="0"/>
              <a:t>        return first;</a:t>
            </a:r>
          </a:p>
          <a:p>
            <a:pPr marL="0" indent="0">
              <a:spcBef>
                <a:spcPts val="600"/>
              </a:spcBef>
              <a:buNone/>
            </a:pPr>
            <a:r>
              <a:rPr lang="en-IN" sz="2000" dirty="0"/>
              <a:t>}</a:t>
            </a:r>
          </a:p>
        </p:txBody>
      </p:sp>
      <p:sp>
        <p:nvSpPr>
          <p:cNvPr id="4" name="TextBox 3">
            <a:extLst>
              <a:ext uri="{FF2B5EF4-FFF2-40B4-BE49-F238E27FC236}">
                <a16:creationId xmlns:a16="http://schemas.microsoft.com/office/drawing/2014/main" id="{C5A83638-CB08-1D69-EDDD-05068687C8AD}"/>
              </a:ext>
            </a:extLst>
          </p:cNvPr>
          <p:cNvSpPr txBox="1"/>
          <p:nvPr/>
        </p:nvSpPr>
        <p:spPr>
          <a:xfrm>
            <a:off x="6275439" y="192785"/>
            <a:ext cx="5742039" cy="369332"/>
          </a:xfrm>
          <a:prstGeom prst="rect">
            <a:avLst/>
          </a:prstGeom>
          <a:noFill/>
        </p:spPr>
        <p:txBody>
          <a:bodyPr wrap="square">
            <a:spAutoFit/>
          </a:bodyPr>
          <a:lstStyle/>
          <a:p>
            <a:r>
              <a:rPr lang="en-IN" dirty="0">
                <a:solidFill>
                  <a:srgbClr val="0070C0"/>
                </a:solidFill>
              </a:rPr>
              <a:t>Elements of Singly linked list are:    2       1       3</a:t>
            </a:r>
          </a:p>
        </p:txBody>
      </p:sp>
    </p:spTree>
    <p:extLst>
      <p:ext uri="{BB962C8B-B14F-4D97-AF65-F5344CB8AC3E}">
        <p14:creationId xmlns:p14="http://schemas.microsoft.com/office/powerpoint/2010/main" val="124592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042669">
              <a:spcBef>
                <a:spcPts val="105"/>
              </a:spcBef>
            </a:pPr>
            <a:r>
              <a:rPr spc="-10" dirty="0"/>
              <a:t>Advantages</a:t>
            </a:r>
            <a:r>
              <a:rPr spc="-125" dirty="0"/>
              <a:t> </a:t>
            </a:r>
            <a:r>
              <a:rPr dirty="0"/>
              <a:t>of</a:t>
            </a:r>
            <a:r>
              <a:rPr spc="-100" dirty="0"/>
              <a:t> </a:t>
            </a:r>
            <a:r>
              <a:rPr dirty="0"/>
              <a:t>Linked</a:t>
            </a:r>
            <a:r>
              <a:rPr spc="-100" dirty="0"/>
              <a:t> </a:t>
            </a:r>
            <a:r>
              <a:rPr spc="-10" dirty="0"/>
              <a:t>Lists</a:t>
            </a:r>
          </a:p>
        </p:txBody>
      </p:sp>
      <p:sp>
        <p:nvSpPr>
          <p:cNvPr id="3" name="object 3"/>
          <p:cNvSpPr txBox="1"/>
          <p:nvPr/>
        </p:nvSpPr>
        <p:spPr>
          <a:xfrm>
            <a:off x="2059940" y="1607565"/>
            <a:ext cx="7771130" cy="2660650"/>
          </a:xfrm>
          <a:prstGeom prst="rect">
            <a:avLst/>
          </a:prstGeom>
        </p:spPr>
        <p:txBody>
          <a:bodyPr vert="horz" wrap="square" lIns="0" tIns="13335" rIns="0" bIns="0" rtlCol="0">
            <a:spAutoFit/>
          </a:bodyPr>
          <a:lstStyle/>
          <a:p>
            <a:pPr marL="355600" marR="5080" indent="-342900">
              <a:spcBef>
                <a:spcPts val="105"/>
              </a:spcBef>
              <a:buFont typeface="Arial MT"/>
              <a:buChar char="•"/>
              <a:tabLst>
                <a:tab pos="355600" algn="l"/>
              </a:tabLst>
            </a:pPr>
            <a:r>
              <a:rPr sz="3200" dirty="0">
                <a:latin typeface="Calibri"/>
                <a:cs typeface="Calibri"/>
              </a:rPr>
              <a:t>They</a:t>
            </a:r>
            <a:r>
              <a:rPr sz="3200" spc="-70" dirty="0">
                <a:latin typeface="Calibri"/>
                <a:cs typeface="Calibri"/>
              </a:rPr>
              <a:t> </a:t>
            </a:r>
            <a:r>
              <a:rPr sz="3200" dirty="0">
                <a:latin typeface="Calibri"/>
                <a:cs typeface="Calibri"/>
              </a:rPr>
              <a:t>are</a:t>
            </a:r>
            <a:r>
              <a:rPr sz="3200" spc="-80" dirty="0">
                <a:latin typeface="Calibri"/>
                <a:cs typeface="Calibri"/>
              </a:rPr>
              <a:t> </a:t>
            </a:r>
            <a:r>
              <a:rPr sz="3200" dirty="0">
                <a:latin typeface="Calibri"/>
                <a:cs typeface="Calibri"/>
              </a:rPr>
              <a:t>a</a:t>
            </a:r>
            <a:r>
              <a:rPr sz="3200" spc="-65" dirty="0">
                <a:latin typeface="Calibri"/>
                <a:cs typeface="Calibri"/>
              </a:rPr>
              <a:t> </a:t>
            </a:r>
            <a:r>
              <a:rPr sz="3200" dirty="0">
                <a:latin typeface="Calibri"/>
                <a:cs typeface="Calibri"/>
              </a:rPr>
              <a:t>dynamic</a:t>
            </a:r>
            <a:r>
              <a:rPr sz="3200" spc="-55" dirty="0">
                <a:latin typeface="Calibri"/>
                <a:cs typeface="Calibri"/>
              </a:rPr>
              <a:t> </a:t>
            </a:r>
            <a:r>
              <a:rPr sz="3200" dirty="0">
                <a:latin typeface="Calibri"/>
                <a:cs typeface="Calibri"/>
              </a:rPr>
              <a:t>in</a:t>
            </a:r>
            <a:r>
              <a:rPr sz="3200" spc="-65" dirty="0">
                <a:latin typeface="Calibri"/>
                <a:cs typeface="Calibri"/>
              </a:rPr>
              <a:t> </a:t>
            </a:r>
            <a:r>
              <a:rPr sz="3200" dirty="0">
                <a:latin typeface="Calibri"/>
                <a:cs typeface="Calibri"/>
              </a:rPr>
              <a:t>nature</a:t>
            </a:r>
            <a:r>
              <a:rPr sz="3200" spc="-65" dirty="0">
                <a:latin typeface="Calibri"/>
                <a:cs typeface="Calibri"/>
              </a:rPr>
              <a:t> </a:t>
            </a:r>
            <a:r>
              <a:rPr sz="3200" dirty="0">
                <a:latin typeface="Calibri"/>
                <a:cs typeface="Calibri"/>
              </a:rPr>
              <a:t>which</a:t>
            </a:r>
            <a:r>
              <a:rPr sz="3200" spc="-60" dirty="0">
                <a:latin typeface="Calibri"/>
                <a:cs typeface="Calibri"/>
              </a:rPr>
              <a:t> </a:t>
            </a:r>
            <a:r>
              <a:rPr sz="3200" spc="-10" dirty="0">
                <a:latin typeface="Calibri"/>
                <a:cs typeface="Calibri"/>
              </a:rPr>
              <a:t>allocates </a:t>
            </a:r>
            <a:r>
              <a:rPr sz="3200" dirty="0">
                <a:latin typeface="Calibri"/>
                <a:cs typeface="Calibri"/>
              </a:rPr>
              <a:t>the</a:t>
            </a:r>
            <a:r>
              <a:rPr sz="3200" spc="-30" dirty="0">
                <a:latin typeface="Calibri"/>
                <a:cs typeface="Calibri"/>
              </a:rPr>
              <a:t> </a:t>
            </a:r>
            <a:r>
              <a:rPr sz="3200" dirty="0">
                <a:latin typeface="Calibri"/>
                <a:cs typeface="Calibri"/>
              </a:rPr>
              <a:t>memory</a:t>
            </a:r>
            <a:r>
              <a:rPr sz="3200" spc="-15" dirty="0">
                <a:latin typeface="Calibri"/>
                <a:cs typeface="Calibri"/>
              </a:rPr>
              <a:t> </a:t>
            </a:r>
            <a:r>
              <a:rPr sz="3200" dirty="0">
                <a:latin typeface="Calibri"/>
                <a:cs typeface="Calibri"/>
              </a:rPr>
              <a:t>when</a:t>
            </a:r>
            <a:r>
              <a:rPr sz="3200" spc="-20" dirty="0">
                <a:latin typeface="Calibri"/>
                <a:cs typeface="Calibri"/>
              </a:rPr>
              <a:t> </a:t>
            </a:r>
            <a:r>
              <a:rPr sz="3200" spc="-10" dirty="0">
                <a:latin typeface="Calibri"/>
                <a:cs typeface="Calibri"/>
              </a:rPr>
              <a:t>required.</a:t>
            </a:r>
            <a:endParaRPr sz="3200">
              <a:latin typeface="Calibri"/>
              <a:cs typeface="Calibri"/>
            </a:endParaRPr>
          </a:p>
          <a:p>
            <a:pPr marL="355600" marR="712470" indent="-342900">
              <a:spcBef>
                <a:spcPts val="770"/>
              </a:spcBef>
              <a:buFont typeface="Arial MT"/>
              <a:buChar char="•"/>
              <a:tabLst>
                <a:tab pos="355600" algn="l"/>
              </a:tabLst>
            </a:pPr>
            <a:r>
              <a:rPr sz="3200" dirty="0">
                <a:latin typeface="Calibri"/>
                <a:cs typeface="Calibri"/>
              </a:rPr>
              <a:t>Insertion</a:t>
            </a:r>
            <a:r>
              <a:rPr sz="3200" spc="-100" dirty="0">
                <a:latin typeface="Calibri"/>
                <a:cs typeface="Calibri"/>
              </a:rPr>
              <a:t> </a:t>
            </a:r>
            <a:r>
              <a:rPr sz="3200" dirty="0">
                <a:latin typeface="Calibri"/>
                <a:cs typeface="Calibri"/>
              </a:rPr>
              <a:t>and</a:t>
            </a:r>
            <a:r>
              <a:rPr sz="3200" spc="-80" dirty="0">
                <a:latin typeface="Calibri"/>
                <a:cs typeface="Calibri"/>
              </a:rPr>
              <a:t> </a:t>
            </a:r>
            <a:r>
              <a:rPr sz="3200" dirty="0">
                <a:latin typeface="Calibri"/>
                <a:cs typeface="Calibri"/>
              </a:rPr>
              <a:t>deletion</a:t>
            </a:r>
            <a:r>
              <a:rPr sz="3200" spc="-100" dirty="0">
                <a:latin typeface="Calibri"/>
                <a:cs typeface="Calibri"/>
              </a:rPr>
              <a:t> </a:t>
            </a:r>
            <a:r>
              <a:rPr sz="3200" dirty="0">
                <a:latin typeface="Calibri"/>
                <a:cs typeface="Calibri"/>
              </a:rPr>
              <a:t>operations</a:t>
            </a:r>
            <a:r>
              <a:rPr sz="3200" spc="-90" dirty="0">
                <a:latin typeface="Calibri"/>
                <a:cs typeface="Calibri"/>
              </a:rPr>
              <a:t> </a:t>
            </a:r>
            <a:r>
              <a:rPr sz="3200" dirty="0">
                <a:latin typeface="Calibri"/>
                <a:cs typeface="Calibri"/>
              </a:rPr>
              <a:t>can</a:t>
            </a:r>
            <a:r>
              <a:rPr sz="3200" spc="-95" dirty="0">
                <a:latin typeface="Calibri"/>
                <a:cs typeface="Calibri"/>
              </a:rPr>
              <a:t> </a:t>
            </a:r>
            <a:r>
              <a:rPr sz="3200" spc="-25" dirty="0">
                <a:latin typeface="Calibri"/>
                <a:cs typeface="Calibri"/>
              </a:rPr>
              <a:t>be </a:t>
            </a:r>
            <a:r>
              <a:rPr sz="3200" dirty="0">
                <a:latin typeface="Calibri"/>
                <a:cs typeface="Calibri"/>
              </a:rPr>
              <a:t>easily</a:t>
            </a:r>
            <a:r>
              <a:rPr sz="3200" spc="-15" dirty="0">
                <a:latin typeface="Calibri"/>
                <a:cs typeface="Calibri"/>
              </a:rPr>
              <a:t> </a:t>
            </a:r>
            <a:r>
              <a:rPr sz="3200" spc="-10" dirty="0">
                <a:latin typeface="Calibri"/>
                <a:cs typeface="Calibri"/>
              </a:rPr>
              <a:t>implemented.</a:t>
            </a:r>
            <a:endParaRPr sz="3200">
              <a:latin typeface="Calibri"/>
              <a:cs typeface="Calibri"/>
            </a:endParaRPr>
          </a:p>
          <a:p>
            <a:pPr marL="354965" indent="-342265">
              <a:spcBef>
                <a:spcPts val="770"/>
              </a:spcBef>
              <a:buFont typeface="Arial MT"/>
              <a:buChar char="•"/>
              <a:tabLst>
                <a:tab pos="354965" algn="l"/>
              </a:tabLst>
            </a:pPr>
            <a:r>
              <a:rPr sz="3200" dirty="0">
                <a:latin typeface="Calibri"/>
                <a:cs typeface="Calibri"/>
              </a:rPr>
              <a:t>Stacks</a:t>
            </a:r>
            <a:r>
              <a:rPr sz="3200" spc="-105" dirty="0">
                <a:latin typeface="Calibri"/>
                <a:cs typeface="Calibri"/>
              </a:rPr>
              <a:t> </a:t>
            </a:r>
            <a:r>
              <a:rPr sz="3200" dirty="0">
                <a:latin typeface="Calibri"/>
                <a:cs typeface="Calibri"/>
              </a:rPr>
              <a:t>and</a:t>
            </a:r>
            <a:r>
              <a:rPr sz="3200" spc="-60" dirty="0">
                <a:latin typeface="Calibri"/>
                <a:cs typeface="Calibri"/>
              </a:rPr>
              <a:t> </a:t>
            </a:r>
            <a:r>
              <a:rPr sz="3200" dirty="0">
                <a:latin typeface="Calibri"/>
                <a:cs typeface="Calibri"/>
              </a:rPr>
              <a:t>queues</a:t>
            </a:r>
            <a:r>
              <a:rPr sz="3200" spc="-70" dirty="0">
                <a:latin typeface="Calibri"/>
                <a:cs typeface="Calibri"/>
              </a:rPr>
              <a:t> </a:t>
            </a:r>
            <a:r>
              <a:rPr sz="3200" dirty="0">
                <a:latin typeface="Calibri"/>
                <a:cs typeface="Calibri"/>
              </a:rPr>
              <a:t>can</a:t>
            </a:r>
            <a:r>
              <a:rPr sz="3200" spc="-65" dirty="0">
                <a:latin typeface="Calibri"/>
                <a:cs typeface="Calibri"/>
              </a:rPr>
              <a:t> </a:t>
            </a:r>
            <a:r>
              <a:rPr sz="3200" dirty="0">
                <a:latin typeface="Calibri"/>
                <a:cs typeface="Calibri"/>
              </a:rPr>
              <a:t>be</a:t>
            </a:r>
            <a:r>
              <a:rPr sz="3200" spc="-70" dirty="0">
                <a:latin typeface="Calibri"/>
                <a:cs typeface="Calibri"/>
              </a:rPr>
              <a:t> </a:t>
            </a:r>
            <a:r>
              <a:rPr sz="3200" dirty="0">
                <a:latin typeface="Calibri"/>
                <a:cs typeface="Calibri"/>
              </a:rPr>
              <a:t>easily</a:t>
            </a:r>
            <a:r>
              <a:rPr sz="3200" spc="-65" dirty="0">
                <a:latin typeface="Calibri"/>
                <a:cs typeface="Calibri"/>
              </a:rPr>
              <a:t> </a:t>
            </a:r>
            <a:r>
              <a:rPr sz="3200" spc="-10" dirty="0">
                <a:latin typeface="Calibri"/>
                <a:cs typeface="Calibri"/>
              </a:rPr>
              <a:t>executed.</a:t>
            </a:r>
            <a:endParaRPr sz="32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Insert at Position</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668594"/>
            <a:ext cx="10515600" cy="6109416"/>
          </a:xfrm>
        </p:spPr>
        <p:txBody>
          <a:bodyPr>
            <a:noAutofit/>
          </a:bodyPr>
          <a:lstStyle/>
          <a:p>
            <a:pPr marL="0" indent="0">
              <a:spcBef>
                <a:spcPts val="600"/>
              </a:spcBef>
              <a:buNone/>
            </a:pPr>
            <a:r>
              <a:rPr lang="en-IN" sz="2000" dirty="0"/>
              <a:t>NODE </a:t>
            </a:r>
            <a:r>
              <a:rPr lang="en-IN" sz="2000" dirty="0" err="1"/>
              <a:t>insertAtPos</a:t>
            </a:r>
            <a:r>
              <a:rPr lang="en-IN" sz="2000" dirty="0"/>
              <a:t>(NODE first)</a:t>
            </a:r>
          </a:p>
          <a:p>
            <a:pPr marL="0" indent="0">
              <a:spcBef>
                <a:spcPts val="600"/>
              </a:spcBef>
              <a:buNone/>
            </a:pPr>
            <a:r>
              <a:rPr lang="en-IN" sz="2000" dirty="0"/>
              <a:t>{</a:t>
            </a:r>
          </a:p>
          <a:p>
            <a:pPr marL="0" indent="0">
              <a:spcBef>
                <a:spcPts val="600"/>
              </a:spcBef>
              <a:buNone/>
            </a:pPr>
            <a:r>
              <a:rPr lang="en-IN" sz="2000" dirty="0"/>
              <a:t>    NODE temp=</a:t>
            </a:r>
            <a:r>
              <a:rPr lang="en-IN" sz="2000" dirty="0" err="1"/>
              <a:t>NULL,cur</a:t>
            </a:r>
            <a:r>
              <a:rPr lang="en-IN" sz="2000" dirty="0"/>
              <a:t>=NULL;</a:t>
            </a:r>
          </a:p>
          <a:p>
            <a:pPr marL="0" indent="0">
              <a:spcBef>
                <a:spcPts val="600"/>
              </a:spcBef>
              <a:buNone/>
            </a:pPr>
            <a:r>
              <a:rPr lang="en-IN" sz="2000" dirty="0"/>
              <a:t>    temp=(NODE)malloc(</a:t>
            </a:r>
            <a:r>
              <a:rPr lang="en-IN" sz="2000" dirty="0" err="1"/>
              <a:t>sizeof</a:t>
            </a:r>
            <a:r>
              <a:rPr lang="en-IN" sz="2000" dirty="0"/>
              <a:t>(struct node));</a:t>
            </a:r>
          </a:p>
          <a:p>
            <a:pPr marL="0" indent="0">
              <a:spcBef>
                <a:spcPts val="600"/>
              </a:spcBef>
              <a:buNone/>
            </a:pPr>
            <a:r>
              <a:rPr lang="en-IN" sz="2000" dirty="0"/>
              <a:t>    if (temp==NULL)</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("Insufficient memory");</a:t>
            </a:r>
          </a:p>
          <a:p>
            <a:pPr marL="0" indent="0">
              <a:spcBef>
                <a:spcPts val="600"/>
              </a:spcBef>
              <a:buNone/>
            </a:pPr>
            <a:r>
              <a:rPr lang="en-IN" sz="2000" dirty="0"/>
              <a:t>        return first;</a:t>
            </a:r>
          </a:p>
          <a:p>
            <a:pPr marL="0" indent="0">
              <a:spcBef>
                <a:spcPts val="600"/>
              </a:spcBef>
              <a:buNone/>
            </a:pPr>
            <a:r>
              <a:rPr lang="en-IN" sz="2000" dirty="0"/>
              <a:t>    }</a:t>
            </a:r>
          </a:p>
          <a:p>
            <a:pPr marL="0" indent="0">
              <a:spcBef>
                <a:spcPts val="600"/>
              </a:spcBef>
              <a:buNone/>
            </a:pPr>
            <a:r>
              <a:rPr lang="en-IN" sz="2000" dirty="0"/>
              <a:t>    int </a:t>
            </a:r>
            <a:r>
              <a:rPr lang="en-IN" sz="2000" dirty="0" err="1"/>
              <a:t>ele,pos</a:t>
            </a:r>
            <a:r>
              <a:rPr lang="en-IN" sz="2000" dirty="0"/>
              <a:t>;</a:t>
            </a:r>
          </a:p>
          <a:p>
            <a:pPr marL="0" indent="0">
              <a:spcBef>
                <a:spcPts val="600"/>
              </a:spcBef>
              <a:buNone/>
            </a:pPr>
            <a:r>
              <a:rPr lang="en-IN" sz="2000" dirty="0"/>
              <a:t>    if(first==NULL)</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("linked list is empty");</a:t>
            </a:r>
          </a:p>
          <a:p>
            <a:pPr marL="0" indent="0">
              <a:spcBef>
                <a:spcPts val="600"/>
              </a:spcBef>
              <a:buNone/>
            </a:pPr>
            <a:r>
              <a:rPr lang="en-IN" sz="2000" dirty="0"/>
              <a:t>        return first;</a:t>
            </a:r>
          </a:p>
          <a:p>
            <a:pPr marL="0" indent="0">
              <a:spcBef>
                <a:spcPts val="600"/>
              </a:spcBef>
              <a:buNone/>
            </a:pPr>
            <a:r>
              <a:rPr lang="en-IN" sz="2000" dirty="0"/>
              <a:t>    }</a:t>
            </a:r>
          </a:p>
        </p:txBody>
      </p:sp>
    </p:spTree>
    <p:extLst>
      <p:ext uri="{BB962C8B-B14F-4D97-AF65-F5344CB8AC3E}">
        <p14:creationId xmlns:p14="http://schemas.microsoft.com/office/powerpoint/2010/main" val="972193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Insert at Position</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334297" y="1170038"/>
            <a:ext cx="10291916" cy="5607971"/>
          </a:xfrm>
        </p:spPr>
        <p:txBody>
          <a:bodyPr>
            <a:noAutofit/>
          </a:bodyPr>
          <a:lstStyle/>
          <a:p>
            <a:pPr marL="0" indent="0">
              <a:spcBef>
                <a:spcPts val="600"/>
              </a:spcBef>
              <a:buNone/>
            </a:pPr>
            <a:r>
              <a:rPr lang="en-US" sz="2200" dirty="0" err="1"/>
              <a:t>printf</a:t>
            </a:r>
            <a:r>
              <a:rPr lang="en-US" sz="2200" dirty="0"/>
              <a:t>("Enter pos at which new element to be inserted ");</a:t>
            </a:r>
          </a:p>
          <a:p>
            <a:pPr marL="0" indent="0">
              <a:spcBef>
                <a:spcPts val="600"/>
              </a:spcBef>
              <a:buNone/>
            </a:pPr>
            <a:r>
              <a:rPr lang="en-US" sz="2200" dirty="0"/>
              <a:t>    </a:t>
            </a:r>
            <a:r>
              <a:rPr lang="en-US" sz="2200" dirty="0" err="1"/>
              <a:t>scanf</a:t>
            </a:r>
            <a:r>
              <a:rPr lang="en-US" sz="2200" dirty="0"/>
              <a:t>("%</a:t>
            </a:r>
            <a:r>
              <a:rPr lang="en-US" sz="2200" dirty="0" err="1"/>
              <a:t>d",&amp;pos</a:t>
            </a:r>
            <a:r>
              <a:rPr lang="en-US" sz="2200" dirty="0"/>
              <a:t>);</a:t>
            </a:r>
          </a:p>
          <a:p>
            <a:pPr marL="0" indent="0">
              <a:spcBef>
                <a:spcPts val="600"/>
              </a:spcBef>
              <a:buNone/>
            </a:pPr>
            <a:r>
              <a:rPr lang="en-US" sz="2200" dirty="0"/>
              <a:t>    </a:t>
            </a:r>
            <a:r>
              <a:rPr lang="en-US" sz="2200" dirty="0" err="1"/>
              <a:t>printf</a:t>
            </a:r>
            <a:r>
              <a:rPr lang="en-US" sz="2200" dirty="0"/>
              <a:t>("Enter element to be inserted at pos ");</a:t>
            </a:r>
          </a:p>
          <a:p>
            <a:pPr marL="0" indent="0">
              <a:spcBef>
                <a:spcPts val="600"/>
              </a:spcBef>
              <a:buNone/>
            </a:pPr>
            <a:r>
              <a:rPr lang="en-US" sz="2200" dirty="0"/>
              <a:t>    </a:t>
            </a:r>
            <a:r>
              <a:rPr lang="en-US" sz="2200" dirty="0" err="1"/>
              <a:t>scanf</a:t>
            </a:r>
            <a:r>
              <a:rPr lang="en-US" sz="2200" dirty="0"/>
              <a:t>("%d",&amp;</a:t>
            </a:r>
            <a:r>
              <a:rPr lang="en-US" sz="2200" dirty="0" err="1"/>
              <a:t>ele</a:t>
            </a:r>
            <a:r>
              <a:rPr lang="en-US" sz="2200" dirty="0"/>
              <a:t>);</a:t>
            </a:r>
          </a:p>
          <a:p>
            <a:pPr marL="0" indent="0">
              <a:spcBef>
                <a:spcPts val="600"/>
              </a:spcBef>
              <a:buNone/>
            </a:pPr>
            <a:r>
              <a:rPr lang="en-US" sz="2200" dirty="0"/>
              <a:t>    if(pos==1)</a:t>
            </a:r>
          </a:p>
          <a:p>
            <a:pPr marL="0" indent="0">
              <a:spcBef>
                <a:spcPts val="600"/>
              </a:spcBef>
              <a:buNone/>
            </a:pPr>
            <a:r>
              <a:rPr lang="en-US" sz="2200" dirty="0"/>
              <a:t>    {</a:t>
            </a:r>
          </a:p>
          <a:p>
            <a:pPr marL="0" indent="0">
              <a:spcBef>
                <a:spcPts val="600"/>
              </a:spcBef>
              <a:buNone/>
            </a:pPr>
            <a:r>
              <a:rPr lang="en-US" sz="2200" dirty="0"/>
              <a:t>        first=</a:t>
            </a:r>
            <a:r>
              <a:rPr lang="en-US" sz="2200" dirty="0" err="1"/>
              <a:t>insertFront</a:t>
            </a:r>
            <a:r>
              <a:rPr lang="en-US" sz="2200" dirty="0"/>
              <a:t>(first);</a:t>
            </a:r>
          </a:p>
          <a:p>
            <a:pPr marL="0" indent="0">
              <a:spcBef>
                <a:spcPts val="600"/>
              </a:spcBef>
              <a:buNone/>
            </a:pPr>
            <a:r>
              <a:rPr lang="en-US" sz="2200" dirty="0"/>
              <a:t>        return first;</a:t>
            </a:r>
          </a:p>
          <a:p>
            <a:pPr marL="0" indent="0">
              <a:spcBef>
                <a:spcPts val="600"/>
              </a:spcBef>
              <a:buNone/>
            </a:pPr>
            <a:r>
              <a:rPr lang="en-US" sz="2200" dirty="0"/>
              <a:t>    }</a:t>
            </a:r>
            <a:endParaRPr lang="en-IN" sz="2200" dirty="0"/>
          </a:p>
        </p:txBody>
      </p:sp>
    </p:spTree>
    <p:extLst>
      <p:ext uri="{BB962C8B-B14F-4D97-AF65-F5344CB8AC3E}">
        <p14:creationId xmlns:p14="http://schemas.microsoft.com/office/powerpoint/2010/main" val="3925242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Insert at Position</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403123" y="471948"/>
            <a:ext cx="10223090" cy="6306062"/>
          </a:xfrm>
        </p:spPr>
        <p:txBody>
          <a:bodyPr>
            <a:noAutofit/>
          </a:bodyPr>
          <a:lstStyle/>
          <a:p>
            <a:pPr marL="0" indent="0">
              <a:spcBef>
                <a:spcPts val="600"/>
              </a:spcBef>
              <a:buNone/>
            </a:pPr>
            <a:r>
              <a:rPr lang="en-IN" sz="2000" dirty="0"/>
              <a:t> cur=first;</a:t>
            </a:r>
          </a:p>
          <a:p>
            <a:pPr marL="0" indent="0">
              <a:spcBef>
                <a:spcPts val="600"/>
              </a:spcBef>
              <a:buNone/>
            </a:pPr>
            <a:r>
              <a:rPr lang="en-IN" sz="2000" dirty="0"/>
              <a:t>    int </a:t>
            </a:r>
            <a:r>
              <a:rPr lang="en-IN" sz="2000" dirty="0" err="1"/>
              <a:t>i</a:t>
            </a:r>
            <a:r>
              <a:rPr lang="en-IN" sz="2000" dirty="0"/>
              <a:t>=1;</a:t>
            </a:r>
          </a:p>
          <a:p>
            <a:pPr marL="0" indent="0">
              <a:spcBef>
                <a:spcPts val="600"/>
              </a:spcBef>
              <a:buNone/>
            </a:pPr>
            <a:r>
              <a:rPr lang="en-IN" sz="2000" dirty="0"/>
              <a:t>    while(cur!=NULL&amp;&amp;</a:t>
            </a:r>
            <a:r>
              <a:rPr lang="en-IN" sz="2000" dirty="0" err="1"/>
              <a:t>i</a:t>
            </a:r>
            <a:r>
              <a:rPr lang="en-IN" sz="2000" dirty="0"/>
              <a:t>&lt;pos-1)</a:t>
            </a:r>
          </a:p>
          <a:p>
            <a:pPr marL="0" indent="0">
              <a:spcBef>
                <a:spcPts val="600"/>
              </a:spcBef>
              <a:buNone/>
            </a:pPr>
            <a:r>
              <a:rPr lang="en-IN" sz="2000" dirty="0"/>
              <a:t>    {</a:t>
            </a:r>
          </a:p>
          <a:p>
            <a:pPr marL="0" indent="0">
              <a:spcBef>
                <a:spcPts val="600"/>
              </a:spcBef>
              <a:buNone/>
            </a:pPr>
            <a:r>
              <a:rPr lang="en-IN" sz="2000" dirty="0"/>
              <a:t>        cur=cur-&gt;next;</a:t>
            </a:r>
          </a:p>
          <a:p>
            <a:pPr marL="0" indent="0">
              <a:spcBef>
                <a:spcPts val="600"/>
              </a:spcBef>
              <a:buNone/>
            </a:pPr>
            <a:r>
              <a:rPr lang="en-IN" sz="2000" dirty="0"/>
              <a:t>        </a:t>
            </a:r>
            <a:r>
              <a:rPr lang="en-IN" sz="2000" dirty="0" err="1"/>
              <a:t>i</a:t>
            </a:r>
            <a:r>
              <a:rPr lang="en-IN" sz="2000" dirty="0"/>
              <a:t>++;</a:t>
            </a:r>
          </a:p>
          <a:p>
            <a:pPr marL="0" indent="0">
              <a:spcBef>
                <a:spcPts val="600"/>
              </a:spcBef>
              <a:buNone/>
            </a:pPr>
            <a:r>
              <a:rPr lang="en-IN" sz="2000" dirty="0"/>
              <a:t>    }</a:t>
            </a:r>
          </a:p>
          <a:p>
            <a:pPr marL="0" indent="0">
              <a:spcBef>
                <a:spcPts val="600"/>
              </a:spcBef>
              <a:buNone/>
            </a:pPr>
            <a:r>
              <a:rPr lang="en-IN" sz="2000" dirty="0"/>
              <a:t>    if(cur==NULL)</a:t>
            </a:r>
          </a:p>
          <a:p>
            <a:pPr marL="0" indent="0">
              <a:spcBef>
                <a:spcPts val="600"/>
              </a:spcBef>
              <a:buNone/>
            </a:pPr>
            <a:r>
              <a:rPr lang="en-IN" sz="2000" dirty="0"/>
              <a:t>        {</a:t>
            </a:r>
          </a:p>
          <a:p>
            <a:pPr marL="0" indent="0">
              <a:spcBef>
                <a:spcPts val="600"/>
              </a:spcBef>
              <a:buNone/>
            </a:pPr>
            <a:r>
              <a:rPr lang="en-IN" sz="2000" dirty="0"/>
              <a:t>            </a:t>
            </a:r>
            <a:r>
              <a:rPr lang="en-IN" sz="2000" dirty="0" err="1"/>
              <a:t>printf</a:t>
            </a:r>
            <a:r>
              <a:rPr lang="en-IN" sz="2000" dirty="0"/>
              <a:t>("Element not found");</a:t>
            </a:r>
          </a:p>
          <a:p>
            <a:pPr marL="0" indent="0">
              <a:spcBef>
                <a:spcPts val="600"/>
              </a:spcBef>
              <a:buNone/>
            </a:pPr>
            <a:r>
              <a:rPr lang="en-IN" sz="2000" dirty="0"/>
              <a:t>            return first;</a:t>
            </a:r>
          </a:p>
          <a:p>
            <a:pPr marL="0" indent="0">
              <a:spcBef>
                <a:spcPts val="600"/>
              </a:spcBef>
              <a:buNone/>
            </a:pPr>
            <a:r>
              <a:rPr lang="en-IN" sz="2000" dirty="0"/>
              <a:t>        }</a:t>
            </a:r>
          </a:p>
          <a:p>
            <a:pPr marL="0" indent="0">
              <a:spcBef>
                <a:spcPts val="600"/>
              </a:spcBef>
              <a:buNone/>
            </a:pPr>
            <a:r>
              <a:rPr lang="en-IN" sz="2000" dirty="0"/>
              <a:t>        temp-&gt;info=</a:t>
            </a:r>
            <a:r>
              <a:rPr lang="en-IN" sz="2000" dirty="0" err="1"/>
              <a:t>ele</a:t>
            </a:r>
            <a:r>
              <a:rPr lang="en-IN" sz="2000" dirty="0"/>
              <a:t>;</a:t>
            </a:r>
          </a:p>
          <a:p>
            <a:pPr marL="0" indent="0">
              <a:spcBef>
                <a:spcPts val="600"/>
              </a:spcBef>
              <a:buNone/>
            </a:pPr>
            <a:r>
              <a:rPr lang="en-IN" sz="2000" dirty="0"/>
              <a:t>        temp-&gt;next=NULL;</a:t>
            </a:r>
          </a:p>
          <a:p>
            <a:pPr marL="0" indent="0">
              <a:spcBef>
                <a:spcPts val="600"/>
              </a:spcBef>
              <a:buNone/>
            </a:pPr>
            <a:r>
              <a:rPr lang="en-IN" sz="2000" dirty="0"/>
              <a:t>        temp-&gt;next=cur-&gt;next;</a:t>
            </a:r>
          </a:p>
          <a:p>
            <a:pPr marL="0" indent="0">
              <a:spcBef>
                <a:spcPts val="600"/>
              </a:spcBef>
              <a:buNone/>
            </a:pPr>
            <a:r>
              <a:rPr lang="en-IN" sz="2000" dirty="0"/>
              <a:t>        cur-&gt;next=temp;</a:t>
            </a:r>
          </a:p>
          <a:p>
            <a:pPr marL="0" indent="0">
              <a:spcBef>
                <a:spcPts val="600"/>
              </a:spcBef>
              <a:buNone/>
            </a:pPr>
            <a:r>
              <a:rPr lang="en-IN" sz="2000" dirty="0"/>
              <a:t>        return first;</a:t>
            </a:r>
          </a:p>
          <a:p>
            <a:pPr marL="0" indent="0">
              <a:spcBef>
                <a:spcPts val="600"/>
              </a:spcBef>
              <a:buNone/>
            </a:pPr>
            <a:r>
              <a:rPr lang="en-IN" sz="2000" dirty="0"/>
              <a:t>}</a:t>
            </a:r>
          </a:p>
        </p:txBody>
      </p:sp>
      <p:sp>
        <p:nvSpPr>
          <p:cNvPr id="5" name="TextBox 4">
            <a:extLst>
              <a:ext uri="{FF2B5EF4-FFF2-40B4-BE49-F238E27FC236}">
                <a16:creationId xmlns:a16="http://schemas.microsoft.com/office/drawing/2014/main" id="{6E892E3A-622F-4721-E5F5-881B3AA6A693}"/>
              </a:ext>
            </a:extLst>
          </p:cNvPr>
          <p:cNvSpPr txBox="1"/>
          <p:nvPr/>
        </p:nvSpPr>
        <p:spPr>
          <a:xfrm>
            <a:off x="6096000" y="135073"/>
            <a:ext cx="5539248" cy="369332"/>
          </a:xfrm>
          <a:prstGeom prst="rect">
            <a:avLst/>
          </a:prstGeom>
          <a:noFill/>
        </p:spPr>
        <p:txBody>
          <a:bodyPr wrap="square">
            <a:spAutoFit/>
          </a:bodyPr>
          <a:lstStyle/>
          <a:p>
            <a:r>
              <a:rPr lang="en-US" dirty="0">
                <a:solidFill>
                  <a:srgbClr val="0070C0"/>
                </a:solidFill>
              </a:rPr>
              <a:t>Elements of Singly linked list are:    2       6       1       5       3</a:t>
            </a:r>
            <a:endParaRPr lang="en-IN" dirty="0">
              <a:solidFill>
                <a:srgbClr val="0070C0"/>
              </a:solidFill>
            </a:endParaRPr>
          </a:p>
        </p:txBody>
      </p:sp>
      <p:sp>
        <p:nvSpPr>
          <p:cNvPr id="7" name="TextBox 6">
            <a:extLst>
              <a:ext uri="{FF2B5EF4-FFF2-40B4-BE49-F238E27FC236}">
                <a16:creationId xmlns:a16="http://schemas.microsoft.com/office/drawing/2014/main" id="{C820EFD8-9DDD-99D9-9DC4-FF4E3160063C}"/>
              </a:ext>
            </a:extLst>
          </p:cNvPr>
          <p:cNvSpPr txBox="1"/>
          <p:nvPr/>
        </p:nvSpPr>
        <p:spPr>
          <a:xfrm>
            <a:off x="6096000" y="515530"/>
            <a:ext cx="5224616" cy="5078313"/>
          </a:xfrm>
          <a:prstGeom prst="rect">
            <a:avLst/>
          </a:prstGeom>
          <a:noFill/>
        </p:spPr>
        <p:txBody>
          <a:bodyPr wrap="square">
            <a:spAutoFit/>
          </a:bodyPr>
          <a:lstStyle/>
          <a:p>
            <a:r>
              <a:rPr lang="en-IN" dirty="0">
                <a:solidFill>
                  <a:srgbClr val="0070C0"/>
                </a:solidFill>
              </a:rPr>
              <a:t>*****Singly linked list implementation*****</a:t>
            </a:r>
          </a:p>
          <a:p>
            <a:r>
              <a:rPr lang="en-IN" dirty="0">
                <a:solidFill>
                  <a:srgbClr val="0070C0"/>
                </a:solidFill>
              </a:rPr>
              <a:t> 1. Insert Front </a:t>
            </a:r>
          </a:p>
          <a:p>
            <a:r>
              <a:rPr lang="en-IN" dirty="0">
                <a:solidFill>
                  <a:srgbClr val="0070C0"/>
                </a:solidFill>
              </a:rPr>
              <a:t> 2. Insert rear </a:t>
            </a:r>
          </a:p>
          <a:p>
            <a:r>
              <a:rPr lang="en-IN" dirty="0">
                <a:solidFill>
                  <a:srgbClr val="0070C0"/>
                </a:solidFill>
              </a:rPr>
              <a:t> 3. Insert After </a:t>
            </a:r>
          </a:p>
          <a:p>
            <a:r>
              <a:rPr lang="en-IN" dirty="0">
                <a:solidFill>
                  <a:srgbClr val="0070C0"/>
                </a:solidFill>
              </a:rPr>
              <a:t> 4. Insert Before </a:t>
            </a:r>
          </a:p>
          <a:p>
            <a:r>
              <a:rPr lang="en-IN" dirty="0">
                <a:solidFill>
                  <a:srgbClr val="0070C0"/>
                </a:solidFill>
              </a:rPr>
              <a:t> 5. Insert At Position </a:t>
            </a:r>
          </a:p>
          <a:p>
            <a:r>
              <a:rPr lang="en-IN" dirty="0">
                <a:solidFill>
                  <a:srgbClr val="0070C0"/>
                </a:solidFill>
              </a:rPr>
              <a:t> 6. Delete Front </a:t>
            </a:r>
          </a:p>
          <a:p>
            <a:r>
              <a:rPr lang="en-IN" dirty="0">
                <a:solidFill>
                  <a:srgbClr val="0070C0"/>
                </a:solidFill>
              </a:rPr>
              <a:t> 7. Delete Rear </a:t>
            </a:r>
          </a:p>
          <a:p>
            <a:r>
              <a:rPr lang="en-IN" dirty="0">
                <a:solidFill>
                  <a:srgbClr val="0070C0"/>
                </a:solidFill>
              </a:rPr>
              <a:t> 8. Delete After </a:t>
            </a:r>
          </a:p>
          <a:p>
            <a:r>
              <a:rPr lang="en-IN" dirty="0">
                <a:solidFill>
                  <a:srgbClr val="0070C0"/>
                </a:solidFill>
              </a:rPr>
              <a:t> 9. Delete Before </a:t>
            </a:r>
          </a:p>
          <a:p>
            <a:r>
              <a:rPr lang="en-IN" dirty="0">
                <a:solidFill>
                  <a:srgbClr val="0070C0"/>
                </a:solidFill>
              </a:rPr>
              <a:t> 10. Delete Element </a:t>
            </a:r>
          </a:p>
          <a:p>
            <a:r>
              <a:rPr lang="en-IN" dirty="0">
                <a:solidFill>
                  <a:srgbClr val="0070C0"/>
                </a:solidFill>
              </a:rPr>
              <a:t> 11. Delete At Position </a:t>
            </a:r>
          </a:p>
          <a:p>
            <a:r>
              <a:rPr lang="en-IN" dirty="0">
                <a:solidFill>
                  <a:srgbClr val="0070C0"/>
                </a:solidFill>
              </a:rPr>
              <a:t> 12. Display </a:t>
            </a:r>
          </a:p>
          <a:p>
            <a:r>
              <a:rPr lang="en-IN" dirty="0">
                <a:solidFill>
                  <a:srgbClr val="0070C0"/>
                </a:solidFill>
              </a:rPr>
              <a:t> 13. Exit</a:t>
            </a:r>
          </a:p>
          <a:p>
            <a:r>
              <a:rPr lang="en-IN" dirty="0">
                <a:solidFill>
                  <a:srgbClr val="0070C0"/>
                </a:solidFill>
              </a:rPr>
              <a:t>        ***********</a:t>
            </a:r>
          </a:p>
          <a:p>
            <a:r>
              <a:rPr lang="en-IN" dirty="0">
                <a:solidFill>
                  <a:srgbClr val="0070C0"/>
                </a:solidFill>
              </a:rPr>
              <a:t>Enter your choice 5</a:t>
            </a:r>
          </a:p>
          <a:p>
            <a:r>
              <a:rPr lang="en-IN" dirty="0">
                <a:solidFill>
                  <a:srgbClr val="0070C0"/>
                </a:solidFill>
              </a:rPr>
              <a:t>Enter </a:t>
            </a:r>
            <a:r>
              <a:rPr lang="en-IN" dirty="0" err="1">
                <a:solidFill>
                  <a:srgbClr val="0070C0"/>
                </a:solidFill>
              </a:rPr>
              <a:t>pos</a:t>
            </a:r>
            <a:r>
              <a:rPr lang="en-IN" dirty="0">
                <a:solidFill>
                  <a:srgbClr val="0070C0"/>
                </a:solidFill>
              </a:rPr>
              <a:t> at which new element to be inserted 4</a:t>
            </a:r>
          </a:p>
          <a:p>
            <a:r>
              <a:rPr lang="en-IN" dirty="0">
                <a:solidFill>
                  <a:srgbClr val="0070C0"/>
                </a:solidFill>
              </a:rPr>
              <a:t>Enter element to be inserted at </a:t>
            </a:r>
            <a:r>
              <a:rPr lang="en-IN" dirty="0" err="1">
                <a:solidFill>
                  <a:srgbClr val="0070C0"/>
                </a:solidFill>
              </a:rPr>
              <a:t>pos</a:t>
            </a:r>
            <a:r>
              <a:rPr lang="en-IN" dirty="0">
                <a:solidFill>
                  <a:srgbClr val="0070C0"/>
                </a:solidFill>
              </a:rPr>
              <a:t> 7</a:t>
            </a:r>
          </a:p>
        </p:txBody>
      </p:sp>
      <p:sp>
        <p:nvSpPr>
          <p:cNvPr id="9" name="TextBox 8">
            <a:extLst>
              <a:ext uri="{FF2B5EF4-FFF2-40B4-BE49-F238E27FC236}">
                <a16:creationId xmlns:a16="http://schemas.microsoft.com/office/drawing/2014/main" id="{D522BD9E-ED83-8AB5-8E41-FFB3405EB501}"/>
              </a:ext>
            </a:extLst>
          </p:cNvPr>
          <p:cNvSpPr txBox="1"/>
          <p:nvPr/>
        </p:nvSpPr>
        <p:spPr>
          <a:xfrm>
            <a:off x="6096001" y="5625581"/>
            <a:ext cx="6096000" cy="923330"/>
          </a:xfrm>
          <a:prstGeom prst="rect">
            <a:avLst/>
          </a:prstGeom>
          <a:noFill/>
        </p:spPr>
        <p:txBody>
          <a:bodyPr wrap="square">
            <a:spAutoFit/>
          </a:bodyPr>
          <a:lstStyle/>
          <a:p>
            <a:r>
              <a:rPr lang="en-US" dirty="0">
                <a:solidFill>
                  <a:srgbClr val="0070C0"/>
                </a:solidFill>
              </a:rPr>
              <a:t>Enter your choice 12</a:t>
            </a:r>
          </a:p>
          <a:p>
            <a:endParaRPr lang="en-US" dirty="0">
              <a:solidFill>
                <a:srgbClr val="0070C0"/>
              </a:solidFill>
            </a:endParaRPr>
          </a:p>
          <a:p>
            <a:r>
              <a:rPr lang="en-US" dirty="0">
                <a:solidFill>
                  <a:srgbClr val="0070C0"/>
                </a:solidFill>
              </a:rPr>
              <a:t> Elements of Singly linked list are:    2       6       1       7       5       3</a:t>
            </a:r>
            <a:endParaRPr lang="en-IN" dirty="0">
              <a:solidFill>
                <a:srgbClr val="0070C0"/>
              </a:solidFill>
            </a:endParaRPr>
          </a:p>
        </p:txBody>
      </p:sp>
    </p:spTree>
    <p:extLst>
      <p:ext uri="{BB962C8B-B14F-4D97-AF65-F5344CB8AC3E}">
        <p14:creationId xmlns:p14="http://schemas.microsoft.com/office/powerpoint/2010/main" val="1325375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Front</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NODE </a:t>
            </a:r>
            <a:r>
              <a:rPr lang="en-IN" sz="2200" dirty="0" err="1"/>
              <a:t>deleteFront</a:t>
            </a:r>
            <a:r>
              <a:rPr lang="en-IN" sz="2200" dirty="0"/>
              <a:t>(NODE first)</a:t>
            </a:r>
          </a:p>
          <a:p>
            <a:pPr marL="0" indent="0">
              <a:buNone/>
            </a:pPr>
            <a:r>
              <a:rPr lang="en-IN" sz="2200" dirty="0"/>
              <a:t>{</a:t>
            </a:r>
          </a:p>
          <a:p>
            <a:pPr marL="0" indent="0">
              <a:buNone/>
            </a:pPr>
            <a:r>
              <a:rPr lang="en-IN" sz="2200" dirty="0"/>
              <a:t>    NODE temp=NULL;</a:t>
            </a:r>
          </a:p>
          <a:p>
            <a:pPr marL="0" indent="0">
              <a:buNone/>
            </a:pPr>
            <a:r>
              <a:rPr lang="en-IN" sz="2200" dirty="0"/>
              <a:t>    if(first==NULL)</a:t>
            </a:r>
          </a:p>
          <a:p>
            <a:pPr marL="0" indent="0">
              <a:buNone/>
            </a:pPr>
            <a:r>
              <a:rPr lang="en-IN" sz="2200" dirty="0"/>
              <a:t>    {</a:t>
            </a:r>
          </a:p>
          <a:p>
            <a:pPr marL="0" indent="0">
              <a:buNone/>
            </a:pPr>
            <a:r>
              <a:rPr lang="en-IN" sz="2200" dirty="0"/>
              <a:t>        </a:t>
            </a:r>
            <a:r>
              <a:rPr lang="en-IN" sz="2200" dirty="0" err="1"/>
              <a:t>printf</a:t>
            </a:r>
            <a:r>
              <a:rPr lang="en-IN" sz="2200" dirty="0"/>
              <a:t>("Linked List is empty, create Linked list");</a:t>
            </a:r>
          </a:p>
          <a:p>
            <a:pPr marL="0" indent="0">
              <a:buNone/>
            </a:pPr>
            <a:r>
              <a:rPr lang="en-IN" sz="2200" dirty="0"/>
              <a:t>        return first;</a:t>
            </a:r>
          </a:p>
          <a:p>
            <a:pPr marL="0" indent="0">
              <a:buNone/>
            </a:pPr>
            <a:r>
              <a:rPr lang="en-IN" sz="2200" dirty="0"/>
              <a:t>    }</a:t>
            </a:r>
          </a:p>
          <a:p>
            <a:pPr marL="0" indent="0">
              <a:buNone/>
            </a:pPr>
            <a:r>
              <a:rPr lang="en-IN" sz="2200" dirty="0"/>
              <a:t>    temp=first;</a:t>
            </a:r>
          </a:p>
          <a:p>
            <a:pPr marL="0" indent="0">
              <a:buNone/>
            </a:pPr>
            <a:r>
              <a:rPr lang="en-IN" sz="2200" dirty="0"/>
              <a:t>    first=first-&gt;next;</a:t>
            </a:r>
          </a:p>
          <a:p>
            <a:pPr marL="0" indent="0">
              <a:buNone/>
            </a:pPr>
            <a:r>
              <a:rPr lang="en-IN" sz="2200" dirty="0"/>
              <a:t>    </a:t>
            </a:r>
            <a:r>
              <a:rPr lang="en-IN" sz="2200" dirty="0" err="1"/>
              <a:t>printf</a:t>
            </a:r>
            <a:r>
              <a:rPr lang="en-IN" sz="2200" dirty="0"/>
              <a:t>("Element being deleted is %</a:t>
            </a:r>
            <a:r>
              <a:rPr lang="en-IN" sz="2200" dirty="0" err="1"/>
              <a:t>d",temp</a:t>
            </a:r>
            <a:r>
              <a:rPr lang="en-IN" sz="2200" dirty="0"/>
              <a:t>-&gt;info);</a:t>
            </a:r>
          </a:p>
          <a:p>
            <a:pPr marL="0" indent="0">
              <a:buNone/>
            </a:pPr>
            <a:r>
              <a:rPr lang="en-IN" sz="2200" dirty="0"/>
              <a:t>    free(temp);</a:t>
            </a:r>
          </a:p>
          <a:p>
            <a:pPr marL="0" indent="0">
              <a:buNone/>
            </a:pPr>
            <a:r>
              <a:rPr lang="en-IN" sz="2200" dirty="0"/>
              <a:t>    return first;</a:t>
            </a:r>
          </a:p>
          <a:p>
            <a:pPr marL="0" indent="0">
              <a:buNone/>
            </a:pPr>
            <a:r>
              <a:rPr lang="en-IN" sz="2200" dirty="0"/>
              <a:t>}</a:t>
            </a:r>
          </a:p>
        </p:txBody>
      </p:sp>
    </p:spTree>
    <p:extLst>
      <p:ext uri="{BB962C8B-B14F-4D97-AF65-F5344CB8AC3E}">
        <p14:creationId xmlns:p14="http://schemas.microsoft.com/office/powerpoint/2010/main" val="1780367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Rear</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NODE </a:t>
            </a:r>
            <a:r>
              <a:rPr lang="en-IN" sz="2200" dirty="0" err="1"/>
              <a:t>deleteRear</a:t>
            </a:r>
            <a:r>
              <a:rPr lang="en-IN" sz="2200" dirty="0"/>
              <a:t>(NODE first)</a:t>
            </a:r>
          </a:p>
          <a:p>
            <a:pPr marL="0" indent="0">
              <a:buNone/>
            </a:pPr>
            <a:r>
              <a:rPr lang="en-IN" sz="2200" dirty="0"/>
              <a:t>{</a:t>
            </a:r>
          </a:p>
          <a:p>
            <a:pPr marL="0" indent="0">
              <a:buNone/>
            </a:pPr>
            <a:r>
              <a:rPr lang="en-IN" sz="2200" dirty="0"/>
              <a:t>    NODE cur=</a:t>
            </a:r>
            <a:r>
              <a:rPr lang="en-IN" sz="2200" dirty="0" err="1"/>
              <a:t>NULL,prev</a:t>
            </a:r>
            <a:r>
              <a:rPr lang="en-IN" sz="2200" dirty="0"/>
              <a:t>=NULL;</a:t>
            </a:r>
          </a:p>
          <a:p>
            <a:pPr marL="0" indent="0">
              <a:buNone/>
            </a:pPr>
            <a:r>
              <a:rPr lang="en-IN" sz="2200" dirty="0"/>
              <a:t>    </a:t>
            </a:r>
            <a:r>
              <a:rPr lang="en-IN" sz="2200" dirty="0" err="1"/>
              <a:t>prev</a:t>
            </a:r>
            <a:r>
              <a:rPr lang="en-IN" sz="2200" dirty="0"/>
              <a:t>=(NODE)malloc(</a:t>
            </a:r>
            <a:r>
              <a:rPr lang="en-IN" sz="2200" dirty="0" err="1"/>
              <a:t>sizeof</a:t>
            </a:r>
            <a:r>
              <a:rPr lang="en-IN" sz="2200" dirty="0"/>
              <a:t>(struct node));</a:t>
            </a:r>
          </a:p>
          <a:p>
            <a:pPr marL="0" indent="0">
              <a:buNone/>
            </a:pPr>
            <a:r>
              <a:rPr lang="en-IN" sz="2200" dirty="0"/>
              <a:t>    if (</a:t>
            </a:r>
            <a:r>
              <a:rPr lang="en-IN" sz="2200" dirty="0" err="1"/>
              <a:t>prev</a:t>
            </a:r>
            <a:r>
              <a:rPr lang="en-IN" sz="2200" dirty="0"/>
              <a:t>==NULL)</a:t>
            </a:r>
          </a:p>
          <a:p>
            <a:pPr marL="0" indent="0">
              <a:buNone/>
            </a:pPr>
            <a:r>
              <a:rPr lang="en-IN" sz="2200" dirty="0"/>
              <a:t>    {</a:t>
            </a:r>
          </a:p>
          <a:p>
            <a:pPr marL="0" indent="0">
              <a:buNone/>
            </a:pPr>
            <a:r>
              <a:rPr lang="en-IN" sz="2200" dirty="0"/>
              <a:t>        </a:t>
            </a:r>
            <a:r>
              <a:rPr lang="en-IN" sz="2200" dirty="0" err="1"/>
              <a:t>printf</a:t>
            </a:r>
            <a:r>
              <a:rPr lang="en-IN" sz="2200" dirty="0"/>
              <a:t>("Insufficient memory");</a:t>
            </a:r>
          </a:p>
          <a:p>
            <a:pPr marL="0" indent="0">
              <a:buNone/>
            </a:pPr>
            <a:r>
              <a:rPr lang="en-IN" sz="2200" dirty="0"/>
              <a:t>        return first;</a:t>
            </a:r>
          </a:p>
          <a:p>
            <a:pPr marL="0" indent="0">
              <a:buNone/>
            </a:pPr>
            <a:r>
              <a:rPr lang="en-IN" sz="2200" dirty="0"/>
              <a:t>    }</a:t>
            </a:r>
          </a:p>
          <a:p>
            <a:pPr marL="0" indent="0">
              <a:buNone/>
            </a:pPr>
            <a:r>
              <a:rPr lang="en-IN" sz="2200" dirty="0"/>
              <a:t>    if(first==NULL)</a:t>
            </a:r>
          </a:p>
          <a:p>
            <a:pPr marL="0" indent="0">
              <a:buNone/>
            </a:pPr>
            <a:r>
              <a:rPr lang="en-IN" sz="2200" dirty="0"/>
              <a:t>    {</a:t>
            </a:r>
          </a:p>
          <a:p>
            <a:pPr marL="0" indent="0">
              <a:buNone/>
            </a:pPr>
            <a:r>
              <a:rPr lang="en-IN" sz="2200" dirty="0"/>
              <a:t>        </a:t>
            </a:r>
            <a:r>
              <a:rPr lang="en-IN" sz="2200" dirty="0" err="1"/>
              <a:t>printf</a:t>
            </a:r>
            <a:r>
              <a:rPr lang="en-IN" sz="2200" dirty="0"/>
              <a:t>("LL is empty");</a:t>
            </a:r>
          </a:p>
          <a:p>
            <a:pPr marL="0" indent="0">
              <a:buNone/>
            </a:pPr>
            <a:r>
              <a:rPr lang="en-IN" sz="2200" dirty="0"/>
              <a:t>        return first;</a:t>
            </a:r>
          </a:p>
          <a:p>
            <a:pPr marL="0" indent="0">
              <a:buNone/>
            </a:pPr>
            <a:r>
              <a:rPr lang="en-IN" sz="2200" dirty="0"/>
              <a:t>    }</a:t>
            </a:r>
          </a:p>
        </p:txBody>
      </p:sp>
    </p:spTree>
    <p:extLst>
      <p:ext uri="{BB962C8B-B14F-4D97-AF65-F5344CB8AC3E}">
        <p14:creationId xmlns:p14="http://schemas.microsoft.com/office/powerpoint/2010/main" val="3461909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Rear</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619432"/>
            <a:ext cx="10515600" cy="6158578"/>
          </a:xfrm>
        </p:spPr>
        <p:txBody>
          <a:bodyPr>
            <a:noAutofit/>
          </a:bodyPr>
          <a:lstStyle/>
          <a:p>
            <a:pPr marL="0" indent="0">
              <a:buNone/>
            </a:pPr>
            <a:r>
              <a:rPr lang="en-US" sz="2200" dirty="0"/>
              <a:t>cur=first;</a:t>
            </a:r>
          </a:p>
          <a:p>
            <a:pPr marL="0" indent="0">
              <a:buNone/>
            </a:pPr>
            <a:r>
              <a:rPr lang="en-US" sz="2200" dirty="0"/>
              <a:t>    </a:t>
            </a:r>
            <a:r>
              <a:rPr lang="en-US" sz="2200" dirty="0" err="1"/>
              <a:t>prev</a:t>
            </a:r>
            <a:r>
              <a:rPr lang="en-US" sz="2200" dirty="0"/>
              <a:t>=NULL;</a:t>
            </a:r>
          </a:p>
          <a:p>
            <a:pPr marL="0" indent="0">
              <a:buNone/>
            </a:pPr>
            <a:r>
              <a:rPr lang="en-US" sz="2200" dirty="0"/>
              <a:t>    while(cur-&gt;next!=NULL)</a:t>
            </a:r>
          </a:p>
          <a:p>
            <a:pPr marL="0" indent="0">
              <a:buNone/>
            </a:pPr>
            <a:r>
              <a:rPr lang="en-US" sz="2200" dirty="0"/>
              <a:t>    {</a:t>
            </a:r>
          </a:p>
          <a:p>
            <a:pPr marL="0" indent="0">
              <a:buNone/>
            </a:pPr>
            <a:r>
              <a:rPr lang="en-US" sz="2200" dirty="0"/>
              <a:t>        </a:t>
            </a:r>
            <a:r>
              <a:rPr lang="en-US" sz="2200" dirty="0" err="1"/>
              <a:t>prev</a:t>
            </a:r>
            <a:r>
              <a:rPr lang="en-US" sz="2200" dirty="0"/>
              <a:t>=cur;</a:t>
            </a:r>
          </a:p>
          <a:p>
            <a:pPr marL="0" indent="0">
              <a:buNone/>
            </a:pPr>
            <a:r>
              <a:rPr lang="en-US" sz="2200" dirty="0"/>
              <a:t>        cur=cur-&gt;next;</a:t>
            </a:r>
          </a:p>
          <a:p>
            <a:pPr marL="0" indent="0">
              <a:buNone/>
            </a:pPr>
            <a:r>
              <a:rPr lang="en-US" sz="2200" dirty="0"/>
              <a:t>    }</a:t>
            </a:r>
          </a:p>
          <a:p>
            <a:pPr marL="0" indent="0">
              <a:buNone/>
            </a:pPr>
            <a:r>
              <a:rPr lang="en-US" sz="2200" dirty="0"/>
              <a:t>    </a:t>
            </a:r>
            <a:r>
              <a:rPr lang="en-US" sz="2200" dirty="0" err="1"/>
              <a:t>prev</a:t>
            </a:r>
            <a:r>
              <a:rPr lang="en-US" sz="2200" dirty="0"/>
              <a:t>-&gt;next=NULL;</a:t>
            </a:r>
          </a:p>
          <a:p>
            <a:pPr marL="0" indent="0">
              <a:buNone/>
            </a:pPr>
            <a:r>
              <a:rPr lang="en-US" sz="2200" dirty="0"/>
              <a:t>    </a:t>
            </a:r>
            <a:r>
              <a:rPr lang="en-US" sz="2200" dirty="0" err="1"/>
              <a:t>printf</a:t>
            </a:r>
            <a:r>
              <a:rPr lang="en-US" sz="2200" dirty="0"/>
              <a:t>("Element being deleted is %</a:t>
            </a:r>
            <a:r>
              <a:rPr lang="en-US" sz="2200" dirty="0" err="1"/>
              <a:t>d",cur</a:t>
            </a:r>
            <a:r>
              <a:rPr lang="en-US" sz="2200" dirty="0"/>
              <a:t>-&gt;info);</a:t>
            </a:r>
          </a:p>
          <a:p>
            <a:pPr marL="0" indent="0">
              <a:buNone/>
            </a:pPr>
            <a:r>
              <a:rPr lang="en-US" sz="2200" dirty="0"/>
              <a:t>    free(cur);</a:t>
            </a:r>
          </a:p>
          <a:p>
            <a:pPr marL="0" indent="0">
              <a:buNone/>
            </a:pPr>
            <a:r>
              <a:rPr lang="en-US" sz="2200" dirty="0"/>
              <a:t>    return first;</a:t>
            </a:r>
          </a:p>
          <a:p>
            <a:pPr marL="0" indent="0">
              <a:buNone/>
            </a:pPr>
            <a:r>
              <a:rPr lang="en-US" sz="2200" dirty="0"/>
              <a:t>}</a:t>
            </a:r>
            <a:endParaRPr lang="en-IN" sz="2200" dirty="0"/>
          </a:p>
        </p:txBody>
      </p:sp>
    </p:spTree>
    <p:extLst>
      <p:ext uri="{BB962C8B-B14F-4D97-AF65-F5344CB8AC3E}">
        <p14:creationId xmlns:p14="http://schemas.microsoft.com/office/powerpoint/2010/main" val="34746897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Element</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NODE </a:t>
            </a:r>
            <a:r>
              <a:rPr lang="en-IN" sz="2200" dirty="0" err="1"/>
              <a:t>deleteElement</a:t>
            </a:r>
            <a:r>
              <a:rPr lang="en-IN" sz="2200" dirty="0"/>
              <a:t>(NODE first)</a:t>
            </a:r>
          </a:p>
          <a:p>
            <a:pPr marL="0" indent="0">
              <a:buNone/>
            </a:pPr>
            <a:r>
              <a:rPr lang="en-IN" sz="2200" dirty="0"/>
              <a:t>{</a:t>
            </a:r>
          </a:p>
          <a:p>
            <a:pPr marL="0" indent="0">
              <a:buNone/>
            </a:pPr>
            <a:r>
              <a:rPr lang="en-IN" sz="2200" dirty="0"/>
              <a:t>    NODE cur = NULL, </a:t>
            </a:r>
            <a:r>
              <a:rPr lang="en-IN" sz="2200" dirty="0" err="1"/>
              <a:t>prev</a:t>
            </a:r>
            <a:r>
              <a:rPr lang="en-IN" sz="2200" dirty="0"/>
              <a:t> = NULL;</a:t>
            </a:r>
          </a:p>
          <a:p>
            <a:pPr marL="0" indent="0">
              <a:buNone/>
            </a:pPr>
            <a:r>
              <a:rPr lang="en-IN" sz="2200" dirty="0"/>
              <a:t>    int item;</a:t>
            </a:r>
          </a:p>
          <a:p>
            <a:pPr marL="0" indent="0">
              <a:buNone/>
            </a:pPr>
            <a:r>
              <a:rPr lang="en-IN" sz="2200" dirty="0"/>
              <a:t>    if(first==NULL)</a:t>
            </a:r>
          </a:p>
          <a:p>
            <a:pPr marL="0" indent="0">
              <a:buNone/>
            </a:pPr>
            <a:r>
              <a:rPr lang="en-IN" sz="2200" dirty="0"/>
              <a:t>    {</a:t>
            </a:r>
          </a:p>
          <a:p>
            <a:pPr marL="0" indent="0">
              <a:buNone/>
            </a:pPr>
            <a:r>
              <a:rPr lang="en-IN" sz="2200" dirty="0"/>
              <a:t>        </a:t>
            </a:r>
            <a:r>
              <a:rPr lang="en-IN" sz="2200" dirty="0" err="1"/>
              <a:t>printf</a:t>
            </a:r>
            <a:r>
              <a:rPr lang="en-IN" sz="2200" dirty="0"/>
              <a:t>("\</a:t>
            </a:r>
            <a:r>
              <a:rPr lang="en-IN" sz="2200" dirty="0" err="1"/>
              <a:t>nThe</a:t>
            </a:r>
            <a:r>
              <a:rPr lang="en-IN" sz="2200" dirty="0"/>
              <a:t> list is empty\n");</a:t>
            </a:r>
          </a:p>
          <a:p>
            <a:pPr marL="0" indent="0">
              <a:buNone/>
            </a:pPr>
            <a:r>
              <a:rPr lang="en-IN" sz="2200" dirty="0"/>
              <a:t>        return first;</a:t>
            </a:r>
          </a:p>
          <a:p>
            <a:pPr marL="0" indent="0">
              <a:buNone/>
            </a:pPr>
            <a:r>
              <a:rPr lang="en-IN" sz="2200" dirty="0"/>
              <a:t>    }</a:t>
            </a:r>
          </a:p>
          <a:p>
            <a:pPr marL="0" indent="0">
              <a:buNone/>
            </a:pPr>
            <a:r>
              <a:rPr lang="en-IN" sz="2200" dirty="0"/>
              <a:t>    </a:t>
            </a:r>
            <a:r>
              <a:rPr lang="en-IN" sz="2200" dirty="0" err="1"/>
              <a:t>printf</a:t>
            </a:r>
            <a:r>
              <a:rPr lang="en-IN" sz="2200" dirty="0"/>
              <a:t>("\</a:t>
            </a:r>
            <a:r>
              <a:rPr lang="en-IN" sz="2200" dirty="0" err="1"/>
              <a:t>nEnter</a:t>
            </a:r>
            <a:r>
              <a:rPr lang="en-IN" sz="2200" dirty="0"/>
              <a:t> the element to be deleted :");</a:t>
            </a:r>
          </a:p>
          <a:p>
            <a:pPr marL="0" indent="0">
              <a:buNone/>
            </a:pPr>
            <a:r>
              <a:rPr lang="en-IN" sz="2200" dirty="0"/>
              <a:t>    </a:t>
            </a:r>
            <a:r>
              <a:rPr lang="en-IN" sz="2200" dirty="0" err="1"/>
              <a:t>scanf</a:t>
            </a:r>
            <a:r>
              <a:rPr lang="en-IN" sz="2200" dirty="0"/>
              <a:t>("%</a:t>
            </a:r>
            <a:r>
              <a:rPr lang="en-IN" sz="2200" dirty="0" err="1"/>
              <a:t>d",&amp;item</a:t>
            </a:r>
            <a:r>
              <a:rPr lang="en-IN" sz="2200" dirty="0"/>
              <a:t>);</a:t>
            </a:r>
          </a:p>
          <a:p>
            <a:pPr marL="0" indent="0">
              <a:buNone/>
            </a:pPr>
            <a:r>
              <a:rPr lang="en-IN" sz="2200" dirty="0"/>
              <a:t>    </a:t>
            </a:r>
          </a:p>
        </p:txBody>
      </p:sp>
    </p:spTree>
    <p:extLst>
      <p:ext uri="{BB962C8B-B14F-4D97-AF65-F5344CB8AC3E}">
        <p14:creationId xmlns:p14="http://schemas.microsoft.com/office/powerpoint/2010/main" val="373083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Element</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cur=first;</a:t>
            </a:r>
          </a:p>
          <a:p>
            <a:pPr marL="0" indent="0">
              <a:buNone/>
            </a:pPr>
            <a:r>
              <a:rPr lang="en-IN" sz="2200" dirty="0"/>
              <a:t>    while(cur!=NULL &amp;&amp; cur-&gt;info!=item)</a:t>
            </a:r>
          </a:p>
          <a:p>
            <a:pPr marL="0" indent="0">
              <a:buNone/>
            </a:pPr>
            <a:r>
              <a:rPr lang="en-IN" sz="2200" dirty="0"/>
              <a:t>    {   </a:t>
            </a:r>
            <a:r>
              <a:rPr lang="en-IN" sz="2200" dirty="0" err="1"/>
              <a:t>prev</a:t>
            </a:r>
            <a:r>
              <a:rPr lang="en-IN" sz="2200" dirty="0"/>
              <a:t>=cur;</a:t>
            </a:r>
          </a:p>
          <a:p>
            <a:pPr marL="0" indent="0">
              <a:buNone/>
            </a:pPr>
            <a:r>
              <a:rPr lang="en-IN" sz="2200" dirty="0"/>
              <a:t>        cur=cur-&gt;next;    }</a:t>
            </a:r>
          </a:p>
          <a:p>
            <a:pPr marL="0" indent="0">
              <a:buNone/>
            </a:pPr>
            <a:r>
              <a:rPr lang="en-IN" sz="2200" dirty="0"/>
              <a:t>    if(cur==NULL)</a:t>
            </a:r>
          </a:p>
          <a:p>
            <a:pPr marL="0" indent="0">
              <a:buNone/>
            </a:pPr>
            <a:r>
              <a:rPr lang="en-IN" sz="2200" dirty="0"/>
              <a:t>    {   </a:t>
            </a:r>
            <a:r>
              <a:rPr lang="en-IN" sz="2200" dirty="0" err="1"/>
              <a:t>printf</a:t>
            </a:r>
            <a:r>
              <a:rPr lang="en-IN" sz="2200" dirty="0"/>
              <a:t>("\</a:t>
            </a:r>
            <a:r>
              <a:rPr lang="en-IN" sz="2200" dirty="0" err="1"/>
              <a:t>nElement</a:t>
            </a:r>
            <a:r>
              <a:rPr lang="en-IN" sz="2200" dirty="0"/>
              <a:t> to be deleted </a:t>
            </a:r>
            <a:r>
              <a:rPr lang="en-IN" sz="2200" dirty="0" err="1"/>
              <a:t>doesnt</a:t>
            </a:r>
            <a:r>
              <a:rPr lang="en-IN" sz="2200" dirty="0"/>
              <a:t> exist in the list\n");</a:t>
            </a:r>
          </a:p>
          <a:p>
            <a:pPr marL="0" indent="0">
              <a:buNone/>
            </a:pPr>
            <a:r>
              <a:rPr lang="en-IN" sz="2200" dirty="0"/>
              <a:t>        return first;    }</a:t>
            </a:r>
          </a:p>
          <a:p>
            <a:pPr marL="0" indent="0">
              <a:buNone/>
            </a:pPr>
            <a:r>
              <a:rPr lang="en-IN" sz="2200" dirty="0"/>
              <a:t>    if(</a:t>
            </a:r>
            <a:r>
              <a:rPr lang="en-IN" sz="2200" dirty="0" err="1"/>
              <a:t>prev</a:t>
            </a:r>
            <a:r>
              <a:rPr lang="en-IN" sz="2200" dirty="0"/>
              <a:t>==NULL)</a:t>
            </a:r>
          </a:p>
          <a:p>
            <a:pPr marL="0" indent="0">
              <a:buNone/>
            </a:pPr>
            <a:r>
              <a:rPr lang="en-IN" sz="2200" dirty="0"/>
              <a:t>    {   first = </a:t>
            </a:r>
            <a:r>
              <a:rPr lang="en-IN" sz="2200" dirty="0" err="1"/>
              <a:t>deleteFront</a:t>
            </a:r>
            <a:r>
              <a:rPr lang="en-IN" sz="2200" dirty="0"/>
              <a:t>(first);</a:t>
            </a:r>
          </a:p>
          <a:p>
            <a:pPr marL="0" indent="0">
              <a:buNone/>
            </a:pPr>
            <a:r>
              <a:rPr lang="en-IN" sz="2200" dirty="0"/>
              <a:t>        return first;    }</a:t>
            </a:r>
          </a:p>
          <a:p>
            <a:pPr marL="0" indent="0">
              <a:buNone/>
            </a:pPr>
            <a:r>
              <a:rPr lang="en-IN" sz="2200" dirty="0"/>
              <a:t>    </a:t>
            </a:r>
            <a:r>
              <a:rPr lang="en-IN" sz="2200" dirty="0" err="1"/>
              <a:t>prev</a:t>
            </a:r>
            <a:r>
              <a:rPr lang="en-IN" sz="2200" dirty="0"/>
              <a:t>-&gt;next = cur-&gt;next;</a:t>
            </a:r>
          </a:p>
          <a:p>
            <a:pPr marL="0" indent="0">
              <a:buNone/>
            </a:pPr>
            <a:r>
              <a:rPr lang="en-IN" sz="2200" dirty="0"/>
              <a:t>    </a:t>
            </a:r>
            <a:r>
              <a:rPr lang="en-IN" sz="2200" dirty="0" err="1"/>
              <a:t>printf</a:t>
            </a:r>
            <a:r>
              <a:rPr lang="en-IN" sz="2200" dirty="0"/>
              <a:t>("\</a:t>
            </a:r>
            <a:r>
              <a:rPr lang="en-IN" sz="2200" dirty="0" err="1"/>
              <a:t>nElement</a:t>
            </a:r>
            <a:r>
              <a:rPr lang="en-IN" sz="2200" dirty="0"/>
              <a:t> being deleted is : %d\n", cur-&gt;info);</a:t>
            </a:r>
          </a:p>
          <a:p>
            <a:pPr marL="0" indent="0">
              <a:buNone/>
            </a:pPr>
            <a:r>
              <a:rPr lang="en-IN" sz="2200" dirty="0"/>
              <a:t>    free(cur);</a:t>
            </a:r>
          </a:p>
          <a:p>
            <a:pPr marL="0" indent="0">
              <a:buNone/>
            </a:pPr>
            <a:r>
              <a:rPr lang="en-IN" sz="2200" dirty="0"/>
              <a:t>    return first;</a:t>
            </a:r>
          </a:p>
          <a:p>
            <a:pPr marL="0" indent="0">
              <a:buNone/>
            </a:pPr>
            <a:r>
              <a:rPr lang="en-IN" sz="2200" dirty="0"/>
              <a:t>}</a:t>
            </a:r>
          </a:p>
        </p:txBody>
      </p:sp>
    </p:spTree>
    <p:extLst>
      <p:ext uri="{BB962C8B-B14F-4D97-AF65-F5344CB8AC3E}">
        <p14:creationId xmlns:p14="http://schemas.microsoft.com/office/powerpoint/2010/main" val="2178682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at Position</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NODE </a:t>
            </a:r>
            <a:r>
              <a:rPr lang="en-IN" sz="2200" dirty="0" err="1"/>
              <a:t>deletePos</a:t>
            </a:r>
            <a:r>
              <a:rPr lang="en-IN" sz="2200" dirty="0"/>
              <a:t>(NODE first)</a:t>
            </a:r>
          </a:p>
          <a:p>
            <a:pPr marL="0" indent="0">
              <a:buNone/>
            </a:pPr>
            <a:r>
              <a:rPr lang="en-IN" sz="2200" dirty="0"/>
              <a:t>{</a:t>
            </a:r>
          </a:p>
          <a:p>
            <a:pPr marL="0" indent="0">
              <a:buNone/>
            </a:pPr>
            <a:r>
              <a:rPr lang="en-IN" sz="2200" dirty="0"/>
              <a:t>    NODE cur = NULL, </a:t>
            </a:r>
            <a:r>
              <a:rPr lang="en-IN" sz="2200" dirty="0" err="1"/>
              <a:t>prev</a:t>
            </a:r>
            <a:r>
              <a:rPr lang="en-IN" sz="2200" dirty="0"/>
              <a:t> = NULL;</a:t>
            </a:r>
          </a:p>
          <a:p>
            <a:pPr marL="0" indent="0">
              <a:buNone/>
            </a:pPr>
            <a:r>
              <a:rPr lang="en-IN" sz="2200" dirty="0"/>
              <a:t>    int </a:t>
            </a:r>
            <a:r>
              <a:rPr lang="en-IN" sz="2200" dirty="0" err="1"/>
              <a:t>pos</a:t>
            </a:r>
            <a:r>
              <a:rPr lang="en-IN" sz="2200" dirty="0"/>
              <a:t>, k;</a:t>
            </a:r>
          </a:p>
          <a:p>
            <a:pPr marL="0" indent="0">
              <a:buNone/>
            </a:pPr>
            <a:r>
              <a:rPr lang="en-IN" sz="2200" dirty="0"/>
              <a:t>    if(first==NULL)</a:t>
            </a:r>
          </a:p>
          <a:p>
            <a:pPr marL="0" indent="0">
              <a:buNone/>
            </a:pPr>
            <a:r>
              <a:rPr lang="en-IN" sz="2200" dirty="0"/>
              <a:t>    {        </a:t>
            </a:r>
            <a:r>
              <a:rPr lang="en-IN" sz="2200" dirty="0" err="1"/>
              <a:t>printf</a:t>
            </a:r>
            <a:r>
              <a:rPr lang="en-IN" sz="2200" dirty="0"/>
              <a:t>("\</a:t>
            </a:r>
            <a:r>
              <a:rPr lang="en-IN" sz="2200" dirty="0" err="1"/>
              <a:t>nThe</a:t>
            </a:r>
            <a:r>
              <a:rPr lang="en-IN" sz="2200" dirty="0"/>
              <a:t> list is empty.. no elements to delete...\n");</a:t>
            </a:r>
          </a:p>
          <a:p>
            <a:pPr marL="0" indent="0">
              <a:buNone/>
            </a:pPr>
            <a:r>
              <a:rPr lang="en-IN" sz="2200" dirty="0"/>
              <a:t>            return first;</a:t>
            </a:r>
          </a:p>
          <a:p>
            <a:pPr marL="0" indent="0">
              <a:buNone/>
            </a:pPr>
            <a:r>
              <a:rPr lang="en-IN" sz="2200" dirty="0"/>
              <a:t>    }</a:t>
            </a:r>
          </a:p>
          <a:p>
            <a:pPr marL="0" indent="0">
              <a:buNone/>
            </a:pPr>
            <a:r>
              <a:rPr lang="en-IN" sz="2200" dirty="0"/>
              <a:t>    </a:t>
            </a:r>
            <a:r>
              <a:rPr lang="en-IN" sz="2200" dirty="0" err="1"/>
              <a:t>printf</a:t>
            </a:r>
            <a:r>
              <a:rPr lang="en-IN" sz="2200" dirty="0"/>
              <a:t>("\</a:t>
            </a:r>
            <a:r>
              <a:rPr lang="en-IN" sz="2200" dirty="0" err="1"/>
              <a:t>nEnter</a:t>
            </a:r>
            <a:r>
              <a:rPr lang="en-IN" sz="2200" dirty="0"/>
              <a:t> the position of element to be deleted :");</a:t>
            </a:r>
          </a:p>
          <a:p>
            <a:pPr marL="0" indent="0">
              <a:buNone/>
            </a:pPr>
            <a:r>
              <a:rPr lang="en-IN" sz="2200" dirty="0"/>
              <a:t>    </a:t>
            </a:r>
            <a:r>
              <a:rPr lang="en-IN" sz="2200" dirty="0" err="1"/>
              <a:t>scanf</a:t>
            </a:r>
            <a:r>
              <a:rPr lang="en-IN" sz="2200" dirty="0"/>
              <a:t>("%d",&amp;</a:t>
            </a:r>
            <a:r>
              <a:rPr lang="en-IN" sz="2200" dirty="0" err="1"/>
              <a:t>pos</a:t>
            </a:r>
            <a:r>
              <a:rPr lang="en-IN" sz="2200" dirty="0"/>
              <a:t>);</a:t>
            </a:r>
          </a:p>
          <a:p>
            <a:pPr marL="0" indent="0">
              <a:buNone/>
            </a:pPr>
            <a:r>
              <a:rPr lang="en-IN" sz="2200" dirty="0"/>
              <a:t>    if(</a:t>
            </a:r>
            <a:r>
              <a:rPr lang="en-IN" sz="2200" dirty="0" err="1"/>
              <a:t>pos</a:t>
            </a:r>
            <a:r>
              <a:rPr lang="en-IN" sz="2200" dirty="0"/>
              <a:t>==1)</a:t>
            </a:r>
          </a:p>
          <a:p>
            <a:pPr marL="0" indent="0">
              <a:buNone/>
            </a:pPr>
            <a:r>
              <a:rPr lang="en-IN" sz="2200" dirty="0"/>
              <a:t>    {</a:t>
            </a:r>
          </a:p>
          <a:p>
            <a:pPr marL="0" indent="0">
              <a:buNone/>
            </a:pPr>
            <a:r>
              <a:rPr lang="en-IN" sz="2200" dirty="0"/>
              <a:t>        first = </a:t>
            </a:r>
            <a:r>
              <a:rPr lang="en-IN" sz="2200" dirty="0" err="1"/>
              <a:t>deleteFront</a:t>
            </a:r>
            <a:r>
              <a:rPr lang="en-IN" sz="2200" dirty="0"/>
              <a:t>(first);</a:t>
            </a:r>
          </a:p>
          <a:p>
            <a:pPr marL="0" indent="0">
              <a:buNone/>
            </a:pPr>
            <a:r>
              <a:rPr lang="en-IN" sz="2200" dirty="0"/>
              <a:t>        return first;</a:t>
            </a:r>
          </a:p>
          <a:p>
            <a:pPr marL="0" indent="0">
              <a:buNone/>
            </a:pPr>
            <a:r>
              <a:rPr lang="en-IN" sz="2200" dirty="0"/>
              <a:t>    }</a:t>
            </a:r>
          </a:p>
        </p:txBody>
      </p:sp>
    </p:spTree>
    <p:extLst>
      <p:ext uri="{BB962C8B-B14F-4D97-AF65-F5344CB8AC3E}">
        <p14:creationId xmlns:p14="http://schemas.microsoft.com/office/powerpoint/2010/main" val="12452334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at Position</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cur=first;</a:t>
            </a:r>
          </a:p>
          <a:p>
            <a:pPr marL="0" indent="0">
              <a:buNone/>
            </a:pPr>
            <a:r>
              <a:rPr lang="en-IN" sz="2200" dirty="0"/>
              <a:t>    k=1;</a:t>
            </a:r>
          </a:p>
          <a:p>
            <a:pPr marL="0" indent="0">
              <a:buNone/>
            </a:pPr>
            <a:r>
              <a:rPr lang="en-IN" sz="2200" dirty="0"/>
              <a:t>    while(cur!=NULL &amp;&amp; k&lt;</a:t>
            </a:r>
            <a:r>
              <a:rPr lang="en-IN" sz="2200" dirty="0" err="1"/>
              <a:t>pos</a:t>
            </a:r>
            <a:r>
              <a:rPr lang="en-IN" sz="2200" dirty="0"/>
              <a:t>)</a:t>
            </a:r>
          </a:p>
          <a:p>
            <a:pPr marL="0" indent="0">
              <a:buNone/>
            </a:pPr>
            <a:r>
              <a:rPr lang="en-IN" sz="2200" dirty="0"/>
              <a:t>    {  </a:t>
            </a:r>
            <a:r>
              <a:rPr lang="en-IN" sz="2200" dirty="0" err="1"/>
              <a:t>prev</a:t>
            </a:r>
            <a:r>
              <a:rPr lang="en-IN" sz="2200" dirty="0"/>
              <a:t>=cur;</a:t>
            </a:r>
          </a:p>
          <a:p>
            <a:pPr marL="0" indent="0">
              <a:buNone/>
            </a:pPr>
            <a:r>
              <a:rPr lang="en-IN" sz="2200" dirty="0"/>
              <a:t>        cur=cur-&gt;next;</a:t>
            </a:r>
          </a:p>
          <a:p>
            <a:pPr marL="0" indent="0">
              <a:buNone/>
            </a:pPr>
            <a:r>
              <a:rPr lang="en-IN" sz="2200" dirty="0"/>
              <a:t>        k++;</a:t>
            </a:r>
          </a:p>
          <a:p>
            <a:pPr marL="0" indent="0">
              <a:buNone/>
            </a:pPr>
            <a:r>
              <a:rPr lang="en-IN" sz="2200" dirty="0"/>
              <a:t>    }</a:t>
            </a:r>
          </a:p>
          <a:p>
            <a:pPr marL="0" indent="0">
              <a:buNone/>
            </a:pPr>
            <a:r>
              <a:rPr lang="en-IN" sz="2200" dirty="0"/>
              <a:t>    if(cur==NULL)</a:t>
            </a:r>
          </a:p>
          <a:p>
            <a:pPr marL="0" indent="0">
              <a:buNone/>
            </a:pPr>
            <a:r>
              <a:rPr lang="en-IN" sz="2200" dirty="0"/>
              <a:t>    {   </a:t>
            </a:r>
            <a:r>
              <a:rPr lang="en-IN" sz="2200" dirty="0" err="1"/>
              <a:t>printf</a:t>
            </a:r>
            <a:r>
              <a:rPr lang="en-IN" sz="2200" dirty="0"/>
              <a:t>("\</a:t>
            </a:r>
            <a:r>
              <a:rPr lang="en-IN" sz="2200" dirty="0" err="1"/>
              <a:t>nPosition</a:t>
            </a:r>
            <a:r>
              <a:rPr lang="en-IN" sz="2200" dirty="0"/>
              <a:t> </a:t>
            </a:r>
            <a:r>
              <a:rPr lang="en-IN" sz="2200" dirty="0" err="1"/>
              <a:t>doesnt</a:t>
            </a:r>
            <a:r>
              <a:rPr lang="en-IN" sz="2200" dirty="0"/>
              <a:t> exist in the list\n");</a:t>
            </a:r>
          </a:p>
          <a:p>
            <a:pPr marL="0" indent="0">
              <a:buNone/>
            </a:pPr>
            <a:r>
              <a:rPr lang="en-IN" sz="2200" dirty="0"/>
              <a:t>        return first;    }</a:t>
            </a:r>
          </a:p>
          <a:p>
            <a:pPr marL="0" indent="0">
              <a:buNone/>
            </a:pPr>
            <a:r>
              <a:rPr lang="en-IN" sz="2200" dirty="0"/>
              <a:t>    </a:t>
            </a:r>
            <a:r>
              <a:rPr lang="en-IN" sz="2200" dirty="0" err="1"/>
              <a:t>prev</a:t>
            </a:r>
            <a:r>
              <a:rPr lang="en-IN" sz="2200" dirty="0"/>
              <a:t>-&gt;next = cur-&gt;next;</a:t>
            </a:r>
          </a:p>
          <a:p>
            <a:pPr marL="0" indent="0">
              <a:buNone/>
            </a:pPr>
            <a:r>
              <a:rPr lang="en-IN" sz="2200" dirty="0"/>
              <a:t>    </a:t>
            </a:r>
            <a:r>
              <a:rPr lang="en-IN" sz="2200" dirty="0" err="1"/>
              <a:t>printf</a:t>
            </a:r>
            <a:r>
              <a:rPr lang="en-IN" sz="2200" dirty="0"/>
              <a:t>("\</a:t>
            </a:r>
            <a:r>
              <a:rPr lang="en-IN" sz="2200" dirty="0" err="1"/>
              <a:t>nElement</a:t>
            </a:r>
            <a:r>
              <a:rPr lang="en-IN" sz="2200" dirty="0"/>
              <a:t> being deleted is : %d\n", cur-&gt;info);</a:t>
            </a:r>
          </a:p>
          <a:p>
            <a:pPr marL="0" indent="0">
              <a:buNone/>
            </a:pPr>
            <a:r>
              <a:rPr lang="en-IN" sz="2200" dirty="0"/>
              <a:t>    free(cur);</a:t>
            </a:r>
          </a:p>
          <a:p>
            <a:pPr marL="0" indent="0">
              <a:buNone/>
            </a:pPr>
            <a:r>
              <a:rPr lang="en-IN" sz="2200" dirty="0"/>
              <a:t>    return first;</a:t>
            </a:r>
          </a:p>
          <a:p>
            <a:pPr marL="0" indent="0">
              <a:buNone/>
            </a:pPr>
            <a:r>
              <a:rPr lang="en-IN" sz="2200" dirty="0"/>
              <a:t>    }</a:t>
            </a:r>
          </a:p>
        </p:txBody>
      </p:sp>
    </p:spTree>
    <p:extLst>
      <p:ext uri="{BB962C8B-B14F-4D97-AF65-F5344CB8AC3E}">
        <p14:creationId xmlns:p14="http://schemas.microsoft.com/office/powerpoint/2010/main" val="183966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725805">
              <a:spcBef>
                <a:spcPts val="105"/>
              </a:spcBef>
            </a:pPr>
            <a:r>
              <a:rPr spc="-10" dirty="0"/>
              <a:t>Disadvantages</a:t>
            </a:r>
            <a:r>
              <a:rPr spc="-150" dirty="0"/>
              <a:t> </a:t>
            </a:r>
            <a:r>
              <a:rPr dirty="0"/>
              <a:t>of</a:t>
            </a:r>
            <a:r>
              <a:rPr spc="-110" dirty="0"/>
              <a:t> </a:t>
            </a:r>
            <a:r>
              <a:rPr dirty="0"/>
              <a:t>Linked</a:t>
            </a:r>
            <a:r>
              <a:rPr spc="-125" dirty="0"/>
              <a:t> </a:t>
            </a:r>
            <a:r>
              <a:rPr spc="-10" dirty="0"/>
              <a:t>Lists</a:t>
            </a:r>
          </a:p>
        </p:txBody>
      </p:sp>
      <p:sp>
        <p:nvSpPr>
          <p:cNvPr id="3" name="object 3"/>
          <p:cNvSpPr txBox="1"/>
          <p:nvPr/>
        </p:nvSpPr>
        <p:spPr>
          <a:xfrm>
            <a:off x="2059940" y="1607565"/>
            <a:ext cx="7804784" cy="2660650"/>
          </a:xfrm>
          <a:prstGeom prst="rect">
            <a:avLst/>
          </a:prstGeom>
        </p:spPr>
        <p:txBody>
          <a:bodyPr vert="horz" wrap="square" lIns="0" tIns="13335" rIns="0" bIns="0" rtlCol="0">
            <a:spAutoFit/>
          </a:bodyPr>
          <a:lstStyle/>
          <a:p>
            <a:pPr marL="355600" marR="532765" indent="-342900">
              <a:spcBef>
                <a:spcPts val="105"/>
              </a:spcBef>
              <a:buFont typeface="Arial MT"/>
              <a:buChar char="•"/>
              <a:tabLst>
                <a:tab pos="355600" algn="l"/>
              </a:tabLst>
            </a:pPr>
            <a:r>
              <a:rPr sz="3200" dirty="0">
                <a:latin typeface="Calibri"/>
                <a:cs typeface="Calibri"/>
              </a:rPr>
              <a:t>The</a:t>
            </a:r>
            <a:r>
              <a:rPr sz="3200" spc="-55" dirty="0">
                <a:latin typeface="Calibri"/>
                <a:cs typeface="Calibri"/>
              </a:rPr>
              <a:t> </a:t>
            </a:r>
            <a:r>
              <a:rPr sz="3200" dirty="0">
                <a:latin typeface="Calibri"/>
                <a:cs typeface="Calibri"/>
              </a:rPr>
              <a:t>memory</a:t>
            </a:r>
            <a:r>
              <a:rPr sz="3200" spc="-55" dirty="0">
                <a:latin typeface="Calibri"/>
                <a:cs typeface="Calibri"/>
              </a:rPr>
              <a:t> </a:t>
            </a:r>
            <a:r>
              <a:rPr sz="3200" dirty="0">
                <a:latin typeface="Calibri"/>
                <a:cs typeface="Calibri"/>
              </a:rPr>
              <a:t>is</a:t>
            </a:r>
            <a:r>
              <a:rPr sz="3200" spc="-65" dirty="0">
                <a:latin typeface="Calibri"/>
                <a:cs typeface="Calibri"/>
              </a:rPr>
              <a:t> </a:t>
            </a:r>
            <a:r>
              <a:rPr sz="3200" dirty="0">
                <a:latin typeface="Calibri"/>
                <a:cs typeface="Calibri"/>
              </a:rPr>
              <a:t>wasted</a:t>
            </a:r>
            <a:r>
              <a:rPr sz="3200" spc="-60" dirty="0">
                <a:latin typeface="Calibri"/>
                <a:cs typeface="Calibri"/>
              </a:rPr>
              <a:t> </a:t>
            </a:r>
            <a:r>
              <a:rPr sz="3200" dirty="0">
                <a:latin typeface="Calibri"/>
                <a:cs typeface="Calibri"/>
              </a:rPr>
              <a:t>as</a:t>
            </a:r>
            <a:r>
              <a:rPr sz="3200" spc="-50" dirty="0">
                <a:latin typeface="Calibri"/>
                <a:cs typeface="Calibri"/>
              </a:rPr>
              <a:t> </a:t>
            </a:r>
            <a:r>
              <a:rPr sz="3200" spc="-10" dirty="0">
                <a:latin typeface="Calibri"/>
                <a:cs typeface="Calibri"/>
              </a:rPr>
              <a:t>pointers</a:t>
            </a:r>
            <a:r>
              <a:rPr sz="3200" spc="-55" dirty="0">
                <a:latin typeface="Calibri"/>
                <a:cs typeface="Calibri"/>
              </a:rPr>
              <a:t> </a:t>
            </a:r>
            <a:r>
              <a:rPr sz="3200" spc="-10" dirty="0">
                <a:latin typeface="Calibri"/>
                <a:cs typeface="Calibri"/>
              </a:rPr>
              <a:t>require </a:t>
            </a:r>
            <a:r>
              <a:rPr sz="3200" dirty="0">
                <a:latin typeface="Calibri"/>
                <a:cs typeface="Calibri"/>
              </a:rPr>
              <a:t>extra</a:t>
            </a:r>
            <a:r>
              <a:rPr sz="3200" spc="-105" dirty="0">
                <a:latin typeface="Calibri"/>
                <a:cs typeface="Calibri"/>
              </a:rPr>
              <a:t> </a:t>
            </a:r>
            <a:r>
              <a:rPr sz="3200" dirty="0">
                <a:latin typeface="Calibri"/>
                <a:cs typeface="Calibri"/>
              </a:rPr>
              <a:t>memory</a:t>
            </a:r>
            <a:r>
              <a:rPr sz="3200" spc="-75" dirty="0">
                <a:latin typeface="Calibri"/>
                <a:cs typeface="Calibri"/>
              </a:rPr>
              <a:t> </a:t>
            </a:r>
            <a:r>
              <a:rPr sz="3200" dirty="0">
                <a:latin typeface="Calibri"/>
                <a:cs typeface="Calibri"/>
              </a:rPr>
              <a:t>for</a:t>
            </a:r>
            <a:r>
              <a:rPr sz="3200" spc="-75" dirty="0">
                <a:latin typeface="Calibri"/>
                <a:cs typeface="Calibri"/>
              </a:rPr>
              <a:t> </a:t>
            </a:r>
            <a:r>
              <a:rPr sz="3200" spc="-10" dirty="0">
                <a:latin typeface="Calibri"/>
                <a:cs typeface="Calibri"/>
              </a:rPr>
              <a:t>storage.</a:t>
            </a:r>
            <a:endParaRPr sz="3200">
              <a:latin typeface="Calibri"/>
              <a:cs typeface="Calibri"/>
            </a:endParaRPr>
          </a:p>
          <a:p>
            <a:pPr marL="355600" marR="5080" indent="-342900">
              <a:spcBef>
                <a:spcPts val="770"/>
              </a:spcBef>
              <a:buFont typeface="Arial MT"/>
              <a:buChar char="•"/>
              <a:tabLst>
                <a:tab pos="355600" algn="l"/>
              </a:tabLst>
            </a:pPr>
            <a:r>
              <a:rPr sz="3200" dirty="0">
                <a:latin typeface="Calibri"/>
                <a:cs typeface="Calibri"/>
              </a:rPr>
              <a:t>No</a:t>
            </a:r>
            <a:r>
              <a:rPr sz="3200" spc="-65" dirty="0">
                <a:latin typeface="Calibri"/>
                <a:cs typeface="Calibri"/>
              </a:rPr>
              <a:t> </a:t>
            </a:r>
            <a:r>
              <a:rPr sz="3200" dirty="0">
                <a:latin typeface="Calibri"/>
                <a:cs typeface="Calibri"/>
              </a:rPr>
              <a:t>element</a:t>
            </a:r>
            <a:r>
              <a:rPr sz="3200" spc="-40" dirty="0">
                <a:latin typeface="Calibri"/>
                <a:cs typeface="Calibri"/>
              </a:rPr>
              <a:t> </a:t>
            </a:r>
            <a:r>
              <a:rPr sz="3200" dirty="0">
                <a:latin typeface="Calibri"/>
                <a:cs typeface="Calibri"/>
              </a:rPr>
              <a:t>can</a:t>
            </a:r>
            <a:r>
              <a:rPr sz="3200" spc="-50" dirty="0">
                <a:latin typeface="Calibri"/>
                <a:cs typeface="Calibri"/>
              </a:rPr>
              <a:t> </a:t>
            </a:r>
            <a:r>
              <a:rPr sz="3200" dirty="0">
                <a:latin typeface="Calibri"/>
                <a:cs typeface="Calibri"/>
              </a:rPr>
              <a:t>be</a:t>
            </a:r>
            <a:r>
              <a:rPr sz="3200" spc="-45" dirty="0">
                <a:latin typeface="Calibri"/>
                <a:cs typeface="Calibri"/>
              </a:rPr>
              <a:t> </a:t>
            </a:r>
            <a:r>
              <a:rPr sz="3200" dirty="0">
                <a:latin typeface="Calibri"/>
                <a:cs typeface="Calibri"/>
              </a:rPr>
              <a:t>accessed</a:t>
            </a:r>
            <a:r>
              <a:rPr sz="3200" spc="-65" dirty="0">
                <a:latin typeface="Calibri"/>
                <a:cs typeface="Calibri"/>
              </a:rPr>
              <a:t> </a:t>
            </a:r>
            <a:r>
              <a:rPr sz="3200" spc="-10" dirty="0">
                <a:latin typeface="Calibri"/>
                <a:cs typeface="Calibri"/>
              </a:rPr>
              <a:t>randomly;</a:t>
            </a:r>
            <a:r>
              <a:rPr sz="3200" spc="-40" dirty="0">
                <a:latin typeface="Calibri"/>
                <a:cs typeface="Calibri"/>
              </a:rPr>
              <a:t> </a:t>
            </a:r>
            <a:r>
              <a:rPr sz="3200" dirty="0">
                <a:latin typeface="Calibri"/>
                <a:cs typeface="Calibri"/>
              </a:rPr>
              <a:t>it</a:t>
            </a:r>
            <a:r>
              <a:rPr sz="3200" spc="-40" dirty="0">
                <a:latin typeface="Calibri"/>
                <a:cs typeface="Calibri"/>
              </a:rPr>
              <a:t> </a:t>
            </a:r>
            <a:r>
              <a:rPr sz="3200" spc="-25" dirty="0">
                <a:latin typeface="Calibri"/>
                <a:cs typeface="Calibri"/>
              </a:rPr>
              <a:t>has </a:t>
            </a:r>
            <a:r>
              <a:rPr sz="3200" dirty="0">
                <a:latin typeface="Calibri"/>
                <a:cs typeface="Calibri"/>
              </a:rPr>
              <a:t>to</a:t>
            </a:r>
            <a:r>
              <a:rPr sz="3200" spc="-30" dirty="0">
                <a:latin typeface="Calibri"/>
                <a:cs typeface="Calibri"/>
              </a:rPr>
              <a:t> </a:t>
            </a:r>
            <a:r>
              <a:rPr sz="3200" dirty="0">
                <a:latin typeface="Calibri"/>
                <a:cs typeface="Calibri"/>
              </a:rPr>
              <a:t>access</a:t>
            </a:r>
            <a:r>
              <a:rPr sz="3200" spc="-50" dirty="0">
                <a:latin typeface="Calibri"/>
                <a:cs typeface="Calibri"/>
              </a:rPr>
              <a:t> </a:t>
            </a:r>
            <a:r>
              <a:rPr sz="3200" dirty="0">
                <a:latin typeface="Calibri"/>
                <a:cs typeface="Calibri"/>
              </a:rPr>
              <a:t>each</a:t>
            </a:r>
            <a:r>
              <a:rPr sz="3200" spc="-30" dirty="0">
                <a:latin typeface="Calibri"/>
                <a:cs typeface="Calibri"/>
              </a:rPr>
              <a:t> </a:t>
            </a:r>
            <a:r>
              <a:rPr sz="3200" dirty="0">
                <a:latin typeface="Calibri"/>
                <a:cs typeface="Calibri"/>
              </a:rPr>
              <a:t>node</a:t>
            </a:r>
            <a:r>
              <a:rPr sz="3200" spc="-25" dirty="0">
                <a:latin typeface="Calibri"/>
                <a:cs typeface="Calibri"/>
              </a:rPr>
              <a:t> </a:t>
            </a:r>
            <a:r>
              <a:rPr sz="3200" spc="-10" dirty="0">
                <a:latin typeface="Calibri"/>
                <a:cs typeface="Calibri"/>
              </a:rPr>
              <a:t>sequentially.</a:t>
            </a:r>
            <a:endParaRPr sz="3200">
              <a:latin typeface="Calibri"/>
              <a:cs typeface="Calibri"/>
            </a:endParaRPr>
          </a:p>
          <a:p>
            <a:pPr marL="354965" indent="-342265">
              <a:spcBef>
                <a:spcPts val="770"/>
              </a:spcBef>
              <a:buFont typeface="Arial MT"/>
              <a:buChar char="•"/>
              <a:tabLst>
                <a:tab pos="354965" algn="l"/>
              </a:tabLst>
            </a:pPr>
            <a:r>
              <a:rPr sz="3200" spc="-10" dirty="0">
                <a:latin typeface="Calibri"/>
                <a:cs typeface="Calibri"/>
              </a:rPr>
              <a:t>Reverse</a:t>
            </a:r>
            <a:r>
              <a:rPr sz="3200" spc="-125" dirty="0">
                <a:latin typeface="Calibri"/>
                <a:cs typeface="Calibri"/>
              </a:rPr>
              <a:t> </a:t>
            </a:r>
            <a:r>
              <a:rPr sz="3200" spc="-40" dirty="0">
                <a:latin typeface="Calibri"/>
                <a:cs typeface="Calibri"/>
              </a:rPr>
              <a:t>Traversing</a:t>
            </a:r>
            <a:r>
              <a:rPr sz="3200" spc="-85" dirty="0">
                <a:latin typeface="Calibri"/>
                <a:cs typeface="Calibri"/>
              </a:rPr>
              <a:t> </a:t>
            </a:r>
            <a:r>
              <a:rPr sz="3200" dirty="0">
                <a:latin typeface="Calibri"/>
                <a:cs typeface="Calibri"/>
              </a:rPr>
              <a:t>is</a:t>
            </a:r>
            <a:r>
              <a:rPr sz="3200" spc="-90" dirty="0">
                <a:latin typeface="Calibri"/>
                <a:cs typeface="Calibri"/>
              </a:rPr>
              <a:t> </a:t>
            </a:r>
            <a:r>
              <a:rPr sz="3200" dirty="0">
                <a:latin typeface="Calibri"/>
                <a:cs typeface="Calibri"/>
              </a:rPr>
              <a:t>difficult</a:t>
            </a:r>
            <a:r>
              <a:rPr sz="3200" spc="-70" dirty="0">
                <a:latin typeface="Calibri"/>
                <a:cs typeface="Calibri"/>
              </a:rPr>
              <a:t> </a:t>
            </a:r>
            <a:r>
              <a:rPr sz="3200" dirty="0">
                <a:latin typeface="Calibri"/>
                <a:cs typeface="Calibri"/>
              </a:rPr>
              <a:t>in</a:t>
            </a:r>
            <a:r>
              <a:rPr sz="3200" spc="-90" dirty="0">
                <a:latin typeface="Calibri"/>
                <a:cs typeface="Calibri"/>
              </a:rPr>
              <a:t> </a:t>
            </a:r>
            <a:r>
              <a:rPr sz="3200" dirty="0">
                <a:latin typeface="Calibri"/>
                <a:cs typeface="Calibri"/>
              </a:rPr>
              <a:t>linked</a:t>
            </a:r>
            <a:r>
              <a:rPr sz="3200" spc="-80" dirty="0">
                <a:latin typeface="Calibri"/>
                <a:cs typeface="Calibri"/>
              </a:rPr>
              <a:t> </a:t>
            </a:r>
            <a:r>
              <a:rPr sz="3200" spc="-10" dirty="0">
                <a:latin typeface="Calibri"/>
                <a:cs typeface="Calibri"/>
              </a:rPr>
              <a:t>list.</a:t>
            </a:r>
            <a:endParaRPr sz="32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Before Element</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NODE </a:t>
            </a:r>
            <a:r>
              <a:rPr lang="en-IN" sz="2200" dirty="0" err="1"/>
              <a:t>deleteBeforeEle</a:t>
            </a:r>
            <a:r>
              <a:rPr lang="en-IN" sz="2200" dirty="0"/>
              <a:t>(NODE first)</a:t>
            </a:r>
          </a:p>
          <a:p>
            <a:pPr marL="0" indent="0">
              <a:buNone/>
            </a:pPr>
            <a:r>
              <a:rPr lang="en-IN" sz="2200" dirty="0"/>
              <a:t>{  NODE cur = NULL, </a:t>
            </a:r>
            <a:r>
              <a:rPr lang="en-IN" sz="2200" dirty="0" err="1"/>
              <a:t>prev</a:t>
            </a:r>
            <a:r>
              <a:rPr lang="en-IN" sz="2200" dirty="0"/>
              <a:t> = NULL, </a:t>
            </a:r>
            <a:r>
              <a:rPr lang="en-IN" sz="2200" dirty="0" err="1"/>
              <a:t>pprev</a:t>
            </a:r>
            <a:r>
              <a:rPr lang="en-IN" sz="2200" dirty="0"/>
              <a:t> = NULL;</a:t>
            </a:r>
          </a:p>
          <a:p>
            <a:pPr marL="0" indent="0">
              <a:buNone/>
            </a:pPr>
            <a:r>
              <a:rPr lang="en-IN" sz="2200" dirty="0"/>
              <a:t>    int </a:t>
            </a:r>
            <a:r>
              <a:rPr lang="en-IN" sz="2200" dirty="0" err="1"/>
              <a:t>ele</a:t>
            </a:r>
            <a:r>
              <a:rPr lang="en-IN" sz="2200" dirty="0"/>
              <a:t>;</a:t>
            </a:r>
          </a:p>
          <a:p>
            <a:pPr marL="0" indent="0">
              <a:buNone/>
            </a:pPr>
            <a:r>
              <a:rPr lang="en-IN" sz="2200" dirty="0"/>
              <a:t>    if(first==NULL)</a:t>
            </a:r>
          </a:p>
          <a:p>
            <a:pPr marL="0" indent="0">
              <a:buNone/>
            </a:pPr>
            <a:r>
              <a:rPr lang="en-IN" sz="2200" dirty="0"/>
              <a:t>    {   </a:t>
            </a:r>
            <a:r>
              <a:rPr lang="en-IN" sz="2200" dirty="0" err="1"/>
              <a:t>printf</a:t>
            </a:r>
            <a:r>
              <a:rPr lang="en-IN" sz="2200" dirty="0"/>
              <a:t>("\</a:t>
            </a:r>
            <a:r>
              <a:rPr lang="en-IN" sz="2200" dirty="0" err="1"/>
              <a:t>nThe</a:t>
            </a:r>
            <a:r>
              <a:rPr lang="en-IN" sz="2200" dirty="0"/>
              <a:t> list is empty.. no elements to delete...\n");</a:t>
            </a:r>
          </a:p>
          <a:p>
            <a:pPr marL="0" indent="0">
              <a:buNone/>
            </a:pPr>
            <a:r>
              <a:rPr lang="en-IN" sz="2200" dirty="0"/>
              <a:t>        return first;</a:t>
            </a:r>
          </a:p>
          <a:p>
            <a:pPr marL="0" indent="0">
              <a:buNone/>
            </a:pPr>
            <a:r>
              <a:rPr lang="en-IN" sz="2200" dirty="0"/>
              <a:t>    }</a:t>
            </a:r>
          </a:p>
          <a:p>
            <a:pPr marL="0" indent="0">
              <a:buNone/>
            </a:pPr>
            <a:r>
              <a:rPr lang="en-IN" sz="2200" dirty="0"/>
              <a:t>    </a:t>
            </a:r>
            <a:r>
              <a:rPr lang="en-IN" sz="2200" dirty="0" err="1"/>
              <a:t>printf</a:t>
            </a:r>
            <a:r>
              <a:rPr lang="en-IN" sz="2200" dirty="0"/>
              <a:t>("\</a:t>
            </a:r>
            <a:r>
              <a:rPr lang="en-IN" sz="2200" dirty="0" err="1"/>
              <a:t>nEnter</a:t>
            </a:r>
            <a:r>
              <a:rPr lang="en-IN" sz="2200" dirty="0"/>
              <a:t> an element whose left element to be deleted :");</a:t>
            </a:r>
          </a:p>
          <a:p>
            <a:pPr marL="0" indent="0">
              <a:buNone/>
            </a:pPr>
            <a:r>
              <a:rPr lang="en-IN" sz="2200" dirty="0"/>
              <a:t>    </a:t>
            </a:r>
            <a:r>
              <a:rPr lang="en-IN" sz="2200" dirty="0" err="1"/>
              <a:t>scanf</a:t>
            </a:r>
            <a:r>
              <a:rPr lang="en-IN" sz="2200" dirty="0"/>
              <a:t>("%d",&amp;</a:t>
            </a:r>
            <a:r>
              <a:rPr lang="en-IN" sz="2200" dirty="0" err="1"/>
              <a:t>ele</a:t>
            </a:r>
            <a:r>
              <a:rPr lang="en-IN" sz="2200" dirty="0"/>
              <a:t>);</a:t>
            </a:r>
          </a:p>
          <a:p>
            <a:pPr marL="0" indent="0">
              <a:buNone/>
            </a:pPr>
            <a:r>
              <a:rPr lang="en-IN" sz="2200" dirty="0"/>
              <a:t>    cur=first;</a:t>
            </a:r>
          </a:p>
          <a:p>
            <a:pPr marL="0" indent="0">
              <a:buNone/>
            </a:pPr>
            <a:r>
              <a:rPr lang="en-IN" sz="2200" dirty="0"/>
              <a:t>    while(cur!=NULL &amp;&amp; cur-&gt;info!=</a:t>
            </a:r>
            <a:r>
              <a:rPr lang="en-IN" sz="2200" dirty="0" err="1"/>
              <a:t>ele</a:t>
            </a:r>
            <a:r>
              <a:rPr lang="en-IN" sz="2200" dirty="0"/>
              <a:t>)</a:t>
            </a:r>
          </a:p>
          <a:p>
            <a:pPr marL="0" indent="0">
              <a:buNone/>
            </a:pPr>
            <a:r>
              <a:rPr lang="en-IN" sz="2200" dirty="0"/>
              <a:t>    {    </a:t>
            </a:r>
            <a:r>
              <a:rPr lang="en-IN" sz="2200" dirty="0" err="1"/>
              <a:t>pprev</a:t>
            </a:r>
            <a:r>
              <a:rPr lang="en-IN" sz="2200" dirty="0"/>
              <a:t> = </a:t>
            </a:r>
            <a:r>
              <a:rPr lang="en-IN" sz="2200" dirty="0" err="1"/>
              <a:t>prev</a:t>
            </a:r>
            <a:r>
              <a:rPr lang="en-IN" sz="2200" dirty="0"/>
              <a:t>;</a:t>
            </a:r>
          </a:p>
          <a:p>
            <a:pPr marL="0" indent="0">
              <a:buNone/>
            </a:pPr>
            <a:r>
              <a:rPr lang="en-IN" sz="2200" dirty="0"/>
              <a:t>        </a:t>
            </a:r>
            <a:r>
              <a:rPr lang="en-IN" sz="2200" dirty="0" err="1"/>
              <a:t>prev</a:t>
            </a:r>
            <a:r>
              <a:rPr lang="en-IN" sz="2200" dirty="0"/>
              <a:t>=cur;</a:t>
            </a:r>
          </a:p>
          <a:p>
            <a:pPr marL="0" indent="0">
              <a:buNone/>
            </a:pPr>
            <a:r>
              <a:rPr lang="en-IN" sz="2200" dirty="0"/>
              <a:t>        cur=cur-&gt;next;</a:t>
            </a:r>
          </a:p>
          <a:p>
            <a:pPr marL="0" indent="0">
              <a:buNone/>
            </a:pPr>
            <a:r>
              <a:rPr lang="en-IN" sz="2200" dirty="0"/>
              <a:t>    }</a:t>
            </a:r>
          </a:p>
        </p:txBody>
      </p:sp>
    </p:spTree>
    <p:extLst>
      <p:ext uri="{BB962C8B-B14F-4D97-AF65-F5344CB8AC3E}">
        <p14:creationId xmlns:p14="http://schemas.microsoft.com/office/powerpoint/2010/main" val="869464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Before Element</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 if(cur==NULL)</a:t>
            </a:r>
          </a:p>
          <a:p>
            <a:pPr marL="0" indent="0">
              <a:buNone/>
            </a:pPr>
            <a:r>
              <a:rPr lang="en-IN" sz="2200" dirty="0"/>
              <a:t>    {</a:t>
            </a:r>
          </a:p>
          <a:p>
            <a:pPr marL="0" indent="0">
              <a:buNone/>
            </a:pPr>
            <a:r>
              <a:rPr lang="en-IN" sz="2200" dirty="0"/>
              <a:t>        </a:t>
            </a:r>
            <a:r>
              <a:rPr lang="en-IN" sz="2200" dirty="0" err="1"/>
              <a:t>printf</a:t>
            </a:r>
            <a:r>
              <a:rPr lang="en-IN" sz="2200" dirty="0"/>
              <a:t>("\</a:t>
            </a:r>
            <a:r>
              <a:rPr lang="en-IN" sz="2200" dirty="0" err="1"/>
              <a:t>nElement</a:t>
            </a:r>
            <a:r>
              <a:rPr lang="en-IN" sz="2200" dirty="0"/>
              <a:t> </a:t>
            </a:r>
            <a:r>
              <a:rPr lang="en-IN" sz="2200" dirty="0" err="1"/>
              <a:t>doesnt</a:t>
            </a:r>
            <a:r>
              <a:rPr lang="en-IN" sz="2200" dirty="0"/>
              <a:t> exist in the list\n");</a:t>
            </a:r>
          </a:p>
          <a:p>
            <a:pPr marL="0" indent="0">
              <a:buNone/>
            </a:pPr>
            <a:r>
              <a:rPr lang="en-IN" sz="2200" dirty="0"/>
              <a:t>        return first;</a:t>
            </a:r>
          </a:p>
          <a:p>
            <a:pPr marL="0" indent="0">
              <a:buNone/>
            </a:pPr>
            <a:r>
              <a:rPr lang="en-IN" sz="2200" dirty="0"/>
              <a:t>    }</a:t>
            </a:r>
          </a:p>
          <a:p>
            <a:pPr marL="0" indent="0">
              <a:buNone/>
            </a:pPr>
            <a:r>
              <a:rPr lang="en-IN" sz="2200" dirty="0"/>
              <a:t>    if(</a:t>
            </a:r>
            <a:r>
              <a:rPr lang="en-IN" sz="2200" dirty="0" err="1"/>
              <a:t>pprev</a:t>
            </a:r>
            <a:r>
              <a:rPr lang="en-IN" sz="2200" dirty="0"/>
              <a:t>==NULL)</a:t>
            </a:r>
          </a:p>
          <a:p>
            <a:pPr marL="0" indent="0">
              <a:buNone/>
            </a:pPr>
            <a:r>
              <a:rPr lang="en-IN" sz="2200" dirty="0"/>
              <a:t>    {</a:t>
            </a:r>
          </a:p>
          <a:p>
            <a:pPr marL="0" indent="0">
              <a:buNone/>
            </a:pPr>
            <a:r>
              <a:rPr lang="en-IN" sz="2200" dirty="0"/>
              <a:t>        first = </a:t>
            </a:r>
            <a:r>
              <a:rPr lang="en-IN" sz="2200" dirty="0" err="1"/>
              <a:t>deleteFront</a:t>
            </a:r>
            <a:r>
              <a:rPr lang="en-IN" sz="2200" dirty="0"/>
              <a:t>(first);</a:t>
            </a:r>
          </a:p>
          <a:p>
            <a:pPr marL="0" indent="0">
              <a:buNone/>
            </a:pPr>
            <a:r>
              <a:rPr lang="en-IN" sz="2200" dirty="0"/>
              <a:t>        return first;</a:t>
            </a:r>
          </a:p>
          <a:p>
            <a:pPr marL="0" indent="0">
              <a:buNone/>
            </a:pPr>
            <a:r>
              <a:rPr lang="en-IN" sz="2200" dirty="0"/>
              <a:t>    }</a:t>
            </a:r>
          </a:p>
          <a:p>
            <a:pPr marL="0" indent="0">
              <a:buNone/>
            </a:pPr>
            <a:r>
              <a:rPr lang="en-IN" sz="2200" dirty="0"/>
              <a:t>    </a:t>
            </a:r>
            <a:r>
              <a:rPr lang="en-IN" sz="2200" dirty="0" err="1"/>
              <a:t>pprev</a:t>
            </a:r>
            <a:r>
              <a:rPr lang="en-IN" sz="2200" dirty="0"/>
              <a:t>-&gt;next = </a:t>
            </a:r>
            <a:r>
              <a:rPr lang="en-IN" sz="2200" dirty="0" err="1"/>
              <a:t>prev</a:t>
            </a:r>
            <a:r>
              <a:rPr lang="en-IN" sz="2200" dirty="0"/>
              <a:t>-&gt;next;</a:t>
            </a:r>
          </a:p>
          <a:p>
            <a:pPr marL="0" indent="0">
              <a:buNone/>
            </a:pPr>
            <a:r>
              <a:rPr lang="en-IN" sz="2200" dirty="0"/>
              <a:t>    </a:t>
            </a:r>
            <a:r>
              <a:rPr lang="en-IN" sz="2200" dirty="0" err="1"/>
              <a:t>printf</a:t>
            </a:r>
            <a:r>
              <a:rPr lang="en-IN" sz="2200" dirty="0"/>
              <a:t>("\</a:t>
            </a:r>
            <a:r>
              <a:rPr lang="en-IN" sz="2200" dirty="0" err="1"/>
              <a:t>nElement</a:t>
            </a:r>
            <a:r>
              <a:rPr lang="en-IN" sz="2200" dirty="0"/>
              <a:t> being deleted is : %d\n", </a:t>
            </a:r>
            <a:r>
              <a:rPr lang="en-IN" sz="2200" dirty="0" err="1"/>
              <a:t>prev</a:t>
            </a:r>
            <a:r>
              <a:rPr lang="en-IN" sz="2200" dirty="0"/>
              <a:t>-&gt;info);</a:t>
            </a:r>
          </a:p>
          <a:p>
            <a:pPr marL="0" indent="0">
              <a:buNone/>
            </a:pPr>
            <a:r>
              <a:rPr lang="en-IN" sz="2200" dirty="0"/>
              <a:t>    free(</a:t>
            </a:r>
            <a:r>
              <a:rPr lang="en-IN" sz="2200" dirty="0" err="1"/>
              <a:t>prev</a:t>
            </a:r>
            <a:r>
              <a:rPr lang="en-IN" sz="2200" dirty="0"/>
              <a:t>);</a:t>
            </a:r>
          </a:p>
          <a:p>
            <a:pPr marL="0" indent="0">
              <a:buNone/>
            </a:pPr>
            <a:r>
              <a:rPr lang="en-IN" sz="2200" dirty="0"/>
              <a:t>    return first;</a:t>
            </a:r>
          </a:p>
          <a:p>
            <a:pPr marL="0" indent="0">
              <a:buNone/>
            </a:pPr>
            <a:r>
              <a:rPr lang="en-IN" sz="2200" dirty="0"/>
              <a:t>}</a:t>
            </a:r>
          </a:p>
        </p:txBody>
      </p:sp>
    </p:spTree>
    <p:extLst>
      <p:ext uri="{BB962C8B-B14F-4D97-AF65-F5344CB8AC3E}">
        <p14:creationId xmlns:p14="http://schemas.microsoft.com/office/powerpoint/2010/main" val="2230038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After Element</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 NODE </a:t>
            </a:r>
            <a:r>
              <a:rPr lang="en-IN" sz="2200" dirty="0" err="1"/>
              <a:t>deleteAfterEle</a:t>
            </a:r>
            <a:r>
              <a:rPr lang="en-IN" sz="2200" dirty="0"/>
              <a:t>(NODE first)</a:t>
            </a:r>
          </a:p>
          <a:p>
            <a:pPr marL="0" indent="0">
              <a:buNone/>
            </a:pPr>
            <a:r>
              <a:rPr lang="en-IN" sz="2200" dirty="0"/>
              <a:t>{</a:t>
            </a:r>
          </a:p>
          <a:p>
            <a:pPr marL="0" indent="0">
              <a:buNone/>
            </a:pPr>
            <a:r>
              <a:rPr lang="en-IN" sz="2200" dirty="0"/>
              <a:t>    NODE cur = NULL, temp = NULL;</a:t>
            </a:r>
          </a:p>
          <a:p>
            <a:pPr marL="0" indent="0">
              <a:buNone/>
            </a:pPr>
            <a:r>
              <a:rPr lang="en-IN" sz="2200" dirty="0"/>
              <a:t>    int </a:t>
            </a:r>
            <a:r>
              <a:rPr lang="en-IN" sz="2200" dirty="0" err="1"/>
              <a:t>ele</a:t>
            </a:r>
            <a:r>
              <a:rPr lang="en-IN" sz="2200" dirty="0"/>
              <a:t>;</a:t>
            </a:r>
          </a:p>
          <a:p>
            <a:pPr marL="0" indent="0">
              <a:buNone/>
            </a:pPr>
            <a:r>
              <a:rPr lang="en-IN" sz="2200" dirty="0"/>
              <a:t>    if(first==NULL)</a:t>
            </a:r>
          </a:p>
          <a:p>
            <a:pPr marL="0" indent="0">
              <a:buNone/>
            </a:pPr>
            <a:r>
              <a:rPr lang="en-IN" sz="2200" dirty="0"/>
              <a:t>    {   </a:t>
            </a:r>
            <a:r>
              <a:rPr lang="en-IN" sz="2200" dirty="0" err="1"/>
              <a:t>printf</a:t>
            </a:r>
            <a:r>
              <a:rPr lang="en-IN" sz="2200" dirty="0"/>
              <a:t>("\</a:t>
            </a:r>
            <a:r>
              <a:rPr lang="en-IN" sz="2200" dirty="0" err="1"/>
              <a:t>nThe</a:t>
            </a:r>
            <a:r>
              <a:rPr lang="en-IN" sz="2200" dirty="0"/>
              <a:t> list is empty.. no elements to delete...\n");</a:t>
            </a:r>
          </a:p>
          <a:p>
            <a:pPr marL="0" indent="0">
              <a:buNone/>
            </a:pPr>
            <a:r>
              <a:rPr lang="en-IN" sz="2200" dirty="0"/>
              <a:t>        return first;</a:t>
            </a:r>
          </a:p>
          <a:p>
            <a:pPr marL="0" indent="0">
              <a:buNone/>
            </a:pPr>
            <a:r>
              <a:rPr lang="en-IN" sz="2200" dirty="0"/>
              <a:t>    }</a:t>
            </a:r>
          </a:p>
          <a:p>
            <a:pPr marL="0" indent="0">
              <a:buNone/>
            </a:pPr>
            <a:r>
              <a:rPr lang="en-IN" sz="2200" dirty="0"/>
              <a:t>    </a:t>
            </a:r>
            <a:r>
              <a:rPr lang="en-IN" sz="2200" dirty="0" err="1"/>
              <a:t>printf</a:t>
            </a:r>
            <a:r>
              <a:rPr lang="en-IN" sz="2200" dirty="0"/>
              <a:t>("\</a:t>
            </a:r>
            <a:r>
              <a:rPr lang="en-IN" sz="2200" dirty="0" err="1"/>
              <a:t>nEnter</a:t>
            </a:r>
            <a:r>
              <a:rPr lang="en-IN" sz="2200" dirty="0"/>
              <a:t> an element whose right element to be deleted :");</a:t>
            </a:r>
          </a:p>
          <a:p>
            <a:pPr marL="0" indent="0">
              <a:buNone/>
            </a:pPr>
            <a:r>
              <a:rPr lang="en-IN" sz="2200" dirty="0"/>
              <a:t>    </a:t>
            </a:r>
            <a:r>
              <a:rPr lang="en-IN" sz="2200" dirty="0" err="1"/>
              <a:t>scanf</a:t>
            </a:r>
            <a:r>
              <a:rPr lang="en-IN" sz="2200" dirty="0"/>
              <a:t>("%d",&amp;</a:t>
            </a:r>
            <a:r>
              <a:rPr lang="en-IN" sz="2200" dirty="0" err="1"/>
              <a:t>ele</a:t>
            </a:r>
            <a:r>
              <a:rPr lang="en-IN" sz="2200" dirty="0"/>
              <a:t>);</a:t>
            </a:r>
          </a:p>
          <a:p>
            <a:pPr marL="0" indent="0">
              <a:buNone/>
            </a:pPr>
            <a:r>
              <a:rPr lang="en-IN" sz="2200" dirty="0"/>
              <a:t>    cur=first;</a:t>
            </a:r>
          </a:p>
          <a:p>
            <a:pPr marL="0" indent="0">
              <a:buNone/>
            </a:pPr>
            <a:r>
              <a:rPr lang="en-IN" sz="2200" dirty="0"/>
              <a:t>    while(cur!=NULL &amp;&amp; cur-&gt;info!=</a:t>
            </a:r>
            <a:r>
              <a:rPr lang="en-IN" sz="2200" dirty="0" err="1"/>
              <a:t>ele</a:t>
            </a:r>
            <a:r>
              <a:rPr lang="en-IN" sz="2200" dirty="0"/>
              <a:t>)</a:t>
            </a:r>
          </a:p>
          <a:p>
            <a:pPr marL="0" indent="0">
              <a:buNone/>
            </a:pPr>
            <a:r>
              <a:rPr lang="en-IN" sz="2200" dirty="0"/>
              <a:t>    {        cur=cur-&gt;next;</a:t>
            </a:r>
          </a:p>
          <a:p>
            <a:pPr marL="0" indent="0">
              <a:buNone/>
            </a:pPr>
            <a:r>
              <a:rPr lang="en-IN" sz="2200" dirty="0"/>
              <a:t>    }</a:t>
            </a:r>
          </a:p>
        </p:txBody>
      </p:sp>
    </p:spTree>
    <p:extLst>
      <p:ext uri="{BB962C8B-B14F-4D97-AF65-F5344CB8AC3E}">
        <p14:creationId xmlns:p14="http://schemas.microsoft.com/office/powerpoint/2010/main" val="828254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4810-4E0F-04EF-AEB1-56522C78487B}"/>
              </a:ext>
            </a:extLst>
          </p:cNvPr>
          <p:cNvSpPr>
            <a:spLocks noGrp="1"/>
          </p:cNvSpPr>
          <p:nvPr>
            <p:ph type="title"/>
          </p:nvPr>
        </p:nvSpPr>
        <p:spPr>
          <a:xfrm>
            <a:off x="110613" y="70157"/>
            <a:ext cx="7556091" cy="401791"/>
          </a:xfrm>
        </p:spPr>
        <p:txBody>
          <a:bodyPr>
            <a:noAutofit/>
          </a:bodyPr>
          <a:lstStyle/>
          <a:p>
            <a:r>
              <a:rPr lang="en-US" sz="3200" dirty="0">
                <a:solidFill>
                  <a:srgbClr val="C00000"/>
                </a:solidFill>
              </a:rPr>
              <a:t>Delete After Element</a:t>
            </a:r>
          </a:p>
        </p:txBody>
      </p:sp>
      <p:sp>
        <p:nvSpPr>
          <p:cNvPr id="3" name="Content Placeholder 2">
            <a:extLst>
              <a:ext uri="{FF2B5EF4-FFF2-40B4-BE49-F238E27FC236}">
                <a16:creationId xmlns:a16="http://schemas.microsoft.com/office/drawing/2014/main" id="{8B087671-A846-4AAD-4C17-964B38EB9AD6}"/>
              </a:ext>
            </a:extLst>
          </p:cNvPr>
          <p:cNvSpPr>
            <a:spLocks noGrp="1"/>
          </p:cNvSpPr>
          <p:nvPr>
            <p:ph idx="1"/>
          </p:nvPr>
        </p:nvSpPr>
        <p:spPr>
          <a:xfrm>
            <a:off x="110613" y="462115"/>
            <a:ext cx="10515600" cy="6315895"/>
          </a:xfrm>
        </p:spPr>
        <p:txBody>
          <a:bodyPr>
            <a:noAutofit/>
          </a:bodyPr>
          <a:lstStyle/>
          <a:p>
            <a:pPr marL="0" indent="0">
              <a:buNone/>
            </a:pPr>
            <a:r>
              <a:rPr lang="en-IN" sz="2200" dirty="0"/>
              <a:t> if(cur==NULL)</a:t>
            </a:r>
          </a:p>
          <a:p>
            <a:pPr marL="0" indent="0">
              <a:buNone/>
            </a:pPr>
            <a:r>
              <a:rPr lang="en-IN" sz="2200" dirty="0"/>
              <a:t>    {</a:t>
            </a:r>
          </a:p>
          <a:p>
            <a:pPr marL="0" indent="0">
              <a:buNone/>
            </a:pPr>
            <a:r>
              <a:rPr lang="en-IN" sz="2200" dirty="0"/>
              <a:t>        </a:t>
            </a:r>
            <a:r>
              <a:rPr lang="en-IN" sz="2200" dirty="0" err="1"/>
              <a:t>printf</a:t>
            </a:r>
            <a:r>
              <a:rPr lang="en-IN" sz="2200" dirty="0"/>
              <a:t>("\</a:t>
            </a:r>
            <a:r>
              <a:rPr lang="en-IN" sz="2200" dirty="0" err="1"/>
              <a:t>nElement</a:t>
            </a:r>
            <a:r>
              <a:rPr lang="en-IN" sz="2200" dirty="0"/>
              <a:t> </a:t>
            </a:r>
            <a:r>
              <a:rPr lang="en-IN" sz="2200" dirty="0" err="1"/>
              <a:t>doesnt</a:t>
            </a:r>
            <a:r>
              <a:rPr lang="en-IN" sz="2200" dirty="0"/>
              <a:t> exist in the list\n");</a:t>
            </a:r>
          </a:p>
          <a:p>
            <a:pPr marL="0" indent="0">
              <a:buNone/>
            </a:pPr>
            <a:r>
              <a:rPr lang="en-IN" sz="2200" dirty="0"/>
              <a:t>        return first;</a:t>
            </a:r>
          </a:p>
          <a:p>
            <a:pPr marL="0" indent="0">
              <a:buNone/>
            </a:pPr>
            <a:r>
              <a:rPr lang="en-IN" sz="2200" dirty="0"/>
              <a:t>    }</a:t>
            </a:r>
          </a:p>
          <a:p>
            <a:pPr marL="0" indent="0">
              <a:buNone/>
            </a:pPr>
            <a:r>
              <a:rPr lang="en-IN" sz="2200" dirty="0"/>
              <a:t>    if(cur-&gt;next == NULL)</a:t>
            </a:r>
          </a:p>
          <a:p>
            <a:pPr marL="0" indent="0">
              <a:buNone/>
            </a:pPr>
            <a:r>
              <a:rPr lang="en-IN" sz="2200" dirty="0"/>
              <a:t>    {   </a:t>
            </a:r>
            <a:r>
              <a:rPr lang="en-IN" sz="2200" dirty="0" err="1"/>
              <a:t>printf</a:t>
            </a:r>
            <a:r>
              <a:rPr lang="en-IN" sz="2200" dirty="0"/>
              <a:t>("\</a:t>
            </a:r>
            <a:r>
              <a:rPr lang="en-IN" sz="2200" dirty="0" err="1"/>
              <a:t>nNo</a:t>
            </a:r>
            <a:r>
              <a:rPr lang="en-IN" sz="2200" dirty="0"/>
              <a:t> elements to delete after the given element...");</a:t>
            </a:r>
          </a:p>
          <a:p>
            <a:pPr marL="0" indent="0">
              <a:buNone/>
            </a:pPr>
            <a:r>
              <a:rPr lang="en-IN" sz="2200" dirty="0"/>
              <a:t>        return first;</a:t>
            </a:r>
          </a:p>
          <a:p>
            <a:pPr marL="0" indent="0">
              <a:buNone/>
            </a:pPr>
            <a:r>
              <a:rPr lang="en-IN" sz="2200" dirty="0"/>
              <a:t>    }</a:t>
            </a:r>
          </a:p>
          <a:p>
            <a:pPr marL="0" indent="0">
              <a:buNone/>
            </a:pPr>
            <a:r>
              <a:rPr lang="en-IN" sz="2200" dirty="0"/>
              <a:t>    temp = cur-&gt;next;</a:t>
            </a:r>
          </a:p>
          <a:p>
            <a:pPr marL="0" indent="0">
              <a:buNone/>
            </a:pPr>
            <a:r>
              <a:rPr lang="en-IN" sz="2200" dirty="0"/>
              <a:t>    cur-&gt;next = temp-&gt;next;</a:t>
            </a:r>
          </a:p>
          <a:p>
            <a:pPr marL="0" indent="0">
              <a:buNone/>
            </a:pPr>
            <a:r>
              <a:rPr lang="en-IN" sz="2200" dirty="0"/>
              <a:t>    </a:t>
            </a:r>
            <a:r>
              <a:rPr lang="en-IN" sz="2200" dirty="0" err="1"/>
              <a:t>printf</a:t>
            </a:r>
            <a:r>
              <a:rPr lang="en-IN" sz="2200" dirty="0"/>
              <a:t>("\</a:t>
            </a:r>
            <a:r>
              <a:rPr lang="en-IN" sz="2200" dirty="0" err="1"/>
              <a:t>nElement</a:t>
            </a:r>
            <a:r>
              <a:rPr lang="en-IN" sz="2200" dirty="0"/>
              <a:t> being deleted is : %d\n", temp-&gt;info);</a:t>
            </a:r>
          </a:p>
          <a:p>
            <a:pPr marL="0" indent="0">
              <a:buNone/>
            </a:pPr>
            <a:r>
              <a:rPr lang="en-IN" sz="2200" dirty="0"/>
              <a:t>    free(temp);</a:t>
            </a:r>
          </a:p>
          <a:p>
            <a:pPr marL="0" indent="0">
              <a:buNone/>
            </a:pPr>
            <a:r>
              <a:rPr lang="en-IN" sz="2200" dirty="0"/>
              <a:t>    return first;</a:t>
            </a:r>
          </a:p>
          <a:p>
            <a:pPr marL="0" indent="0">
              <a:buNone/>
            </a:pPr>
            <a:r>
              <a:rPr lang="en-IN" sz="2200" dirty="0"/>
              <a:t>}</a:t>
            </a:r>
          </a:p>
        </p:txBody>
      </p:sp>
    </p:spTree>
    <p:extLst>
      <p:ext uri="{BB962C8B-B14F-4D97-AF65-F5344CB8AC3E}">
        <p14:creationId xmlns:p14="http://schemas.microsoft.com/office/powerpoint/2010/main" val="18673480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304800"/>
            <a:ext cx="8459690" cy="717119"/>
          </a:xfrm>
          <a:prstGeom prst="rect">
            <a:avLst/>
          </a:prstGeom>
        </p:spPr>
        <p:txBody>
          <a:bodyPr vert="horz" wrap="square" lIns="0" tIns="283464" rIns="0" bIns="0" rtlCol="0">
            <a:spAutoFit/>
          </a:bodyPr>
          <a:lstStyle/>
          <a:p>
            <a:pPr marL="228600" indent="-228600">
              <a:spcBef>
                <a:spcPts val="475"/>
              </a:spcBef>
              <a:spcAft>
                <a:spcPts val="0"/>
              </a:spcAft>
              <a:tabLst>
                <a:tab pos="334010" algn="l"/>
                <a:tab pos="334645" algn="l"/>
              </a:tabLst>
            </a:pPr>
            <a:r>
              <a:rPr lang="en-US" sz="2800" b="1" dirty="0">
                <a:effectLst/>
                <a:latin typeface="Times New Roman" panose="02020603050405020304" pitchFamily="18" charset="0"/>
                <a:ea typeface="Times New Roman" panose="02020603050405020304" pitchFamily="18" charset="0"/>
              </a:rPr>
              <a:t>Instructions to Students to be followed in each lab:</a:t>
            </a:r>
            <a:endParaRPr lang="en-IN" sz="2800" dirty="0">
              <a:effectLst/>
              <a:latin typeface="Times New Roman" panose="02020603050405020304" pitchFamily="18" charset="0"/>
              <a:ea typeface="Times New Roman" panose="02020603050405020304" pitchFamily="18" charset="0"/>
            </a:endParaRPr>
          </a:p>
        </p:txBody>
      </p:sp>
      <p:sp>
        <p:nvSpPr>
          <p:cNvPr id="3" name="object 3"/>
          <p:cNvSpPr txBox="1"/>
          <p:nvPr/>
        </p:nvSpPr>
        <p:spPr>
          <a:xfrm>
            <a:off x="304800" y="1078197"/>
            <a:ext cx="11582400" cy="5195012"/>
          </a:xfrm>
          <a:prstGeom prst="rect">
            <a:avLst/>
          </a:prstGeom>
        </p:spPr>
        <p:txBody>
          <a:bodyPr vert="horz" wrap="square" lIns="0" tIns="13335" rIns="0" bIns="0" rtlCol="0">
            <a:spAutoFit/>
          </a:bodyPr>
          <a:lstStyle/>
          <a:p>
            <a:pPr algn="just">
              <a:lnSpc>
                <a:spcPct val="115000"/>
              </a:lnSpc>
              <a:spcBef>
                <a:spcPts val="95"/>
              </a:spcBef>
              <a:spcAft>
                <a:spcPts val="1200"/>
              </a:spcAft>
              <a:tabLst>
                <a:tab pos="774700" algn="l"/>
              </a:tabLst>
            </a:pPr>
            <a:r>
              <a:rPr lang="en-US" sz="1800" dirty="0">
                <a:effectLst/>
                <a:latin typeface="Times New Roman" panose="02020603050405020304" pitchFamily="18" charset="0"/>
                <a:ea typeface="Times New Roman" panose="02020603050405020304" pitchFamily="18" charset="0"/>
              </a:rPr>
              <a:t>1. Each Student should write down the program in the observation book and get it evaluated by the respective lab faculty in-charge and then execute the program. </a:t>
            </a:r>
            <a:endParaRPr lang="en-IN" sz="1800" dirty="0">
              <a:effectLst/>
              <a:latin typeface="Times New Roman" panose="02020603050405020304" pitchFamily="18" charset="0"/>
              <a:ea typeface="Times New Roman" panose="02020603050405020304" pitchFamily="18" charset="0"/>
            </a:endParaRPr>
          </a:p>
          <a:p>
            <a:pPr algn="just">
              <a:lnSpc>
                <a:spcPct val="115000"/>
              </a:lnSpc>
              <a:spcBef>
                <a:spcPts val="95"/>
              </a:spcBef>
              <a:spcAft>
                <a:spcPts val="1200"/>
              </a:spcAft>
              <a:tabLst>
                <a:tab pos="774700" algn="l"/>
              </a:tabLst>
            </a:pPr>
            <a:r>
              <a:rPr lang="en-US" sz="1800" dirty="0">
                <a:effectLst/>
                <a:latin typeface="Times New Roman" panose="02020603050405020304" pitchFamily="18" charset="0"/>
                <a:ea typeface="Times New Roman" panose="02020603050405020304" pitchFamily="18" charset="0"/>
              </a:rPr>
              <a:t>2. Each Student should bring the lab record with the programs and output written for the programs completed in their respective previous week and get it evaluated by the lab faculty in-charge. In the record book students should - Handwrite the Program - Pasting of the printout of the Output or Handwriting of the Output (Output should be written for all the cases). </a:t>
            </a: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3.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Continuous Internal Evaluation for each lab is for 10 marks which includes execution of the program in the allotted lab time and showing the output. If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Leetcode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program is present for a particular lab, student needs to complete that also within the allotted lab slot only and show the output. Observation book needs to be corrected on the same day itself.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Note: wherever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LeetCode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program is present, the program to be executed will be shared during the particular lab week.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Note: Submission during the lab slot: 10 marks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Submission on the same day but after lab slot: 8 marks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Submission within 1 week the program was assigned: 6 marks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Submission within 2 weeks the program was assigned: 5 marks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Submission any later: 0 marks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304800"/>
            <a:ext cx="8459690" cy="717119"/>
          </a:xfrm>
          <a:prstGeom prst="rect">
            <a:avLst/>
          </a:prstGeom>
        </p:spPr>
        <p:txBody>
          <a:bodyPr vert="horz" wrap="square" lIns="0" tIns="283464" rIns="0" bIns="0" rtlCol="0">
            <a:spAutoFit/>
          </a:bodyPr>
          <a:lstStyle/>
          <a:p>
            <a:pPr marL="228600" indent="-228600">
              <a:spcBef>
                <a:spcPts val="475"/>
              </a:spcBef>
              <a:spcAft>
                <a:spcPts val="0"/>
              </a:spcAft>
              <a:tabLst>
                <a:tab pos="334010" algn="l"/>
                <a:tab pos="334645" algn="l"/>
              </a:tabLst>
            </a:pPr>
            <a:r>
              <a:rPr lang="en-US" sz="2800" b="1" dirty="0">
                <a:effectLst/>
                <a:latin typeface="Times New Roman" panose="02020603050405020304" pitchFamily="18" charset="0"/>
                <a:ea typeface="Times New Roman" panose="02020603050405020304" pitchFamily="18" charset="0"/>
              </a:rPr>
              <a:t>Lab Program</a:t>
            </a:r>
            <a:endParaRPr lang="en-IN" sz="2800" dirty="0">
              <a:effectLst/>
              <a:latin typeface="Times New Roman" panose="02020603050405020304" pitchFamily="18" charset="0"/>
              <a:ea typeface="Times New Roman" panose="02020603050405020304" pitchFamily="18" charset="0"/>
            </a:endParaRPr>
          </a:p>
        </p:txBody>
      </p:sp>
      <p:sp>
        <p:nvSpPr>
          <p:cNvPr id="3" name="object 3"/>
          <p:cNvSpPr txBox="1"/>
          <p:nvPr/>
        </p:nvSpPr>
        <p:spPr>
          <a:xfrm>
            <a:off x="553195" y="1371600"/>
            <a:ext cx="10706100" cy="3676006"/>
          </a:xfrm>
          <a:prstGeom prst="rect">
            <a:avLst/>
          </a:prstGeom>
        </p:spPr>
        <p:txBody>
          <a:bodyPr vert="horz" wrap="square" lIns="0" tIns="13335" rIns="0" bIns="0" rtlCol="0">
            <a:spAutoFit/>
          </a:bodyPr>
          <a:lstStyle/>
          <a:p>
            <a:pPr algn="just">
              <a:lnSpc>
                <a:spcPct val="115000"/>
              </a:lnSpc>
            </a:pPr>
            <a:r>
              <a:rPr lang="en-US" sz="2000" dirty="0">
                <a:effectLst/>
                <a:latin typeface="Times New Roman" panose="02020603050405020304" pitchFamily="18" charset="0"/>
                <a:ea typeface="Times New Roman" panose="02020603050405020304" pitchFamily="18" charset="0"/>
              </a:rPr>
              <a:t>1. Write a program to implement Singly Linked List with following operations </a:t>
            </a:r>
            <a:endParaRPr lang="en-IN" sz="2000" dirty="0">
              <a:effectLst/>
              <a:latin typeface="Times New Roman" panose="02020603050405020304" pitchFamily="18" charset="0"/>
              <a:ea typeface="Times New Roman" panose="02020603050405020304" pitchFamily="18" charset="0"/>
            </a:endParaRPr>
          </a:p>
          <a:p>
            <a:pPr marL="354013" indent="98425" algn="just">
              <a:lnSpc>
                <a:spcPct val="115000"/>
              </a:lnSpc>
            </a:pPr>
            <a:r>
              <a:rPr lang="en-US" sz="2000" dirty="0">
                <a:effectLst/>
                <a:latin typeface="Times New Roman" panose="02020603050405020304" pitchFamily="18" charset="0"/>
                <a:ea typeface="Times New Roman" panose="02020603050405020304" pitchFamily="18" charset="0"/>
              </a:rPr>
              <a:t>a) Create a linked list. </a:t>
            </a:r>
            <a:endParaRPr lang="en-IN" sz="2000" dirty="0">
              <a:effectLst/>
              <a:latin typeface="Times New Roman" panose="02020603050405020304" pitchFamily="18" charset="0"/>
              <a:ea typeface="Times New Roman" panose="02020603050405020304" pitchFamily="18" charset="0"/>
            </a:endParaRPr>
          </a:p>
          <a:p>
            <a:pPr marL="354013" indent="98425" algn="just">
              <a:lnSpc>
                <a:spcPct val="115000"/>
              </a:lnSpc>
            </a:pPr>
            <a:r>
              <a:rPr lang="en-US" sz="2000" dirty="0">
                <a:effectLst/>
                <a:latin typeface="Times New Roman" panose="02020603050405020304" pitchFamily="18" charset="0"/>
                <a:ea typeface="Times New Roman" panose="02020603050405020304" pitchFamily="18" charset="0"/>
              </a:rPr>
              <a:t>b) Insertion of a node at first position, at any position and at end of list. </a:t>
            </a:r>
            <a:endParaRPr lang="en-IN" sz="2000" dirty="0">
              <a:effectLst/>
              <a:latin typeface="Times New Roman" panose="02020603050405020304" pitchFamily="18" charset="0"/>
              <a:ea typeface="Times New Roman" panose="02020603050405020304" pitchFamily="18" charset="0"/>
            </a:endParaRPr>
          </a:p>
          <a:p>
            <a:pPr marL="354013" indent="98425"/>
            <a:r>
              <a:rPr lang="en-US" sz="2000" dirty="0">
                <a:effectLst/>
                <a:latin typeface="Times New Roman" panose="02020603050405020304" pitchFamily="18" charset="0"/>
                <a:ea typeface="Times New Roman" panose="02020603050405020304" pitchFamily="18" charset="0"/>
              </a:rPr>
              <a:t>c) Display the contents of the linked list.</a:t>
            </a: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sz="2000" dirty="0">
                <a:effectLst/>
                <a:latin typeface="Times New Roman" panose="02020603050405020304" pitchFamily="18" charset="0"/>
                <a:ea typeface="Times New Roman" panose="02020603050405020304" pitchFamily="18" charset="0"/>
              </a:rPr>
              <a:t>2.Write a program to Implement Singly Linked List with following operations</a:t>
            </a:r>
            <a:endParaRPr lang="en-IN" sz="2000" dirty="0">
              <a:effectLst/>
              <a:latin typeface="Times New Roman" panose="02020603050405020304" pitchFamily="18" charset="0"/>
              <a:ea typeface="Times New Roman" panose="02020603050405020304" pitchFamily="18" charset="0"/>
            </a:endParaRPr>
          </a:p>
          <a:p>
            <a:pPr indent="452438" algn="just">
              <a:lnSpc>
                <a:spcPct val="115000"/>
              </a:lnSpc>
            </a:pPr>
            <a:r>
              <a:rPr lang="en-US" sz="2000" dirty="0">
                <a:effectLst/>
                <a:latin typeface="Times New Roman" panose="02020603050405020304" pitchFamily="18" charset="0"/>
                <a:ea typeface="Times New Roman" panose="02020603050405020304" pitchFamily="18" charset="0"/>
              </a:rPr>
              <a:t>a) Create a linked list. </a:t>
            </a:r>
            <a:endParaRPr lang="en-IN" sz="2000" dirty="0">
              <a:effectLst/>
              <a:latin typeface="Times New Roman" panose="02020603050405020304" pitchFamily="18" charset="0"/>
              <a:ea typeface="Times New Roman" panose="02020603050405020304" pitchFamily="18" charset="0"/>
            </a:endParaRPr>
          </a:p>
          <a:p>
            <a:pPr indent="452438" algn="just">
              <a:lnSpc>
                <a:spcPct val="115000"/>
              </a:lnSpc>
            </a:pPr>
            <a:r>
              <a:rPr lang="en-US" sz="2000" dirty="0">
                <a:effectLst/>
                <a:latin typeface="Times New Roman" panose="02020603050405020304" pitchFamily="18" charset="0"/>
                <a:ea typeface="Times New Roman" panose="02020603050405020304" pitchFamily="18" charset="0"/>
              </a:rPr>
              <a:t>b) Deletion of first element, specified element and last element in the list. </a:t>
            </a:r>
            <a:endParaRPr lang="en-IN" sz="2000" dirty="0">
              <a:effectLst/>
              <a:latin typeface="Times New Roman" panose="02020603050405020304" pitchFamily="18" charset="0"/>
              <a:ea typeface="Times New Roman" panose="02020603050405020304" pitchFamily="18" charset="0"/>
            </a:endParaRPr>
          </a:p>
          <a:p>
            <a:pPr indent="452438"/>
            <a:r>
              <a:rPr lang="en-US" sz="2000" dirty="0">
                <a:effectLst/>
                <a:latin typeface="Times New Roman" panose="02020603050405020304" pitchFamily="18" charset="0"/>
                <a:ea typeface="Times New Roman" panose="02020603050405020304" pitchFamily="18" charset="0"/>
              </a:rPr>
              <a:t>c) Display the contents of the linked list.</a:t>
            </a:r>
            <a:endParaRPr lang="en-US" sz="2000" dirty="0">
              <a:latin typeface="Times New Roman" panose="02020603050405020304" pitchFamily="18" charset="0"/>
              <a:ea typeface="Times New Roman" panose="02020603050405020304" pitchFamily="18" charset="0"/>
            </a:endParaRPr>
          </a:p>
          <a:p>
            <a:pPr indent="452438"/>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7300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7545290" cy="778675"/>
          </a:xfrm>
          <a:prstGeom prst="rect">
            <a:avLst/>
          </a:prstGeom>
        </p:spPr>
        <p:txBody>
          <a:bodyPr vert="horz" wrap="square" lIns="0" tIns="283464" rIns="0" bIns="0" rtlCol="0">
            <a:spAutoFit/>
          </a:bodyPr>
          <a:lstStyle/>
          <a:p>
            <a:pPr marL="231775">
              <a:spcBef>
                <a:spcPts val="105"/>
              </a:spcBef>
            </a:pPr>
            <a:r>
              <a:rPr sz="3200" dirty="0"/>
              <a:t>Singly</a:t>
            </a:r>
            <a:r>
              <a:rPr sz="3200" spc="-65" dirty="0"/>
              <a:t> </a:t>
            </a:r>
            <a:r>
              <a:rPr sz="3200" dirty="0"/>
              <a:t>Linked</a:t>
            </a:r>
            <a:r>
              <a:rPr sz="3200" spc="-90" dirty="0"/>
              <a:t> </a:t>
            </a:r>
            <a:r>
              <a:rPr sz="3200" dirty="0"/>
              <a:t>List:Deleting</a:t>
            </a:r>
            <a:r>
              <a:rPr sz="3200" spc="-95" dirty="0"/>
              <a:t> </a:t>
            </a:r>
            <a:r>
              <a:rPr sz="3200" dirty="0"/>
              <a:t>a</a:t>
            </a:r>
            <a:r>
              <a:rPr sz="3200" spc="-65" dirty="0"/>
              <a:t> </a:t>
            </a:r>
            <a:r>
              <a:rPr sz="3200" spc="-20" dirty="0"/>
              <a:t>node</a:t>
            </a:r>
          </a:p>
        </p:txBody>
      </p:sp>
      <p:sp>
        <p:nvSpPr>
          <p:cNvPr id="3" name="object 3"/>
          <p:cNvSpPr txBox="1"/>
          <p:nvPr/>
        </p:nvSpPr>
        <p:spPr>
          <a:xfrm>
            <a:off x="1447800" y="1674780"/>
            <a:ext cx="7312659" cy="1737014"/>
          </a:xfrm>
          <a:prstGeom prst="rect">
            <a:avLst/>
          </a:prstGeom>
        </p:spPr>
        <p:txBody>
          <a:bodyPr vert="horz" wrap="square" lIns="0" tIns="13335" rIns="0" bIns="0" rtlCol="0">
            <a:spAutoFit/>
          </a:bodyPr>
          <a:lstStyle/>
          <a:p>
            <a:pPr marL="354965" indent="-342265">
              <a:spcBef>
                <a:spcPts val="105"/>
              </a:spcBef>
              <a:buFont typeface="Arial MT"/>
              <a:buChar char="•"/>
              <a:tabLst>
                <a:tab pos="354965" algn="l"/>
              </a:tabLst>
            </a:pPr>
            <a:r>
              <a:rPr sz="2800" dirty="0">
                <a:latin typeface="Calibri"/>
                <a:cs typeface="Calibri"/>
              </a:rPr>
              <a:t>A</a:t>
            </a:r>
            <a:r>
              <a:rPr sz="2800" spc="-55" dirty="0">
                <a:latin typeface="Calibri"/>
                <a:cs typeface="Calibri"/>
              </a:rPr>
              <a:t> </a:t>
            </a:r>
            <a:r>
              <a:rPr sz="2800" dirty="0">
                <a:latin typeface="Calibri"/>
                <a:cs typeface="Calibri"/>
              </a:rPr>
              <a:t>node</a:t>
            </a:r>
            <a:r>
              <a:rPr sz="2800" spc="-35" dirty="0">
                <a:latin typeface="Calibri"/>
                <a:cs typeface="Calibri"/>
              </a:rPr>
              <a:t> </a:t>
            </a:r>
            <a:r>
              <a:rPr sz="2800" dirty="0">
                <a:latin typeface="Calibri"/>
                <a:cs typeface="Calibri"/>
              </a:rPr>
              <a:t>can</a:t>
            </a:r>
            <a:r>
              <a:rPr sz="2800" spc="-45" dirty="0">
                <a:latin typeface="Calibri"/>
                <a:cs typeface="Calibri"/>
              </a:rPr>
              <a:t> </a:t>
            </a:r>
            <a:r>
              <a:rPr sz="2800" dirty="0">
                <a:latin typeface="Calibri"/>
                <a:cs typeface="Calibri"/>
              </a:rPr>
              <a:t>be</a:t>
            </a:r>
            <a:r>
              <a:rPr sz="2800" spc="-35" dirty="0">
                <a:latin typeface="Calibri"/>
                <a:cs typeface="Calibri"/>
              </a:rPr>
              <a:t> </a:t>
            </a:r>
            <a:r>
              <a:rPr sz="2800" dirty="0">
                <a:latin typeface="Calibri"/>
                <a:cs typeface="Calibri"/>
              </a:rPr>
              <a:t>deleted</a:t>
            </a:r>
            <a:r>
              <a:rPr sz="2800" spc="-45" dirty="0">
                <a:latin typeface="Calibri"/>
                <a:cs typeface="Calibri"/>
              </a:rPr>
              <a:t> </a:t>
            </a:r>
            <a:r>
              <a:rPr sz="2800" dirty="0">
                <a:latin typeface="Calibri"/>
                <a:cs typeface="Calibri"/>
              </a:rPr>
              <a:t>in</a:t>
            </a:r>
            <a:r>
              <a:rPr sz="2800" spc="-20" dirty="0">
                <a:latin typeface="Calibri"/>
                <a:cs typeface="Calibri"/>
              </a:rPr>
              <a:t> </a:t>
            </a:r>
            <a:r>
              <a:rPr sz="2800" dirty="0">
                <a:latin typeface="Calibri"/>
                <a:cs typeface="Calibri"/>
              </a:rPr>
              <a:t>three</a:t>
            </a:r>
            <a:r>
              <a:rPr sz="2800" spc="-55" dirty="0">
                <a:latin typeface="Calibri"/>
                <a:cs typeface="Calibri"/>
              </a:rPr>
              <a:t> </a:t>
            </a:r>
            <a:r>
              <a:rPr sz="2800" spc="-20" dirty="0">
                <a:latin typeface="Calibri"/>
                <a:cs typeface="Calibri"/>
              </a:rPr>
              <a:t>ways</a:t>
            </a:r>
            <a:endParaRPr sz="2800" dirty="0">
              <a:latin typeface="Calibri"/>
              <a:cs typeface="Calibri"/>
            </a:endParaRPr>
          </a:p>
          <a:p>
            <a:pPr marL="778510" lvl="1" indent="-422909">
              <a:buFont typeface="Calibri"/>
              <a:buAutoNum type="arabicParenR"/>
              <a:tabLst>
                <a:tab pos="778510" algn="l"/>
              </a:tabLst>
            </a:pPr>
            <a:r>
              <a:rPr sz="2800" dirty="0">
                <a:latin typeface="Calibri"/>
                <a:cs typeface="Calibri"/>
              </a:rPr>
              <a:t>At</a:t>
            </a:r>
            <a:r>
              <a:rPr sz="2800" spc="-65" dirty="0">
                <a:latin typeface="Calibri"/>
                <a:cs typeface="Calibri"/>
              </a:rPr>
              <a:t> </a:t>
            </a:r>
            <a:r>
              <a:rPr sz="2800" dirty="0">
                <a:latin typeface="Calibri"/>
                <a:cs typeface="Calibri"/>
              </a:rPr>
              <a:t>the</a:t>
            </a:r>
            <a:r>
              <a:rPr sz="2800" spc="-80" dirty="0">
                <a:latin typeface="Calibri"/>
                <a:cs typeface="Calibri"/>
              </a:rPr>
              <a:t> </a:t>
            </a:r>
            <a:r>
              <a:rPr sz="2800" dirty="0">
                <a:latin typeface="Calibri"/>
                <a:cs typeface="Calibri"/>
              </a:rPr>
              <a:t>front</a:t>
            </a:r>
            <a:r>
              <a:rPr sz="2800" spc="-70" dirty="0">
                <a:latin typeface="Calibri"/>
                <a:cs typeface="Calibri"/>
              </a:rPr>
              <a:t> </a:t>
            </a:r>
            <a:r>
              <a:rPr sz="2800" dirty="0">
                <a:latin typeface="Calibri"/>
                <a:cs typeface="Calibri"/>
              </a:rPr>
              <a:t>of</a:t>
            </a:r>
            <a:r>
              <a:rPr sz="2800" spc="-75" dirty="0">
                <a:latin typeface="Calibri"/>
                <a:cs typeface="Calibri"/>
              </a:rPr>
              <a:t> </a:t>
            </a:r>
            <a:r>
              <a:rPr sz="2800" dirty="0">
                <a:latin typeface="Calibri"/>
                <a:cs typeface="Calibri"/>
              </a:rPr>
              <a:t>the</a:t>
            </a:r>
            <a:r>
              <a:rPr sz="2800" spc="-70" dirty="0">
                <a:latin typeface="Calibri"/>
                <a:cs typeface="Calibri"/>
              </a:rPr>
              <a:t> </a:t>
            </a:r>
            <a:r>
              <a:rPr sz="2800" dirty="0">
                <a:latin typeface="Calibri"/>
                <a:cs typeface="Calibri"/>
              </a:rPr>
              <a:t>linked</a:t>
            </a:r>
            <a:r>
              <a:rPr sz="2800" spc="-60" dirty="0">
                <a:latin typeface="Calibri"/>
                <a:cs typeface="Calibri"/>
              </a:rPr>
              <a:t> </a:t>
            </a:r>
            <a:r>
              <a:rPr sz="2800" spc="-20" dirty="0">
                <a:latin typeface="Calibri"/>
                <a:cs typeface="Calibri"/>
              </a:rPr>
              <a:t>list</a:t>
            </a:r>
            <a:r>
              <a:rPr lang="en-IN" sz="2800" spc="-20" dirty="0">
                <a:latin typeface="Calibri"/>
                <a:cs typeface="Calibri"/>
              </a:rPr>
              <a:t> (Beginning)</a:t>
            </a:r>
            <a:endParaRPr sz="2800" dirty="0">
              <a:latin typeface="Calibri"/>
              <a:cs typeface="Calibri"/>
            </a:endParaRPr>
          </a:p>
          <a:p>
            <a:pPr marL="779145" lvl="1" indent="-423545">
              <a:buFont typeface="Calibri"/>
              <a:buAutoNum type="arabicParenR"/>
              <a:tabLst>
                <a:tab pos="779145" algn="l"/>
              </a:tabLst>
            </a:pPr>
            <a:r>
              <a:rPr sz="2800" dirty="0">
                <a:latin typeface="Calibri"/>
                <a:cs typeface="Calibri"/>
              </a:rPr>
              <a:t>After</a:t>
            </a:r>
            <a:r>
              <a:rPr sz="2800" spc="-70" dirty="0">
                <a:latin typeface="Calibri"/>
                <a:cs typeface="Calibri"/>
              </a:rPr>
              <a:t> </a:t>
            </a:r>
            <a:r>
              <a:rPr sz="2800" dirty="0">
                <a:latin typeface="Calibri"/>
                <a:cs typeface="Calibri"/>
              </a:rPr>
              <a:t>a</a:t>
            </a:r>
            <a:r>
              <a:rPr sz="2800" spc="-70" dirty="0">
                <a:latin typeface="Calibri"/>
                <a:cs typeface="Calibri"/>
              </a:rPr>
              <a:t> </a:t>
            </a:r>
            <a:r>
              <a:rPr sz="2800" dirty="0">
                <a:latin typeface="Calibri"/>
                <a:cs typeface="Calibri"/>
              </a:rPr>
              <a:t>given</a:t>
            </a:r>
            <a:r>
              <a:rPr sz="2800" spc="-70" dirty="0">
                <a:latin typeface="Calibri"/>
                <a:cs typeface="Calibri"/>
              </a:rPr>
              <a:t> </a:t>
            </a:r>
            <a:r>
              <a:rPr sz="2800" dirty="0">
                <a:latin typeface="Calibri"/>
                <a:cs typeface="Calibri"/>
              </a:rPr>
              <a:t>node/specified</a:t>
            </a:r>
            <a:r>
              <a:rPr sz="2800" spc="-55" dirty="0">
                <a:latin typeface="Calibri"/>
                <a:cs typeface="Calibri"/>
              </a:rPr>
              <a:t> </a:t>
            </a:r>
            <a:r>
              <a:rPr sz="2800" spc="-10" dirty="0">
                <a:latin typeface="Calibri"/>
                <a:cs typeface="Calibri"/>
              </a:rPr>
              <a:t>position</a:t>
            </a:r>
            <a:endParaRPr lang="en-IN" sz="2800" spc="-10" dirty="0">
              <a:latin typeface="Calibri"/>
              <a:cs typeface="Calibri"/>
            </a:endParaRPr>
          </a:p>
          <a:p>
            <a:pPr marL="779145" lvl="1" indent="-423545">
              <a:buFont typeface="Calibri"/>
              <a:buAutoNum type="arabicParenR"/>
              <a:tabLst>
                <a:tab pos="779145" algn="l"/>
              </a:tabLst>
            </a:pPr>
            <a:r>
              <a:rPr sz="2800" dirty="0">
                <a:latin typeface="Calibri"/>
                <a:cs typeface="Calibri"/>
              </a:rPr>
              <a:t>At</a:t>
            </a:r>
            <a:r>
              <a:rPr sz="2800" spc="-50" dirty="0">
                <a:latin typeface="Calibri"/>
                <a:cs typeface="Calibri"/>
              </a:rPr>
              <a:t> </a:t>
            </a:r>
            <a:r>
              <a:rPr sz="2800" dirty="0">
                <a:latin typeface="Calibri"/>
                <a:cs typeface="Calibri"/>
              </a:rPr>
              <a:t>the</a:t>
            </a:r>
            <a:r>
              <a:rPr sz="2800" spc="-65" dirty="0">
                <a:latin typeface="Calibri"/>
                <a:cs typeface="Calibri"/>
              </a:rPr>
              <a:t> </a:t>
            </a:r>
            <a:r>
              <a:rPr sz="2800" dirty="0">
                <a:latin typeface="Calibri"/>
                <a:cs typeface="Calibri"/>
              </a:rPr>
              <a:t>end</a:t>
            </a:r>
            <a:r>
              <a:rPr sz="2800" spc="-60" dirty="0">
                <a:latin typeface="Calibri"/>
                <a:cs typeface="Calibri"/>
              </a:rPr>
              <a:t> </a:t>
            </a:r>
            <a:r>
              <a:rPr sz="2800" dirty="0">
                <a:latin typeface="Calibri"/>
                <a:cs typeface="Calibri"/>
              </a:rPr>
              <a:t>of</a:t>
            </a:r>
            <a:r>
              <a:rPr sz="2800" spc="-55" dirty="0">
                <a:latin typeface="Calibri"/>
                <a:cs typeface="Calibri"/>
              </a:rPr>
              <a:t> </a:t>
            </a:r>
            <a:r>
              <a:rPr sz="2800" dirty="0">
                <a:latin typeface="Calibri"/>
                <a:cs typeface="Calibri"/>
              </a:rPr>
              <a:t>the</a:t>
            </a:r>
            <a:r>
              <a:rPr sz="2800" spc="-55" dirty="0">
                <a:latin typeface="Calibri"/>
                <a:cs typeface="Calibri"/>
              </a:rPr>
              <a:t> </a:t>
            </a:r>
            <a:r>
              <a:rPr sz="2800" dirty="0">
                <a:latin typeface="Calibri"/>
                <a:cs typeface="Calibri"/>
              </a:rPr>
              <a:t>linked</a:t>
            </a:r>
            <a:r>
              <a:rPr sz="2800" spc="-45" dirty="0">
                <a:latin typeface="Calibri"/>
                <a:cs typeface="Calibri"/>
              </a:rPr>
              <a:t> </a:t>
            </a:r>
            <a:r>
              <a:rPr sz="2800" spc="-10" dirty="0">
                <a:latin typeface="Calibri"/>
                <a:cs typeface="Calibri"/>
              </a:rPr>
              <a:t>list.</a:t>
            </a:r>
            <a:endParaRPr sz="2800" dirty="0">
              <a:latin typeface="Calibri"/>
              <a:cs typeface="Calibri"/>
            </a:endParaRPr>
          </a:p>
        </p:txBody>
      </p:sp>
    </p:spTree>
    <p:extLst>
      <p:ext uri="{BB962C8B-B14F-4D97-AF65-F5344CB8AC3E}">
        <p14:creationId xmlns:p14="http://schemas.microsoft.com/office/powerpoint/2010/main" val="2440010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39103"/>
            <a:ext cx="5868890" cy="778675"/>
          </a:xfrm>
          <a:prstGeom prst="rect">
            <a:avLst/>
          </a:prstGeom>
        </p:spPr>
        <p:txBody>
          <a:bodyPr vert="horz" wrap="square" lIns="0" tIns="283464" rIns="0" bIns="0" rtlCol="0">
            <a:spAutoFit/>
          </a:bodyPr>
          <a:lstStyle/>
          <a:p>
            <a:pPr marL="1057910">
              <a:spcBef>
                <a:spcPts val="105"/>
              </a:spcBef>
            </a:pPr>
            <a:r>
              <a:rPr sz="3200" dirty="0"/>
              <a:t>Delete</a:t>
            </a:r>
            <a:r>
              <a:rPr sz="3200" spc="-50" dirty="0"/>
              <a:t> </a:t>
            </a:r>
            <a:r>
              <a:rPr sz="3200" dirty="0"/>
              <a:t>a</a:t>
            </a:r>
            <a:r>
              <a:rPr sz="3200" spc="-25" dirty="0"/>
              <a:t> </a:t>
            </a:r>
            <a:r>
              <a:rPr sz="3200" dirty="0"/>
              <a:t>node</a:t>
            </a:r>
            <a:r>
              <a:rPr sz="3200" spc="-30" dirty="0"/>
              <a:t> </a:t>
            </a:r>
            <a:r>
              <a:rPr sz="3200" dirty="0"/>
              <a:t>at</a:t>
            </a:r>
            <a:r>
              <a:rPr sz="3200" spc="-25" dirty="0"/>
              <a:t> </a:t>
            </a:r>
            <a:r>
              <a:rPr sz="3200" dirty="0"/>
              <a:t>the</a:t>
            </a:r>
            <a:r>
              <a:rPr sz="3200" spc="-15" dirty="0"/>
              <a:t> </a:t>
            </a:r>
            <a:r>
              <a:rPr sz="3200" spc="-10" dirty="0"/>
              <a:t>front</a:t>
            </a:r>
          </a:p>
        </p:txBody>
      </p:sp>
      <p:pic>
        <p:nvPicPr>
          <p:cNvPr id="4" name="object 4"/>
          <p:cNvPicPr/>
          <p:nvPr/>
        </p:nvPicPr>
        <p:blipFill>
          <a:blip r:embed="rId2" cstate="print"/>
          <a:stretch>
            <a:fillRect/>
          </a:stretch>
        </p:blipFill>
        <p:spPr>
          <a:xfrm>
            <a:off x="2743200" y="1752600"/>
            <a:ext cx="7848600" cy="3352800"/>
          </a:xfrm>
          <a:prstGeom prst="rect">
            <a:avLst/>
          </a:prstGeom>
        </p:spPr>
      </p:pic>
      <p:sp>
        <p:nvSpPr>
          <p:cNvPr id="6" name="TextBox 5">
            <a:extLst>
              <a:ext uri="{FF2B5EF4-FFF2-40B4-BE49-F238E27FC236}">
                <a16:creationId xmlns:a16="http://schemas.microsoft.com/office/drawing/2014/main" id="{EFD0A873-EE75-899E-8FA8-1858F38B4B30}"/>
              </a:ext>
            </a:extLst>
          </p:cNvPr>
          <p:cNvSpPr txBox="1"/>
          <p:nvPr/>
        </p:nvSpPr>
        <p:spPr>
          <a:xfrm>
            <a:off x="152400" y="4572000"/>
            <a:ext cx="5638800" cy="1754326"/>
          </a:xfrm>
          <a:prstGeom prst="rect">
            <a:avLst/>
          </a:prstGeom>
          <a:noFill/>
        </p:spPr>
        <p:txBody>
          <a:bodyPr wrap="square">
            <a:spAutoFit/>
          </a:bodyPr>
          <a:lstStyle/>
          <a:p>
            <a:r>
              <a:rPr lang="en-US" dirty="0"/>
              <a:t>First check if the list is empty. If not empty continue</a:t>
            </a:r>
          </a:p>
          <a:p>
            <a:r>
              <a:rPr lang="en-US" dirty="0"/>
              <a:t>Point head to the next node i.e. second node</a:t>
            </a:r>
          </a:p>
          <a:p>
            <a:r>
              <a:rPr lang="en-US" dirty="0"/>
              <a:t>    temp = head</a:t>
            </a:r>
          </a:p>
          <a:p>
            <a:r>
              <a:rPr lang="en-US" dirty="0"/>
              <a:t>    head = head-&gt;next</a:t>
            </a:r>
          </a:p>
          <a:p>
            <a:r>
              <a:rPr lang="en-US" dirty="0"/>
              <a:t>Make sure to free unused memory</a:t>
            </a:r>
          </a:p>
          <a:p>
            <a:r>
              <a:rPr lang="en-US" dirty="0"/>
              <a:t>    free(temp); or delete temp;</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39103"/>
            <a:ext cx="5868890" cy="778675"/>
          </a:xfrm>
          <a:prstGeom prst="rect">
            <a:avLst/>
          </a:prstGeom>
        </p:spPr>
        <p:txBody>
          <a:bodyPr vert="horz" wrap="square" lIns="0" tIns="283464" rIns="0" bIns="0" rtlCol="0">
            <a:spAutoFit/>
          </a:bodyPr>
          <a:lstStyle/>
          <a:p>
            <a:pPr marL="1057910">
              <a:spcBef>
                <a:spcPts val="105"/>
              </a:spcBef>
            </a:pPr>
            <a:r>
              <a:rPr sz="3200" dirty="0"/>
              <a:t>Delete</a:t>
            </a:r>
            <a:r>
              <a:rPr sz="3200" spc="-50" dirty="0"/>
              <a:t> </a:t>
            </a:r>
            <a:r>
              <a:rPr sz="3200" dirty="0"/>
              <a:t>a</a:t>
            </a:r>
            <a:r>
              <a:rPr sz="3200" spc="-25" dirty="0"/>
              <a:t> </a:t>
            </a:r>
            <a:r>
              <a:rPr sz="3200" dirty="0"/>
              <a:t>node</a:t>
            </a:r>
            <a:r>
              <a:rPr sz="3200" spc="-30" dirty="0"/>
              <a:t> </a:t>
            </a:r>
            <a:r>
              <a:rPr sz="3200" dirty="0"/>
              <a:t>at</a:t>
            </a:r>
            <a:r>
              <a:rPr sz="3200" spc="-25" dirty="0"/>
              <a:t> </a:t>
            </a:r>
            <a:r>
              <a:rPr sz="3200" dirty="0"/>
              <a:t>the</a:t>
            </a:r>
            <a:r>
              <a:rPr sz="3200" spc="-15" dirty="0"/>
              <a:t> </a:t>
            </a:r>
            <a:r>
              <a:rPr sz="3200" spc="-10" dirty="0"/>
              <a:t>front</a:t>
            </a:r>
          </a:p>
        </p:txBody>
      </p:sp>
      <p:sp>
        <p:nvSpPr>
          <p:cNvPr id="3" name="object 3"/>
          <p:cNvSpPr txBox="1"/>
          <p:nvPr/>
        </p:nvSpPr>
        <p:spPr>
          <a:xfrm>
            <a:off x="533400" y="1066800"/>
            <a:ext cx="8077199" cy="4742965"/>
          </a:xfrm>
          <a:prstGeom prst="rect">
            <a:avLst/>
          </a:prstGeom>
        </p:spPr>
        <p:txBody>
          <a:bodyPr vert="horz" wrap="square" lIns="0" tIns="48895" rIns="0" bIns="0" rtlCol="0">
            <a:spAutoFit/>
          </a:bodyPr>
          <a:lstStyle/>
          <a:p>
            <a:pPr marL="12700">
              <a:spcBef>
                <a:spcPts val="385"/>
              </a:spcBef>
            </a:pPr>
            <a:r>
              <a:rPr b="1" dirty="0">
                <a:latin typeface="Calibri"/>
                <a:cs typeface="Calibri"/>
              </a:rPr>
              <a:t>void</a:t>
            </a:r>
            <a:r>
              <a:rPr b="1" spc="-50" dirty="0">
                <a:latin typeface="Calibri"/>
                <a:cs typeface="Calibri"/>
              </a:rPr>
              <a:t> </a:t>
            </a:r>
            <a:r>
              <a:rPr spc="-10" dirty="0">
                <a:latin typeface="Calibri"/>
                <a:cs typeface="Calibri"/>
              </a:rPr>
              <a:t>Pop()</a:t>
            </a:r>
            <a:endParaRPr dirty="0">
              <a:latin typeface="Calibri"/>
              <a:cs typeface="Calibri"/>
            </a:endParaRPr>
          </a:p>
          <a:p>
            <a:pPr marL="151130">
              <a:spcBef>
                <a:spcPts val="290"/>
              </a:spcBef>
            </a:pPr>
            <a:r>
              <a:rPr spc="-50" dirty="0">
                <a:latin typeface="Calibri"/>
                <a:cs typeface="Calibri"/>
              </a:rPr>
              <a:t>{</a:t>
            </a:r>
            <a:endParaRPr dirty="0">
              <a:latin typeface="Calibri"/>
              <a:cs typeface="Calibri"/>
            </a:endParaRPr>
          </a:p>
          <a:p>
            <a:pPr marL="289560">
              <a:spcBef>
                <a:spcPts val="285"/>
              </a:spcBef>
            </a:pPr>
            <a:r>
              <a:rPr dirty="0">
                <a:latin typeface="Calibri"/>
                <a:cs typeface="Calibri"/>
              </a:rPr>
              <a:t>struct</a:t>
            </a:r>
            <a:r>
              <a:rPr spc="-20" dirty="0">
                <a:latin typeface="Calibri"/>
                <a:cs typeface="Calibri"/>
              </a:rPr>
              <a:t> </a:t>
            </a:r>
            <a:r>
              <a:rPr dirty="0">
                <a:latin typeface="Calibri"/>
                <a:cs typeface="Calibri"/>
              </a:rPr>
              <a:t>node</a:t>
            </a:r>
            <a:r>
              <a:rPr spc="-35" dirty="0">
                <a:latin typeface="Calibri"/>
                <a:cs typeface="Calibri"/>
              </a:rPr>
              <a:t> </a:t>
            </a:r>
            <a:r>
              <a:rPr spc="-10" dirty="0">
                <a:latin typeface="Calibri"/>
                <a:cs typeface="Calibri"/>
              </a:rPr>
              <a:t>*ptr;</a:t>
            </a:r>
            <a:endParaRPr dirty="0">
              <a:latin typeface="Calibri"/>
              <a:cs typeface="Calibri"/>
            </a:endParaRPr>
          </a:p>
          <a:p>
            <a:pPr marL="289560">
              <a:spcBef>
                <a:spcPts val="295"/>
              </a:spcBef>
            </a:pPr>
            <a:r>
              <a:rPr b="1" dirty="0">
                <a:latin typeface="Calibri"/>
                <a:cs typeface="Calibri"/>
              </a:rPr>
              <a:t>if</a:t>
            </a:r>
            <a:r>
              <a:rPr dirty="0">
                <a:latin typeface="Calibri"/>
                <a:cs typeface="Calibri"/>
              </a:rPr>
              <a:t>(head</a:t>
            </a:r>
            <a:r>
              <a:rPr spc="-25" dirty="0">
                <a:latin typeface="Calibri"/>
                <a:cs typeface="Calibri"/>
              </a:rPr>
              <a:t> </a:t>
            </a:r>
            <a:r>
              <a:rPr dirty="0">
                <a:latin typeface="Calibri"/>
                <a:cs typeface="Calibri"/>
              </a:rPr>
              <a:t>==</a:t>
            </a:r>
            <a:r>
              <a:rPr spc="-10" dirty="0">
                <a:latin typeface="Calibri"/>
                <a:cs typeface="Calibri"/>
              </a:rPr>
              <a:t> NULL)</a:t>
            </a:r>
            <a:endParaRPr dirty="0">
              <a:latin typeface="Calibri"/>
              <a:cs typeface="Calibri"/>
            </a:endParaRPr>
          </a:p>
          <a:p>
            <a:pPr marL="289560">
              <a:spcBef>
                <a:spcPts val="285"/>
              </a:spcBef>
            </a:pPr>
            <a:r>
              <a:rPr spc="-50" dirty="0">
                <a:latin typeface="Calibri"/>
                <a:cs typeface="Calibri"/>
              </a:rPr>
              <a:t>{</a:t>
            </a:r>
            <a:endParaRPr dirty="0">
              <a:latin typeface="Calibri"/>
              <a:cs typeface="Calibri"/>
            </a:endParaRPr>
          </a:p>
          <a:p>
            <a:pPr marL="429895">
              <a:spcBef>
                <a:spcPts val="290"/>
              </a:spcBef>
            </a:pPr>
            <a:r>
              <a:rPr spc="-10" dirty="0">
                <a:latin typeface="Calibri"/>
                <a:cs typeface="Calibri"/>
              </a:rPr>
              <a:t>printf("\nList</a:t>
            </a:r>
            <a:r>
              <a:rPr spc="-20" dirty="0">
                <a:latin typeface="Calibri"/>
                <a:cs typeface="Calibri"/>
              </a:rPr>
              <a:t> </a:t>
            </a:r>
            <a:r>
              <a:rPr dirty="0">
                <a:latin typeface="Calibri"/>
                <a:cs typeface="Calibri"/>
              </a:rPr>
              <a:t>is</a:t>
            </a:r>
            <a:r>
              <a:rPr spc="30" dirty="0">
                <a:latin typeface="Calibri"/>
                <a:cs typeface="Calibri"/>
              </a:rPr>
              <a:t> </a:t>
            </a:r>
            <a:r>
              <a:rPr spc="-10" dirty="0">
                <a:latin typeface="Calibri"/>
                <a:cs typeface="Calibri"/>
              </a:rPr>
              <a:t>empty");</a:t>
            </a:r>
            <a:endParaRPr dirty="0">
              <a:latin typeface="Calibri"/>
              <a:cs typeface="Calibri"/>
            </a:endParaRPr>
          </a:p>
          <a:p>
            <a:pPr marL="289560">
              <a:spcBef>
                <a:spcPts val="285"/>
              </a:spcBef>
            </a:pPr>
            <a:r>
              <a:rPr spc="-50" dirty="0">
                <a:latin typeface="Calibri"/>
                <a:cs typeface="Calibri"/>
              </a:rPr>
              <a:t>}</a:t>
            </a:r>
            <a:endParaRPr dirty="0">
              <a:latin typeface="Calibri"/>
              <a:cs typeface="Calibri"/>
            </a:endParaRPr>
          </a:p>
          <a:p>
            <a:pPr marL="289560">
              <a:spcBef>
                <a:spcPts val="290"/>
              </a:spcBef>
            </a:pPr>
            <a:r>
              <a:rPr b="1" spc="-20" dirty="0">
                <a:latin typeface="Calibri"/>
                <a:cs typeface="Calibri"/>
              </a:rPr>
              <a:t>else</a:t>
            </a:r>
            <a:endParaRPr dirty="0">
              <a:latin typeface="Calibri"/>
              <a:cs typeface="Calibri"/>
            </a:endParaRPr>
          </a:p>
          <a:p>
            <a:pPr marL="289560">
              <a:spcBef>
                <a:spcPts val="290"/>
              </a:spcBef>
            </a:pPr>
            <a:r>
              <a:rPr spc="-50" dirty="0">
                <a:latin typeface="Calibri"/>
                <a:cs typeface="Calibri"/>
              </a:rPr>
              <a:t>{</a:t>
            </a:r>
            <a:endParaRPr dirty="0">
              <a:latin typeface="Calibri"/>
              <a:cs typeface="Calibri"/>
            </a:endParaRPr>
          </a:p>
          <a:p>
            <a:pPr marL="429895">
              <a:spcBef>
                <a:spcPts val="285"/>
              </a:spcBef>
            </a:pPr>
            <a:r>
              <a:rPr dirty="0">
                <a:latin typeface="Calibri"/>
                <a:cs typeface="Calibri"/>
              </a:rPr>
              <a:t>ptr</a:t>
            </a:r>
            <a:r>
              <a:rPr spc="-30" dirty="0">
                <a:latin typeface="Calibri"/>
                <a:cs typeface="Calibri"/>
              </a:rPr>
              <a:t> </a:t>
            </a:r>
            <a:r>
              <a:rPr dirty="0">
                <a:latin typeface="Calibri"/>
                <a:cs typeface="Calibri"/>
              </a:rPr>
              <a:t>=</a:t>
            </a:r>
            <a:r>
              <a:rPr spc="5" dirty="0">
                <a:latin typeface="Calibri"/>
                <a:cs typeface="Calibri"/>
              </a:rPr>
              <a:t> </a:t>
            </a:r>
            <a:r>
              <a:rPr spc="-10" dirty="0">
                <a:latin typeface="Calibri"/>
                <a:cs typeface="Calibri"/>
              </a:rPr>
              <a:t>head;</a:t>
            </a:r>
            <a:endParaRPr dirty="0">
              <a:latin typeface="Calibri"/>
              <a:cs typeface="Calibri"/>
            </a:endParaRPr>
          </a:p>
          <a:p>
            <a:pPr marL="429895">
              <a:spcBef>
                <a:spcPts val="290"/>
              </a:spcBef>
            </a:pPr>
            <a:r>
              <a:rPr dirty="0">
                <a:latin typeface="Calibri"/>
                <a:cs typeface="Calibri"/>
              </a:rPr>
              <a:t>head</a:t>
            </a:r>
            <a:r>
              <a:rPr spc="-5" dirty="0">
                <a:latin typeface="Calibri"/>
                <a:cs typeface="Calibri"/>
              </a:rPr>
              <a:t> </a:t>
            </a:r>
            <a:r>
              <a:rPr dirty="0">
                <a:latin typeface="Calibri"/>
                <a:cs typeface="Calibri"/>
              </a:rPr>
              <a:t>=</a:t>
            </a:r>
            <a:r>
              <a:rPr spc="15" dirty="0">
                <a:latin typeface="Calibri"/>
                <a:cs typeface="Calibri"/>
              </a:rPr>
              <a:t> </a:t>
            </a:r>
            <a:r>
              <a:rPr dirty="0">
                <a:latin typeface="Calibri"/>
                <a:cs typeface="Calibri"/>
              </a:rPr>
              <a:t>ptr-</a:t>
            </a:r>
            <a:r>
              <a:rPr spc="-10" dirty="0">
                <a:latin typeface="Calibri"/>
                <a:cs typeface="Calibri"/>
              </a:rPr>
              <a:t>&gt;next;</a:t>
            </a:r>
            <a:endParaRPr dirty="0">
              <a:latin typeface="Calibri"/>
              <a:cs typeface="Calibri"/>
            </a:endParaRPr>
          </a:p>
          <a:p>
            <a:pPr marL="429895">
              <a:spcBef>
                <a:spcPts val="290"/>
              </a:spcBef>
            </a:pPr>
            <a:r>
              <a:rPr spc="-10" dirty="0">
                <a:latin typeface="Calibri"/>
                <a:cs typeface="Calibri"/>
              </a:rPr>
              <a:t>free(ptr);</a:t>
            </a:r>
            <a:endParaRPr dirty="0">
              <a:latin typeface="Calibri"/>
              <a:cs typeface="Calibri"/>
            </a:endParaRPr>
          </a:p>
          <a:p>
            <a:pPr marL="429895">
              <a:spcBef>
                <a:spcPts val="290"/>
              </a:spcBef>
            </a:pPr>
            <a:r>
              <a:rPr spc="-10" dirty="0">
                <a:latin typeface="Calibri"/>
                <a:cs typeface="Calibri"/>
              </a:rPr>
              <a:t>printf("\n</a:t>
            </a:r>
            <a:r>
              <a:rPr spc="-55" dirty="0">
                <a:latin typeface="Calibri"/>
                <a:cs typeface="Calibri"/>
              </a:rPr>
              <a:t> </a:t>
            </a:r>
            <a:r>
              <a:rPr dirty="0">
                <a:latin typeface="Calibri"/>
                <a:cs typeface="Calibri"/>
              </a:rPr>
              <a:t>Node</a:t>
            </a:r>
            <a:r>
              <a:rPr spc="-10" dirty="0">
                <a:latin typeface="Calibri"/>
                <a:cs typeface="Calibri"/>
              </a:rPr>
              <a:t> </a:t>
            </a:r>
            <a:r>
              <a:rPr dirty="0">
                <a:latin typeface="Calibri"/>
                <a:cs typeface="Calibri"/>
              </a:rPr>
              <a:t>deleted</a:t>
            </a:r>
            <a:r>
              <a:rPr spc="-15" dirty="0">
                <a:latin typeface="Calibri"/>
                <a:cs typeface="Calibri"/>
              </a:rPr>
              <a:t> </a:t>
            </a:r>
            <a:r>
              <a:rPr dirty="0">
                <a:latin typeface="Calibri"/>
                <a:cs typeface="Calibri"/>
              </a:rPr>
              <a:t>from</a:t>
            </a:r>
            <a:r>
              <a:rPr spc="-10" dirty="0">
                <a:latin typeface="Calibri"/>
                <a:cs typeface="Calibri"/>
              </a:rPr>
              <a:t> </a:t>
            </a:r>
            <a:r>
              <a:rPr dirty="0">
                <a:latin typeface="Calibri"/>
                <a:cs typeface="Calibri"/>
              </a:rPr>
              <a:t>the</a:t>
            </a:r>
            <a:r>
              <a:rPr spc="-25" dirty="0">
                <a:latin typeface="Calibri"/>
                <a:cs typeface="Calibri"/>
              </a:rPr>
              <a:t> </a:t>
            </a:r>
            <a:r>
              <a:rPr dirty="0">
                <a:latin typeface="Calibri"/>
                <a:cs typeface="Calibri"/>
              </a:rPr>
              <a:t>begining</a:t>
            </a:r>
            <a:r>
              <a:rPr spc="-25" dirty="0">
                <a:latin typeface="Calibri"/>
                <a:cs typeface="Calibri"/>
              </a:rPr>
              <a:t> </a:t>
            </a:r>
            <a:r>
              <a:rPr spc="-10" dirty="0">
                <a:latin typeface="Calibri"/>
                <a:cs typeface="Calibri"/>
              </a:rPr>
              <a:t>...");</a:t>
            </a:r>
            <a:endParaRPr dirty="0">
              <a:latin typeface="Calibri"/>
              <a:cs typeface="Calibri"/>
            </a:endParaRPr>
          </a:p>
          <a:p>
            <a:pPr marL="289560">
              <a:spcBef>
                <a:spcPts val="285"/>
              </a:spcBef>
            </a:pPr>
            <a:r>
              <a:rPr spc="-50" dirty="0">
                <a:latin typeface="Calibri"/>
                <a:cs typeface="Calibri"/>
              </a:rPr>
              <a:t>}</a:t>
            </a:r>
            <a:endParaRPr dirty="0">
              <a:latin typeface="Calibri"/>
              <a:cs typeface="Calibri"/>
            </a:endParaRPr>
          </a:p>
          <a:p>
            <a:pPr marL="151130">
              <a:spcBef>
                <a:spcPts val="290"/>
              </a:spcBef>
            </a:pPr>
            <a:r>
              <a:rPr spc="-50" dirty="0">
                <a:latin typeface="Calibri"/>
                <a:cs typeface="Calibri"/>
              </a:rPr>
              <a:t>}</a:t>
            </a:r>
            <a:endParaRPr dirty="0">
              <a:latin typeface="Calibri"/>
              <a:cs typeface="Calibri"/>
            </a:endParaRPr>
          </a:p>
        </p:txBody>
      </p:sp>
      <p:pic>
        <p:nvPicPr>
          <p:cNvPr id="4" name="object 4"/>
          <p:cNvPicPr/>
          <p:nvPr/>
        </p:nvPicPr>
        <p:blipFill>
          <a:blip r:embed="rId2" cstate="print"/>
          <a:stretch>
            <a:fillRect/>
          </a:stretch>
        </p:blipFill>
        <p:spPr>
          <a:xfrm>
            <a:off x="6248400" y="1600200"/>
            <a:ext cx="5659585" cy="2986209"/>
          </a:xfrm>
          <a:prstGeom prst="rect">
            <a:avLst/>
          </a:prstGeom>
        </p:spPr>
      </p:pic>
    </p:spTree>
    <p:extLst>
      <p:ext uri="{BB962C8B-B14F-4D97-AF65-F5344CB8AC3E}">
        <p14:creationId xmlns:p14="http://schemas.microsoft.com/office/powerpoint/2010/main" val="3766582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6173690" cy="778675"/>
          </a:xfrm>
          <a:prstGeom prst="rect">
            <a:avLst/>
          </a:prstGeom>
        </p:spPr>
        <p:txBody>
          <a:bodyPr vert="horz" wrap="square" lIns="0" tIns="283464" rIns="0" bIns="0" rtlCol="0">
            <a:spAutoFit/>
          </a:bodyPr>
          <a:lstStyle/>
          <a:p>
            <a:pPr marL="1188720">
              <a:spcBef>
                <a:spcPts val="105"/>
              </a:spcBef>
            </a:pPr>
            <a:r>
              <a:rPr sz="3200" dirty="0"/>
              <a:t>Delete</a:t>
            </a:r>
            <a:r>
              <a:rPr sz="3200" spc="-50" dirty="0"/>
              <a:t> </a:t>
            </a:r>
            <a:r>
              <a:rPr sz="3200" dirty="0"/>
              <a:t>a</a:t>
            </a:r>
            <a:r>
              <a:rPr sz="3200" spc="-25" dirty="0"/>
              <a:t> </a:t>
            </a:r>
            <a:r>
              <a:rPr sz="3200" dirty="0"/>
              <a:t>node</a:t>
            </a:r>
            <a:r>
              <a:rPr sz="3200" spc="-30" dirty="0"/>
              <a:t> </a:t>
            </a:r>
            <a:r>
              <a:rPr sz="3200" dirty="0"/>
              <a:t>at</a:t>
            </a:r>
            <a:r>
              <a:rPr sz="3200" spc="-25" dirty="0"/>
              <a:t> </a:t>
            </a:r>
            <a:r>
              <a:rPr sz="3200" dirty="0"/>
              <a:t>the</a:t>
            </a:r>
            <a:r>
              <a:rPr sz="3200" spc="-15" dirty="0"/>
              <a:t> </a:t>
            </a:r>
            <a:r>
              <a:rPr sz="3200" spc="-25" dirty="0"/>
              <a:t>end</a:t>
            </a:r>
          </a:p>
        </p:txBody>
      </p:sp>
      <p:pic>
        <p:nvPicPr>
          <p:cNvPr id="4" name="object 4"/>
          <p:cNvPicPr/>
          <p:nvPr/>
        </p:nvPicPr>
        <p:blipFill>
          <a:blip r:embed="rId2" cstate="print"/>
          <a:stretch>
            <a:fillRect/>
          </a:stretch>
        </p:blipFill>
        <p:spPr>
          <a:xfrm>
            <a:off x="1600200" y="1600200"/>
            <a:ext cx="8001000" cy="3124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962025">
              <a:spcBef>
                <a:spcPts val="105"/>
              </a:spcBef>
            </a:pPr>
            <a:r>
              <a:rPr dirty="0"/>
              <a:t>Applications</a:t>
            </a:r>
            <a:r>
              <a:rPr spc="-130" dirty="0"/>
              <a:t> </a:t>
            </a:r>
            <a:r>
              <a:rPr dirty="0"/>
              <a:t>of</a:t>
            </a:r>
            <a:r>
              <a:rPr spc="-120" dirty="0"/>
              <a:t> </a:t>
            </a:r>
            <a:r>
              <a:rPr dirty="0"/>
              <a:t>Linked</a:t>
            </a:r>
            <a:r>
              <a:rPr spc="-120" dirty="0"/>
              <a:t> </a:t>
            </a:r>
            <a:r>
              <a:rPr spc="-10" dirty="0"/>
              <a:t>Lists</a:t>
            </a:r>
          </a:p>
        </p:txBody>
      </p:sp>
      <p:sp>
        <p:nvSpPr>
          <p:cNvPr id="3" name="object 3"/>
          <p:cNvSpPr txBox="1"/>
          <p:nvPr/>
        </p:nvSpPr>
        <p:spPr>
          <a:xfrm>
            <a:off x="1447800" y="1607565"/>
            <a:ext cx="9906000" cy="2680862"/>
          </a:xfrm>
          <a:prstGeom prst="rect">
            <a:avLst/>
          </a:prstGeom>
        </p:spPr>
        <p:txBody>
          <a:bodyPr vert="horz" wrap="square" lIns="0" tIns="13335" rIns="0" bIns="0" rtlCol="0">
            <a:spAutoFit/>
          </a:bodyPr>
          <a:lstStyle/>
          <a:p>
            <a:pPr marL="355600" marR="707390" indent="-342900">
              <a:spcBef>
                <a:spcPts val="105"/>
              </a:spcBef>
              <a:buFont typeface="Arial MT"/>
              <a:buChar char="•"/>
              <a:tabLst>
                <a:tab pos="355600" algn="l"/>
              </a:tabLst>
            </a:pPr>
            <a:r>
              <a:rPr sz="3200" dirty="0">
                <a:latin typeface="Calibri"/>
                <a:cs typeface="Calibri"/>
              </a:rPr>
              <a:t>Linked</a:t>
            </a:r>
            <a:r>
              <a:rPr sz="3200" spc="-95" dirty="0">
                <a:latin typeface="Calibri"/>
                <a:cs typeface="Calibri"/>
              </a:rPr>
              <a:t> </a:t>
            </a:r>
            <a:r>
              <a:rPr sz="3200" dirty="0">
                <a:latin typeface="Calibri"/>
                <a:cs typeface="Calibri"/>
              </a:rPr>
              <a:t>lists</a:t>
            </a:r>
            <a:r>
              <a:rPr sz="3200" spc="-80" dirty="0">
                <a:latin typeface="Calibri"/>
                <a:cs typeface="Calibri"/>
              </a:rPr>
              <a:t> </a:t>
            </a:r>
            <a:r>
              <a:rPr sz="3200" dirty="0">
                <a:latin typeface="Calibri"/>
                <a:cs typeface="Calibri"/>
              </a:rPr>
              <a:t>are</a:t>
            </a:r>
            <a:r>
              <a:rPr sz="3200" spc="-100" dirty="0">
                <a:latin typeface="Calibri"/>
                <a:cs typeface="Calibri"/>
              </a:rPr>
              <a:t> </a:t>
            </a:r>
            <a:r>
              <a:rPr sz="3200" dirty="0">
                <a:latin typeface="Calibri"/>
                <a:cs typeface="Calibri"/>
              </a:rPr>
              <a:t>used</a:t>
            </a:r>
            <a:r>
              <a:rPr sz="3200" spc="-80" dirty="0">
                <a:latin typeface="Calibri"/>
                <a:cs typeface="Calibri"/>
              </a:rPr>
              <a:t> </a:t>
            </a:r>
            <a:r>
              <a:rPr sz="3200" dirty="0">
                <a:latin typeface="Calibri"/>
                <a:cs typeface="Calibri"/>
              </a:rPr>
              <a:t>to</a:t>
            </a:r>
            <a:r>
              <a:rPr sz="3200" spc="-80" dirty="0">
                <a:latin typeface="Calibri"/>
                <a:cs typeface="Calibri"/>
              </a:rPr>
              <a:t> </a:t>
            </a:r>
            <a:r>
              <a:rPr sz="3200" dirty="0">
                <a:latin typeface="Calibri"/>
                <a:cs typeface="Calibri"/>
              </a:rPr>
              <a:t>implement</a:t>
            </a:r>
            <a:r>
              <a:rPr sz="3200" spc="-80" dirty="0">
                <a:latin typeface="Calibri"/>
                <a:cs typeface="Calibri"/>
              </a:rPr>
              <a:t> </a:t>
            </a:r>
            <a:r>
              <a:rPr sz="3200" spc="-10" dirty="0">
                <a:latin typeface="Calibri"/>
                <a:cs typeface="Calibri"/>
              </a:rPr>
              <a:t>stacks, </a:t>
            </a:r>
            <a:r>
              <a:rPr sz="3200" dirty="0">
                <a:latin typeface="Calibri"/>
                <a:cs typeface="Calibri"/>
              </a:rPr>
              <a:t>queues,</a:t>
            </a:r>
            <a:r>
              <a:rPr sz="3200" spc="-130" dirty="0">
                <a:latin typeface="Calibri"/>
                <a:cs typeface="Calibri"/>
              </a:rPr>
              <a:t> </a:t>
            </a:r>
            <a:r>
              <a:rPr sz="3200" dirty="0">
                <a:latin typeface="Calibri"/>
                <a:cs typeface="Calibri"/>
              </a:rPr>
              <a:t>graphs,</a:t>
            </a:r>
            <a:r>
              <a:rPr sz="3200" spc="-125" dirty="0">
                <a:latin typeface="Calibri"/>
                <a:cs typeface="Calibri"/>
              </a:rPr>
              <a:t> </a:t>
            </a:r>
            <a:r>
              <a:rPr sz="3200" spc="-20" dirty="0">
                <a:latin typeface="Calibri"/>
                <a:cs typeface="Calibri"/>
              </a:rPr>
              <a:t>etc.</a:t>
            </a:r>
            <a:endParaRPr sz="3200" dirty="0">
              <a:latin typeface="Calibri"/>
              <a:cs typeface="Calibri"/>
            </a:endParaRPr>
          </a:p>
          <a:p>
            <a:pPr marL="355600" marR="787400" indent="-342900">
              <a:spcBef>
                <a:spcPts val="770"/>
              </a:spcBef>
              <a:buFont typeface="Arial MT"/>
              <a:buChar char="•"/>
              <a:tabLst>
                <a:tab pos="355600" algn="l"/>
              </a:tabLst>
            </a:pPr>
            <a:r>
              <a:rPr sz="3200" dirty="0">
                <a:latin typeface="Calibri"/>
                <a:cs typeface="Calibri"/>
              </a:rPr>
              <a:t>Linked</a:t>
            </a:r>
            <a:r>
              <a:rPr sz="3200" spc="-80" dirty="0">
                <a:latin typeface="Calibri"/>
                <a:cs typeface="Calibri"/>
              </a:rPr>
              <a:t> </a:t>
            </a:r>
            <a:r>
              <a:rPr sz="3200" dirty="0">
                <a:latin typeface="Calibri"/>
                <a:cs typeface="Calibri"/>
              </a:rPr>
              <a:t>lists</a:t>
            </a:r>
            <a:r>
              <a:rPr sz="3200" spc="-70" dirty="0">
                <a:latin typeface="Calibri"/>
                <a:cs typeface="Calibri"/>
              </a:rPr>
              <a:t> </a:t>
            </a:r>
            <a:r>
              <a:rPr sz="3200" dirty="0">
                <a:latin typeface="Calibri"/>
                <a:cs typeface="Calibri"/>
              </a:rPr>
              <a:t>let</a:t>
            </a:r>
            <a:r>
              <a:rPr sz="3200" spc="-70" dirty="0">
                <a:latin typeface="Calibri"/>
                <a:cs typeface="Calibri"/>
              </a:rPr>
              <a:t> </a:t>
            </a:r>
            <a:r>
              <a:rPr sz="3200" dirty="0">
                <a:latin typeface="Calibri"/>
                <a:cs typeface="Calibri"/>
              </a:rPr>
              <a:t>you</a:t>
            </a:r>
            <a:r>
              <a:rPr sz="3200" spc="-80" dirty="0">
                <a:latin typeface="Calibri"/>
                <a:cs typeface="Calibri"/>
              </a:rPr>
              <a:t> </a:t>
            </a:r>
            <a:r>
              <a:rPr sz="3200" dirty="0">
                <a:latin typeface="Calibri"/>
                <a:cs typeface="Calibri"/>
              </a:rPr>
              <a:t>insert</a:t>
            </a:r>
            <a:r>
              <a:rPr sz="3200" spc="-85" dirty="0">
                <a:latin typeface="Calibri"/>
                <a:cs typeface="Calibri"/>
              </a:rPr>
              <a:t> </a:t>
            </a:r>
            <a:r>
              <a:rPr sz="3200" dirty="0">
                <a:latin typeface="Calibri"/>
                <a:cs typeface="Calibri"/>
              </a:rPr>
              <a:t>elements</a:t>
            </a:r>
            <a:r>
              <a:rPr sz="3200" spc="-85" dirty="0">
                <a:latin typeface="Calibri"/>
                <a:cs typeface="Calibri"/>
              </a:rPr>
              <a:t> </a:t>
            </a:r>
            <a:r>
              <a:rPr sz="3200" dirty="0">
                <a:latin typeface="Calibri"/>
                <a:cs typeface="Calibri"/>
              </a:rPr>
              <a:t>at</a:t>
            </a:r>
            <a:r>
              <a:rPr sz="3200" spc="-70" dirty="0">
                <a:latin typeface="Calibri"/>
                <a:cs typeface="Calibri"/>
              </a:rPr>
              <a:t> </a:t>
            </a:r>
            <a:r>
              <a:rPr sz="3200" spc="-25" dirty="0">
                <a:latin typeface="Calibri"/>
                <a:cs typeface="Calibri"/>
              </a:rPr>
              <a:t>the </a:t>
            </a:r>
            <a:r>
              <a:rPr sz="3200" dirty="0">
                <a:latin typeface="Calibri"/>
                <a:cs typeface="Calibri"/>
              </a:rPr>
              <a:t>beginning</a:t>
            </a:r>
            <a:r>
              <a:rPr sz="3200" spc="-40" dirty="0">
                <a:latin typeface="Calibri"/>
                <a:cs typeface="Calibri"/>
              </a:rPr>
              <a:t> </a:t>
            </a:r>
            <a:r>
              <a:rPr sz="3200" dirty="0">
                <a:latin typeface="Calibri"/>
                <a:cs typeface="Calibri"/>
              </a:rPr>
              <a:t>and</a:t>
            </a:r>
            <a:r>
              <a:rPr sz="3200" spc="-45" dirty="0">
                <a:latin typeface="Calibri"/>
                <a:cs typeface="Calibri"/>
              </a:rPr>
              <a:t> </a:t>
            </a:r>
            <a:r>
              <a:rPr sz="3200" dirty="0">
                <a:latin typeface="Calibri"/>
                <a:cs typeface="Calibri"/>
              </a:rPr>
              <a:t>end</a:t>
            </a:r>
            <a:r>
              <a:rPr sz="3200" spc="-60" dirty="0">
                <a:latin typeface="Calibri"/>
                <a:cs typeface="Calibri"/>
              </a:rPr>
              <a:t> </a:t>
            </a:r>
            <a:r>
              <a:rPr sz="3200" dirty="0">
                <a:latin typeface="Calibri"/>
                <a:cs typeface="Calibri"/>
              </a:rPr>
              <a:t>of</a:t>
            </a:r>
            <a:r>
              <a:rPr sz="3200" spc="-50" dirty="0">
                <a:latin typeface="Calibri"/>
                <a:cs typeface="Calibri"/>
              </a:rPr>
              <a:t> </a:t>
            </a:r>
            <a:r>
              <a:rPr sz="3200" dirty="0">
                <a:latin typeface="Calibri"/>
                <a:cs typeface="Calibri"/>
              </a:rPr>
              <a:t>the</a:t>
            </a:r>
            <a:r>
              <a:rPr sz="3200" spc="-55" dirty="0">
                <a:latin typeface="Calibri"/>
                <a:cs typeface="Calibri"/>
              </a:rPr>
              <a:t> </a:t>
            </a:r>
            <a:r>
              <a:rPr sz="3200" spc="-10" dirty="0">
                <a:latin typeface="Calibri"/>
                <a:cs typeface="Calibri"/>
              </a:rPr>
              <a:t>list.</a:t>
            </a:r>
            <a:endParaRPr sz="3200" dirty="0">
              <a:latin typeface="Calibri"/>
              <a:cs typeface="Calibri"/>
            </a:endParaRPr>
          </a:p>
          <a:p>
            <a:pPr marL="355600" marR="5080" indent="-342900">
              <a:spcBef>
                <a:spcPts val="770"/>
              </a:spcBef>
              <a:buFont typeface="Arial MT"/>
              <a:buChar char="•"/>
              <a:tabLst>
                <a:tab pos="355600" algn="l"/>
              </a:tabLst>
            </a:pPr>
            <a:r>
              <a:rPr sz="3200" dirty="0">
                <a:latin typeface="Calibri"/>
                <a:cs typeface="Calibri"/>
              </a:rPr>
              <a:t>In</a:t>
            </a:r>
            <a:r>
              <a:rPr sz="3200" spc="-60" dirty="0">
                <a:latin typeface="Calibri"/>
                <a:cs typeface="Calibri"/>
              </a:rPr>
              <a:t> </a:t>
            </a:r>
            <a:r>
              <a:rPr sz="3200" dirty="0">
                <a:latin typeface="Calibri"/>
                <a:cs typeface="Calibri"/>
              </a:rPr>
              <a:t>Linked</a:t>
            </a:r>
            <a:r>
              <a:rPr sz="3200" spc="-45" dirty="0">
                <a:latin typeface="Calibri"/>
                <a:cs typeface="Calibri"/>
              </a:rPr>
              <a:t> </a:t>
            </a:r>
            <a:r>
              <a:rPr sz="3200" dirty="0">
                <a:latin typeface="Calibri"/>
                <a:cs typeface="Calibri"/>
              </a:rPr>
              <a:t>Lists</a:t>
            </a:r>
            <a:r>
              <a:rPr sz="3200" spc="-55" dirty="0">
                <a:latin typeface="Calibri"/>
                <a:cs typeface="Calibri"/>
              </a:rPr>
              <a:t> </a:t>
            </a:r>
            <a:r>
              <a:rPr sz="3200" dirty="0">
                <a:latin typeface="Calibri"/>
                <a:cs typeface="Calibri"/>
              </a:rPr>
              <a:t>we</a:t>
            </a:r>
            <a:r>
              <a:rPr sz="3200" spc="-70" dirty="0">
                <a:latin typeface="Calibri"/>
                <a:cs typeface="Calibri"/>
              </a:rPr>
              <a:t> </a:t>
            </a:r>
            <a:r>
              <a:rPr sz="3200" dirty="0">
                <a:latin typeface="Calibri"/>
                <a:cs typeface="Calibri"/>
              </a:rPr>
              <a:t>don't</a:t>
            </a:r>
            <a:r>
              <a:rPr sz="3200" spc="-55" dirty="0">
                <a:latin typeface="Calibri"/>
                <a:cs typeface="Calibri"/>
              </a:rPr>
              <a:t> </a:t>
            </a:r>
            <a:r>
              <a:rPr sz="3200" dirty="0">
                <a:latin typeface="Calibri"/>
                <a:cs typeface="Calibri"/>
              </a:rPr>
              <a:t>need</a:t>
            </a:r>
            <a:r>
              <a:rPr sz="3200" spc="-55" dirty="0">
                <a:latin typeface="Calibri"/>
                <a:cs typeface="Calibri"/>
              </a:rPr>
              <a:t> </a:t>
            </a:r>
            <a:r>
              <a:rPr sz="3200" dirty="0">
                <a:latin typeface="Calibri"/>
                <a:cs typeface="Calibri"/>
              </a:rPr>
              <a:t>to</a:t>
            </a:r>
            <a:r>
              <a:rPr sz="3200" spc="-60" dirty="0">
                <a:latin typeface="Calibri"/>
                <a:cs typeface="Calibri"/>
              </a:rPr>
              <a:t> </a:t>
            </a:r>
            <a:r>
              <a:rPr sz="3200" dirty="0">
                <a:latin typeface="Calibri"/>
                <a:cs typeface="Calibri"/>
              </a:rPr>
              <a:t>know</a:t>
            </a:r>
            <a:r>
              <a:rPr sz="3200" spc="-55" dirty="0">
                <a:latin typeface="Calibri"/>
                <a:cs typeface="Calibri"/>
              </a:rPr>
              <a:t> </a:t>
            </a:r>
            <a:r>
              <a:rPr sz="3200" dirty="0">
                <a:latin typeface="Calibri"/>
                <a:cs typeface="Calibri"/>
              </a:rPr>
              <a:t>the</a:t>
            </a:r>
            <a:r>
              <a:rPr sz="3200" spc="-55" dirty="0">
                <a:latin typeface="Calibri"/>
                <a:cs typeface="Calibri"/>
              </a:rPr>
              <a:t> </a:t>
            </a:r>
            <a:r>
              <a:rPr sz="3200" spc="-20" dirty="0">
                <a:latin typeface="Calibri"/>
                <a:cs typeface="Calibri"/>
              </a:rPr>
              <a:t>size </a:t>
            </a:r>
            <a:r>
              <a:rPr sz="3200" dirty="0">
                <a:latin typeface="Calibri"/>
                <a:cs typeface="Calibri"/>
              </a:rPr>
              <a:t>in</a:t>
            </a:r>
            <a:r>
              <a:rPr sz="3200" spc="-45" dirty="0">
                <a:latin typeface="Calibri"/>
                <a:cs typeface="Calibri"/>
              </a:rPr>
              <a:t> </a:t>
            </a:r>
            <a:r>
              <a:rPr sz="3200" spc="-10" dirty="0">
                <a:latin typeface="Calibri"/>
                <a:cs typeface="Calibri"/>
              </a:rPr>
              <a:t>advance.</a:t>
            </a:r>
            <a:endParaRPr sz="3200" dirty="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6173690" cy="778675"/>
          </a:xfrm>
          <a:prstGeom prst="rect">
            <a:avLst/>
          </a:prstGeom>
        </p:spPr>
        <p:txBody>
          <a:bodyPr vert="horz" wrap="square" lIns="0" tIns="283464" rIns="0" bIns="0" rtlCol="0">
            <a:spAutoFit/>
          </a:bodyPr>
          <a:lstStyle/>
          <a:p>
            <a:pPr marL="1188720">
              <a:spcBef>
                <a:spcPts val="105"/>
              </a:spcBef>
            </a:pPr>
            <a:r>
              <a:rPr sz="3200" dirty="0"/>
              <a:t>Delete</a:t>
            </a:r>
            <a:r>
              <a:rPr sz="3200" spc="-50" dirty="0"/>
              <a:t> </a:t>
            </a:r>
            <a:r>
              <a:rPr sz="3200" dirty="0"/>
              <a:t>a</a:t>
            </a:r>
            <a:r>
              <a:rPr sz="3200" spc="-25" dirty="0"/>
              <a:t> </a:t>
            </a:r>
            <a:r>
              <a:rPr sz="3200" dirty="0"/>
              <a:t>node</a:t>
            </a:r>
            <a:r>
              <a:rPr sz="3200" spc="-30" dirty="0"/>
              <a:t> </a:t>
            </a:r>
            <a:r>
              <a:rPr sz="3200" dirty="0"/>
              <a:t>at</a:t>
            </a:r>
            <a:r>
              <a:rPr sz="3200" spc="-25" dirty="0"/>
              <a:t> </a:t>
            </a:r>
            <a:r>
              <a:rPr sz="3200" dirty="0"/>
              <a:t>the</a:t>
            </a:r>
            <a:r>
              <a:rPr sz="3200" spc="-15" dirty="0"/>
              <a:t> </a:t>
            </a:r>
            <a:r>
              <a:rPr sz="3200" spc="-25" dirty="0"/>
              <a:t>end</a:t>
            </a:r>
          </a:p>
        </p:txBody>
      </p:sp>
      <p:sp>
        <p:nvSpPr>
          <p:cNvPr id="3" name="object 3"/>
          <p:cNvSpPr txBox="1"/>
          <p:nvPr/>
        </p:nvSpPr>
        <p:spPr>
          <a:xfrm>
            <a:off x="381000" y="768512"/>
            <a:ext cx="5334000" cy="6089488"/>
          </a:xfrm>
          <a:prstGeom prst="rect">
            <a:avLst/>
          </a:prstGeom>
        </p:spPr>
        <p:txBody>
          <a:bodyPr vert="horz" wrap="square" lIns="0" tIns="13335" rIns="0" bIns="0" rtlCol="0">
            <a:spAutoFit/>
          </a:bodyPr>
          <a:lstStyle/>
          <a:p>
            <a:pPr marL="12700">
              <a:spcBef>
                <a:spcPts val="105"/>
              </a:spcBef>
            </a:pPr>
            <a:r>
              <a:rPr sz="1600" b="1" dirty="0">
                <a:latin typeface="Calibri"/>
                <a:cs typeface="Calibri"/>
              </a:rPr>
              <a:t>void</a:t>
            </a:r>
            <a:r>
              <a:rPr sz="1600" b="1" spc="-40" dirty="0">
                <a:latin typeface="Calibri"/>
                <a:cs typeface="Calibri"/>
              </a:rPr>
              <a:t> </a:t>
            </a:r>
            <a:r>
              <a:rPr sz="1600" spc="-10" dirty="0">
                <a:latin typeface="Calibri"/>
                <a:cs typeface="Calibri"/>
              </a:rPr>
              <a:t>end_delete()</a:t>
            </a:r>
            <a:endParaRPr sz="1600" dirty="0">
              <a:latin typeface="Calibri"/>
              <a:cs typeface="Calibri"/>
            </a:endParaRPr>
          </a:p>
          <a:p>
            <a:pPr marL="137160"/>
            <a:r>
              <a:rPr sz="1600" spc="-50" dirty="0">
                <a:latin typeface="Calibri"/>
                <a:cs typeface="Calibri"/>
              </a:rPr>
              <a:t>{</a:t>
            </a:r>
            <a:endParaRPr sz="1600" dirty="0">
              <a:latin typeface="Calibri"/>
              <a:cs typeface="Calibri"/>
            </a:endParaRPr>
          </a:p>
          <a:p>
            <a:pPr marL="265430"/>
            <a:r>
              <a:rPr sz="1600" dirty="0">
                <a:latin typeface="Calibri"/>
                <a:cs typeface="Calibri"/>
              </a:rPr>
              <a:t>struct</a:t>
            </a:r>
            <a:r>
              <a:rPr sz="1600" spc="-25" dirty="0">
                <a:latin typeface="Calibri"/>
                <a:cs typeface="Calibri"/>
              </a:rPr>
              <a:t> </a:t>
            </a:r>
            <a:r>
              <a:rPr sz="1600" dirty="0">
                <a:latin typeface="Calibri"/>
                <a:cs typeface="Calibri"/>
              </a:rPr>
              <a:t>node</a:t>
            </a:r>
            <a:r>
              <a:rPr sz="1600" spc="-10" dirty="0">
                <a:latin typeface="Calibri"/>
                <a:cs typeface="Calibri"/>
              </a:rPr>
              <a:t> *ptr,*ptr1;</a:t>
            </a:r>
            <a:endParaRPr sz="1600" dirty="0">
              <a:latin typeface="Calibri"/>
              <a:cs typeface="Calibri"/>
            </a:endParaRPr>
          </a:p>
          <a:p>
            <a:pPr marL="265430"/>
            <a:r>
              <a:rPr sz="1600" b="1" dirty="0">
                <a:latin typeface="Calibri"/>
                <a:cs typeface="Calibri"/>
              </a:rPr>
              <a:t>if</a:t>
            </a:r>
            <a:r>
              <a:rPr sz="1600" dirty="0">
                <a:latin typeface="Calibri"/>
                <a:cs typeface="Calibri"/>
              </a:rPr>
              <a:t>(head</a:t>
            </a:r>
            <a:r>
              <a:rPr sz="1600" spc="-40" dirty="0">
                <a:latin typeface="Calibri"/>
                <a:cs typeface="Calibri"/>
              </a:rPr>
              <a:t> </a:t>
            </a:r>
            <a:r>
              <a:rPr sz="1600" dirty="0">
                <a:latin typeface="Calibri"/>
                <a:cs typeface="Calibri"/>
              </a:rPr>
              <a:t>==</a:t>
            </a:r>
            <a:r>
              <a:rPr sz="1600" spc="-15" dirty="0">
                <a:latin typeface="Calibri"/>
                <a:cs typeface="Calibri"/>
              </a:rPr>
              <a:t> </a:t>
            </a:r>
            <a:r>
              <a:rPr sz="1600" spc="-20" dirty="0">
                <a:latin typeface="Calibri"/>
                <a:cs typeface="Calibri"/>
              </a:rPr>
              <a:t>NULL)</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392430"/>
            <a:r>
              <a:rPr sz="1600" spc="-10" dirty="0">
                <a:latin typeface="Calibri"/>
                <a:cs typeface="Calibri"/>
              </a:rPr>
              <a:t>printf("\nlist</a:t>
            </a:r>
            <a:r>
              <a:rPr sz="1600" spc="10" dirty="0">
                <a:latin typeface="Calibri"/>
                <a:cs typeface="Calibri"/>
              </a:rPr>
              <a:t> </a:t>
            </a:r>
            <a:r>
              <a:rPr sz="1600" dirty="0">
                <a:latin typeface="Calibri"/>
                <a:cs typeface="Calibri"/>
              </a:rPr>
              <a:t>is</a:t>
            </a:r>
            <a:r>
              <a:rPr sz="1600" spc="50" dirty="0">
                <a:latin typeface="Calibri"/>
                <a:cs typeface="Calibri"/>
              </a:rPr>
              <a:t> </a:t>
            </a:r>
            <a:r>
              <a:rPr sz="1600" spc="-10" dirty="0">
                <a:latin typeface="Calibri"/>
                <a:cs typeface="Calibri"/>
              </a:rPr>
              <a:t>empty");</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265430"/>
            <a:r>
              <a:rPr sz="1600" b="1" dirty="0">
                <a:latin typeface="Calibri"/>
                <a:cs typeface="Calibri"/>
              </a:rPr>
              <a:t>else</a:t>
            </a:r>
            <a:r>
              <a:rPr sz="1600" b="1" spc="-25" dirty="0">
                <a:latin typeface="Calibri"/>
                <a:cs typeface="Calibri"/>
              </a:rPr>
              <a:t> </a:t>
            </a:r>
            <a:r>
              <a:rPr sz="1600" b="1" dirty="0">
                <a:latin typeface="Calibri"/>
                <a:cs typeface="Calibri"/>
              </a:rPr>
              <a:t>if</a:t>
            </a:r>
            <a:r>
              <a:rPr sz="1600" dirty="0">
                <a:latin typeface="Calibri"/>
                <a:cs typeface="Calibri"/>
              </a:rPr>
              <a:t>(head</a:t>
            </a:r>
            <a:r>
              <a:rPr sz="1600" spc="-25" dirty="0">
                <a:latin typeface="Calibri"/>
                <a:cs typeface="Calibri"/>
              </a:rPr>
              <a:t> </a:t>
            </a:r>
            <a:r>
              <a:rPr sz="1600" spc="-10" dirty="0">
                <a:latin typeface="Calibri"/>
                <a:cs typeface="Calibri"/>
              </a:rPr>
              <a:t>-</a:t>
            </a:r>
            <a:r>
              <a:rPr sz="1600" dirty="0">
                <a:latin typeface="Calibri"/>
                <a:cs typeface="Calibri"/>
              </a:rPr>
              <a:t>&gt;</a:t>
            </a:r>
            <a:r>
              <a:rPr sz="1600" spc="-5" dirty="0">
                <a:latin typeface="Calibri"/>
                <a:cs typeface="Calibri"/>
              </a:rPr>
              <a:t> </a:t>
            </a:r>
            <a:r>
              <a:rPr sz="1600" dirty="0">
                <a:latin typeface="Calibri"/>
                <a:cs typeface="Calibri"/>
              </a:rPr>
              <a:t>next</a:t>
            </a:r>
            <a:r>
              <a:rPr sz="1600" spc="-30" dirty="0">
                <a:latin typeface="Calibri"/>
                <a:cs typeface="Calibri"/>
              </a:rPr>
              <a:t> </a:t>
            </a:r>
            <a:r>
              <a:rPr sz="1600" dirty="0">
                <a:latin typeface="Calibri"/>
                <a:cs typeface="Calibri"/>
              </a:rPr>
              <a:t>== </a:t>
            </a:r>
            <a:r>
              <a:rPr sz="1600" spc="-20" dirty="0">
                <a:latin typeface="Calibri"/>
                <a:cs typeface="Calibri"/>
              </a:rPr>
              <a:t>NULL)</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360045" marR="1802764" indent="31750"/>
            <a:r>
              <a:rPr sz="1600" spc="-10" dirty="0">
                <a:latin typeface="Calibri"/>
                <a:cs typeface="Calibri"/>
              </a:rPr>
              <a:t>free(head); </a:t>
            </a:r>
            <a:r>
              <a:rPr sz="1600" dirty="0">
                <a:latin typeface="Calibri"/>
                <a:cs typeface="Calibri"/>
              </a:rPr>
              <a:t>head</a:t>
            </a:r>
            <a:r>
              <a:rPr sz="1600" spc="-25" dirty="0">
                <a:latin typeface="Calibri"/>
                <a:cs typeface="Calibri"/>
              </a:rPr>
              <a:t> </a:t>
            </a:r>
            <a:r>
              <a:rPr sz="1600" dirty="0">
                <a:latin typeface="Calibri"/>
                <a:cs typeface="Calibri"/>
              </a:rPr>
              <a:t>=</a:t>
            </a:r>
            <a:r>
              <a:rPr sz="1600" spc="-10" dirty="0">
                <a:latin typeface="Calibri"/>
                <a:cs typeface="Calibri"/>
              </a:rPr>
              <a:t> NULL;</a:t>
            </a:r>
            <a:endParaRPr sz="1600" dirty="0">
              <a:latin typeface="Calibri"/>
              <a:cs typeface="Calibri"/>
            </a:endParaRPr>
          </a:p>
          <a:p>
            <a:pPr marL="360045"/>
            <a:r>
              <a:rPr sz="1600" spc="-10" dirty="0">
                <a:latin typeface="Calibri"/>
                <a:cs typeface="Calibri"/>
              </a:rPr>
              <a:t>printf("\nOnly</a:t>
            </a:r>
            <a:r>
              <a:rPr sz="1600" spc="-20" dirty="0">
                <a:latin typeface="Calibri"/>
                <a:cs typeface="Calibri"/>
              </a:rPr>
              <a:t> </a:t>
            </a:r>
            <a:r>
              <a:rPr sz="1600" dirty="0">
                <a:latin typeface="Calibri"/>
                <a:cs typeface="Calibri"/>
              </a:rPr>
              <a:t>node</a:t>
            </a:r>
            <a:r>
              <a:rPr sz="1600" spc="-5" dirty="0">
                <a:latin typeface="Calibri"/>
                <a:cs typeface="Calibri"/>
              </a:rPr>
              <a:t> </a:t>
            </a:r>
            <a:r>
              <a:rPr sz="1600" dirty="0">
                <a:latin typeface="Calibri"/>
                <a:cs typeface="Calibri"/>
              </a:rPr>
              <a:t>of</a:t>
            </a:r>
            <a:r>
              <a:rPr sz="1600" spc="5" dirty="0">
                <a:latin typeface="Calibri"/>
                <a:cs typeface="Calibri"/>
              </a:rPr>
              <a:t> </a:t>
            </a:r>
            <a:r>
              <a:rPr sz="1600" dirty="0">
                <a:latin typeface="Calibri"/>
                <a:cs typeface="Calibri"/>
              </a:rPr>
              <a:t>the</a:t>
            </a:r>
            <a:r>
              <a:rPr sz="1600" spc="10" dirty="0">
                <a:latin typeface="Calibri"/>
                <a:cs typeface="Calibri"/>
              </a:rPr>
              <a:t> </a:t>
            </a:r>
            <a:r>
              <a:rPr sz="1600" dirty="0">
                <a:latin typeface="Calibri"/>
                <a:cs typeface="Calibri"/>
              </a:rPr>
              <a:t>list</a:t>
            </a:r>
            <a:r>
              <a:rPr sz="1600" spc="-5" dirty="0">
                <a:latin typeface="Calibri"/>
                <a:cs typeface="Calibri"/>
              </a:rPr>
              <a:t> </a:t>
            </a:r>
            <a:r>
              <a:rPr sz="1600" dirty="0">
                <a:latin typeface="Calibri"/>
                <a:cs typeface="Calibri"/>
              </a:rPr>
              <a:t>deleted</a:t>
            </a:r>
            <a:r>
              <a:rPr sz="1600" spc="-5" dirty="0">
                <a:latin typeface="Calibri"/>
                <a:cs typeface="Calibri"/>
              </a:rPr>
              <a:t> </a:t>
            </a:r>
            <a:r>
              <a:rPr sz="1600" spc="-10" dirty="0">
                <a:latin typeface="Calibri"/>
                <a:cs typeface="Calibri"/>
              </a:rPr>
              <a:t>...");</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265430">
              <a:spcBef>
                <a:spcPts val="1320"/>
              </a:spcBef>
            </a:pPr>
            <a:r>
              <a:rPr sz="1600" b="1" spc="-20" dirty="0">
                <a:latin typeface="Calibri"/>
                <a:cs typeface="Calibri"/>
              </a:rPr>
              <a:t>else</a:t>
            </a:r>
            <a:endParaRPr sz="1600" dirty="0">
              <a:latin typeface="Calibri"/>
              <a:cs typeface="Calibri"/>
            </a:endParaRPr>
          </a:p>
          <a:p>
            <a:pPr marL="265430"/>
            <a:r>
              <a:rPr sz="1600" spc="-50" dirty="0">
                <a:latin typeface="Calibri"/>
                <a:cs typeface="Calibri"/>
              </a:rPr>
              <a:t>{</a:t>
            </a:r>
            <a:endParaRPr sz="1600" dirty="0">
              <a:latin typeface="Calibri"/>
              <a:cs typeface="Calibri"/>
            </a:endParaRPr>
          </a:p>
          <a:p>
            <a:pPr marL="392430"/>
            <a:r>
              <a:rPr sz="1600" dirty="0">
                <a:latin typeface="Calibri"/>
                <a:cs typeface="Calibri"/>
              </a:rPr>
              <a:t>ptr</a:t>
            </a:r>
            <a:r>
              <a:rPr sz="1600" spc="-20" dirty="0">
                <a:latin typeface="Calibri"/>
                <a:cs typeface="Calibri"/>
              </a:rPr>
              <a:t> </a:t>
            </a:r>
            <a:r>
              <a:rPr sz="1600" dirty="0">
                <a:latin typeface="Calibri"/>
                <a:cs typeface="Calibri"/>
              </a:rPr>
              <a:t>= </a:t>
            </a:r>
            <a:r>
              <a:rPr sz="1600" spc="-10" dirty="0">
                <a:latin typeface="Calibri"/>
                <a:cs typeface="Calibri"/>
              </a:rPr>
              <a:t>head;</a:t>
            </a:r>
            <a:endParaRPr sz="1600" dirty="0">
              <a:latin typeface="Calibri"/>
              <a:cs typeface="Calibri"/>
            </a:endParaRPr>
          </a:p>
          <a:p>
            <a:pPr marL="392430"/>
            <a:r>
              <a:rPr sz="1600" b="1" spc="-10" dirty="0">
                <a:latin typeface="Calibri"/>
                <a:cs typeface="Calibri"/>
              </a:rPr>
              <a:t>while</a:t>
            </a:r>
            <a:r>
              <a:rPr sz="1600" spc="-10" dirty="0">
                <a:latin typeface="Calibri"/>
                <a:cs typeface="Calibri"/>
              </a:rPr>
              <a:t>(ptr-</a:t>
            </a:r>
            <a:r>
              <a:rPr sz="1600" dirty="0">
                <a:latin typeface="Calibri"/>
                <a:cs typeface="Calibri"/>
              </a:rPr>
              <a:t>&gt;next</a:t>
            </a:r>
            <a:r>
              <a:rPr sz="1600" spc="-10" dirty="0">
                <a:latin typeface="Calibri"/>
                <a:cs typeface="Calibri"/>
              </a:rPr>
              <a:t> </a:t>
            </a:r>
            <a:r>
              <a:rPr sz="1600" dirty="0">
                <a:latin typeface="Calibri"/>
                <a:cs typeface="Calibri"/>
              </a:rPr>
              <a:t>!=</a:t>
            </a:r>
            <a:r>
              <a:rPr sz="1600" spc="35" dirty="0">
                <a:latin typeface="Calibri"/>
                <a:cs typeface="Calibri"/>
              </a:rPr>
              <a:t> </a:t>
            </a:r>
            <a:r>
              <a:rPr sz="1600" spc="-20" dirty="0">
                <a:latin typeface="Calibri"/>
                <a:cs typeface="Calibri"/>
              </a:rPr>
              <a:t>NULL)</a:t>
            </a:r>
            <a:endParaRPr sz="1600" dirty="0">
              <a:latin typeface="Calibri"/>
              <a:cs typeface="Calibri"/>
            </a:endParaRPr>
          </a:p>
          <a:p>
            <a:pPr marL="518795"/>
            <a:r>
              <a:rPr sz="1600" spc="-50" dirty="0">
                <a:latin typeface="Calibri"/>
                <a:cs typeface="Calibri"/>
              </a:rPr>
              <a:t>{</a:t>
            </a:r>
            <a:endParaRPr sz="1600" dirty="0">
              <a:latin typeface="Calibri"/>
              <a:cs typeface="Calibri"/>
            </a:endParaRPr>
          </a:p>
          <a:p>
            <a:pPr marL="646430"/>
            <a:r>
              <a:rPr sz="1600" dirty="0">
                <a:latin typeface="Calibri"/>
                <a:cs typeface="Calibri"/>
              </a:rPr>
              <a:t>ptr1</a:t>
            </a:r>
            <a:r>
              <a:rPr sz="1600" spc="-15" dirty="0">
                <a:latin typeface="Calibri"/>
                <a:cs typeface="Calibri"/>
              </a:rPr>
              <a:t> </a:t>
            </a:r>
            <a:r>
              <a:rPr sz="1600" dirty="0">
                <a:latin typeface="Calibri"/>
                <a:cs typeface="Calibri"/>
              </a:rPr>
              <a:t>=</a:t>
            </a:r>
            <a:r>
              <a:rPr sz="1600" spc="-15" dirty="0">
                <a:latin typeface="Calibri"/>
                <a:cs typeface="Calibri"/>
              </a:rPr>
              <a:t> </a:t>
            </a:r>
            <a:r>
              <a:rPr sz="1600" spc="-20" dirty="0">
                <a:latin typeface="Calibri"/>
                <a:cs typeface="Calibri"/>
              </a:rPr>
              <a:t>ptr;</a:t>
            </a:r>
            <a:endParaRPr sz="1600" dirty="0">
              <a:latin typeface="Calibri"/>
              <a:cs typeface="Calibri"/>
            </a:endParaRPr>
          </a:p>
          <a:p>
            <a:pPr marL="646430"/>
            <a:r>
              <a:rPr sz="1600" dirty="0">
                <a:latin typeface="Calibri"/>
                <a:cs typeface="Calibri"/>
              </a:rPr>
              <a:t>ptr</a:t>
            </a:r>
            <a:r>
              <a:rPr sz="1600" spc="-15" dirty="0">
                <a:latin typeface="Calibri"/>
                <a:cs typeface="Calibri"/>
              </a:rPr>
              <a:t> </a:t>
            </a:r>
            <a:r>
              <a:rPr sz="1600" dirty="0">
                <a:latin typeface="Calibri"/>
                <a:cs typeface="Calibri"/>
              </a:rPr>
              <a:t>= ptr</a:t>
            </a:r>
            <a:r>
              <a:rPr sz="1600" spc="-15" dirty="0">
                <a:latin typeface="Calibri"/>
                <a:cs typeface="Calibri"/>
              </a:rPr>
              <a:t> </a:t>
            </a:r>
            <a:r>
              <a:rPr sz="1600" spc="-10" dirty="0">
                <a:latin typeface="Calibri"/>
                <a:cs typeface="Calibri"/>
              </a:rPr>
              <a:t>-&gt;next;</a:t>
            </a:r>
            <a:endParaRPr sz="1600" dirty="0">
              <a:latin typeface="Calibri"/>
              <a:cs typeface="Calibri"/>
            </a:endParaRPr>
          </a:p>
          <a:p>
            <a:pPr marL="518795"/>
            <a:r>
              <a:rPr sz="1600" spc="-50" dirty="0">
                <a:latin typeface="Calibri"/>
                <a:cs typeface="Calibri"/>
              </a:rPr>
              <a:t>}</a:t>
            </a:r>
            <a:endParaRPr sz="1600" dirty="0">
              <a:latin typeface="Calibri"/>
              <a:cs typeface="Calibri"/>
            </a:endParaRPr>
          </a:p>
          <a:p>
            <a:pPr marL="518795" marR="1323975"/>
            <a:r>
              <a:rPr sz="1600" spc="-10" dirty="0">
                <a:latin typeface="Calibri"/>
                <a:cs typeface="Calibri"/>
              </a:rPr>
              <a:t>ptr1-</a:t>
            </a:r>
            <a:r>
              <a:rPr sz="1600" dirty="0">
                <a:latin typeface="Calibri"/>
                <a:cs typeface="Calibri"/>
              </a:rPr>
              <a:t>&gt;next</a:t>
            </a:r>
            <a:r>
              <a:rPr sz="1600" spc="-5" dirty="0">
                <a:latin typeface="Calibri"/>
                <a:cs typeface="Calibri"/>
              </a:rPr>
              <a:t> </a:t>
            </a:r>
            <a:r>
              <a:rPr sz="1600" dirty="0">
                <a:latin typeface="Calibri"/>
                <a:cs typeface="Calibri"/>
              </a:rPr>
              <a:t>=</a:t>
            </a:r>
            <a:r>
              <a:rPr sz="1600" spc="25" dirty="0">
                <a:latin typeface="Calibri"/>
                <a:cs typeface="Calibri"/>
              </a:rPr>
              <a:t> </a:t>
            </a:r>
            <a:r>
              <a:rPr sz="1600" spc="-20" dirty="0">
                <a:latin typeface="Calibri"/>
                <a:cs typeface="Calibri"/>
              </a:rPr>
              <a:t>NULL; </a:t>
            </a:r>
            <a:r>
              <a:rPr sz="1600" spc="-10" dirty="0">
                <a:latin typeface="Calibri"/>
                <a:cs typeface="Calibri"/>
              </a:rPr>
              <a:t>free(ptr);</a:t>
            </a:r>
            <a:endParaRPr sz="1600" dirty="0">
              <a:latin typeface="Calibri"/>
              <a:cs typeface="Calibri"/>
            </a:endParaRPr>
          </a:p>
          <a:p>
            <a:pPr marL="518795"/>
            <a:r>
              <a:rPr sz="1600" dirty="0">
                <a:latin typeface="Calibri"/>
                <a:cs typeface="Calibri"/>
              </a:rPr>
              <a:t>printf("\n</a:t>
            </a:r>
            <a:r>
              <a:rPr sz="1600" spc="-30" dirty="0">
                <a:latin typeface="Calibri"/>
                <a:cs typeface="Calibri"/>
              </a:rPr>
              <a:t> </a:t>
            </a:r>
            <a:r>
              <a:rPr sz="1600" dirty="0">
                <a:latin typeface="Calibri"/>
                <a:cs typeface="Calibri"/>
              </a:rPr>
              <a:t>Deleted</a:t>
            </a:r>
            <a:r>
              <a:rPr sz="1600" spc="-25" dirty="0">
                <a:latin typeface="Calibri"/>
                <a:cs typeface="Calibri"/>
              </a:rPr>
              <a:t> </a:t>
            </a:r>
            <a:r>
              <a:rPr sz="1600" dirty="0">
                <a:latin typeface="Calibri"/>
                <a:cs typeface="Calibri"/>
              </a:rPr>
              <a:t>Node</a:t>
            </a:r>
            <a:r>
              <a:rPr sz="1600" spc="-15" dirty="0">
                <a:latin typeface="Calibri"/>
                <a:cs typeface="Calibri"/>
              </a:rPr>
              <a:t> </a:t>
            </a:r>
            <a:r>
              <a:rPr sz="1600" dirty="0">
                <a:latin typeface="Calibri"/>
                <a:cs typeface="Calibri"/>
              </a:rPr>
              <a:t>from</a:t>
            </a:r>
            <a:r>
              <a:rPr sz="1600" spc="-20" dirty="0">
                <a:latin typeface="Calibri"/>
                <a:cs typeface="Calibri"/>
              </a:rPr>
              <a:t> </a:t>
            </a:r>
            <a:r>
              <a:rPr sz="1600" dirty="0">
                <a:latin typeface="Calibri"/>
                <a:cs typeface="Calibri"/>
              </a:rPr>
              <a:t>the</a:t>
            </a:r>
            <a:r>
              <a:rPr sz="1600" spc="-15" dirty="0">
                <a:latin typeface="Calibri"/>
                <a:cs typeface="Calibri"/>
              </a:rPr>
              <a:t> </a:t>
            </a:r>
            <a:r>
              <a:rPr sz="1600" dirty="0">
                <a:latin typeface="Calibri"/>
                <a:cs typeface="Calibri"/>
              </a:rPr>
              <a:t>last</a:t>
            </a:r>
            <a:r>
              <a:rPr sz="1600" spc="-30" dirty="0">
                <a:latin typeface="Calibri"/>
                <a:cs typeface="Calibri"/>
              </a:rPr>
              <a:t> </a:t>
            </a:r>
            <a:r>
              <a:rPr sz="1600" spc="-10" dirty="0">
                <a:latin typeface="Calibri"/>
                <a:cs typeface="Calibri"/>
              </a:rPr>
              <a:t>...");</a:t>
            </a:r>
            <a:endParaRPr sz="1600" dirty="0">
              <a:latin typeface="Calibri"/>
              <a:cs typeface="Calibri"/>
            </a:endParaRPr>
          </a:p>
          <a:p>
            <a:pPr marL="392430">
              <a:spcBef>
                <a:spcPts val="5"/>
              </a:spcBef>
            </a:pPr>
            <a:r>
              <a:rPr sz="1600" spc="-50" dirty="0">
                <a:latin typeface="Calibri"/>
                <a:cs typeface="Calibri"/>
              </a:rPr>
              <a:t>}</a:t>
            </a:r>
            <a:endParaRPr sz="1600" dirty="0">
              <a:latin typeface="Calibri"/>
              <a:cs typeface="Calibri"/>
            </a:endParaRPr>
          </a:p>
          <a:p>
            <a:pPr marL="265430"/>
            <a:r>
              <a:rPr sz="1600" spc="-50" dirty="0">
                <a:latin typeface="Calibri"/>
                <a:cs typeface="Calibri"/>
              </a:rPr>
              <a:t>}</a:t>
            </a:r>
            <a:endParaRPr sz="1600" dirty="0">
              <a:latin typeface="Calibri"/>
              <a:cs typeface="Calibri"/>
            </a:endParaRPr>
          </a:p>
        </p:txBody>
      </p:sp>
      <p:pic>
        <p:nvPicPr>
          <p:cNvPr id="4" name="object 4"/>
          <p:cNvPicPr/>
          <p:nvPr/>
        </p:nvPicPr>
        <p:blipFill>
          <a:blip r:embed="rId2" cstate="print"/>
          <a:stretch>
            <a:fillRect/>
          </a:stretch>
        </p:blipFill>
        <p:spPr>
          <a:xfrm>
            <a:off x="6064045" y="2590800"/>
            <a:ext cx="5412032" cy="1938940"/>
          </a:xfrm>
          <a:prstGeom prst="rect">
            <a:avLst/>
          </a:prstGeom>
        </p:spPr>
      </p:pic>
    </p:spTree>
    <p:extLst>
      <p:ext uri="{BB962C8B-B14F-4D97-AF65-F5344CB8AC3E}">
        <p14:creationId xmlns:p14="http://schemas.microsoft.com/office/powerpoint/2010/main" val="7304780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2123"/>
            <a:ext cx="6021290" cy="778675"/>
          </a:xfrm>
          <a:prstGeom prst="rect">
            <a:avLst/>
          </a:prstGeom>
        </p:spPr>
        <p:txBody>
          <a:bodyPr vert="horz" wrap="square" lIns="0" tIns="283464" rIns="0" bIns="0" rtlCol="0">
            <a:spAutoFit/>
          </a:bodyPr>
          <a:lstStyle/>
          <a:p>
            <a:pPr marL="68580">
              <a:spcBef>
                <a:spcPts val="105"/>
              </a:spcBef>
            </a:pPr>
            <a:r>
              <a:rPr sz="3200" dirty="0"/>
              <a:t>Delete</a:t>
            </a:r>
            <a:r>
              <a:rPr sz="3200" spc="-55" dirty="0"/>
              <a:t> </a:t>
            </a:r>
            <a:r>
              <a:rPr sz="3200" dirty="0"/>
              <a:t>a</a:t>
            </a:r>
            <a:r>
              <a:rPr sz="3200" spc="-30" dirty="0"/>
              <a:t> </a:t>
            </a:r>
            <a:r>
              <a:rPr sz="3200" dirty="0"/>
              <a:t>node</a:t>
            </a:r>
            <a:r>
              <a:rPr sz="3200" spc="-30" dirty="0"/>
              <a:t> </a:t>
            </a:r>
            <a:r>
              <a:rPr sz="3200" dirty="0"/>
              <a:t>at</a:t>
            </a:r>
            <a:r>
              <a:rPr sz="3200" spc="-35" dirty="0"/>
              <a:t> </a:t>
            </a:r>
            <a:r>
              <a:rPr sz="3200" dirty="0"/>
              <a:t>specified</a:t>
            </a:r>
            <a:r>
              <a:rPr sz="3200" spc="-45" dirty="0"/>
              <a:t> </a:t>
            </a:r>
            <a:r>
              <a:rPr sz="3200" spc="-10" dirty="0"/>
              <a:t>position</a:t>
            </a:r>
          </a:p>
        </p:txBody>
      </p:sp>
      <p:pic>
        <p:nvPicPr>
          <p:cNvPr id="4" name="object 4"/>
          <p:cNvPicPr/>
          <p:nvPr/>
        </p:nvPicPr>
        <p:blipFill>
          <a:blip r:embed="rId2" cstate="print"/>
          <a:stretch>
            <a:fillRect/>
          </a:stretch>
        </p:blipFill>
        <p:spPr>
          <a:xfrm>
            <a:off x="2254045" y="1219200"/>
            <a:ext cx="8808778" cy="3352800"/>
          </a:xfrm>
          <a:prstGeom prst="rect">
            <a:avLst/>
          </a:prstGeom>
        </p:spPr>
      </p:pic>
      <p:sp>
        <p:nvSpPr>
          <p:cNvPr id="5" name="TextBox 4">
            <a:extLst>
              <a:ext uri="{FF2B5EF4-FFF2-40B4-BE49-F238E27FC236}">
                <a16:creationId xmlns:a16="http://schemas.microsoft.com/office/drawing/2014/main" id="{26BE1843-4A57-CC79-C332-88B1BD86C404}"/>
              </a:ext>
            </a:extLst>
          </p:cNvPr>
          <p:cNvSpPr txBox="1"/>
          <p:nvPr/>
        </p:nvSpPr>
        <p:spPr>
          <a:xfrm>
            <a:off x="609600" y="4695403"/>
            <a:ext cx="7086600" cy="1200329"/>
          </a:xfrm>
          <a:prstGeom prst="rect">
            <a:avLst/>
          </a:prstGeom>
          <a:noFill/>
        </p:spPr>
        <p:txBody>
          <a:bodyPr wrap="square">
            <a:spAutoFit/>
          </a:bodyPr>
          <a:lstStyle/>
          <a:p>
            <a:pPr algn="l" fontAlgn="base"/>
            <a:r>
              <a:rPr lang="en-US" dirty="0">
                <a:solidFill>
                  <a:srgbClr val="273239"/>
                </a:solidFill>
                <a:latin typeface="Nunito" pitchFamily="2" charset="0"/>
              </a:rPr>
              <a:t>Steps t</a:t>
            </a:r>
            <a:r>
              <a:rPr lang="en-US" b="0" i="0" dirty="0">
                <a:solidFill>
                  <a:srgbClr val="273239"/>
                </a:solidFill>
                <a:effectLst/>
                <a:latin typeface="Nunito" pitchFamily="2" charset="0"/>
              </a:rPr>
              <a:t>o delete a node from the linked list:</a:t>
            </a:r>
          </a:p>
          <a:p>
            <a:pPr marL="354013" indent="-177800" algn="l" fontAlgn="base">
              <a:buFont typeface="Arial" panose="020B0604020202020204" pitchFamily="34" charset="0"/>
              <a:buChar char="•"/>
            </a:pPr>
            <a:r>
              <a:rPr lang="en-US" b="0" i="0" dirty="0">
                <a:solidFill>
                  <a:srgbClr val="273239"/>
                </a:solidFill>
                <a:effectLst/>
                <a:latin typeface="Nunito" pitchFamily="2" charset="0"/>
              </a:rPr>
              <a:t>Find the previous node of the node to be deleted. </a:t>
            </a:r>
          </a:p>
          <a:p>
            <a:pPr marL="354013" indent="-177800" algn="l" fontAlgn="base">
              <a:buFont typeface="Arial" panose="020B0604020202020204" pitchFamily="34" charset="0"/>
              <a:buChar char="•"/>
            </a:pPr>
            <a:r>
              <a:rPr lang="en-US" b="0" i="0" dirty="0">
                <a:solidFill>
                  <a:srgbClr val="273239"/>
                </a:solidFill>
                <a:effectLst/>
                <a:latin typeface="Nunito" pitchFamily="2" charset="0"/>
              </a:rPr>
              <a:t>Change the </a:t>
            </a:r>
            <a:r>
              <a:rPr lang="en-US" b="1" i="0" dirty="0">
                <a:solidFill>
                  <a:srgbClr val="273239"/>
                </a:solidFill>
                <a:effectLst/>
                <a:latin typeface="Nunito" pitchFamily="2" charset="0"/>
              </a:rPr>
              <a:t>next</a:t>
            </a:r>
            <a:r>
              <a:rPr lang="en-US" b="0" i="0" dirty="0">
                <a:solidFill>
                  <a:srgbClr val="273239"/>
                </a:solidFill>
                <a:effectLst/>
                <a:latin typeface="Nunito" pitchFamily="2" charset="0"/>
              </a:rPr>
              <a:t> of the previous node. </a:t>
            </a:r>
          </a:p>
          <a:p>
            <a:pPr marL="354013" indent="-177800" algn="l" fontAlgn="base">
              <a:buFont typeface="Arial" panose="020B0604020202020204" pitchFamily="34" charset="0"/>
              <a:buChar char="•"/>
            </a:pPr>
            <a:r>
              <a:rPr lang="en-US" b="0" i="0" dirty="0">
                <a:solidFill>
                  <a:srgbClr val="273239"/>
                </a:solidFill>
                <a:effectLst/>
                <a:latin typeface="Nunito" pitchFamily="2" charset="0"/>
              </a:rPr>
              <a:t>Free memory for the node to be deleted.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2123"/>
            <a:ext cx="6021290" cy="778675"/>
          </a:xfrm>
          <a:prstGeom prst="rect">
            <a:avLst/>
          </a:prstGeom>
        </p:spPr>
        <p:txBody>
          <a:bodyPr vert="horz" wrap="square" lIns="0" tIns="283464" rIns="0" bIns="0" rtlCol="0">
            <a:spAutoFit/>
          </a:bodyPr>
          <a:lstStyle/>
          <a:p>
            <a:pPr marL="68580">
              <a:spcBef>
                <a:spcPts val="105"/>
              </a:spcBef>
            </a:pPr>
            <a:r>
              <a:rPr sz="3200" dirty="0"/>
              <a:t>Delete</a:t>
            </a:r>
            <a:r>
              <a:rPr sz="3200" spc="-55" dirty="0"/>
              <a:t> </a:t>
            </a:r>
            <a:r>
              <a:rPr sz="3200" dirty="0"/>
              <a:t>a</a:t>
            </a:r>
            <a:r>
              <a:rPr sz="3200" spc="-30" dirty="0"/>
              <a:t> </a:t>
            </a:r>
            <a:r>
              <a:rPr sz="3200" dirty="0"/>
              <a:t>node</a:t>
            </a:r>
            <a:r>
              <a:rPr sz="3200" spc="-30" dirty="0"/>
              <a:t> </a:t>
            </a:r>
            <a:r>
              <a:rPr sz="3200" dirty="0"/>
              <a:t>at</a:t>
            </a:r>
            <a:r>
              <a:rPr sz="3200" spc="-35" dirty="0"/>
              <a:t> </a:t>
            </a:r>
            <a:r>
              <a:rPr sz="3200" dirty="0"/>
              <a:t>specified</a:t>
            </a:r>
            <a:r>
              <a:rPr sz="3200" spc="-45" dirty="0"/>
              <a:t> </a:t>
            </a:r>
            <a:r>
              <a:rPr sz="3200" spc="-10" dirty="0"/>
              <a:t>position</a:t>
            </a:r>
          </a:p>
        </p:txBody>
      </p:sp>
      <p:sp>
        <p:nvSpPr>
          <p:cNvPr id="3" name="object 3"/>
          <p:cNvSpPr txBox="1"/>
          <p:nvPr/>
        </p:nvSpPr>
        <p:spPr>
          <a:xfrm>
            <a:off x="533400" y="914400"/>
            <a:ext cx="6247349" cy="5203348"/>
          </a:xfrm>
          <a:prstGeom prst="rect">
            <a:avLst/>
          </a:prstGeom>
        </p:spPr>
        <p:txBody>
          <a:bodyPr vert="horz" wrap="square" lIns="0" tIns="12065" rIns="0" bIns="0" rtlCol="0">
            <a:spAutoFit/>
          </a:bodyPr>
          <a:lstStyle/>
          <a:p>
            <a:pPr marL="12700">
              <a:spcBef>
                <a:spcPts val="95"/>
              </a:spcBef>
            </a:pPr>
            <a:r>
              <a:rPr b="1" dirty="0">
                <a:latin typeface="Calibri"/>
                <a:cs typeface="Calibri"/>
              </a:rPr>
              <a:t>void</a:t>
            </a:r>
            <a:r>
              <a:rPr b="1" spc="-30" dirty="0">
                <a:latin typeface="Calibri"/>
                <a:cs typeface="Calibri"/>
              </a:rPr>
              <a:t> </a:t>
            </a:r>
            <a:r>
              <a:rPr spc="-10" dirty="0">
                <a:latin typeface="Calibri"/>
                <a:cs typeface="Calibri"/>
              </a:rPr>
              <a:t>delete_specified()</a:t>
            </a:r>
            <a:endParaRPr dirty="0">
              <a:latin typeface="Calibri"/>
              <a:cs typeface="Calibri"/>
            </a:endParaRPr>
          </a:p>
          <a:p>
            <a:pPr marL="163195"/>
            <a:r>
              <a:rPr spc="-50" dirty="0">
                <a:latin typeface="Calibri"/>
                <a:cs typeface="Calibri"/>
              </a:rPr>
              <a:t>{</a:t>
            </a:r>
            <a:endParaRPr dirty="0">
              <a:latin typeface="Calibri"/>
              <a:cs typeface="Calibri"/>
            </a:endParaRPr>
          </a:p>
          <a:p>
            <a:pPr marL="315595" marR="2860675"/>
            <a:r>
              <a:rPr dirty="0">
                <a:latin typeface="Calibri"/>
                <a:cs typeface="Calibri"/>
              </a:rPr>
              <a:t>struct</a:t>
            </a:r>
            <a:r>
              <a:rPr spc="-25" dirty="0">
                <a:latin typeface="Calibri"/>
                <a:cs typeface="Calibri"/>
              </a:rPr>
              <a:t> </a:t>
            </a:r>
            <a:r>
              <a:rPr dirty="0">
                <a:latin typeface="Calibri"/>
                <a:cs typeface="Calibri"/>
              </a:rPr>
              <a:t>node</a:t>
            </a:r>
            <a:r>
              <a:rPr spc="-20" dirty="0">
                <a:latin typeface="Calibri"/>
                <a:cs typeface="Calibri"/>
              </a:rPr>
              <a:t> *ptr,</a:t>
            </a:r>
            <a:r>
              <a:rPr spc="-30" dirty="0">
                <a:latin typeface="Calibri"/>
                <a:cs typeface="Calibri"/>
              </a:rPr>
              <a:t> </a:t>
            </a:r>
            <a:r>
              <a:rPr spc="-10" dirty="0">
                <a:latin typeface="Calibri"/>
                <a:cs typeface="Calibri"/>
              </a:rPr>
              <a:t>*ptr1; </a:t>
            </a:r>
            <a:r>
              <a:rPr b="1" dirty="0">
                <a:latin typeface="Calibri"/>
                <a:cs typeface="Calibri"/>
              </a:rPr>
              <a:t>int</a:t>
            </a:r>
            <a:r>
              <a:rPr b="1" spc="-20" dirty="0">
                <a:latin typeface="Calibri"/>
                <a:cs typeface="Calibri"/>
              </a:rPr>
              <a:t> </a:t>
            </a:r>
            <a:r>
              <a:rPr spc="-10" dirty="0">
                <a:latin typeface="Calibri"/>
                <a:cs typeface="Calibri"/>
              </a:rPr>
              <a:t>loc,i; scanf("%d",&amp;loc); ptr=head; </a:t>
            </a:r>
            <a:r>
              <a:rPr b="1" spc="-10" dirty="0">
                <a:latin typeface="Calibri"/>
                <a:cs typeface="Calibri"/>
              </a:rPr>
              <a:t>for</a:t>
            </a:r>
            <a:r>
              <a:rPr spc="-10" dirty="0">
                <a:latin typeface="Calibri"/>
                <a:cs typeface="Calibri"/>
              </a:rPr>
              <a:t>(i=0;i&lt;loc;i++)</a:t>
            </a:r>
            <a:endParaRPr dirty="0">
              <a:latin typeface="Calibri"/>
              <a:cs typeface="Calibri"/>
            </a:endParaRPr>
          </a:p>
          <a:p>
            <a:pPr marL="315595"/>
            <a:r>
              <a:rPr spc="-50" dirty="0">
                <a:latin typeface="Calibri"/>
                <a:cs typeface="Calibri"/>
              </a:rPr>
              <a:t>{</a:t>
            </a:r>
            <a:endParaRPr dirty="0">
              <a:latin typeface="Calibri"/>
              <a:cs typeface="Calibri"/>
            </a:endParaRPr>
          </a:p>
          <a:p>
            <a:pPr marL="467995"/>
            <a:r>
              <a:rPr dirty="0">
                <a:latin typeface="Calibri"/>
                <a:cs typeface="Calibri"/>
              </a:rPr>
              <a:t>ptr1</a:t>
            </a:r>
            <a:r>
              <a:rPr spc="-5" dirty="0">
                <a:latin typeface="Calibri"/>
                <a:cs typeface="Calibri"/>
              </a:rPr>
              <a:t> </a:t>
            </a:r>
            <a:r>
              <a:rPr dirty="0">
                <a:latin typeface="Calibri"/>
                <a:cs typeface="Calibri"/>
              </a:rPr>
              <a:t>=</a:t>
            </a:r>
            <a:r>
              <a:rPr spc="-10" dirty="0">
                <a:latin typeface="Calibri"/>
                <a:cs typeface="Calibri"/>
              </a:rPr>
              <a:t> </a:t>
            </a:r>
            <a:r>
              <a:rPr spc="-20" dirty="0">
                <a:latin typeface="Calibri"/>
                <a:cs typeface="Calibri"/>
              </a:rPr>
              <a:t>ptr;</a:t>
            </a:r>
            <a:endParaRPr dirty="0">
              <a:latin typeface="Calibri"/>
              <a:cs typeface="Calibri"/>
            </a:endParaRPr>
          </a:p>
          <a:p>
            <a:pPr marL="467995"/>
            <a:r>
              <a:rPr dirty="0">
                <a:latin typeface="Calibri"/>
                <a:cs typeface="Calibri"/>
              </a:rPr>
              <a:t>ptr</a:t>
            </a:r>
            <a:r>
              <a:rPr spc="5" dirty="0">
                <a:latin typeface="Calibri"/>
                <a:cs typeface="Calibri"/>
              </a:rPr>
              <a:t> </a:t>
            </a:r>
            <a:r>
              <a:rPr dirty="0">
                <a:latin typeface="Calibri"/>
                <a:cs typeface="Calibri"/>
              </a:rPr>
              <a:t>= </a:t>
            </a:r>
            <a:r>
              <a:rPr spc="-10" dirty="0">
                <a:latin typeface="Calibri"/>
                <a:cs typeface="Calibri"/>
              </a:rPr>
              <a:t>ptr-&gt;next;</a:t>
            </a:r>
            <a:endParaRPr dirty="0">
              <a:latin typeface="Calibri"/>
              <a:cs typeface="Calibri"/>
            </a:endParaRPr>
          </a:p>
          <a:p>
            <a:pPr marL="467995">
              <a:spcBef>
                <a:spcPts val="1565"/>
              </a:spcBef>
            </a:pPr>
            <a:r>
              <a:rPr b="1" dirty="0">
                <a:latin typeface="Calibri"/>
                <a:cs typeface="Calibri"/>
              </a:rPr>
              <a:t>if</a:t>
            </a:r>
            <a:r>
              <a:rPr dirty="0">
                <a:latin typeface="Calibri"/>
                <a:cs typeface="Calibri"/>
              </a:rPr>
              <a:t>(ptr</a:t>
            </a:r>
            <a:r>
              <a:rPr spc="-15" dirty="0">
                <a:latin typeface="Calibri"/>
                <a:cs typeface="Calibri"/>
              </a:rPr>
              <a:t> </a:t>
            </a:r>
            <a:r>
              <a:rPr dirty="0">
                <a:latin typeface="Calibri"/>
                <a:cs typeface="Calibri"/>
              </a:rPr>
              <a:t>==</a:t>
            </a:r>
            <a:r>
              <a:rPr spc="-20" dirty="0">
                <a:latin typeface="Calibri"/>
                <a:cs typeface="Calibri"/>
              </a:rPr>
              <a:t> </a:t>
            </a:r>
            <a:r>
              <a:rPr spc="-10" dirty="0">
                <a:latin typeface="Calibri"/>
                <a:cs typeface="Calibri"/>
              </a:rPr>
              <a:t>NULL)</a:t>
            </a:r>
            <a:endParaRPr dirty="0">
              <a:latin typeface="Calibri"/>
              <a:cs typeface="Calibri"/>
            </a:endParaRPr>
          </a:p>
          <a:p>
            <a:pPr marL="467995"/>
            <a:r>
              <a:rPr spc="-50" dirty="0">
                <a:latin typeface="Calibri"/>
                <a:cs typeface="Calibri"/>
              </a:rPr>
              <a:t>{</a:t>
            </a:r>
            <a:endParaRPr dirty="0">
              <a:latin typeface="Calibri"/>
              <a:cs typeface="Calibri"/>
            </a:endParaRPr>
          </a:p>
          <a:p>
            <a:pPr marL="621030"/>
            <a:r>
              <a:rPr spc="-10" dirty="0">
                <a:latin typeface="Calibri"/>
                <a:cs typeface="Calibri"/>
              </a:rPr>
              <a:t>printf("\nThere</a:t>
            </a:r>
            <a:r>
              <a:rPr spc="5" dirty="0">
                <a:latin typeface="Calibri"/>
                <a:cs typeface="Calibri"/>
              </a:rPr>
              <a:t> </a:t>
            </a:r>
            <a:r>
              <a:rPr dirty="0">
                <a:latin typeface="Calibri"/>
                <a:cs typeface="Calibri"/>
              </a:rPr>
              <a:t>are</a:t>
            </a:r>
            <a:r>
              <a:rPr spc="-25" dirty="0">
                <a:latin typeface="Calibri"/>
                <a:cs typeface="Calibri"/>
              </a:rPr>
              <a:t> </a:t>
            </a:r>
            <a:r>
              <a:rPr dirty="0">
                <a:latin typeface="Calibri"/>
                <a:cs typeface="Calibri"/>
              </a:rPr>
              <a:t>less</a:t>
            </a:r>
            <a:r>
              <a:rPr spc="5" dirty="0">
                <a:latin typeface="Calibri"/>
                <a:cs typeface="Calibri"/>
              </a:rPr>
              <a:t> </a:t>
            </a:r>
            <a:r>
              <a:rPr dirty="0">
                <a:latin typeface="Calibri"/>
                <a:cs typeface="Calibri"/>
              </a:rPr>
              <a:t>than</a:t>
            </a:r>
            <a:r>
              <a:rPr spc="-5" dirty="0">
                <a:latin typeface="Calibri"/>
                <a:cs typeface="Calibri"/>
              </a:rPr>
              <a:t> </a:t>
            </a:r>
            <a:r>
              <a:rPr dirty="0">
                <a:latin typeface="Calibri"/>
                <a:cs typeface="Calibri"/>
              </a:rPr>
              <a:t>%d</a:t>
            </a:r>
            <a:r>
              <a:rPr spc="-15" dirty="0">
                <a:latin typeface="Calibri"/>
                <a:cs typeface="Calibri"/>
              </a:rPr>
              <a:t> </a:t>
            </a:r>
            <a:r>
              <a:rPr dirty="0">
                <a:latin typeface="Calibri"/>
                <a:cs typeface="Calibri"/>
              </a:rPr>
              <a:t>elements</a:t>
            </a:r>
            <a:r>
              <a:rPr spc="20" dirty="0">
                <a:latin typeface="Calibri"/>
                <a:cs typeface="Calibri"/>
              </a:rPr>
              <a:t> </a:t>
            </a:r>
            <a:r>
              <a:rPr dirty="0">
                <a:latin typeface="Calibri"/>
                <a:cs typeface="Calibri"/>
              </a:rPr>
              <a:t>in</a:t>
            </a:r>
            <a:r>
              <a:rPr spc="-10" dirty="0">
                <a:latin typeface="Calibri"/>
                <a:cs typeface="Calibri"/>
              </a:rPr>
              <a:t> </a:t>
            </a:r>
            <a:r>
              <a:rPr dirty="0">
                <a:latin typeface="Calibri"/>
                <a:cs typeface="Calibri"/>
              </a:rPr>
              <a:t>the</a:t>
            </a:r>
            <a:r>
              <a:rPr spc="-5" dirty="0">
                <a:latin typeface="Calibri"/>
                <a:cs typeface="Calibri"/>
              </a:rPr>
              <a:t> </a:t>
            </a:r>
            <a:r>
              <a:rPr spc="-10" dirty="0">
                <a:latin typeface="Calibri"/>
                <a:cs typeface="Calibri"/>
              </a:rPr>
              <a:t>list..\n",loc);</a:t>
            </a:r>
            <a:endParaRPr dirty="0">
              <a:latin typeface="Calibri"/>
              <a:cs typeface="Calibri"/>
            </a:endParaRPr>
          </a:p>
          <a:p>
            <a:pPr marL="621030"/>
            <a:r>
              <a:rPr b="1" spc="-10" dirty="0">
                <a:latin typeface="Calibri"/>
                <a:cs typeface="Calibri"/>
              </a:rPr>
              <a:t>return</a:t>
            </a:r>
            <a:r>
              <a:rPr spc="-10" dirty="0">
                <a:latin typeface="Calibri"/>
                <a:cs typeface="Calibri"/>
              </a:rPr>
              <a:t>;</a:t>
            </a:r>
            <a:endParaRPr dirty="0">
              <a:latin typeface="Calibri"/>
              <a:cs typeface="Calibri"/>
            </a:endParaRPr>
          </a:p>
          <a:p>
            <a:pPr marL="467995"/>
            <a:r>
              <a:rPr spc="-50" dirty="0">
                <a:latin typeface="Calibri"/>
                <a:cs typeface="Calibri"/>
              </a:rPr>
              <a:t>}</a:t>
            </a:r>
            <a:endParaRPr dirty="0">
              <a:latin typeface="Calibri"/>
              <a:cs typeface="Calibri"/>
            </a:endParaRPr>
          </a:p>
          <a:p>
            <a:pPr marL="315595"/>
            <a:r>
              <a:rPr spc="-50" dirty="0">
                <a:latin typeface="Calibri"/>
                <a:cs typeface="Calibri"/>
              </a:rPr>
              <a:t>}</a:t>
            </a:r>
            <a:endParaRPr dirty="0">
              <a:latin typeface="Calibri"/>
              <a:cs typeface="Calibri"/>
            </a:endParaRPr>
          </a:p>
          <a:p>
            <a:pPr marL="315595" marR="2811780"/>
            <a:r>
              <a:rPr dirty="0">
                <a:latin typeface="Calibri"/>
                <a:cs typeface="Calibri"/>
              </a:rPr>
              <a:t>ptr1</a:t>
            </a:r>
            <a:r>
              <a:rPr spc="-20" dirty="0">
                <a:latin typeface="Calibri"/>
                <a:cs typeface="Calibri"/>
              </a:rPr>
              <a:t> </a:t>
            </a:r>
            <a:r>
              <a:rPr spc="-10" dirty="0">
                <a:latin typeface="Calibri"/>
                <a:cs typeface="Calibri"/>
              </a:rPr>
              <a:t>-</a:t>
            </a:r>
            <a:r>
              <a:rPr dirty="0">
                <a:latin typeface="Calibri"/>
                <a:cs typeface="Calibri"/>
              </a:rPr>
              <a:t>&gt;next</a:t>
            </a:r>
            <a:r>
              <a:rPr spc="5" dirty="0">
                <a:latin typeface="Calibri"/>
                <a:cs typeface="Calibri"/>
              </a:rPr>
              <a:t> </a:t>
            </a:r>
            <a:r>
              <a:rPr dirty="0">
                <a:latin typeface="Calibri"/>
                <a:cs typeface="Calibri"/>
              </a:rPr>
              <a:t>=</a:t>
            </a:r>
            <a:r>
              <a:rPr spc="-20" dirty="0">
                <a:latin typeface="Calibri"/>
                <a:cs typeface="Calibri"/>
              </a:rPr>
              <a:t> </a:t>
            </a:r>
            <a:r>
              <a:rPr dirty="0">
                <a:latin typeface="Calibri"/>
                <a:cs typeface="Calibri"/>
              </a:rPr>
              <a:t>ptr</a:t>
            </a:r>
            <a:r>
              <a:rPr spc="-15" dirty="0">
                <a:latin typeface="Calibri"/>
                <a:cs typeface="Calibri"/>
              </a:rPr>
              <a:t> </a:t>
            </a:r>
            <a:r>
              <a:rPr spc="-10" dirty="0">
                <a:latin typeface="Calibri"/>
                <a:cs typeface="Calibri"/>
              </a:rPr>
              <a:t>-&gt;next; free(ptr);</a:t>
            </a:r>
            <a:endParaRPr dirty="0">
              <a:latin typeface="Calibri"/>
              <a:cs typeface="Calibri"/>
            </a:endParaRPr>
          </a:p>
          <a:p>
            <a:pPr marL="315595"/>
            <a:r>
              <a:rPr spc="-10" dirty="0">
                <a:latin typeface="Calibri"/>
                <a:cs typeface="Calibri"/>
              </a:rPr>
              <a:t>printf("\nDeleted</a:t>
            </a:r>
            <a:r>
              <a:rPr spc="30" dirty="0">
                <a:latin typeface="Calibri"/>
                <a:cs typeface="Calibri"/>
              </a:rPr>
              <a:t> </a:t>
            </a:r>
            <a:r>
              <a:rPr dirty="0">
                <a:latin typeface="Calibri"/>
                <a:cs typeface="Calibri"/>
              </a:rPr>
              <a:t>%d</a:t>
            </a:r>
            <a:r>
              <a:rPr spc="-10" dirty="0">
                <a:latin typeface="Calibri"/>
                <a:cs typeface="Calibri"/>
              </a:rPr>
              <a:t> </a:t>
            </a:r>
            <a:r>
              <a:rPr dirty="0">
                <a:latin typeface="Calibri"/>
                <a:cs typeface="Calibri"/>
              </a:rPr>
              <a:t>node</a:t>
            </a:r>
            <a:r>
              <a:rPr spc="10" dirty="0">
                <a:latin typeface="Calibri"/>
                <a:cs typeface="Calibri"/>
              </a:rPr>
              <a:t> </a:t>
            </a:r>
            <a:r>
              <a:rPr spc="-10" dirty="0">
                <a:latin typeface="Calibri"/>
                <a:cs typeface="Calibri"/>
              </a:rPr>
              <a:t>",loc);</a:t>
            </a:r>
            <a:endParaRPr dirty="0">
              <a:latin typeface="Calibri"/>
              <a:cs typeface="Calibri"/>
            </a:endParaRPr>
          </a:p>
          <a:p>
            <a:pPr marL="163195"/>
            <a:r>
              <a:rPr spc="-50" dirty="0">
                <a:latin typeface="Calibri"/>
                <a:cs typeface="Calibri"/>
              </a:rPr>
              <a:t>}</a:t>
            </a:r>
            <a:endParaRPr dirty="0">
              <a:latin typeface="Calibri"/>
              <a:cs typeface="Calibri"/>
            </a:endParaRPr>
          </a:p>
        </p:txBody>
      </p:sp>
      <p:pic>
        <p:nvPicPr>
          <p:cNvPr id="4" name="object 4"/>
          <p:cNvPicPr/>
          <p:nvPr/>
        </p:nvPicPr>
        <p:blipFill>
          <a:blip r:embed="rId2" cstate="print"/>
          <a:stretch>
            <a:fillRect/>
          </a:stretch>
        </p:blipFill>
        <p:spPr>
          <a:xfrm>
            <a:off x="6132871" y="2514600"/>
            <a:ext cx="5419107" cy="2822428"/>
          </a:xfrm>
          <a:prstGeom prst="rect">
            <a:avLst/>
          </a:prstGeom>
        </p:spPr>
      </p:pic>
    </p:spTree>
    <p:extLst>
      <p:ext uri="{BB962C8B-B14F-4D97-AF65-F5344CB8AC3E}">
        <p14:creationId xmlns:p14="http://schemas.microsoft.com/office/powerpoint/2010/main" val="13110590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777240">
              <a:spcBef>
                <a:spcPts val="105"/>
              </a:spcBef>
            </a:pPr>
            <a:r>
              <a:rPr dirty="0"/>
              <a:t>Singly</a:t>
            </a:r>
            <a:r>
              <a:rPr spc="-80" dirty="0"/>
              <a:t> </a:t>
            </a:r>
            <a:r>
              <a:rPr dirty="0"/>
              <a:t>Linked</a:t>
            </a:r>
            <a:r>
              <a:rPr spc="-65" dirty="0"/>
              <a:t> </a:t>
            </a:r>
            <a:r>
              <a:rPr dirty="0"/>
              <a:t>List</a:t>
            </a:r>
            <a:r>
              <a:rPr spc="-65" dirty="0"/>
              <a:t> </a:t>
            </a:r>
            <a:r>
              <a:rPr spc="-10" dirty="0"/>
              <a:t>Operations</a:t>
            </a:r>
          </a:p>
        </p:txBody>
      </p:sp>
      <p:sp>
        <p:nvSpPr>
          <p:cNvPr id="3" name="object 3"/>
          <p:cNvSpPr txBox="1"/>
          <p:nvPr/>
        </p:nvSpPr>
        <p:spPr>
          <a:xfrm>
            <a:off x="2059941" y="1510636"/>
            <a:ext cx="4289425" cy="2983509"/>
          </a:xfrm>
          <a:prstGeom prst="rect">
            <a:avLst/>
          </a:prstGeom>
        </p:spPr>
        <p:txBody>
          <a:bodyPr vert="horz" wrap="square" lIns="0" tIns="109855" rIns="0" bIns="0" rtlCol="0">
            <a:spAutoFit/>
          </a:bodyPr>
          <a:lstStyle/>
          <a:p>
            <a:pPr marL="354965" indent="-342265">
              <a:spcBef>
                <a:spcPts val="865"/>
              </a:spcBef>
              <a:buFont typeface="Arial MT"/>
              <a:buChar char="•"/>
              <a:tabLst>
                <a:tab pos="354965" algn="l"/>
              </a:tabLst>
            </a:pPr>
            <a:r>
              <a:rPr sz="3200" spc="-10" dirty="0">
                <a:latin typeface="Calibri"/>
                <a:cs typeface="Calibri"/>
              </a:rPr>
              <a:t>Search</a:t>
            </a:r>
            <a:endParaRPr sz="3200">
              <a:latin typeface="Calibri"/>
              <a:cs typeface="Calibri"/>
            </a:endParaRPr>
          </a:p>
          <a:p>
            <a:pPr marL="354965" indent="-342265">
              <a:spcBef>
                <a:spcPts val="770"/>
              </a:spcBef>
              <a:buFont typeface="Arial MT"/>
              <a:buChar char="•"/>
              <a:tabLst>
                <a:tab pos="354965" algn="l"/>
              </a:tabLst>
            </a:pPr>
            <a:r>
              <a:rPr sz="3200" dirty="0">
                <a:latin typeface="Calibri"/>
                <a:cs typeface="Calibri"/>
              </a:rPr>
              <a:t>Count</a:t>
            </a:r>
            <a:r>
              <a:rPr sz="3200" spc="-70" dirty="0">
                <a:latin typeface="Calibri"/>
                <a:cs typeface="Calibri"/>
              </a:rPr>
              <a:t> </a:t>
            </a:r>
            <a:r>
              <a:rPr sz="3200" dirty="0">
                <a:latin typeface="Calibri"/>
                <a:cs typeface="Calibri"/>
              </a:rPr>
              <a:t>number</a:t>
            </a:r>
            <a:r>
              <a:rPr sz="3200" spc="-60" dirty="0">
                <a:latin typeface="Calibri"/>
                <a:cs typeface="Calibri"/>
              </a:rPr>
              <a:t> </a:t>
            </a:r>
            <a:r>
              <a:rPr sz="3200" dirty="0">
                <a:latin typeface="Calibri"/>
                <a:cs typeface="Calibri"/>
              </a:rPr>
              <a:t>of</a:t>
            </a:r>
            <a:r>
              <a:rPr sz="3200" spc="-70" dirty="0">
                <a:latin typeface="Calibri"/>
                <a:cs typeface="Calibri"/>
              </a:rPr>
              <a:t> </a:t>
            </a:r>
            <a:r>
              <a:rPr sz="3200" spc="-10" dirty="0">
                <a:latin typeface="Calibri"/>
                <a:cs typeface="Calibri"/>
              </a:rPr>
              <a:t>nodes</a:t>
            </a:r>
            <a:endParaRPr sz="3200">
              <a:latin typeface="Calibri"/>
              <a:cs typeface="Calibri"/>
            </a:endParaRPr>
          </a:p>
          <a:p>
            <a:pPr marL="354965" indent="-342265">
              <a:spcBef>
                <a:spcPts val="770"/>
              </a:spcBef>
              <a:buFont typeface="Arial MT"/>
              <a:buChar char="•"/>
              <a:tabLst>
                <a:tab pos="354965" algn="l"/>
              </a:tabLst>
            </a:pPr>
            <a:r>
              <a:rPr sz="3200" spc="-10" dirty="0">
                <a:latin typeface="Calibri"/>
                <a:cs typeface="Calibri"/>
              </a:rPr>
              <a:t>Concatenation</a:t>
            </a:r>
            <a:endParaRPr sz="3200">
              <a:latin typeface="Calibri"/>
              <a:cs typeface="Calibri"/>
            </a:endParaRPr>
          </a:p>
          <a:p>
            <a:pPr marL="354965" indent="-342265">
              <a:spcBef>
                <a:spcPts val="770"/>
              </a:spcBef>
              <a:buFont typeface="Arial MT"/>
              <a:buChar char="•"/>
              <a:tabLst>
                <a:tab pos="354965" algn="l"/>
              </a:tabLst>
            </a:pPr>
            <a:r>
              <a:rPr sz="3200" spc="-10" dirty="0">
                <a:latin typeface="Calibri"/>
                <a:cs typeface="Calibri"/>
              </a:rPr>
              <a:t>Merging</a:t>
            </a:r>
            <a:endParaRPr sz="3200">
              <a:latin typeface="Calibri"/>
              <a:cs typeface="Calibri"/>
            </a:endParaRPr>
          </a:p>
          <a:p>
            <a:pPr marL="354965" indent="-342265">
              <a:spcBef>
                <a:spcPts val="770"/>
              </a:spcBef>
              <a:buFont typeface="Arial MT"/>
              <a:buChar char="•"/>
              <a:tabLst>
                <a:tab pos="354965" algn="l"/>
              </a:tabLst>
            </a:pPr>
            <a:r>
              <a:rPr sz="3200" spc="-10" dirty="0">
                <a:latin typeface="Calibri"/>
                <a:cs typeface="Calibri"/>
              </a:rPr>
              <a:t>Reversing</a:t>
            </a:r>
            <a:endParaRPr sz="3200">
              <a:latin typeface="Calibri"/>
              <a:cs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3240405">
              <a:spcBef>
                <a:spcPts val="105"/>
              </a:spcBef>
            </a:pPr>
            <a:r>
              <a:rPr spc="-10" dirty="0"/>
              <a:t>Search</a:t>
            </a:r>
          </a:p>
        </p:txBody>
      </p:sp>
      <p:sp>
        <p:nvSpPr>
          <p:cNvPr id="5" name="TextBox 4">
            <a:extLst>
              <a:ext uri="{FF2B5EF4-FFF2-40B4-BE49-F238E27FC236}">
                <a16:creationId xmlns:a16="http://schemas.microsoft.com/office/drawing/2014/main" id="{5B0C78F6-1341-27C2-D93B-BA7AEC3996FB}"/>
              </a:ext>
            </a:extLst>
          </p:cNvPr>
          <p:cNvSpPr txBox="1"/>
          <p:nvPr/>
        </p:nvSpPr>
        <p:spPr>
          <a:xfrm>
            <a:off x="1447800" y="1371600"/>
            <a:ext cx="9601200" cy="3046988"/>
          </a:xfrm>
          <a:prstGeom prst="rect">
            <a:avLst/>
          </a:prstGeom>
          <a:noFill/>
        </p:spPr>
        <p:txBody>
          <a:bodyPr wrap="square">
            <a:spAutoFit/>
          </a:bodyPr>
          <a:lstStyle/>
          <a:p>
            <a:pPr algn="l" fontAlgn="base"/>
            <a:r>
              <a:rPr lang="en-US" sz="2400" b="0" i="0" dirty="0">
                <a:solidFill>
                  <a:srgbClr val="273239"/>
                </a:solidFill>
                <a:effectLst/>
                <a:latin typeface="Nunito" pitchFamily="2" charset="0"/>
              </a:rPr>
              <a:t>Search for an element in the linked list:</a:t>
            </a:r>
          </a:p>
          <a:p>
            <a:pPr marL="354013" indent="-177800" algn="l" fontAlgn="base">
              <a:buFont typeface="Arial" panose="020B0604020202020204" pitchFamily="34" charset="0"/>
              <a:buChar char="•"/>
            </a:pPr>
            <a:r>
              <a:rPr lang="en-US" sz="2400" b="0" i="0" dirty="0">
                <a:solidFill>
                  <a:srgbClr val="273239"/>
                </a:solidFill>
                <a:effectLst/>
                <a:latin typeface="Nunito" pitchFamily="2" charset="0"/>
              </a:rPr>
              <a:t>Initialize a node pointer, </a:t>
            </a:r>
            <a:r>
              <a:rPr lang="en-US" sz="2400" b="1" i="0" dirty="0">
                <a:solidFill>
                  <a:srgbClr val="273239"/>
                </a:solidFill>
                <a:effectLst/>
                <a:latin typeface="Nunito" pitchFamily="2" charset="0"/>
              </a:rPr>
              <a:t>current = head</a:t>
            </a:r>
            <a:r>
              <a:rPr lang="en-US" sz="2400" b="0" i="0" dirty="0">
                <a:solidFill>
                  <a:srgbClr val="273239"/>
                </a:solidFill>
                <a:effectLst/>
                <a:latin typeface="Nunito" pitchFamily="2" charset="0"/>
              </a:rPr>
              <a:t>.</a:t>
            </a:r>
          </a:p>
          <a:p>
            <a:pPr marL="354013" indent="-177800" algn="l" fontAlgn="base">
              <a:buFont typeface="Arial" panose="020B0604020202020204" pitchFamily="34" charset="0"/>
              <a:buChar char="•"/>
            </a:pPr>
            <a:r>
              <a:rPr lang="en-US" sz="2400" b="0" i="0" dirty="0">
                <a:solidFill>
                  <a:srgbClr val="273239"/>
                </a:solidFill>
                <a:effectLst/>
                <a:latin typeface="Nunito" pitchFamily="2" charset="0"/>
              </a:rPr>
              <a:t>Do following while current is not NULL</a:t>
            </a:r>
          </a:p>
          <a:p>
            <a:pPr marL="354013" indent="-177800" algn="l" fontAlgn="base">
              <a:buFont typeface="Arial" panose="020B0604020202020204" pitchFamily="34" charset="0"/>
              <a:buChar char="•"/>
            </a:pPr>
            <a:r>
              <a:rPr lang="en-US" sz="2400" dirty="0">
                <a:solidFill>
                  <a:srgbClr val="273239"/>
                </a:solidFill>
                <a:latin typeface="Nunito" pitchFamily="2" charset="0"/>
              </a:rPr>
              <a:t>Get the key to be searched</a:t>
            </a:r>
            <a:endParaRPr lang="en-US" sz="2400" b="0" i="0" dirty="0">
              <a:solidFill>
                <a:srgbClr val="273239"/>
              </a:solidFill>
              <a:effectLst/>
              <a:latin typeface="Nunito" pitchFamily="2" charset="0"/>
            </a:endParaRPr>
          </a:p>
          <a:p>
            <a:pPr marL="354013" lvl="1" indent="-177800" algn="l" fontAlgn="base">
              <a:buFont typeface="Arial" panose="020B0604020202020204" pitchFamily="34" charset="0"/>
              <a:buChar char="•"/>
            </a:pPr>
            <a:r>
              <a:rPr lang="en-US" sz="2400" b="0" i="0" dirty="0">
                <a:solidFill>
                  <a:srgbClr val="273239"/>
                </a:solidFill>
                <a:effectLst/>
                <a:latin typeface="Nunito" pitchFamily="2" charset="0"/>
              </a:rPr>
              <a:t> If the current value (i.e., </a:t>
            </a:r>
            <a:r>
              <a:rPr lang="en-US" sz="2400" b="1" i="0" dirty="0">
                <a:solidFill>
                  <a:srgbClr val="273239"/>
                </a:solidFill>
                <a:effectLst/>
                <a:latin typeface="Nunito" pitchFamily="2" charset="0"/>
              </a:rPr>
              <a:t>current-&gt;data</a:t>
            </a:r>
            <a:r>
              <a:rPr lang="en-US" sz="2400" b="0" i="0" dirty="0">
                <a:solidFill>
                  <a:srgbClr val="273239"/>
                </a:solidFill>
                <a:effectLst/>
                <a:latin typeface="Nunito" pitchFamily="2" charset="0"/>
              </a:rPr>
              <a:t>) is equal to the key being searched return true.</a:t>
            </a:r>
          </a:p>
          <a:p>
            <a:pPr marL="354013" lvl="1" indent="-177800" algn="l" fontAlgn="base">
              <a:buFont typeface="Arial" panose="020B0604020202020204" pitchFamily="34" charset="0"/>
              <a:buChar char="•"/>
            </a:pPr>
            <a:r>
              <a:rPr lang="en-US" sz="2400" b="0" i="0" dirty="0">
                <a:solidFill>
                  <a:srgbClr val="273239"/>
                </a:solidFill>
                <a:effectLst/>
                <a:latin typeface="Nunito" pitchFamily="2" charset="0"/>
              </a:rPr>
              <a:t>Otherwise, move to the next node (</a:t>
            </a:r>
            <a:r>
              <a:rPr lang="en-US" sz="2400" b="1" i="0" dirty="0">
                <a:solidFill>
                  <a:srgbClr val="273239"/>
                </a:solidFill>
                <a:effectLst/>
                <a:latin typeface="Nunito" pitchFamily="2" charset="0"/>
              </a:rPr>
              <a:t>current = current-&gt;next</a:t>
            </a:r>
            <a:r>
              <a:rPr lang="en-US" sz="2400" b="0" i="0" dirty="0">
                <a:solidFill>
                  <a:srgbClr val="273239"/>
                </a:solidFill>
                <a:effectLst/>
                <a:latin typeface="Nunito" pitchFamily="2" charset="0"/>
              </a:rPr>
              <a:t>).</a:t>
            </a:r>
          </a:p>
          <a:p>
            <a:pPr marL="354013" indent="-177800" algn="l" fontAlgn="base">
              <a:buFont typeface="Arial" panose="020B0604020202020204" pitchFamily="34" charset="0"/>
              <a:buChar char="•"/>
            </a:pPr>
            <a:r>
              <a:rPr lang="en-US" sz="2400" b="0" i="0" dirty="0">
                <a:solidFill>
                  <a:srgbClr val="273239"/>
                </a:solidFill>
                <a:effectLst/>
                <a:latin typeface="Nunito" pitchFamily="2" charset="0"/>
              </a:rPr>
              <a:t>If the key is not found, return false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4845" y="18770"/>
            <a:ext cx="7311774" cy="895630"/>
          </a:xfrm>
          <a:prstGeom prst="rect">
            <a:avLst/>
          </a:prstGeom>
        </p:spPr>
        <p:txBody>
          <a:bodyPr vert="horz" wrap="square" lIns="0" tIns="283464" rIns="0" bIns="0" rtlCol="0">
            <a:spAutoFit/>
          </a:bodyPr>
          <a:lstStyle/>
          <a:p>
            <a:pPr marL="3240405">
              <a:spcBef>
                <a:spcPts val="105"/>
              </a:spcBef>
            </a:pPr>
            <a:r>
              <a:rPr spc="-10" dirty="0"/>
              <a:t>Search</a:t>
            </a:r>
          </a:p>
        </p:txBody>
      </p:sp>
      <p:pic>
        <p:nvPicPr>
          <p:cNvPr id="3" name="object 3"/>
          <p:cNvPicPr/>
          <p:nvPr/>
        </p:nvPicPr>
        <p:blipFill>
          <a:blip r:embed="rId2" cstate="print"/>
          <a:stretch>
            <a:fillRect/>
          </a:stretch>
        </p:blipFill>
        <p:spPr>
          <a:xfrm>
            <a:off x="1368619" y="914400"/>
            <a:ext cx="9934601" cy="5576875"/>
          </a:xfrm>
          <a:prstGeom prst="rect">
            <a:avLst/>
          </a:prstGeom>
        </p:spPr>
      </p:pic>
    </p:spTree>
    <p:extLst>
      <p:ext uri="{BB962C8B-B14F-4D97-AF65-F5344CB8AC3E}">
        <p14:creationId xmlns:p14="http://schemas.microsoft.com/office/powerpoint/2010/main" val="13315774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7469090" cy="840230"/>
          </a:xfrm>
          <a:prstGeom prst="rect">
            <a:avLst/>
          </a:prstGeom>
        </p:spPr>
        <p:txBody>
          <a:bodyPr vert="horz" wrap="square" lIns="0" tIns="283464" rIns="0" bIns="0" rtlCol="0">
            <a:spAutoFit/>
          </a:bodyPr>
          <a:lstStyle/>
          <a:p>
            <a:pPr marL="1306195">
              <a:spcBef>
                <a:spcPts val="105"/>
              </a:spcBef>
            </a:pPr>
            <a:r>
              <a:rPr sz="3600" dirty="0"/>
              <a:t>Count</a:t>
            </a:r>
            <a:r>
              <a:rPr sz="3600" spc="-55" dirty="0"/>
              <a:t> </a:t>
            </a:r>
            <a:r>
              <a:rPr sz="3600" dirty="0"/>
              <a:t>number</a:t>
            </a:r>
            <a:r>
              <a:rPr sz="3600" spc="-55" dirty="0"/>
              <a:t> </a:t>
            </a:r>
            <a:r>
              <a:rPr sz="3600" dirty="0"/>
              <a:t>of</a:t>
            </a:r>
            <a:r>
              <a:rPr sz="3600" spc="-30" dirty="0"/>
              <a:t> </a:t>
            </a:r>
            <a:r>
              <a:rPr sz="3600" spc="-10" dirty="0"/>
              <a:t>nodes</a:t>
            </a:r>
          </a:p>
        </p:txBody>
      </p:sp>
      <p:sp>
        <p:nvSpPr>
          <p:cNvPr id="3" name="object 3"/>
          <p:cNvSpPr txBox="1"/>
          <p:nvPr/>
        </p:nvSpPr>
        <p:spPr>
          <a:xfrm>
            <a:off x="1752600" y="1219200"/>
            <a:ext cx="9522459" cy="4937249"/>
          </a:xfrm>
          <a:prstGeom prst="rect">
            <a:avLst/>
          </a:prstGeom>
        </p:spPr>
        <p:txBody>
          <a:bodyPr vert="horz" wrap="square" lIns="0" tIns="12700" rIns="0" bIns="0" rtlCol="0">
            <a:spAutoFit/>
          </a:bodyPr>
          <a:lstStyle/>
          <a:p>
            <a:pPr marL="12700">
              <a:spcBef>
                <a:spcPts val="100"/>
              </a:spcBef>
            </a:pPr>
            <a:r>
              <a:rPr sz="2000" dirty="0">
                <a:latin typeface="Calibri"/>
                <a:cs typeface="Calibri"/>
              </a:rPr>
              <a:t>void</a:t>
            </a:r>
            <a:r>
              <a:rPr sz="2000" spc="-60" dirty="0">
                <a:latin typeface="Calibri"/>
                <a:cs typeface="Calibri"/>
              </a:rPr>
              <a:t> </a:t>
            </a:r>
            <a:r>
              <a:rPr sz="2000" spc="-10" dirty="0" err="1">
                <a:latin typeface="Calibri"/>
                <a:cs typeface="Calibri"/>
              </a:rPr>
              <a:t>Count_nodes</a:t>
            </a:r>
            <a:r>
              <a:rPr sz="2000" spc="-10" dirty="0">
                <a:latin typeface="Calibri"/>
                <a:cs typeface="Calibri"/>
              </a:rPr>
              <a:t>(</a:t>
            </a:r>
            <a:r>
              <a:rPr lang="en-IN" sz="2000" dirty="0">
                <a:latin typeface="Calibri"/>
                <a:cs typeface="Calibri"/>
              </a:rPr>
              <a:t>struct</a:t>
            </a:r>
            <a:r>
              <a:rPr lang="en-IN" sz="2000" spc="-50" dirty="0">
                <a:latin typeface="Calibri"/>
                <a:cs typeface="Calibri"/>
              </a:rPr>
              <a:t> </a:t>
            </a:r>
            <a:r>
              <a:rPr lang="en-IN" sz="2000" dirty="0">
                <a:latin typeface="Calibri"/>
                <a:cs typeface="Calibri"/>
              </a:rPr>
              <a:t>node*</a:t>
            </a:r>
            <a:r>
              <a:rPr lang="en-IN" sz="2000" spc="-35" dirty="0">
                <a:latin typeface="Calibri"/>
                <a:cs typeface="Calibri"/>
              </a:rPr>
              <a:t> head</a:t>
            </a:r>
            <a:r>
              <a:rPr lang="en-IN" sz="2000" spc="-10" dirty="0">
                <a:latin typeface="Calibri"/>
                <a:cs typeface="Calibri"/>
              </a:rPr>
              <a:t> </a:t>
            </a:r>
            <a:r>
              <a:rPr sz="2000" spc="-10" dirty="0">
                <a:latin typeface="Calibri"/>
                <a:cs typeface="Calibri"/>
              </a:rPr>
              <a:t>)</a:t>
            </a:r>
            <a:endParaRPr sz="2000" dirty="0">
              <a:latin typeface="Calibri"/>
              <a:cs typeface="Calibri"/>
            </a:endParaRPr>
          </a:p>
          <a:p>
            <a:pPr marL="12700"/>
            <a:r>
              <a:rPr sz="2000" spc="-50" dirty="0">
                <a:latin typeface="Calibri"/>
                <a:cs typeface="Calibri"/>
              </a:rPr>
              <a:t>{</a:t>
            </a:r>
            <a:endParaRPr sz="2000" dirty="0">
              <a:latin typeface="Calibri"/>
              <a:cs typeface="Calibri"/>
            </a:endParaRPr>
          </a:p>
          <a:p>
            <a:pPr marL="12700"/>
            <a:r>
              <a:rPr sz="2000" dirty="0">
                <a:solidFill>
                  <a:srgbClr val="00B0F0"/>
                </a:solidFill>
                <a:latin typeface="Calibri"/>
                <a:cs typeface="Calibri"/>
              </a:rPr>
              <a:t>/*</a:t>
            </a:r>
            <a:r>
              <a:rPr sz="2000" spc="-50" dirty="0">
                <a:solidFill>
                  <a:srgbClr val="00B0F0"/>
                </a:solidFill>
                <a:latin typeface="Calibri"/>
                <a:cs typeface="Calibri"/>
              </a:rPr>
              <a:t> </a:t>
            </a:r>
            <a:r>
              <a:rPr sz="2000" dirty="0">
                <a:solidFill>
                  <a:srgbClr val="00B0F0"/>
                </a:solidFill>
                <a:latin typeface="Calibri"/>
                <a:cs typeface="Calibri"/>
              </a:rPr>
              <a:t>temp</a:t>
            </a:r>
            <a:r>
              <a:rPr sz="2000" spc="-55" dirty="0">
                <a:solidFill>
                  <a:srgbClr val="00B0F0"/>
                </a:solidFill>
                <a:latin typeface="Calibri"/>
                <a:cs typeface="Calibri"/>
              </a:rPr>
              <a:t> </a:t>
            </a:r>
            <a:r>
              <a:rPr sz="2000" dirty="0">
                <a:solidFill>
                  <a:srgbClr val="00B0F0"/>
                </a:solidFill>
                <a:latin typeface="Calibri"/>
                <a:cs typeface="Calibri"/>
              </a:rPr>
              <a:t>pointer</a:t>
            </a:r>
            <a:r>
              <a:rPr sz="2000" spc="-35" dirty="0">
                <a:solidFill>
                  <a:srgbClr val="00B0F0"/>
                </a:solidFill>
                <a:latin typeface="Calibri"/>
                <a:cs typeface="Calibri"/>
              </a:rPr>
              <a:t> </a:t>
            </a:r>
            <a:r>
              <a:rPr sz="2000" dirty="0">
                <a:solidFill>
                  <a:srgbClr val="00B0F0"/>
                </a:solidFill>
                <a:latin typeface="Calibri"/>
                <a:cs typeface="Calibri"/>
              </a:rPr>
              <a:t>points</a:t>
            </a:r>
            <a:r>
              <a:rPr sz="2000" spc="-50" dirty="0">
                <a:solidFill>
                  <a:srgbClr val="00B0F0"/>
                </a:solidFill>
                <a:latin typeface="Calibri"/>
                <a:cs typeface="Calibri"/>
              </a:rPr>
              <a:t> </a:t>
            </a:r>
            <a:r>
              <a:rPr sz="2000" dirty="0">
                <a:solidFill>
                  <a:srgbClr val="00B0F0"/>
                </a:solidFill>
                <a:latin typeface="Calibri"/>
                <a:cs typeface="Calibri"/>
              </a:rPr>
              <a:t>to</a:t>
            </a:r>
            <a:r>
              <a:rPr sz="2000" spc="-55" dirty="0">
                <a:solidFill>
                  <a:srgbClr val="00B0F0"/>
                </a:solidFill>
                <a:latin typeface="Calibri"/>
                <a:cs typeface="Calibri"/>
              </a:rPr>
              <a:t> </a:t>
            </a:r>
            <a:r>
              <a:rPr sz="2000" dirty="0">
                <a:solidFill>
                  <a:srgbClr val="00B0F0"/>
                </a:solidFill>
                <a:latin typeface="Calibri"/>
                <a:cs typeface="Calibri"/>
              </a:rPr>
              <a:t>head</a:t>
            </a:r>
            <a:r>
              <a:rPr sz="2000" spc="-35" dirty="0">
                <a:solidFill>
                  <a:srgbClr val="00B0F0"/>
                </a:solidFill>
                <a:latin typeface="Calibri"/>
                <a:cs typeface="Calibri"/>
              </a:rPr>
              <a:t> </a:t>
            </a:r>
            <a:r>
              <a:rPr sz="2000" spc="-25" dirty="0">
                <a:solidFill>
                  <a:srgbClr val="00B0F0"/>
                </a:solidFill>
                <a:latin typeface="Calibri"/>
                <a:cs typeface="Calibri"/>
              </a:rPr>
              <a:t>*/</a:t>
            </a:r>
            <a:endParaRPr sz="2000" dirty="0">
              <a:solidFill>
                <a:srgbClr val="00B0F0"/>
              </a:solidFill>
              <a:latin typeface="Calibri"/>
              <a:cs typeface="Calibri"/>
            </a:endParaRPr>
          </a:p>
          <a:p>
            <a:pPr marL="355600"/>
            <a:r>
              <a:rPr sz="2000" dirty="0">
                <a:latin typeface="Calibri"/>
                <a:cs typeface="Calibri"/>
              </a:rPr>
              <a:t>struct</a:t>
            </a:r>
            <a:r>
              <a:rPr sz="2000" spc="-50" dirty="0">
                <a:latin typeface="Calibri"/>
                <a:cs typeface="Calibri"/>
              </a:rPr>
              <a:t> </a:t>
            </a:r>
            <a:r>
              <a:rPr sz="2000" dirty="0">
                <a:latin typeface="Calibri"/>
                <a:cs typeface="Calibri"/>
              </a:rPr>
              <a:t>node*</a:t>
            </a:r>
            <a:r>
              <a:rPr sz="2000" spc="-35" dirty="0">
                <a:latin typeface="Calibri"/>
                <a:cs typeface="Calibri"/>
              </a:rPr>
              <a:t> </a:t>
            </a:r>
            <a:r>
              <a:rPr sz="2000" dirty="0">
                <a:latin typeface="Calibri"/>
                <a:cs typeface="Calibri"/>
              </a:rPr>
              <a:t>temp</a:t>
            </a:r>
            <a:r>
              <a:rPr sz="2000" spc="-40" dirty="0">
                <a:latin typeface="Calibri"/>
                <a:cs typeface="Calibri"/>
              </a:rPr>
              <a:t> </a:t>
            </a:r>
            <a:r>
              <a:rPr sz="2000" dirty="0">
                <a:latin typeface="Calibri"/>
                <a:cs typeface="Calibri"/>
              </a:rPr>
              <a:t>=</a:t>
            </a:r>
            <a:r>
              <a:rPr sz="2000" spc="-30" dirty="0">
                <a:latin typeface="Calibri"/>
                <a:cs typeface="Calibri"/>
              </a:rPr>
              <a:t> </a:t>
            </a:r>
            <a:r>
              <a:rPr sz="2000" spc="-10" dirty="0">
                <a:latin typeface="Calibri"/>
                <a:cs typeface="Calibri"/>
              </a:rPr>
              <a:t>head;</a:t>
            </a:r>
            <a:endParaRPr sz="2000" dirty="0">
              <a:latin typeface="Calibri"/>
              <a:cs typeface="Calibri"/>
            </a:endParaRPr>
          </a:p>
          <a:p>
            <a:pPr marL="355600" marR="2089785" indent="-342900"/>
            <a:r>
              <a:rPr sz="2000" dirty="0">
                <a:solidFill>
                  <a:srgbClr val="00B0F0"/>
                </a:solidFill>
                <a:latin typeface="Calibri"/>
                <a:cs typeface="Calibri"/>
              </a:rPr>
              <a:t>/*</a:t>
            </a:r>
            <a:r>
              <a:rPr sz="2000" spc="-55" dirty="0">
                <a:solidFill>
                  <a:srgbClr val="00B0F0"/>
                </a:solidFill>
                <a:latin typeface="Calibri"/>
                <a:cs typeface="Calibri"/>
              </a:rPr>
              <a:t> </a:t>
            </a:r>
            <a:r>
              <a:rPr sz="2000" dirty="0">
                <a:solidFill>
                  <a:srgbClr val="00B0F0"/>
                </a:solidFill>
                <a:latin typeface="Calibri"/>
                <a:cs typeface="Calibri"/>
              </a:rPr>
              <a:t>Initialize</a:t>
            </a:r>
            <a:r>
              <a:rPr sz="2000" spc="-40" dirty="0">
                <a:solidFill>
                  <a:srgbClr val="00B0F0"/>
                </a:solidFill>
                <a:latin typeface="Calibri"/>
                <a:cs typeface="Calibri"/>
              </a:rPr>
              <a:t> </a:t>
            </a:r>
            <a:r>
              <a:rPr sz="2000" dirty="0">
                <a:solidFill>
                  <a:srgbClr val="00B0F0"/>
                </a:solidFill>
                <a:latin typeface="Calibri"/>
                <a:cs typeface="Calibri"/>
              </a:rPr>
              <a:t>count</a:t>
            </a:r>
            <a:r>
              <a:rPr sz="2000" spc="-45" dirty="0">
                <a:solidFill>
                  <a:srgbClr val="00B0F0"/>
                </a:solidFill>
                <a:latin typeface="Calibri"/>
                <a:cs typeface="Calibri"/>
              </a:rPr>
              <a:t> </a:t>
            </a:r>
            <a:r>
              <a:rPr sz="2000" dirty="0">
                <a:solidFill>
                  <a:srgbClr val="00B0F0"/>
                </a:solidFill>
                <a:latin typeface="Calibri"/>
                <a:cs typeface="Calibri"/>
              </a:rPr>
              <a:t>variable</a:t>
            </a:r>
            <a:r>
              <a:rPr sz="2000" spc="315" dirty="0">
                <a:solidFill>
                  <a:srgbClr val="00B0F0"/>
                </a:solidFill>
                <a:latin typeface="Calibri"/>
                <a:cs typeface="Calibri"/>
              </a:rPr>
              <a:t> </a:t>
            </a:r>
            <a:r>
              <a:rPr sz="2000" spc="-25" dirty="0">
                <a:solidFill>
                  <a:srgbClr val="00B0F0"/>
                </a:solidFill>
                <a:latin typeface="Calibri"/>
                <a:cs typeface="Calibri"/>
              </a:rPr>
              <a:t>*/ </a:t>
            </a:r>
            <a:endParaRPr lang="en-IN" sz="2000" spc="-25" dirty="0">
              <a:solidFill>
                <a:srgbClr val="00B0F0"/>
              </a:solidFill>
              <a:latin typeface="Calibri"/>
              <a:cs typeface="Calibri"/>
            </a:endParaRPr>
          </a:p>
          <a:p>
            <a:pPr marL="355600" marR="2089785" indent="-342900"/>
            <a:r>
              <a:rPr lang="en-IN" sz="2000" spc="-25" dirty="0">
                <a:solidFill>
                  <a:srgbClr val="00B0F0"/>
                </a:solidFill>
                <a:latin typeface="Calibri"/>
                <a:cs typeface="Calibri"/>
              </a:rPr>
              <a:t>      </a:t>
            </a:r>
            <a:r>
              <a:rPr sz="2000" dirty="0">
                <a:latin typeface="Calibri"/>
                <a:cs typeface="Calibri"/>
              </a:rPr>
              <a:t>int</a:t>
            </a:r>
            <a:r>
              <a:rPr sz="2000" spc="-30" dirty="0">
                <a:latin typeface="Calibri"/>
                <a:cs typeface="Calibri"/>
              </a:rPr>
              <a:t> </a:t>
            </a:r>
            <a:r>
              <a:rPr sz="2000" spc="-10" dirty="0">
                <a:latin typeface="Calibri"/>
                <a:cs typeface="Calibri"/>
              </a:rPr>
              <a:t>count=0;</a:t>
            </a:r>
            <a:endParaRPr sz="2000" dirty="0">
              <a:latin typeface="Calibri"/>
              <a:cs typeface="Calibri"/>
            </a:endParaRPr>
          </a:p>
          <a:p>
            <a:pPr marL="355600" marR="5080" indent="-342900"/>
            <a:r>
              <a:rPr sz="2000" dirty="0">
                <a:solidFill>
                  <a:srgbClr val="00B0F0"/>
                </a:solidFill>
                <a:latin typeface="Calibri"/>
                <a:cs typeface="Calibri"/>
              </a:rPr>
              <a:t>/*</a:t>
            </a:r>
            <a:r>
              <a:rPr sz="2000" spc="-45" dirty="0">
                <a:solidFill>
                  <a:srgbClr val="00B0F0"/>
                </a:solidFill>
                <a:latin typeface="Calibri"/>
                <a:cs typeface="Calibri"/>
              </a:rPr>
              <a:t> </a:t>
            </a:r>
            <a:r>
              <a:rPr sz="2000" spc="-30" dirty="0">
                <a:solidFill>
                  <a:srgbClr val="00B0F0"/>
                </a:solidFill>
                <a:latin typeface="Calibri"/>
                <a:cs typeface="Calibri"/>
              </a:rPr>
              <a:t>Traverse</a:t>
            </a:r>
            <a:r>
              <a:rPr sz="2000" spc="-60" dirty="0">
                <a:solidFill>
                  <a:srgbClr val="00B0F0"/>
                </a:solidFill>
                <a:latin typeface="Calibri"/>
                <a:cs typeface="Calibri"/>
              </a:rPr>
              <a:t> </a:t>
            </a:r>
            <a:r>
              <a:rPr sz="2000" dirty="0">
                <a:solidFill>
                  <a:srgbClr val="00B0F0"/>
                </a:solidFill>
                <a:latin typeface="Calibri"/>
                <a:cs typeface="Calibri"/>
              </a:rPr>
              <a:t>the</a:t>
            </a:r>
            <a:r>
              <a:rPr sz="2000" spc="-25" dirty="0">
                <a:solidFill>
                  <a:srgbClr val="00B0F0"/>
                </a:solidFill>
                <a:latin typeface="Calibri"/>
                <a:cs typeface="Calibri"/>
              </a:rPr>
              <a:t> </a:t>
            </a:r>
            <a:r>
              <a:rPr sz="2000" dirty="0">
                <a:solidFill>
                  <a:srgbClr val="00B0F0"/>
                </a:solidFill>
                <a:latin typeface="Calibri"/>
                <a:cs typeface="Calibri"/>
              </a:rPr>
              <a:t>linked</a:t>
            </a:r>
            <a:r>
              <a:rPr sz="2000" spc="-30" dirty="0">
                <a:solidFill>
                  <a:srgbClr val="00B0F0"/>
                </a:solidFill>
                <a:latin typeface="Calibri"/>
                <a:cs typeface="Calibri"/>
              </a:rPr>
              <a:t> </a:t>
            </a:r>
            <a:r>
              <a:rPr sz="2000" dirty="0">
                <a:solidFill>
                  <a:srgbClr val="00B0F0"/>
                </a:solidFill>
                <a:latin typeface="Calibri"/>
                <a:cs typeface="Calibri"/>
              </a:rPr>
              <a:t>list</a:t>
            </a:r>
            <a:r>
              <a:rPr sz="2000" spc="-40" dirty="0">
                <a:solidFill>
                  <a:srgbClr val="00B0F0"/>
                </a:solidFill>
                <a:latin typeface="Calibri"/>
                <a:cs typeface="Calibri"/>
              </a:rPr>
              <a:t> </a:t>
            </a:r>
            <a:r>
              <a:rPr sz="2000" dirty="0">
                <a:solidFill>
                  <a:srgbClr val="00B0F0"/>
                </a:solidFill>
                <a:latin typeface="Calibri"/>
                <a:cs typeface="Calibri"/>
              </a:rPr>
              <a:t>and</a:t>
            </a:r>
            <a:r>
              <a:rPr sz="2000" spc="-40" dirty="0">
                <a:solidFill>
                  <a:srgbClr val="00B0F0"/>
                </a:solidFill>
                <a:latin typeface="Calibri"/>
                <a:cs typeface="Calibri"/>
              </a:rPr>
              <a:t> </a:t>
            </a:r>
            <a:r>
              <a:rPr sz="2000" spc="-10" dirty="0">
                <a:solidFill>
                  <a:srgbClr val="00B0F0"/>
                </a:solidFill>
                <a:latin typeface="Calibri"/>
                <a:cs typeface="Calibri"/>
              </a:rPr>
              <a:t>maintain</a:t>
            </a:r>
            <a:r>
              <a:rPr sz="2000" spc="-35" dirty="0">
                <a:solidFill>
                  <a:srgbClr val="00B0F0"/>
                </a:solidFill>
                <a:latin typeface="Calibri"/>
                <a:cs typeface="Calibri"/>
              </a:rPr>
              <a:t> </a:t>
            </a:r>
            <a:r>
              <a:rPr sz="2000" dirty="0">
                <a:solidFill>
                  <a:srgbClr val="00B0F0"/>
                </a:solidFill>
                <a:latin typeface="Calibri"/>
                <a:cs typeface="Calibri"/>
              </a:rPr>
              <a:t>the</a:t>
            </a:r>
            <a:r>
              <a:rPr sz="2000" spc="-25" dirty="0">
                <a:solidFill>
                  <a:srgbClr val="00B0F0"/>
                </a:solidFill>
                <a:latin typeface="Calibri"/>
                <a:cs typeface="Calibri"/>
              </a:rPr>
              <a:t> </a:t>
            </a:r>
            <a:r>
              <a:rPr sz="2000" dirty="0">
                <a:solidFill>
                  <a:srgbClr val="00B0F0"/>
                </a:solidFill>
                <a:latin typeface="Calibri"/>
                <a:cs typeface="Calibri"/>
              </a:rPr>
              <a:t>count</a:t>
            </a:r>
            <a:r>
              <a:rPr sz="2000" spc="-40" dirty="0">
                <a:solidFill>
                  <a:srgbClr val="00B0F0"/>
                </a:solidFill>
                <a:latin typeface="Calibri"/>
                <a:cs typeface="Calibri"/>
              </a:rPr>
              <a:t> </a:t>
            </a:r>
            <a:r>
              <a:rPr sz="2000" spc="-25" dirty="0">
                <a:solidFill>
                  <a:srgbClr val="00B0F0"/>
                </a:solidFill>
                <a:latin typeface="Calibri"/>
                <a:cs typeface="Calibri"/>
              </a:rPr>
              <a:t>*/</a:t>
            </a:r>
            <a:endParaRPr lang="en-IN" sz="2000" spc="-25" dirty="0">
              <a:solidFill>
                <a:srgbClr val="00B0F0"/>
              </a:solidFill>
              <a:latin typeface="Calibri"/>
              <a:cs typeface="Calibri"/>
            </a:endParaRPr>
          </a:p>
          <a:p>
            <a:pPr marL="355600" marR="5080" indent="-342900"/>
            <a:r>
              <a:rPr sz="2000" spc="-25" dirty="0">
                <a:solidFill>
                  <a:srgbClr val="00B0F0"/>
                </a:solidFill>
                <a:latin typeface="Calibri"/>
                <a:cs typeface="Calibri"/>
              </a:rPr>
              <a:t> </a:t>
            </a:r>
            <a:r>
              <a:rPr lang="en-IN" sz="2000" spc="-25" dirty="0">
                <a:solidFill>
                  <a:srgbClr val="00B0F0"/>
                </a:solidFill>
                <a:latin typeface="Calibri"/>
                <a:cs typeface="Calibri"/>
              </a:rPr>
              <a:t>    </a:t>
            </a:r>
            <a:r>
              <a:rPr sz="2000" spc="-10" dirty="0">
                <a:latin typeface="Calibri"/>
                <a:cs typeface="Calibri"/>
              </a:rPr>
              <a:t>while(temp</a:t>
            </a:r>
            <a:r>
              <a:rPr sz="2000" spc="-5" dirty="0">
                <a:latin typeface="Calibri"/>
                <a:cs typeface="Calibri"/>
              </a:rPr>
              <a:t> </a:t>
            </a:r>
            <a:r>
              <a:rPr sz="2000" dirty="0">
                <a:latin typeface="Calibri"/>
                <a:cs typeface="Calibri"/>
              </a:rPr>
              <a:t>!=</a:t>
            </a:r>
            <a:r>
              <a:rPr sz="2000" spc="-20" dirty="0">
                <a:latin typeface="Calibri"/>
                <a:cs typeface="Calibri"/>
              </a:rPr>
              <a:t> </a:t>
            </a:r>
            <a:r>
              <a:rPr sz="2000" spc="-10" dirty="0">
                <a:latin typeface="Calibri"/>
                <a:cs typeface="Calibri"/>
              </a:rPr>
              <a:t>NULL)</a:t>
            </a:r>
            <a:endParaRPr sz="2000" dirty="0">
              <a:latin typeface="Calibri"/>
              <a:cs typeface="Calibri"/>
            </a:endParaRPr>
          </a:p>
          <a:p>
            <a:pPr marL="377825">
              <a:spcBef>
                <a:spcPts val="5"/>
              </a:spcBef>
            </a:pPr>
            <a:r>
              <a:rPr sz="2000" spc="-50" dirty="0">
                <a:latin typeface="Calibri"/>
                <a:cs typeface="Calibri"/>
              </a:rPr>
              <a:t>{</a:t>
            </a:r>
            <a:endParaRPr sz="2000" dirty="0">
              <a:latin typeface="Calibri"/>
              <a:cs typeface="Calibri"/>
            </a:endParaRPr>
          </a:p>
          <a:p>
            <a:pPr marL="355600"/>
            <a:r>
              <a:rPr lang="en-IN" sz="2000" dirty="0">
                <a:latin typeface="Calibri"/>
                <a:cs typeface="Calibri"/>
              </a:rPr>
              <a:t>    </a:t>
            </a:r>
            <a:r>
              <a:rPr sz="2000" dirty="0">
                <a:latin typeface="Calibri"/>
                <a:cs typeface="Calibri"/>
              </a:rPr>
              <a:t>temp</a:t>
            </a:r>
            <a:r>
              <a:rPr sz="2000" spc="-15" dirty="0">
                <a:latin typeface="Calibri"/>
                <a:cs typeface="Calibri"/>
              </a:rPr>
              <a:t> </a:t>
            </a:r>
            <a:r>
              <a:rPr sz="2000" dirty="0">
                <a:latin typeface="Calibri"/>
                <a:cs typeface="Calibri"/>
              </a:rPr>
              <a:t>=</a:t>
            </a:r>
            <a:r>
              <a:rPr sz="2000" spc="-20" dirty="0">
                <a:latin typeface="Calibri"/>
                <a:cs typeface="Calibri"/>
              </a:rPr>
              <a:t> temp-</a:t>
            </a:r>
            <a:r>
              <a:rPr sz="2000" spc="-10" dirty="0">
                <a:latin typeface="Calibri"/>
                <a:cs typeface="Calibri"/>
              </a:rPr>
              <a:t>&gt;next;</a:t>
            </a:r>
            <a:endParaRPr sz="2000" dirty="0">
              <a:latin typeface="Calibri"/>
              <a:cs typeface="Calibri"/>
            </a:endParaRPr>
          </a:p>
          <a:p>
            <a:pPr marL="355600" marR="1558925"/>
            <a:r>
              <a:rPr sz="2000" dirty="0">
                <a:solidFill>
                  <a:srgbClr val="00B0F0"/>
                </a:solidFill>
                <a:latin typeface="Calibri"/>
                <a:cs typeface="Calibri"/>
              </a:rPr>
              <a:t>/*</a:t>
            </a:r>
            <a:r>
              <a:rPr sz="2000" spc="-55" dirty="0">
                <a:solidFill>
                  <a:srgbClr val="00B0F0"/>
                </a:solidFill>
                <a:latin typeface="Calibri"/>
                <a:cs typeface="Calibri"/>
              </a:rPr>
              <a:t> </a:t>
            </a:r>
            <a:r>
              <a:rPr sz="2000" spc="-10" dirty="0">
                <a:solidFill>
                  <a:srgbClr val="00B0F0"/>
                </a:solidFill>
                <a:latin typeface="Calibri"/>
                <a:cs typeface="Calibri"/>
              </a:rPr>
              <a:t>Increment</a:t>
            </a:r>
            <a:r>
              <a:rPr sz="2000" spc="-55" dirty="0">
                <a:solidFill>
                  <a:srgbClr val="00B0F0"/>
                </a:solidFill>
                <a:latin typeface="Calibri"/>
                <a:cs typeface="Calibri"/>
              </a:rPr>
              <a:t> </a:t>
            </a:r>
            <a:r>
              <a:rPr sz="2000" dirty="0">
                <a:solidFill>
                  <a:srgbClr val="00B0F0"/>
                </a:solidFill>
                <a:latin typeface="Calibri"/>
                <a:cs typeface="Calibri"/>
              </a:rPr>
              <a:t>count</a:t>
            </a:r>
            <a:r>
              <a:rPr sz="2000" spc="-50" dirty="0">
                <a:solidFill>
                  <a:srgbClr val="00B0F0"/>
                </a:solidFill>
                <a:latin typeface="Calibri"/>
                <a:cs typeface="Calibri"/>
              </a:rPr>
              <a:t> </a:t>
            </a:r>
            <a:r>
              <a:rPr sz="2000" dirty="0">
                <a:solidFill>
                  <a:srgbClr val="00B0F0"/>
                </a:solidFill>
                <a:latin typeface="Calibri"/>
                <a:cs typeface="Calibri"/>
              </a:rPr>
              <a:t>variable.</a:t>
            </a:r>
            <a:r>
              <a:rPr sz="2000" spc="-55" dirty="0">
                <a:solidFill>
                  <a:srgbClr val="00B0F0"/>
                </a:solidFill>
                <a:latin typeface="Calibri"/>
                <a:cs typeface="Calibri"/>
              </a:rPr>
              <a:t> </a:t>
            </a:r>
            <a:r>
              <a:rPr sz="2000" spc="-25" dirty="0">
                <a:solidFill>
                  <a:srgbClr val="00B0F0"/>
                </a:solidFill>
                <a:latin typeface="Calibri"/>
                <a:cs typeface="Calibri"/>
              </a:rPr>
              <a:t>*/</a:t>
            </a:r>
            <a:r>
              <a:rPr sz="2000" spc="-25" dirty="0">
                <a:solidFill>
                  <a:srgbClr val="92D050"/>
                </a:solidFill>
                <a:latin typeface="Calibri"/>
                <a:cs typeface="Calibri"/>
              </a:rPr>
              <a:t> </a:t>
            </a:r>
            <a:endParaRPr lang="en-IN" sz="2000" spc="-25" dirty="0">
              <a:solidFill>
                <a:srgbClr val="92D050"/>
              </a:solidFill>
              <a:latin typeface="Calibri"/>
              <a:cs typeface="Calibri"/>
            </a:endParaRPr>
          </a:p>
          <a:p>
            <a:pPr marL="355600" marR="1558925"/>
            <a:r>
              <a:rPr lang="en-IN" sz="2000" spc="-25" dirty="0">
                <a:solidFill>
                  <a:srgbClr val="92D050"/>
                </a:solidFill>
                <a:latin typeface="Calibri"/>
                <a:cs typeface="Calibri"/>
              </a:rPr>
              <a:t>    </a:t>
            </a:r>
            <a:r>
              <a:rPr sz="2000" spc="-10" dirty="0">
                <a:latin typeface="Calibri"/>
                <a:cs typeface="Calibri"/>
              </a:rPr>
              <a:t>count++;</a:t>
            </a:r>
            <a:endParaRPr sz="2000" dirty="0">
              <a:latin typeface="Calibri"/>
              <a:cs typeface="Calibri"/>
            </a:endParaRPr>
          </a:p>
          <a:p>
            <a:pPr marL="273050"/>
            <a:r>
              <a:rPr sz="2000" spc="-50" dirty="0">
                <a:latin typeface="Calibri"/>
                <a:cs typeface="Calibri"/>
              </a:rPr>
              <a:t>}</a:t>
            </a:r>
            <a:endParaRPr sz="2000" dirty="0">
              <a:latin typeface="Calibri"/>
              <a:cs typeface="Calibri"/>
            </a:endParaRPr>
          </a:p>
          <a:p>
            <a:pPr marL="12700"/>
            <a:r>
              <a:rPr sz="2000" dirty="0">
                <a:solidFill>
                  <a:srgbClr val="00B0F0"/>
                </a:solidFill>
                <a:latin typeface="Calibri"/>
                <a:cs typeface="Calibri"/>
              </a:rPr>
              <a:t>/*</a:t>
            </a:r>
            <a:r>
              <a:rPr sz="2000" spc="-45" dirty="0">
                <a:solidFill>
                  <a:srgbClr val="00B0F0"/>
                </a:solidFill>
                <a:latin typeface="Calibri"/>
                <a:cs typeface="Calibri"/>
              </a:rPr>
              <a:t> </a:t>
            </a:r>
            <a:r>
              <a:rPr sz="2000" dirty="0">
                <a:solidFill>
                  <a:srgbClr val="00B0F0"/>
                </a:solidFill>
                <a:latin typeface="Calibri"/>
                <a:cs typeface="Calibri"/>
              </a:rPr>
              <a:t>Print</a:t>
            </a:r>
            <a:r>
              <a:rPr sz="2000" spc="-45" dirty="0">
                <a:solidFill>
                  <a:srgbClr val="00B0F0"/>
                </a:solidFill>
                <a:latin typeface="Calibri"/>
                <a:cs typeface="Calibri"/>
              </a:rPr>
              <a:t> </a:t>
            </a:r>
            <a:r>
              <a:rPr sz="2000" dirty="0">
                <a:solidFill>
                  <a:srgbClr val="00B0F0"/>
                </a:solidFill>
                <a:latin typeface="Calibri"/>
                <a:cs typeface="Calibri"/>
              </a:rPr>
              <a:t>the</a:t>
            </a:r>
            <a:r>
              <a:rPr sz="2000" spc="-35" dirty="0">
                <a:solidFill>
                  <a:srgbClr val="00B0F0"/>
                </a:solidFill>
                <a:latin typeface="Calibri"/>
                <a:cs typeface="Calibri"/>
              </a:rPr>
              <a:t> </a:t>
            </a:r>
            <a:r>
              <a:rPr sz="2000" dirty="0">
                <a:solidFill>
                  <a:srgbClr val="00B0F0"/>
                </a:solidFill>
                <a:latin typeface="Calibri"/>
                <a:cs typeface="Calibri"/>
              </a:rPr>
              <a:t>total</a:t>
            </a:r>
            <a:r>
              <a:rPr sz="2000" spc="-40" dirty="0">
                <a:solidFill>
                  <a:srgbClr val="00B0F0"/>
                </a:solidFill>
                <a:latin typeface="Calibri"/>
                <a:cs typeface="Calibri"/>
              </a:rPr>
              <a:t> </a:t>
            </a:r>
            <a:r>
              <a:rPr sz="2000" dirty="0">
                <a:solidFill>
                  <a:srgbClr val="00B0F0"/>
                </a:solidFill>
                <a:latin typeface="Calibri"/>
                <a:cs typeface="Calibri"/>
              </a:rPr>
              <a:t>count.</a:t>
            </a:r>
            <a:r>
              <a:rPr sz="2000" spc="-40" dirty="0">
                <a:solidFill>
                  <a:srgbClr val="00B0F0"/>
                </a:solidFill>
                <a:latin typeface="Calibri"/>
                <a:cs typeface="Calibri"/>
              </a:rPr>
              <a:t> </a:t>
            </a:r>
            <a:r>
              <a:rPr sz="2000" spc="-25" dirty="0">
                <a:solidFill>
                  <a:srgbClr val="00B0F0"/>
                </a:solidFill>
                <a:latin typeface="Calibri"/>
                <a:cs typeface="Calibri"/>
              </a:rPr>
              <a:t>*/</a:t>
            </a:r>
            <a:endParaRPr sz="2000" dirty="0">
              <a:solidFill>
                <a:srgbClr val="00B0F0"/>
              </a:solidFill>
              <a:latin typeface="Calibri"/>
              <a:cs typeface="Calibri"/>
            </a:endParaRPr>
          </a:p>
          <a:p>
            <a:pPr marL="12700"/>
            <a:r>
              <a:rPr sz="2000" dirty="0">
                <a:latin typeface="Calibri"/>
                <a:cs typeface="Calibri"/>
              </a:rPr>
              <a:t>printf("\n</a:t>
            </a:r>
            <a:r>
              <a:rPr sz="2000" spc="-35" dirty="0">
                <a:latin typeface="Calibri"/>
                <a:cs typeface="Calibri"/>
              </a:rPr>
              <a:t> </a:t>
            </a:r>
            <a:r>
              <a:rPr sz="2000" spc="-25" dirty="0">
                <a:latin typeface="Calibri"/>
                <a:cs typeface="Calibri"/>
              </a:rPr>
              <a:t>Total</a:t>
            </a:r>
            <a:r>
              <a:rPr sz="2000" spc="-40" dirty="0">
                <a:latin typeface="Calibri"/>
                <a:cs typeface="Calibri"/>
              </a:rPr>
              <a:t> </a:t>
            </a:r>
            <a:r>
              <a:rPr sz="2000" dirty="0">
                <a:latin typeface="Calibri"/>
                <a:cs typeface="Calibri"/>
              </a:rPr>
              <a:t>no.</a:t>
            </a:r>
            <a:r>
              <a:rPr sz="2000" spc="-40" dirty="0">
                <a:latin typeface="Calibri"/>
                <a:cs typeface="Calibri"/>
              </a:rPr>
              <a:t> </a:t>
            </a:r>
            <a:r>
              <a:rPr sz="2000" dirty="0">
                <a:latin typeface="Calibri"/>
                <a:cs typeface="Calibri"/>
              </a:rPr>
              <a:t>of</a:t>
            </a:r>
            <a:r>
              <a:rPr sz="2000" spc="-35" dirty="0">
                <a:latin typeface="Calibri"/>
                <a:cs typeface="Calibri"/>
              </a:rPr>
              <a:t> </a:t>
            </a:r>
            <a:r>
              <a:rPr sz="2000" dirty="0">
                <a:latin typeface="Calibri"/>
                <a:cs typeface="Calibri"/>
              </a:rPr>
              <a:t>nodes</a:t>
            </a:r>
            <a:r>
              <a:rPr sz="2000" spc="-40" dirty="0">
                <a:latin typeface="Calibri"/>
                <a:cs typeface="Calibri"/>
              </a:rPr>
              <a:t> </a:t>
            </a:r>
            <a:r>
              <a:rPr sz="2000" dirty="0">
                <a:latin typeface="Calibri"/>
                <a:cs typeface="Calibri"/>
              </a:rPr>
              <a:t>is</a:t>
            </a:r>
            <a:r>
              <a:rPr sz="2000" spc="-40" dirty="0">
                <a:latin typeface="Calibri"/>
                <a:cs typeface="Calibri"/>
              </a:rPr>
              <a:t> </a:t>
            </a:r>
            <a:r>
              <a:rPr sz="2000" spc="-10" dirty="0">
                <a:latin typeface="Calibri"/>
                <a:cs typeface="Calibri"/>
              </a:rPr>
              <a:t>%d",count);</a:t>
            </a:r>
            <a:endParaRPr sz="2000" dirty="0">
              <a:latin typeface="Calibri"/>
              <a:cs typeface="Calibri"/>
            </a:endParaRPr>
          </a:p>
          <a:p>
            <a:pPr marL="12700"/>
            <a:r>
              <a:rPr sz="2000" spc="-50" dirty="0">
                <a:latin typeface="Calibri"/>
                <a:cs typeface="Calibri"/>
              </a:rPr>
              <a:t>}</a:t>
            </a:r>
            <a:endParaRPr sz="2000" dirty="0">
              <a:latin typeface="Calibri"/>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0"/>
            <a:ext cx="6402290" cy="840230"/>
          </a:xfrm>
          <a:prstGeom prst="rect">
            <a:avLst/>
          </a:prstGeom>
        </p:spPr>
        <p:txBody>
          <a:bodyPr vert="horz" wrap="square" lIns="0" tIns="283464" rIns="0" bIns="0" rtlCol="0">
            <a:spAutoFit/>
          </a:bodyPr>
          <a:lstStyle/>
          <a:p>
            <a:pPr marL="2908300">
              <a:spcBef>
                <a:spcPts val="105"/>
              </a:spcBef>
            </a:pPr>
            <a:r>
              <a:rPr sz="3600" spc="-20" dirty="0"/>
              <a:t>Reversing</a:t>
            </a:r>
          </a:p>
        </p:txBody>
      </p:sp>
      <p:pic>
        <p:nvPicPr>
          <p:cNvPr id="3" name="object 3"/>
          <p:cNvPicPr/>
          <p:nvPr/>
        </p:nvPicPr>
        <p:blipFill>
          <a:blip r:embed="rId2" cstate="print"/>
          <a:stretch>
            <a:fillRect/>
          </a:stretch>
        </p:blipFill>
        <p:spPr>
          <a:xfrm>
            <a:off x="990600" y="1524000"/>
            <a:ext cx="6705600" cy="4498913"/>
          </a:xfrm>
          <a:prstGeom prst="rect">
            <a:avLst/>
          </a:prstGeom>
        </p:spPr>
      </p:pic>
      <p:sp>
        <p:nvSpPr>
          <p:cNvPr id="5" name="TextBox 4">
            <a:extLst>
              <a:ext uri="{FF2B5EF4-FFF2-40B4-BE49-F238E27FC236}">
                <a16:creationId xmlns:a16="http://schemas.microsoft.com/office/drawing/2014/main" id="{D27C6D77-47BB-7407-6ECF-277401BD65A6}"/>
              </a:ext>
            </a:extLst>
          </p:cNvPr>
          <p:cNvSpPr txBox="1"/>
          <p:nvPr/>
        </p:nvSpPr>
        <p:spPr>
          <a:xfrm>
            <a:off x="7883013" y="1600200"/>
            <a:ext cx="4308987" cy="1200329"/>
          </a:xfrm>
          <a:prstGeom prst="rect">
            <a:avLst/>
          </a:prstGeom>
          <a:noFill/>
        </p:spPr>
        <p:txBody>
          <a:bodyPr wrap="square">
            <a:spAutoFit/>
          </a:bodyPr>
          <a:lstStyle/>
          <a:p>
            <a:r>
              <a:rPr lang="en-US" b="0" i="0" dirty="0">
                <a:solidFill>
                  <a:srgbClr val="273239"/>
                </a:solidFill>
                <a:effectLst/>
                <a:latin typeface="Nunito" pitchFamily="2" charset="0"/>
              </a:rPr>
              <a:t>Given a pointer to the head node of a linked list, the task is to reverse the linked list. We need to reverse the list by changing the links between nodes.</a:t>
            </a:r>
            <a:endParaRPr lang="en-IN" dirty="0"/>
          </a:p>
        </p:txBody>
      </p:sp>
      <p:sp>
        <p:nvSpPr>
          <p:cNvPr id="7" name="TextBox 6">
            <a:extLst>
              <a:ext uri="{FF2B5EF4-FFF2-40B4-BE49-F238E27FC236}">
                <a16:creationId xmlns:a16="http://schemas.microsoft.com/office/drawing/2014/main" id="{A2D1E013-E95A-F5FA-BE44-AFB3F0093CAD}"/>
              </a:ext>
            </a:extLst>
          </p:cNvPr>
          <p:cNvSpPr txBox="1"/>
          <p:nvPr/>
        </p:nvSpPr>
        <p:spPr>
          <a:xfrm>
            <a:off x="7543800" y="2960334"/>
            <a:ext cx="4572000" cy="1200329"/>
          </a:xfrm>
          <a:prstGeom prst="rect">
            <a:avLst/>
          </a:prstGeom>
          <a:noFill/>
        </p:spPr>
        <p:txBody>
          <a:bodyPr wrap="square">
            <a:spAutoFit/>
          </a:bodyPr>
          <a:lstStyle/>
          <a:p>
            <a:r>
              <a:rPr lang="en-US" b="1" i="1" dirty="0">
                <a:solidFill>
                  <a:srgbClr val="273239"/>
                </a:solidFill>
                <a:effectLst/>
                <a:latin typeface="Nunito" pitchFamily="2" charset="0"/>
              </a:rPr>
              <a:t>Input</a:t>
            </a:r>
            <a:r>
              <a:rPr lang="en-US" b="0" i="1" dirty="0">
                <a:solidFill>
                  <a:srgbClr val="273239"/>
                </a:solidFill>
                <a:effectLst/>
                <a:latin typeface="Nunito" pitchFamily="2" charset="0"/>
              </a:rPr>
              <a:t>: Head of following linked list </a:t>
            </a:r>
            <a:br>
              <a:rPr lang="en-US" dirty="0"/>
            </a:br>
            <a:r>
              <a:rPr lang="en-US" b="0" i="1" dirty="0">
                <a:solidFill>
                  <a:srgbClr val="273239"/>
                </a:solidFill>
                <a:effectLst/>
                <a:latin typeface="Nunito" pitchFamily="2" charset="0"/>
              </a:rPr>
              <a:t>1-&gt;2-&gt;3-&gt;4-&gt;NULL </a:t>
            </a:r>
            <a:br>
              <a:rPr lang="en-US" dirty="0"/>
            </a:br>
            <a:r>
              <a:rPr lang="en-US" b="1" i="1" dirty="0">
                <a:solidFill>
                  <a:srgbClr val="273239"/>
                </a:solidFill>
                <a:effectLst/>
                <a:latin typeface="Nunito" pitchFamily="2" charset="0"/>
              </a:rPr>
              <a:t>Output</a:t>
            </a:r>
            <a:r>
              <a:rPr lang="en-US" b="0" i="1" dirty="0">
                <a:solidFill>
                  <a:srgbClr val="273239"/>
                </a:solidFill>
                <a:effectLst/>
                <a:latin typeface="Nunito" pitchFamily="2" charset="0"/>
              </a:rPr>
              <a:t>: Linked list should be changed to, </a:t>
            </a:r>
            <a:br>
              <a:rPr lang="en-US" dirty="0"/>
            </a:br>
            <a:r>
              <a:rPr lang="en-US" b="0" i="1" dirty="0">
                <a:solidFill>
                  <a:srgbClr val="273239"/>
                </a:solidFill>
                <a:effectLst/>
                <a:latin typeface="Nunito" pitchFamily="2" charset="0"/>
              </a:rPr>
              <a:t>4-&gt;3-&gt;2-&gt;1-&gt;NULL</a:t>
            </a:r>
            <a:endParaRPr lang="en-IN" dirty="0"/>
          </a:p>
        </p:txBody>
      </p:sp>
    </p:spTree>
    <p:extLst>
      <p:ext uri="{BB962C8B-B14F-4D97-AF65-F5344CB8AC3E}">
        <p14:creationId xmlns:p14="http://schemas.microsoft.com/office/powerpoint/2010/main" val="38864742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2123"/>
            <a:ext cx="5792690" cy="778675"/>
          </a:xfrm>
          <a:prstGeom prst="rect">
            <a:avLst/>
          </a:prstGeom>
        </p:spPr>
        <p:txBody>
          <a:bodyPr vert="horz" wrap="square" lIns="0" tIns="283464" rIns="0" bIns="0" rtlCol="0">
            <a:spAutoFit/>
          </a:bodyPr>
          <a:lstStyle/>
          <a:p>
            <a:pPr marL="2347595">
              <a:spcBef>
                <a:spcPts val="105"/>
              </a:spcBef>
            </a:pPr>
            <a:r>
              <a:rPr sz="3200" spc="-10" dirty="0"/>
              <a:t>Concatenation</a:t>
            </a:r>
          </a:p>
        </p:txBody>
      </p:sp>
      <p:pic>
        <p:nvPicPr>
          <p:cNvPr id="3" name="object 3"/>
          <p:cNvPicPr/>
          <p:nvPr/>
        </p:nvPicPr>
        <p:blipFill>
          <a:blip r:embed="rId2" cstate="print"/>
          <a:stretch>
            <a:fillRect/>
          </a:stretch>
        </p:blipFill>
        <p:spPr>
          <a:xfrm>
            <a:off x="2024038" y="914400"/>
            <a:ext cx="8796362" cy="55626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2516" y="71031"/>
            <a:ext cx="5030690" cy="778675"/>
          </a:xfrm>
          <a:prstGeom prst="rect">
            <a:avLst/>
          </a:prstGeom>
        </p:spPr>
        <p:txBody>
          <a:bodyPr vert="horz" wrap="square" lIns="0" tIns="283464" rIns="0" bIns="0" rtlCol="0">
            <a:spAutoFit/>
          </a:bodyPr>
          <a:lstStyle/>
          <a:p>
            <a:pPr marL="3054350">
              <a:spcBef>
                <a:spcPts val="105"/>
              </a:spcBef>
            </a:pPr>
            <a:r>
              <a:rPr sz="3200" spc="-10" dirty="0"/>
              <a:t>Merging</a:t>
            </a:r>
          </a:p>
        </p:txBody>
      </p:sp>
      <p:grpSp>
        <p:nvGrpSpPr>
          <p:cNvPr id="3" name="object 3"/>
          <p:cNvGrpSpPr/>
          <p:nvPr/>
        </p:nvGrpSpPr>
        <p:grpSpPr>
          <a:xfrm>
            <a:off x="206477" y="334297"/>
            <a:ext cx="11847872" cy="6523703"/>
            <a:chOff x="66433" y="1328673"/>
            <a:chExt cx="9238649" cy="5533750"/>
          </a:xfrm>
        </p:grpSpPr>
        <p:pic>
          <p:nvPicPr>
            <p:cNvPr id="4" name="object 4"/>
            <p:cNvPicPr/>
            <p:nvPr/>
          </p:nvPicPr>
          <p:blipFill>
            <a:blip r:embed="rId2" cstate="print"/>
            <a:stretch>
              <a:fillRect/>
            </a:stretch>
          </p:blipFill>
          <p:spPr>
            <a:xfrm>
              <a:off x="66433" y="1328673"/>
              <a:ext cx="7267127" cy="5529323"/>
            </a:xfrm>
            <a:prstGeom prst="rect">
              <a:avLst/>
            </a:prstGeom>
          </p:spPr>
        </p:pic>
        <p:pic>
          <p:nvPicPr>
            <p:cNvPr id="5" name="object 5"/>
            <p:cNvPicPr/>
            <p:nvPr/>
          </p:nvPicPr>
          <p:blipFill>
            <a:blip r:embed="rId3" cstate="print">
              <a:extLst>
                <a:ext uri="{BEBA8EAE-BF5A-486C-A8C5-ECC9F3942E4B}">
                  <a14:imgProps xmlns:a14="http://schemas.microsoft.com/office/drawing/2010/main">
                    <a14:imgLayer r:embed="rId4">
                      <a14:imgEffect>
                        <a14:colorTemperature colorTemp="8800"/>
                      </a14:imgEffect>
                      <a14:imgEffect>
                        <a14:saturation sat="326000"/>
                      </a14:imgEffect>
                    </a14:imgLayer>
                  </a14:imgProps>
                </a:ext>
              </a:extLst>
            </a:blip>
            <a:stretch>
              <a:fillRect/>
            </a:stretch>
          </p:blipFill>
          <p:spPr>
            <a:xfrm>
              <a:off x="4085896" y="4647800"/>
              <a:ext cx="5219186" cy="2214623"/>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6E95-5EC6-9E95-4D47-B59BEF102C83}"/>
              </a:ext>
            </a:extLst>
          </p:cNvPr>
          <p:cNvSpPr>
            <a:spLocks noGrp="1"/>
          </p:cNvSpPr>
          <p:nvPr>
            <p:ph type="title"/>
          </p:nvPr>
        </p:nvSpPr>
        <p:spPr>
          <a:xfrm>
            <a:off x="678013" y="685800"/>
            <a:ext cx="10670980" cy="492443"/>
          </a:xfrm>
        </p:spPr>
        <p:txBody>
          <a:bodyPr>
            <a:normAutofit fontScale="90000"/>
          </a:bodyPr>
          <a:lstStyle/>
          <a:p>
            <a:r>
              <a:rPr lang="en-US" sz="3200" i="0" dirty="0">
                <a:effectLst/>
                <a:latin typeface="+mn-lt"/>
              </a:rPr>
              <a:t>Applications of Linked Lists in the Real World: </a:t>
            </a:r>
            <a:endParaRPr lang="en-IN" sz="3200" dirty="0"/>
          </a:p>
        </p:txBody>
      </p:sp>
      <p:sp>
        <p:nvSpPr>
          <p:cNvPr id="3" name="Text Placeholder 2">
            <a:extLst>
              <a:ext uri="{FF2B5EF4-FFF2-40B4-BE49-F238E27FC236}">
                <a16:creationId xmlns:a16="http://schemas.microsoft.com/office/drawing/2014/main" id="{CB646187-67E9-7EAB-58CB-010427E56C12}"/>
              </a:ext>
            </a:extLst>
          </p:cNvPr>
          <p:cNvSpPr>
            <a:spLocks noGrp="1"/>
          </p:cNvSpPr>
          <p:nvPr>
            <p:ph type="body" idx="1"/>
          </p:nvPr>
        </p:nvSpPr>
        <p:spPr>
          <a:xfrm>
            <a:off x="714587" y="1610614"/>
            <a:ext cx="10617200" cy="3231654"/>
          </a:xfrm>
        </p:spPr>
        <p:txBody>
          <a:bodyPr/>
          <a:lstStyle/>
          <a:p>
            <a:pPr algn="l">
              <a:buFont typeface="Arial" panose="020B0604020202020204" pitchFamily="34" charset="0"/>
              <a:buChar char="•"/>
            </a:pPr>
            <a:r>
              <a:rPr lang="en-US" sz="2400" b="0" i="0" dirty="0">
                <a:effectLst/>
                <a:latin typeface="+mn-lt"/>
              </a:rPr>
              <a:t>In music players, we can create our song playlist and can play a song either from starting or ending of the list. And these music players are implemented using a linked list.</a:t>
            </a:r>
          </a:p>
          <a:p>
            <a:pPr algn="l">
              <a:buFont typeface="Arial" panose="020B0604020202020204" pitchFamily="34" charset="0"/>
              <a:buChar char="•"/>
            </a:pPr>
            <a:r>
              <a:rPr lang="en-US" sz="2400" b="0" i="0" dirty="0">
                <a:effectLst/>
                <a:latin typeface="+mn-lt"/>
              </a:rPr>
              <a:t>We watch the photos on our laptops or PCs, and we can simply see the next or previous images easily. This feature is implemented using a linked list.</a:t>
            </a:r>
          </a:p>
          <a:p>
            <a:pPr algn="l">
              <a:buFont typeface="Arial" panose="020B0604020202020204" pitchFamily="34" charset="0"/>
              <a:buChar char="•"/>
            </a:pPr>
            <a:r>
              <a:rPr lang="en-US" sz="2400" b="0" i="0" dirty="0">
                <a:effectLst/>
                <a:latin typeface="+mn-lt"/>
              </a:rPr>
              <a:t>You must be reading this article on your web browser, and in web browsers, we open multiple URLs, and we can easily switch between those URLs using the previous and next buttons because they are connected using a linked list.</a:t>
            </a:r>
          </a:p>
          <a:p>
            <a:endParaRPr lang="en-IN" dirty="0"/>
          </a:p>
        </p:txBody>
      </p:sp>
    </p:spTree>
    <p:extLst>
      <p:ext uri="{BB962C8B-B14F-4D97-AF65-F5344CB8AC3E}">
        <p14:creationId xmlns:p14="http://schemas.microsoft.com/office/powerpoint/2010/main" val="23756055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304800"/>
            <a:ext cx="8459690" cy="717119"/>
          </a:xfrm>
          <a:prstGeom prst="rect">
            <a:avLst/>
          </a:prstGeom>
        </p:spPr>
        <p:txBody>
          <a:bodyPr vert="horz" wrap="square" lIns="0" tIns="283464" rIns="0" bIns="0" rtlCol="0">
            <a:spAutoFit/>
          </a:bodyPr>
          <a:lstStyle/>
          <a:p>
            <a:pPr marL="228600" indent="-228600">
              <a:spcBef>
                <a:spcPts val="475"/>
              </a:spcBef>
              <a:spcAft>
                <a:spcPts val="0"/>
              </a:spcAft>
              <a:tabLst>
                <a:tab pos="334010" algn="l"/>
                <a:tab pos="334645" algn="l"/>
              </a:tabLst>
            </a:pPr>
            <a:r>
              <a:rPr lang="en-US" sz="2800" b="1" dirty="0">
                <a:effectLst/>
                <a:latin typeface="Times New Roman" panose="02020603050405020304" pitchFamily="18" charset="0"/>
                <a:ea typeface="Times New Roman" panose="02020603050405020304" pitchFamily="18" charset="0"/>
              </a:rPr>
              <a:t>Lab Program</a:t>
            </a:r>
            <a:endParaRPr lang="en-IN" sz="2800" dirty="0">
              <a:effectLst/>
              <a:latin typeface="Times New Roman" panose="02020603050405020304" pitchFamily="18" charset="0"/>
              <a:ea typeface="Times New Roman" panose="02020603050405020304" pitchFamily="18" charset="0"/>
            </a:endParaRPr>
          </a:p>
        </p:txBody>
      </p:sp>
      <p:sp>
        <p:nvSpPr>
          <p:cNvPr id="3" name="object 3"/>
          <p:cNvSpPr txBox="1"/>
          <p:nvPr/>
        </p:nvSpPr>
        <p:spPr>
          <a:xfrm>
            <a:off x="553195" y="1371600"/>
            <a:ext cx="10706100" cy="1860125"/>
          </a:xfrm>
          <a:prstGeom prst="rect">
            <a:avLst/>
          </a:prstGeom>
        </p:spPr>
        <p:txBody>
          <a:bodyPr vert="horz" wrap="square" lIns="0" tIns="13335" rIns="0" bIns="0" rtlCol="0">
            <a:spAutoFit/>
          </a:bodyPr>
          <a:lstStyle/>
          <a:p>
            <a:pPr indent="452438"/>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3. </a:t>
            </a:r>
            <a:r>
              <a:rPr lang="en-US" sz="2000" dirty="0">
                <a:effectLst/>
                <a:latin typeface="Calibri" panose="020F0502020204030204" pitchFamily="34" charset="0"/>
                <a:ea typeface="Calibri" panose="020F0502020204030204" pitchFamily="34" charset="0"/>
                <a:cs typeface="Times New Roman" panose="02020603050405020304" pitchFamily="18" charset="0"/>
              </a:rPr>
              <a:t>Write a program to Implement Singly Linked List with following operations </a:t>
            </a:r>
          </a:p>
          <a:p>
            <a:pPr marL="354013" indent="98425"/>
            <a:r>
              <a:rPr lang="en-US" sz="2000" dirty="0">
                <a:effectLst/>
                <a:latin typeface="Calibri" panose="020F0502020204030204" pitchFamily="34" charset="0"/>
                <a:ea typeface="Calibri" panose="020F0502020204030204" pitchFamily="34" charset="0"/>
                <a:cs typeface="Times New Roman" panose="02020603050405020304" pitchFamily="18" charset="0"/>
              </a:rPr>
              <a:t>a) Sort the linked list. </a:t>
            </a:r>
          </a:p>
          <a:p>
            <a:pPr marL="354013" indent="98425"/>
            <a:r>
              <a:rPr lang="en-US" sz="2000" dirty="0">
                <a:effectLst/>
                <a:latin typeface="Calibri" panose="020F0502020204030204" pitchFamily="34" charset="0"/>
                <a:ea typeface="Calibri" panose="020F0502020204030204" pitchFamily="34" charset="0"/>
                <a:cs typeface="Times New Roman" panose="02020603050405020304" pitchFamily="18" charset="0"/>
              </a:rPr>
              <a:t>b) Reverse the linked list. </a:t>
            </a:r>
          </a:p>
          <a:p>
            <a:pPr marL="354013" indent="98425"/>
            <a:r>
              <a:rPr lang="en-US" sz="2000" dirty="0">
                <a:effectLst/>
                <a:latin typeface="Calibri" panose="020F0502020204030204" pitchFamily="34" charset="0"/>
                <a:ea typeface="Calibri" panose="020F0502020204030204" pitchFamily="34" charset="0"/>
                <a:cs typeface="Times New Roman" panose="02020603050405020304" pitchFamily="18" charset="0"/>
              </a:rPr>
              <a:t>c) Concatenation of two linked lists</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45601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071245">
              <a:spcBef>
                <a:spcPts val="105"/>
              </a:spcBef>
            </a:pPr>
            <a:r>
              <a:rPr dirty="0"/>
              <a:t>Applications</a:t>
            </a:r>
            <a:r>
              <a:rPr spc="-130" dirty="0"/>
              <a:t> </a:t>
            </a:r>
            <a:r>
              <a:rPr dirty="0"/>
              <a:t>of</a:t>
            </a:r>
            <a:r>
              <a:rPr spc="-120" dirty="0"/>
              <a:t> </a:t>
            </a:r>
            <a:r>
              <a:rPr dirty="0"/>
              <a:t>Linked</a:t>
            </a:r>
            <a:r>
              <a:rPr spc="-120" dirty="0"/>
              <a:t> </a:t>
            </a:r>
            <a:r>
              <a:rPr spc="-20" dirty="0"/>
              <a:t>List</a:t>
            </a:r>
          </a:p>
        </p:txBody>
      </p:sp>
      <p:sp>
        <p:nvSpPr>
          <p:cNvPr id="3" name="object 3"/>
          <p:cNvSpPr txBox="1"/>
          <p:nvPr/>
        </p:nvSpPr>
        <p:spPr>
          <a:xfrm>
            <a:off x="1219200" y="1510635"/>
            <a:ext cx="9901083" cy="2798843"/>
          </a:xfrm>
          <a:prstGeom prst="rect">
            <a:avLst/>
          </a:prstGeom>
        </p:spPr>
        <p:txBody>
          <a:bodyPr vert="horz" wrap="square" lIns="0" tIns="109855" rIns="0" bIns="0" rtlCol="0">
            <a:spAutoFit/>
          </a:bodyPr>
          <a:lstStyle/>
          <a:p>
            <a:pPr marL="354965" indent="-342265">
              <a:spcBef>
                <a:spcPts val="865"/>
              </a:spcBef>
              <a:buFont typeface="Arial MT"/>
              <a:buChar char="•"/>
              <a:tabLst>
                <a:tab pos="354965" algn="l"/>
              </a:tabLst>
            </a:pPr>
            <a:r>
              <a:rPr sz="3200" spc="-10" dirty="0">
                <a:latin typeface="Calibri"/>
                <a:cs typeface="Calibri"/>
              </a:rPr>
              <a:t>Stack</a:t>
            </a:r>
            <a:endParaRPr sz="3200" dirty="0">
              <a:latin typeface="Calibri"/>
              <a:cs typeface="Calibri"/>
            </a:endParaRPr>
          </a:p>
          <a:p>
            <a:pPr marL="354965" indent="-342265">
              <a:spcBef>
                <a:spcPts val="770"/>
              </a:spcBef>
              <a:buFont typeface="Arial MT"/>
              <a:buChar char="•"/>
              <a:tabLst>
                <a:tab pos="354965" algn="l"/>
              </a:tabLst>
            </a:pPr>
            <a:r>
              <a:rPr sz="3200" dirty="0">
                <a:latin typeface="Calibri"/>
                <a:cs typeface="Calibri"/>
              </a:rPr>
              <a:t>Queue</a:t>
            </a:r>
            <a:r>
              <a:rPr sz="3200" spc="-35" dirty="0">
                <a:latin typeface="Calibri"/>
                <a:cs typeface="Calibri"/>
              </a:rPr>
              <a:t> </a:t>
            </a:r>
            <a:r>
              <a:rPr sz="3200" spc="-10" dirty="0">
                <a:latin typeface="Calibri"/>
                <a:cs typeface="Calibri"/>
              </a:rPr>
              <a:t>implementation</a:t>
            </a:r>
            <a:endParaRPr lang="en-IN" sz="3200" spc="-10" dirty="0">
              <a:latin typeface="Calibri"/>
              <a:cs typeface="Calibri"/>
            </a:endParaRPr>
          </a:p>
          <a:p>
            <a:pPr marL="354965" indent="-342265">
              <a:spcBef>
                <a:spcPts val="770"/>
              </a:spcBef>
              <a:buFont typeface="Arial MT"/>
              <a:buChar char="•"/>
              <a:tabLst>
                <a:tab pos="354965" algn="l"/>
              </a:tabLst>
            </a:pPr>
            <a:endParaRPr lang="en-IN" sz="3200" spc="-10" dirty="0">
              <a:latin typeface="Calibri"/>
              <a:cs typeface="Calibri"/>
            </a:endParaRPr>
          </a:p>
          <a:p>
            <a:pPr marL="354965" indent="-342265">
              <a:spcBef>
                <a:spcPts val="770"/>
              </a:spcBef>
              <a:buFont typeface="Arial MT"/>
              <a:buChar char="•"/>
              <a:tabLst>
                <a:tab pos="354965" algn="l"/>
              </a:tabLst>
            </a:pPr>
            <a:endParaRPr lang="en-IN" sz="3200" spc="-10" dirty="0">
              <a:latin typeface="Calibri"/>
              <a:cs typeface="Calibri"/>
            </a:endParaRPr>
          </a:p>
          <a:p>
            <a:pPr marL="12700">
              <a:spcBef>
                <a:spcPts val="770"/>
              </a:spcBef>
              <a:tabLst>
                <a:tab pos="354965" algn="l"/>
              </a:tabLst>
            </a:pPr>
            <a:r>
              <a:rPr lang="en-US" sz="2000" b="0" i="0" u="none" strike="noStrike" dirty="0">
                <a:solidFill>
                  <a:srgbClr val="C00000"/>
                </a:solidFill>
                <a:effectLst/>
                <a:latin typeface="Times New Roman" panose="02020603050405020304" pitchFamily="18" charset="0"/>
              </a:rPr>
              <a:t>Lab Program 9: Write a program to implement Stack &amp; Queues using Linked Representation.</a:t>
            </a:r>
            <a:endParaRPr sz="2000" dirty="0">
              <a:solidFill>
                <a:srgbClr val="C00000"/>
              </a:solidFill>
              <a:latin typeface="Calibri"/>
              <a:cs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6"/>
            <a:ext cx="10670980" cy="935896"/>
          </a:xfrm>
          <a:prstGeom prst="rect">
            <a:avLst/>
          </a:prstGeom>
        </p:spPr>
        <p:txBody>
          <a:bodyPr vert="horz" wrap="square" lIns="0" tIns="317245" rIns="0" bIns="0" rtlCol="0">
            <a:spAutoFit/>
          </a:bodyPr>
          <a:lstStyle/>
          <a:p>
            <a:pPr marL="19685">
              <a:spcBef>
                <a:spcPts val="95"/>
              </a:spcBef>
            </a:pPr>
            <a:r>
              <a:rPr sz="4000" dirty="0"/>
              <a:t>Stack</a:t>
            </a:r>
            <a:r>
              <a:rPr sz="4000" spc="-125" dirty="0"/>
              <a:t> </a:t>
            </a:r>
            <a:r>
              <a:rPr sz="4000" spc="-10" dirty="0"/>
              <a:t>Implementation</a:t>
            </a:r>
            <a:r>
              <a:rPr sz="4000" spc="-100" dirty="0"/>
              <a:t> </a:t>
            </a:r>
            <a:r>
              <a:rPr sz="4000" dirty="0"/>
              <a:t>using</a:t>
            </a:r>
            <a:r>
              <a:rPr sz="4000" spc="-100" dirty="0"/>
              <a:t> </a:t>
            </a:r>
            <a:r>
              <a:rPr sz="4000" dirty="0"/>
              <a:t>Linked</a:t>
            </a:r>
            <a:r>
              <a:rPr sz="4000" spc="-95" dirty="0"/>
              <a:t> </a:t>
            </a:r>
            <a:r>
              <a:rPr sz="4000" spc="-20" dirty="0"/>
              <a:t>List</a:t>
            </a:r>
            <a:endParaRPr sz="4000"/>
          </a:p>
        </p:txBody>
      </p:sp>
      <p:pic>
        <p:nvPicPr>
          <p:cNvPr id="4" name="object 4"/>
          <p:cNvPicPr/>
          <p:nvPr/>
        </p:nvPicPr>
        <p:blipFill>
          <a:blip r:embed="rId2" cstate="print"/>
          <a:stretch>
            <a:fillRect/>
          </a:stretch>
        </p:blipFill>
        <p:spPr>
          <a:xfrm>
            <a:off x="2408904" y="3886200"/>
            <a:ext cx="7930498" cy="2657245"/>
          </a:xfrm>
          <a:prstGeom prst="rect">
            <a:avLst/>
          </a:prstGeom>
        </p:spPr>
      </p:pic>
      <p:pic>
        <p:nvPicPr>
          <p:cNvPr id="5" name="object 5"/>
          <p:cNvPicPr/>
          <p:nvPr/>
        </p:nvPicPr>
        <p:blipFill>
          <a:blip r:embed="rId3" cstate="print"/>
          <a:stretch>
            <a:fillRect/>
          </a:stretch>
        </p:blipFill>
        <p:spPr>
          <a:xfrm>
            <a:off x="2015614" y="1600200"/>
            <a:ext cx="8851140" cy="2128393"/>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6"/>
            <a:ext cx="10670980" cy="935896"/>
          </a:xfrm>
          <a:prstGeom prst="rect">
            <a:avLst/>
          </a:prstGeom>
        </p:spPr>
        <p:txBody>
          <a:bodyPr vert="horz" wrap="square" lIns="0" tIns="317245" rIns="0" bIns="0" rtlCol="0">
            <a:spAutoFit/>
          </a:bodyPr>
          <a:lstStyle/>
          <a:p>
            <a:pPr marL="19685">
              <a:spcBef>
                <a:spcPts val="95"/>
              </a:spcBef>
            </a:pPr>
            <a:r>
              <a:rPr sz="4000" dirty="0"/>
              <a:t>Stack</a:t>
            </a:r>
            <a:r>
              <a:rPr sz="4000" spc="-125" dirty="0"/>
              <a:t> </a:t>
            </a:r>
            <a:r>
              <a:rPr sz="4000" spc="-10" dirty="0"/>
              <a:t>Implementation</a:t>
            </a:r>
            <a:r>
              <a:rPr sz="4000" spc="-100" dirty="0"/>
              <a:t> </a:t>
            </a:r>
            <a:r>
              <a:rPr sz="4000" dirty="0"/>
              <a:t>using</a:t>
            </a:r>
            <a:r>
              <a:rPr sz="4000" spc="-100" dirty="0"/>
              <a:t> </a:t>
            </a:r>
            <a:r>
              <a:rPr sz="4000" dirty="0"/>
              <a:t>Linked</a:t>
            </a:r>
            <a:r>
              <a:rPr sz="4000" spc="-95" dirty="0"/>
              <a:t> </a:t>
            </a:r>
            <a:r>
              <a:rPr sz="4000" spc="-20" dirty="0"/>
              <a:t>List</a:t>
            </a:r>
            <a:endParaRPr sz="4000"/>
          </a:p>
        </p:txBody>
      </p:sp>
      <p:sp>
        <p:nvSpPr>
          <p:cNvPr id="3" name="object 3"/>
          <p:cNvSpPr txBox="1"/>
          <p:nvPr/>
        </p:nvSpPr>
        <p:spPr>
          <a:xfrm>
            <a:off x="890005" y="1420495"/>
            <a:ext cx="4375785" cy="4017010"/>
          </a:xfrm>
          <a:prstGeom prst="rect">
            <a:avLst/>
          </a:prstGeom>
        </p:spPr>
        <p:txBody>
          <a:bodyPr vert="horz" wrap="square" lIns="0" tIns="13335" rIns="0" bIns="0" rtlCol="0">
            <a:spAutoFit/>
          </a:bodyPr>
          <a:lstStyle/>
          <a:p>
            <a:pPr marL="12700">
              <a:spcBef>
                <a:spcPts val="105"/>
              </a:spcBef>
            </a:pPr>
            <a:r>
              <a:rPr sz="1100" b="1" dirty="0">
                <a:latin typeface="Calibri"/>
                <a:cs typeface="Calibri"/>
              </a:rPr>
              <a:t>void</a:t>
            </a:r>
            <a:r>
              <a:rPr sz="1100" b="1" spc="-50" dirty="0">
                <a:latin typeface="Calibri"/>
                <a:cs typeface="Calibri"/>
              </a:rPr>
              <a:t> </a:t>
            </a:r>
            <a:r>
              <a:rPr sz="1100" b="1" dirty="0">
                <a:latin typeface="Calibri"/>
                <a:cs typeface="Calibri"/>
              </a:rPr>
              <a:t>push(struct</a:t>
            </a:r>
            <a:r>
              <a:rPr sz="1100" b="1" spc="-40" dirty="0">
                <a:latin typeface="Calibri"/>
                <a:cs typeface="Calibri"/>
              </a:rPr>
              <a:t> </a:t>
            </a:r>
            <a:r>
              <a:rPr sz="1100" b="1" dirty="0">
                <a:latin typeface="Calibri"/>
                <a:cs typeface="Calibri"/>
              </a:rPr>
              <a:t>Node**</a:t>
            </a:r>
            <a:r>
              <a:rPr sz="1100" b="1" spc="-40" dirty="0">
                <a:latin typeface="Calibri"/>
                <a:cs typeface="Calibri"/>
              </a:rPr>
              <a:t> </a:t>
            </a:r>
            <a:r>
              <a:rPr sz="1100" b="1" dirty="0">
                <a:latin typeface="Calibri"/>
                <a:cs typeface="Calibri"/>
              </a:rPr>
              <a:t>head_ref,</a:t>
            </a:r>
            <a:r>
              <a:rPr sz="1100" b="1" spc="-30" dirty="0">
                <a:latin typeface="Calibri"/>
                <a:cs typeface="Calibri"/>
              </a:rPr>
              <a:t> </a:t>
            </a:r>
            <a:r>
              <a:rPr sz="1100" b="1" dirty="0">
                <a:latin typeface="Calibri"/>
                <a:cs typeface="Calibri"/>
              </a:rPr>
              <a:t>int</a:t>
            </a:r>
            <a:r>
              <a:rPr sz="1100" b="1" spc="-20" dirty="0">
                <a:latin typeface="Calibri"/>
                <a:cs typeface="Calibri"/>
              </a:rPr>
              <a:t> </a:t>
            </a:r>
            <a:r>
              <a:rPr sz="1100" b="1" spc="-10" dirty="0">
                <a:latin typeface="Calibri"/>
                <a:cs typeface="Calibri"/>
              </a:rPr>
              <a:t>new_data)</a:t>
            </a:r>
            <a:endParaRPr sz="1100" dirty="0">
              <a:latin typeface="Calibri"/>
              <a:cs typeface="Calibri"/>
            </a:endParaRPr>
          </a:p>
          <a:p>
            <a:pPr marL="12700"/>
            <a:r>
              <a:rPr sz="1100" b="1" spc="-50" dirty="0">
                <a:latin typeface="Calibri"/>
                <a:cs typeface="Calibri"/>
              </a:rPr>
              <a:t>{</a:t>
            </a:r>
            <a:endParaRPr sz="1100" dirty="0">
              <a:latin typeface="Calibri"/>
              <a:cs typeface="Calibri"/>
            </a:endParaRPr>
          </a:p>
          <a:p>
            <a:pPr marL="355600" marR="5080"/>
            <a:r>
              <a:rPr sz="1100" b="1" dirty="0">
                <a:latin typeface="Calibri"/>
                <a:cs typeface="Calibri"/>
              </a:rPr>
              <a:t>struct</a:t>
            </a:r>
            <a:r>
              <a:rPr sz="1100" b="1" spc="-10" dirty="0">
                <a:latin typeface="Calibri"/>
                <a:cs typeface="Calibri"/>
              </a:rPr>
              <a:t> </a:t>
            </a:r>
            <a:r>
              <a:rPr sz="1100" b="1" dirty="0">
                <a:latin typeface="Calibri"/>
                <a:cs typeface="Calibri"/>
              </a:rPr>
              <a:t>Node*</a:t>
            </a:r>
            <a:r>
              <a:rPr sz="1100" b="1" spc="-10" dirty="0">
                <a:latin typeface="Calibri"/>
                <a:cs typeface="Calibri"/>
              </a:rPr>
              <a:t> </a:t>
            </a:r>
            <a:r>
              <a:rPr sz="1100" b="1" dirty="0">
                <a:latin typeface="Calibri"/>
                <a:cs typeface="Calibri"/>
              </a:rPr>
              <a:t>new_node</a:t>
            </a:r>
            <a:r>
              <a:rPr sz="1100" b="1" spc="-5" dirty="0">
                <a:latin typeface="Calibri"/>
                <a:cs typeface="Calibri"/>
              </a:rPr>
              <a:t> </a:t>
            </a:r>
            <a:r>
              <a:rPr sz="1100" b="1" dirty="0">
                <a:latin typeface="Calibri"/>
                <a:cs typeface="Calibri"/>
              </a:rPr>
              <a:t>=</a:t>
            </a:r>
            <a:r>
              <a:rPr sz="1100" b="1" spc="15" dirty="0">
                <a:latin typeface="Calibri"/>
                <a:cs typeface="Calibri"/>
              </a:rPr>
              <a:t> </a:t>
            </a:r>
            <a:r>
              <a:rPr sz="1100" b="1" dirty="0">
                <a:latin typeface="Calibri"/>
                <a:cs typeface="Calibri"/>
              </a:rPr>
              <a:t>(struct</a:t>
            </a:r>
            <a:r>
              <a:rPr sz="1100" b="1" spc="-15" dirty="0">
                <a:latin typeface="Calibri"/>
                <a:cs typeface="Calibri"/>
              </a:rPr>
              <a:t> </a:t>
            </a:r>
            <a:r>
              <a:rPr sz="1100" b="1" dirty="0">
                <a:latin typeface="Calibri"/>
                <a:cs typeface="Calibri"/>
              </a:rPr>
              <a:t>Node*)</a:t>
            </a:r>
            <a:r>
              <a:rPr sz="1100" b="1" spc="-5" dirty="0">
                <a:latin typeface="Calibri"/>
                <a:cs typeface="Calibri"/>
              </a:rPr>
              <a:t> </a:t>
            </a:r>
            <a:r>
              <a:rPr sz="1100" b="1" spc="-10" dirty="0">
                <a:latin typeface="Calibri"/>
                <a:cs typeface="Calibri"/>
              </a:rPr>
              <a:t>malloc(sizeof(struct</a:t>
            </a:r>
            <a:r>
              <a:rPr sz="1100" b="1" spc="-35" dirty="0">
                <a:latin typeface="Calibri"/>
                <a:cs typeface="Calibri"/>
              </a:rPr>
              <a:t> </a:t>
            </a:r>
            <a:r>
              <a:rPr sz="1100" b="1" spc="-10" dirty="0">
                <a:latin typeface="Calibri"/>
                <a:cs typeface="Calibri"/>
              </a:rPr>
              <a:t>Node)); new_node-</a:t>
            </a:r>
            <a:r>
              <a:rPr sz="1100" b="1" dirty="0">
                <a:latin typeface="Calibri"/>
                <a:cs typeface="Calibri"/>
              </a:rPr>
              <a:t>&gt;data</a:t>
            </a:r>
            <a:r>
              <a:rPr sz="1100" b="1" spc="-5" dirty="0">
                <a:latin typeface="Calibri"/>
                <a:cs typeface="Calibri"/>
              </a:rPr>
              <a:t> </a:t>
            </a:r>
            <a:r>
              <a:rPr sz="1100" b="1" dirty="0">
                <a:latin typeface="Calibri"/>
                <a:cs typeface="Calibri"/>
              </a:rPr>
              <a:t>=</a:t>
            </a:r>
            <a:r>
              <a:rPr sz="1100" b="1" spc="10" dirty="0">
                <a:latin typeface="Calibri"/>
                <a:cs typeface="Calibri"/>
              </a:rPr>
              <a:t> </a:t>
            </a:r>
            <a:r>
              <a:rPr sz="1100" b="1" spc="-10" dirty="0">
                <a:latin typeface="Calibri"/>
                <a:cs typeface="Calibri"/>
              </a:rPr>
              <a:t>new_data;</a:t>
            </a:r>
            <a:endParaRPr sz="1100" dirty="0">
              <a:latin typeface="Calibri"/>
              <a:cs typeface="Calibri"/>
            </a:endParaRPr>
          </a:p>
          <a:p>
            <a:pPr marL="355600" marR="2178050"/>
            <a:r>
              <a:rPr sz="1100" b="1" spc="-10" dirty="0">
                <a:latin typeface="Calibri"/>
                <a:cs typeface="Calibri"/>
              </a:rPr>
              <a:t>new_node-</a:t>
            </a:r>
            <a:r>
              <a:rPr sz="1100" b="1" dirty="0">
                <a:latin typeface="Calibri"/>
                <a:cs typeface="Calibri"/>
              </a:rPr>
              <a:t>&gt;next</a:t>
            </a:r>
            <a:r>
              <a:rPr sz="1100" b="1" spc="-10" dirty="0">
                <a:latin typeface="Calibri"/>
                <a:cs typeface="Calibri"/>
              </a:rPr>
              <a:t> </a:t>
            </a:r>
            <a:r>
              <a:rPr sz="1100" b="1" dirty="0">
                <a:latin typeface="Calibri"/>
                <a:cs typeface="Calibri"/>
              </a:rPr>
              <a:t>=</a:t>
            </a:r>
            <a:r>
              <a:rPr sz="1100" b="1" spc="5" dirty="0">
                <a:latin typeface="Calibri"/>
                <a:cs typeface="Calibri"/>
              </a:rPr>
              <a:t> </a:t>
            </a:r>
            <a:r>
              <a:rPr sz="1100" b="1" spc="-10" dirty="0">
                <a:latin typeface="Calibri"/>
                <a:cs typeface="Calibri"/>
              </a:rPr>
              <a:t>(*head_ref); </a:t>
            </a:r>
            <a:r>
              <a:rPr sz="1100" b="1" dirty="0">
                <a:latin typeface="Calibri"/>
                <a:cs typeface="Calibri"/>
              </a:rPr>
              <a:t>(*head_ref)</a:t>
            </a:r>
            <a:r>
              <a:rPr sz="1100" b="1" spc="-55" dirty="0">
                <a:latin typeface="Calibri"/>
                <a:cs typeface="Calibri"/>
              </a:rPr>
              <a:t> </a:t>
            </a:r>
            <a:r>
              <a:rPr sz="1100" b="1" dirty="0">
                <a:latin typeface="Calibri"/>
                <a:cs typeface="Calibri"/>
              </a:rPr>
              <a:t>=</a:t>
            </a:r>
            <a:r>
              <a:rPr sz="1100" b="1" spc="-20" dirty="0">
                <a:latin typeface="Calibri"/>
                <a:cs typeface="Calibri"/>
              </a:rPr>
              <a:t> </a:t>
            </a:r>
            <a:r>
              <a:rPr sz="1100" b="1" spc="-10" dirty="0">
                <a:latin typeface="Calibri"/>
                <a:cs typeface="Calibri"/>
              </a:rPr>
              <a:t>new_node;</a:t>
            </a:r>
            <a:endParaRPr sz="1100" dirty="0">
              <a:latin typeface="Calibri"/>
              <a:cs typeface="Calibri"/>
            </a:endParaRPr>
          </a:p>
          <a:p>
            <a:pPr marL="12700"/>
            <a:r>
              <a:rPr sz="1100" b="1" spc="-50" dirty="0">
                <a:latin typeface="Calibri"/>
                <a:cs typeface="Calibri"/>
              </a:rPr>
              <a:t>}</a:t>
            </a:r>
            <a:endParaRPr sz="1100" dirty="0">
              <a:latin typeface="Calibri"/>
              <a:cs typeface="Calibri"/>
            </a:endParaRPr>
          </a:p>
          <a:p>
            <a:pPr marL="12700">
              <a:spcBef>
                <a:spcPts val="1320"/>
              </a:spcBef>
            </a:pPr>
            <a:r>
              <a:rPr sz="1100" b="1" dirty="0">
                <a:latin typeface="Calibri"/>
                <a:cs typeface="Calibri"/>
              </a:rPr>
              <a:t>void</a:t>
            </a:r>
            <a:r>
              <a:rPr sz="1100" b="1" spc="-40" dirty="0">
                <a:latin typeface="Calibri"/>
                <a:cs typeface="Calibri"/>
              </a:rPr>
              <a:t> </a:t>
            </a:r>
            <a:r>
              <a:rPr sz="1100" b="1" spc="-10" dirty="0">
                <a:latin typeface="Calibri"/>
                <a:cs typeface="Calibri"/>
              </a:rPr>
              <a:t>Pop()</a:t>
            </a:r>
            <a:endParaRPr sz="1100" dirty="0">
              <a:latin typeface="Calibri"/>
              <a:cs typeface="Calibri"/>
            </a:endParaRPr>
          </a:p>
          <a:p>
            <a:pPr marL="137160"/>
            <a:r>
              <a:rPr sz="1100" b="1" spc="-50" dirty="0">
                <a:latin typeface="Calibri"/>
                <a:cs typeface="Calibri"/>
              </a:rPr>
              <a:t>{</a:t>
            </a:r>
            <a:endParaRPr sz="1100" dirty="0">
              <a:latin typeface="Calibri"/>
              <a:cs typeface="Calibri"/>
            </a:endParaRPr>
          </a:p>
          <a:p>
            <a:pPr marL="265430" marR="3126105"/>
            <a:r>
              <a:rPr sz="1100" b="1" dirty="0">
                <a:latin typeface="Calibri"/>
                <a:cs typeface="Calibri"/>
              </a:rPr>
              <a:t>struct</a:t>
            </a:r>
            <a:r>
              <a:rPr sz="1100" b="1" spc="-30" dirty="0">
                <a:latin typeface="Calibri"/>
                <a:cs typeface="Calibri"/>
              </a:rPr>
              <a:t> </a:t>
            </a:r>
            <a:r>
              <a:rPr sz="1100" b="1" dirty="0">
                <a:latin typeface="Calibri"/>
                <a:cs typeface="Calibri"/>
              </a:rPr>
              <a:t>node</a:t>
            </a:r>
            <a:r>
              <a:rPr sz="1100" b="1" spc="-20" dirty="0">
                <a:latin typeface="Calibri"/>
                <a:cs typeface="Calibri"/>
              </a:rPr>
              <a:t> *ptr; </a:t>
            </a:r>
            <a:r>
              <a:rPr sz="1100" b="1" dirty="0">
                <a:latin typeface="Calibri"/>
                <a:cs typeface="Calibri"/>
              </a:rPr>
              <a:t>if(head</a:t>
            </a:r>
            <a:r>
              <a:rPr sz="1100" b="1" spc="-45" dirty="0">
                <a:latin typeface="Calibri"/>
                <a:cs typeface="Calibri"/>
              </a:rPr>
              <a:t> </a:t>
            </a:r>
            <a:r>
              <a:rPr sz="1100" b="1" dirty="0">
                <a:latin typeface="Calibri"/>
                <a:cs typeface="Calibri"/>
              </a:rPr>
              <a:t>==</a:t>
            </a:r>
            <a:r>
              <a:rPr sz="1100" b="1" spc="-20" dirty="0">
                <a:latin typeface="Calibri"/>
                <a:cs typeface="Calibri"/>
              </a:rPr>
              <a:t> </a:t>
            </a:r>
            <a:r>
              <a:rPr sz="1100" b="1" spc="-10" dirty="0">
                <a:latin typeface="Calibri"/>
                <a:cs typeface="Calibri"/>
              </a:rPr>
              <a:t>NULL)</a:t>
            </a:r>
            <a:endParaRPr sz="1100" dirty="0">
              <a:latin typeface="Calibri"/>
              <a:cs typeface="Calibri"/>
            </a:endParaRPr>
          </a:p>
          <a:p>
            <a:pPr marL="265430">
              <a:spcBef>
                <a:spcPts val="5"/>
              </a:spcBef>
            </a:pPr>
            <a:r>
              <a:rPr sz="1100" b="1" spc="-50" dirty="0">
                <a:latin typeface="Calibri"/>
                <a:cs typeface="Calibri"/>
              </a:rPr>
              <a:t>{</a:t>
            </a:r>
            <a:endParaRPr sz="1100" dirty="0">
              <a:latin typeface="Calibri"/>
              <a:cs typeface="Calibri"/>
            </a:endParaRPr>
          </a:p>
          <a:p>
            <a:pPr marL="391795"/>
            <a:r>
              <a:rPr sz="1100" b="1" dirty="0">
                <a:latin typeface="Calibri"/>
                <a:cs typeface="Calibri"/>
              </a:rPr>
              <a:t>printf("\nList</a:t>
            </a:r>
            <a:r>
              <a:rPr sz="1100" b="1" spc="-45" dirty="0">
                <a:latin typeface="Calibri"/>
                <a:cs typeface="Calibri"/>
              </a:rPr>
              <a:t> </a:t>
            </a:r>
            <a:r>
              <a:rPr sz="1100" b="1" dirty="0">
                <a:latin typeface="Calibri"/>
                <a:cs typeface="Calibri"/>
              </a:rPr>
              <a:t>is</a:t>
            </a:r>
            <a:r>
              <a:rPr sz="1100" b="1" spc="-30" dirty="0">
                <a:latin typeface="Calibri"/>
                <a:cs typeface="Calibri"/>
              </a:rPr>
              <a:t> </a:t>
            </a:r>
            <a:r>
              <a:rPr sz="1100" b="1" spc="-10" dirty="0">
                <a:latin typeface="Calibri"/>
                <a:cs typeface="Calibri"/>
              </a:rPr>
              <a:t>empty");</a:t>
            </a:r>
            <a:endParaRPr sz="1100" dirty="0">
              <a:latin typeface="Calibri"/>
              <a:cs typeface="Calibri"/>
            </a:endParaRPr>
          </a:p>
          <a:p>
            <a:pPr marL="265430"/>
            <a:r>
              <a:rPr sz="1100" b="1" spc="-50" dirty="0">
                <a:latin typeface="Calibri"/>
                <a:cs typeface="Calibri"/>
              </a:rPr>
              <a:t>}</a:t>
            </a:r>
            <a:endParaRPr sz="1100" dirty="0">
              <a:latin typeface="Calibri"/>
              <a:cs typeface="Calibri"/>
            </a:endParaRPr>
          </a:p>
          <a:p>
            <a:pPr marL="265430"/>
            <a:r>
              <a:rPr sz="1100" b="1" spc="-20" dirty="0">
                <a:latin typeface="Calibri"/>
                <a:cs typeface="Calibri"/>
              </a:rPr>
              <a:t>else</a:t>
            </a:r>
            <a:endParaRPr sz="1100" dirty="0">
              <a:latin typeface="Calibri"/>
              <a:cs typeface="Calibri"/>
            </a:endParaRPr>
          </a:p>
          <a:p>
            <a:pPr marL="265430"/>
            <a:r>
              <a:rPr sz="1100" b="1" spc="-50" dirty="0">
                <a:latin typeface="Calibri"/>
                <a:cs typeface="Calibri"/>
              </a:rPr>
              <a:t>{</a:t>
            </a:r>
            <a:endParaRPr sz="1100" dirty="0">
              <a:latin typeface="Calibri"/>
              <a:cs typeface="Calibri"/>
            </a:endParaRPr>
          </a:p>
          <a:p>
            <a:pPr marL="391795"/>
            <a:r>
              <a:rPr sz="1100" b="1" dirty="0">
                <a:latin typeface="Calibri"/>
                <a:cs typeface="Calibri"/>
              </a:rPr>
              <a:t>ptr</a:t>
            </a:r>
            <a:r>
              <a:rPr sz="1100" b="1" spc="-15" dirty="0">
                <a:latin typeface="Calibri"/>
                <a:cs typeface="Calibri"/>
              </a:rPr>
              <a:t> </a:t>
            </a:r>
            <a:r>
              <a:rPr sz="1100" b="1" dirty="0">
                <a:latin typeface="Calibri"/>
                <a:cs typeface="Calibri"/>
              </a:rPr>
              <a:t>=</a:t>
            </a:r>
            <a:r>
              <a:rPr sz="1100" b="1" spc="-5" dirty="0">
                <a:latin typeface="Calibri"/>
                <a:cs typeface="Calibri"/>
              </a:rPr>
              <a:t> </a:t>
            </a:r>
            <a:r>
              <a:rPr sz="1100" b="1" spc="-10" dirty="0">
                <a:latin typeface="Calibri"/>
                <a:cs typeface="Calibri"/>
              </a:rPr>
              <a:t>head;</a:t>
            </a:r>
            <a:endParaRPr sz="1100" dirty="0">
              <a:latin typeface="Calibri"/>
              <a:cs typeface="Calibri"/>
            </a:endParaRPr>
          </a:p>
          <a:p>
            <a:pPr marL="391795" marR="2971800"/>
            <a:r>
              <a:rPr sz="1100" b="1" dirty="0">
                <a:latin typeface="Calibri"/>
                <a:cs typeface="Calibri"/>
              </a:rPr>
              <a:t>head</a:t>
            </a:r>
            <a:r>
              <a:rPr sz="1100" b="1" spc="-10" dirty="0">
                <a:latin typeface="Calibri"/>
                <a:cs typeface="Calibri"/>
              </a:rPr>
              <a:t> </a:t>
            </a:r>
            <a:r>
              <a:rPr sz="1100" b="1" dirty="0">
                <a:latin typeface="Calibri"/>
                <a:cs typeface="Calibri"/>
              </a:rPr>
              <a:t>=</a:t>
            </a:r>
            <a:r>
              <a:rPr sz="1100" b="1" spc="10" dirty="0">
                <a:latin typeface="Calibri"/>
                <a:cs typeface="Calibri"/>
              </a:rPr>
              <a:t> </a:t>
            </a:r>
            <a:r>
              <a:rPr sz="1100" b="1" spc="-10" dirty="0">
                <a:latin typeface="Calibri"/>
                <a:cs typeface="Calibri"/>
              </a:rPr>
              <a:t>ptr-&gt;next; free(ptr);</a:t>
            </a:r>
            <a:endParaRPr sz="1100" dirty="0">
              <a:latin typeface="Calibri"/>
              <a:cs typeface="Calibri"/>
            </a:endParaRPr>
          </a:p>
          <a:p>
            <a:pPr marL="391795"/>
            <a:r>
              <a:rPr sz="1100" b="1" dirty="0">
                <a:latin typeface="Calibri"/>
                <a:cs typeface="Calibri"/>
              </a:rPr>
              <a:t>printf("\n</a:t>
            </a:r>
            <a:r>
              <a:rPr sz="1100" b="1" spc="-35" dirty="0">
                <a:latin typeface="Calibri"/>
                <a:cs typeface="Calibri"/>
              </a:rPr>
              <a:t> </a:t>
            </a:r>
            <a:r>
              <a:rPr sz="1100" b="1" dirty="0">
                <a:latin typeface="Calibri"/>
                <a:cs typeface="Calibri"/>
              </a:rPr>
              <a:t>Node</a:t>
            </a:r>
            <a:r>
              <a:rPr sz="1100" b="1" spc="-30" dirty="0">
                <a:latin typeface="Calibri"/>
                <a:cs typeface="Calibri"/>
              </a:rPr>
              <a:t> </a:t>
            </a:r>
            <a:r>
              <a:rPr sz="1100" b="1" dirty="0">
                <a:latin typeface="Calibri"/>
                <a:cs typeface="Calibri"/>
              </a:rPr>
              <a:t>deleted</a:t>
            </a:r>
            <a:r>
              <a:rPr sz="1100" b="1" spc="-30" dirty="0">
                <a:latin typeface="Calibri"/>
                <a:cs typeface="Calibri"/>
              </a:rPr>
              <a:t> </a:t>
            </a:r>
            <a:r>
              <a:rPr sz="1100" b="1" dirty="0">
                <a:latin typeface="Calibri"/>
                <a:cs typeface="Calibri"/>
              </a:rPr>
              <a:t>from</a:t>
            </a:r>
            <a:r>
              <a:rPr sz="1100" b="1" spc="-30" dirty="0">
                <a:latin typeface="Calibri"/>
                <a:cs typeface="Calibri"/>
              </a:rPr>
              <a:t> </a:t>
            </a:r>
            <a:r>
              <a:rPr sz="1100" b="1" dirty="0">
                <a:latin typeface="Calibri"/>
                <a:cs typeface="Calibri"/>
              </a:rPr>
              <a:t>the</a:t>
            </a:r>
            <a:r>
              <a:rPr sz="1100" b="1" spc="-15" dirty="0">
                <a:latin typeface="Calibri"/>
                <a:cs typeface="Calibri"/>
              </a:rPr>
              <a:t> </a:t>
            </a:r>
            <a:r>
              <a:rPr sz="1100" b="1" dirty="0">
                <a:latin typeface="Calibri"/>
                <a:cs typeface="Calibri"/>
              </a:rPr>
              <a:t>begining</a:t>
            </a:r>
            <a:r>
              <a:rPr sz="1100" b="1" spc="-15" dirty="0">
                <a:latin typeface="Calibri"/>
                <a:cs typeface="Calibri"/>
              </a:rPr>
              <a:t> </a:t>
            </a:r>
            <a:r>
              <a:rPr sz="1100" b="1" spc="-10" dirty="0">
                <a:latin typeface="Calibri"/>
                <a:cs typeface="Calibri"/>
              </a:rPr>
              <a:t>...");</a:t>
            </a:r>
            <a:endParaRPr sz="1100" dirty="0">
              <a:latin typeface="Calibri"/>
              <a:cs typeface="Calibri"/>
            </a:endParaRPr>
          </a:p>
          <a:p>
            <a:pPr marL="265430"/>
            <a:r>
              <a:rPr sz="1100" b="1" spc="-50" dirty="0">
                <a:latin typeface="Calibri"/>
                <a:cs typeface="Calibri"/>
              </a:rPr>
              <a:t>}</a:t>
            </a:r>
            <a:endParaRPr sz="1100" dirty="0">
              <a:latin typeface="Calibri"/>
              <a:cs typeface="Calibri"/>
            </a:endParaRPr>
          </a:p>
          <a:p>
            <a:pPr marL="137160">
              <a:spcBef>
                <a:spcPts val="1055"/>
              </a:spcBef>
            </a:pPr>
            <a:r>
              <a:rPr sz="1100" b="1" spc="-50" dirty="0">
                <a:latin typeface="Calibri"/>
                <a:cs typeface="Calibri"/>
              </a:rPr>
              <a:t>}</a:t>
            </a:r>
            <a:endParaRPr sz="1100" dirty="0">
              <a:latin typeface="Calibri"/>
              <a:cs typeface="Calibri"/>
            </a:endParaRPr>
          </a:p>
        </p:txBody>
      </p:sp>
      <p:pic>
        <p:nvPicPr>
          <p:cNvPr id="4" name="object 4"/>
          <p:cNvPicPr/>
          <p:nvPr/>
        </p:nvPicPr>
        <p:blipFill>
          <a:blip r:embed="rId2" cstate="print"/>
          <a:stretch>
            <a:fillRect/>
          </a:stretch>
        </p:blipFill>
        <p:spPr>
          <a:xfrm>
            <a:off x="5937502" y="3886200"/>
            <a:ext cx="4401899" cy="2657245"/>
          </a:xfrm>
          <a:prstGeom prst="rect">
            <a:avLst/>
          </a:prstGeom>
        </p:spPr>
      </p:pic>
      <p:pic>
        <p:nvPicPr>
          <p:cNvPr id="5" name="object 5"/>
          <p:cNvPicPr/>
          <p:nvPr/>
        </p:nvPicPr>
        <p:blipFill>
          <a:blip r:embed="rId3" cstate="print"/>
          <a:stretch>
            <a:fillRect/>
          </a:stretch>
        </p:blipFill>
        <p:spPr>
          <a:xfrm>
            <a:off x="5937502" y="1600200"/>
            <a:ext cx="4929251" cy="2128393"/>
          </a:xfrm>
          <a:prstGeom prst="rect">
            <a:avLst/>
          </a:prstGeom>
        </p:spPr>
      </p:pic>
    </p:spTree>
    <p:extLst>
      <p:ext uri="{BB962C8B-B14F-4D97-AF65-F5344CB8AC3E}">
        <p14:creationId xmlns:p14="http://schemas.microsoft.com/office/powerpoint/2010/main" val="478748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6"/>
            <a:ext cx="10670980" cy="627736"/>
          </a:xfrm>
          <a:prstGeom prst="rect">
            <a:avLst/>
          </a:prstGeom>
        </p:spPr>
        <p:txBody>
          <a:bodyPr vert="horz" wrap="square" lIns="0" tIns="12065" rIns="0" bIns="0" rtlCol="0">
            <a:spAutoFit/>
          </a:bodyPr>
          <a:lstStyle/>
          <a:p>
            <a:pPr marL="3654425" marR="5080" indent="-3373120">
              <a:spcBef>
                <a:spcPts val="95"/>
              </a:spcBef>
            </a:pPr>
            <a:r>
              <a:rPr sz="4000" dirty="0"/>
              <a:t>Queue</a:t>
            </a:r>
            <a:r>
              <a:rPr sz="4000" spc="-55" dirty="0"/>
              <a:t> </a:t>
            </a:r>
            <a:r>
              <a:rPr sz="4000" spc="-10" dirty="0"/>
              <a:t>implementation</a:t>
            </a:r>
            <a:r>
              <a:rPr sz="4000" spc="-35" dirty="0"/>
              <a:t> </a:t>
            </a:r>
            <a:r>
              <a:rPr sz="4000" dirty="0"/>
              <a:t>using</a:t>
            </a:r>
            <a:r>
              <a:rPr sz="4000" spc="-30" dirty="0"/>
              <a:t> </a:t>
            </a:r>
            <a:r>
              <a:rPr sz="4000" spc="-10" dirty="0"/>
              <a:t>Linked </a:t>
            </a:r>
            <a:r>
              <a:rPr sz="4000" spc="-20" dirty="0"/>
              <a:t>List</a:t>
            </a:r>
            <a:endParaRPr sz="4000"/>
          </a:p>
        </p:txBody>
      </p:sp>
      <p:pic>
        <p:nvPicPr>
          <p:cNvPr id="4" name="object 4"/>
          <p:cNvPicPr/>
          <p:nvPr/>
        </p:nvPicPr>
        <p:blipFill>
          <a:blip r:embed="rId2" cstate="print"/>
          <a:stretch>
            <a:fillRect/>
          </a:stretch>
        </p:blipFill>
        <p:spPr>
          <a:xfrm>
            <a:off x="2654710" y="4050890"/>
            <a:ext cx="7398941" cy="2206805"/>
          </a:xfrm>
          <a:prstGeom prst="rect">
            <a:avLst/>
          </a:prstGeom>
        </p:spPr>
      </p:pic>
      <p:pic>
        <p:nvPicPr>
          <p:cNvPr id="5" name="object 5"/>
          <p:cNvPicPr/>
          <p:nvPr/>
        </p:nvPicPr>
        <p:blipFill>
          <a:blip r:embed="rId3" cstate="print"/>
          <a:stretch>
            <a:fillRect/>
          </a:stretch>
        </p:blipFill>
        <p:spPr>
          <a:xfrm>
            <a:off x="2182761" y="1524001"/>
            <a:ext cx="7951839" cy="174206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6"/>
            <a:ext cx="10670980" cy="627736"/>
          </a:xfrm>
          <a:prstGeom prst="rect">
            <a:avLst/>
          </a:prstGeom>
        </p:spPr>
        <p:txBody>
          <a:bodyPr vert="horz" wrap="square" lIns="0" tIns="12065" rIns="0" bIns="0" rtlCol="0">
            <a:spAutoFit/>
          </a:bodyPr>
          <a:lstStyle/>
          <a:p>
            <a:pPr marL="3654425" marR="5080" indent="-3373120">
              <a:spcBef>
                <a:spcPts val="95"/>
              </a:spcBef>
            </a:pPr>
            <a:r>
              <a:rPr sz="4000" dirty="0"/>
              <a:t>Queue</a:t>
            </a:r>
            <a:r>
              <a:rPr sz="4000" spc="-55" dirty="0"/>
              <a:t> </a:t>
            </a:r>
            <a:r>
              <a:rPr sz="4000" spc="-10" dirty="0"/>
              <a:t>implementation</a:t>
            </a:r>
            <a:r>
              <a:rPr sz="4000" spc="-35" dirty="0"/>
              <a:t> </a:t>
            </a:r>
            <a:r>
              <a:rPr sz="4000" dirty="0"/>
              <a:t>using</a:t>
            </a:r>
            <a:r>
              <a:rPr sz="4000" spc="-30" dirty="0"/>
              <a:t> </a:t>
            </a:r>
            <a:r>
              <a:rPr sz="4000" spc="-10" dirty="0"/>
              <a:t>Linked </a:t>
            </a:r>
            <a:r>
              <a:rPr sz="4000" spc="-20" dirty="0"/>
              <a:t>List</a:t>
            </a:r>
            <a:endParaRPr sz="4000"/>
          </a:p>
        </p:txBody>
      </p:sp>
      <p:sp>
        <p:nvSpPr>
          <p:cNvPr id="3" name="object 3"/>
          <p:cNvSpPr txBox="1"/>
          <p:nvPr/>
        </p:nvSpPr>
        <p:spPr>
          <a:xfrm>
            <a:off x="838200" y="587762"/>
            <a:ext cx="4038600" cy="5810565"/>
          </a:xfrm>
          <a:prstGeom prst="rect">
            <a:avLst/>
          </a:prstGeom>
        </p:spPr>
        <p:txBody>
          <a:bodyPr vert="horz" wrap="square" lIns="0" tIns="36830" rIns="0" bIns="0" rtlCol="0">
            <a:spAutoFit/>
          </a:bodyPr>
          <a:lstStyle/>
          <a:p>
            <a:pPr marL="12700">
              <a:spcBef>
                <a:spcPts val="290"/>
              </a:spcBef>
            </a:pPr>
            <a:r>
              <a:rPr sz="1050" b="1" dirty="0">
                <a:latin typeface="Calibri"/>
                <a:cs typeface="Calibri"/>
              </a:rPr>
              <a:t>void</a:t>
            </a:r>
            <a:r>
              <a:rPr sz="1050" b="1" spc="-45" dirty="0">
                <a:latin typeface="Calibri"/>
                <a:cs typeface="Calibri"/>
              </a:rPr>
              <a:t> </a:t>
            </a:r>
            <a:r>
              <a:rPr sz="1050" b="1" spc="-10" dirty="0">
                <a:latin typeface="Calibri"/>
                <a:cs typeface="Calibri"/>
              </a:rPr>
              <a:t>Enqueue(item)</a:t>
            </a:r>
            <a:endParaRPr sz="1050" dirty="0">
              <a:latin typeface="Calibri"/>
              <a:cs typeface="Calibri"/>
            </a:endParaRPr>
          </a:p>
          <a:p>
            <a:pPr marL="12700">
              <a:spcBef>
                <a:spcPts val="190"/>
              </a:spcBef>
            </a:pPr>
            <a:r>
              <a:rPr sz="1050" b="1" spc="-50" dirty="0">
                <a:latin typeface="Calibri"/>
                <a:cs typeface="Calibri"/>
              </a:rPr>
              <a:t>{</a:t>
            </a:r>
            <a:endParaRPr sz="1050" dirty="0">
              <a:latin typeface="Calibri"/>
              <a:cs typeface="Calibri"/>
            </a:endParaRPr>
          </a:p>
          <a:p>
            <a:pPr marL="100965">
              <a:spcBef>
                <a:spcPts val="195"/>
              </a:spcBef>
            </a:pPr>
            <a:r>
              <a:rPr sz="1050" b="1" dirty="0">
                <a:latin typeface="Calibri"/>
                <a:cs typeface="Calibri"/>
              </a:rPr>
              <a:t>struct</a:t>
            </a:r>
            <a:r>
              <a:rPr sz="1050" b="1" spc="-35" dirty="0">
                <a:latin typeface="Calibri"/>
                <a:cs typeface="Calibri"/>
              </a:rPr>
              <a:t> </a:t>
            </a:r>
            <a:r>
              <a:rPr sz="1050" b="1" dirty="0">
                <a:latin typeface="Calibri"/>
                <a:cs typeface="Calibri"/>
              </a:rPr>
              <a:t>node</a:t>
            </a:r>
            <a:r>
              <a:rPr sz="1050" b="1" spc="-40" dirty="0">
                <a:latin typeface="Calibri"/>
                <a:cs typeface="Calibri"/>
              </a:rPr>
              <a:t> </a:t>
            </a:r>
            <a:r>
              <a:rPr sz="1050" b="1" spc="-10" dirty="0">
                <a:latin typeface="Calibri"/>
                <a:cs typeface="Calibri"/>
              </a:rPr>
              <a:t>*ptr,*temp;</a:t>
            </a:r>
            <a:endParaRPr sz="1050" dirty="0">
              <a:latin typeface="Calibri"/>
              <a:cs typeface="Calibri"/>
            </a:endParaRPr>
          </a:p>
          <a:p>
            <a:pPr>
              <a:spcBef>
                <a:spcPts val="370"/>
              </a:spcBef>
            </a:pPr>
            <a:endParaRPr sz="1050" dirty="0">
              <a:latin typeface="Calibri"/>
              <a:cs typeface="Calibri"/>
            </a:endParaRPr>
          </a:p>
          <a:p>
            <a:pPr marL="100965"/>
            <a:r>
              <a:rPr sz="1050" b="1" dirty="0">
                <a:latin typeface="Calibri"/>
                <a:cs typeface="Calibri"/>
              </a:rPr>
              <a:t>ptr</a:t>
            </a:r>
            <a:r>
              <a:rPr sz="1050" b="1" spc="30" dirty="0">
                <a:latin typeface="Calibri"/>
                <a:cs typeface="Calibri"/>
              </a:rPr>
              <a:t> </a:t>
            </a:r>
            <a:r>
              <a:rPr sz="1050" b="1" dirty="0">
                <a:latin typeface="Calibri"/>
                <a:cs typeface="Calibri"/>
              </a:rPr>
              <a:t>=</a:t>
            </a:r>
            <a:r>
              <a:rPr sz="1050" b="1" spc="60" dirty="0">
                <a:latin typeface="Calibri"/>
                <a:cs typeface="Calibri"/>
              </a:rPr>
              <a:t> </a:t>
            </a:r>
            <a:r>
              <a:rPr sz="1050" b="1" dirty="0">
                <a:latin typeface="Calibri"/>
                <a:cs typeface="Calibri"/>
              </a:rPr>
              <a:t>(struct</a:t>
            </a:r>
            <a:r>
              <a:rPr sz="1050" b="1" spc="45" dirty="0">
                <a:latin typeface="Calibri"/>
                <a:cs typeface="Calibri"/>
              </a:rPr>
              <a:t> </a:t>
            </a:r>
            <a:r>
              <a:rPr sz="1050" b="1" spc="-10" dirty="0">
                <a:latin typeface="Calibri"/>
                <a:cs typeface="Calibri"/>
              </a:rPr>
              <a:t>node*)malloc(sizeof(struct</a:t>
            </a:r>
            <a:r>
              <a:rPr sz="1050" b="1" spc="-30" dirty="0">
                <a:latin typeface="Calibri"/>
                <a:cs typeface="Calibri"/>
              </a:rPr>
              <a:t> </a:t>
            </a:r>
            <a:r>
              <a:rPr sz="1050" b="1" spc="-10" dirty="0">
                <a:latin typeface="Calibri"/>
                <a:cs typeface="Calibri"/>
              </a:rPr>
              <a:t>node));</a:t>
            </a:r>
            <a:endParaRPr sz="1050" dirty="0">
              <a:latin typeface="Calibri"/>
              <a:cs typeface="Calibri"/>
            </a:endParaRPr>
          </a:p>
          <a:p>
            <a:pPr marL="189230" marR="643255" indent="-88900">
              <a:lnSpc>
                <a:spcPct val="120000"/>
              </a:lnSpc>
            </a:pPr>
            <a:r>
              <a:rPr sz="1050" b="1" spc="-10" dirty="0">
                <a:latin typeface="Calibri"/>
                <a:cs typeface="Calibri"/>
              </a:rPr>
              <a:t>ptr-&gt;data</a:t>
            </a:r>
            <a:r>
              <a:rPr sz="1050" b="1" spc="-25" dirty="0">
                <a:latin typeface="Calibri"/>
                <a:cs typeface="Calibri"/>
              </a:rPr>
              <a:t> </a:t>
            </a:r>
            <a:r>
              <a:rPr sz="1050" b="1" dirty="0">
                <a:latin typeface="Calibri"/>
                <a:cs typeface="Calibri"/>
              </a:rPr>
              <a:t>=</a:t>
            </a:r>
            <a:r>
              <a:rPr sz="1050" b="1" spc="10" dirty="0">
                <a:latin typeface="Calibri"/>
                <a:cs typeface="Calibri"/>
              </a:rPr>
              <a:t> </a:t>
            </a:r>
            <a:r>
              <a:rPr sz="1050" b="1" dirty="0">
                <a:latin typeface="Calibri"/>
                <a:cs typeface="Calibri"/>
              </a:rPr>
              <a:t>item;</a:t>
            </a:r>
            <a:r>
              <a:rPr sz="1050" b="1" spc="5" dirty="0">
                <a:latin typeface="Calibri"/>
                <a:cs typeface="Calibri"/>
              </a:rPr>
              <a:t> </a:t>
            </a:r>
            <a:r>
              <a:rPr sz="1050" b="1" dirty="0">
                <a:latin typeface="Calibri"/>
                <a:cs typeface="Calibri"/>
              </a:rPr>
              <a:t>ptr</a:t>
            </a:r>
            <a:r>
              <a:rPr sz="1050" b="1" spc="-5" dirty="0">
                <a:latin typeface="Calibri"/>
                <a:cs typeface="Calibri"/>
              </a:rPr>
              <a:t> </a:t>
            </a:r>
            <a:r>
              <a:rPr sz="1050" b="1" dirty="0">
                <a:latin typeface="Calibri"/>
                <a:cs typeface="Calibri"/>
              </a:rPr>
              <a:t>-&gt;</a:t>
            </a:r>
            <a:r>
              <a:rPr sz="1050" b="1" spc="-10" dirty="0">
                <a:latin typeface="Calibri"/>
                <a:cs typeface="Calibri"/>
              </a:rPr>
              <a:t> </a:t>
            </a:r>
            <a:r>
              <a:rPr sz="1050" b="1" dirty="0">
                <a:latin typeface="Calibri"/>
                <a:cs typeface="Calibri"/>
              </a:rPr>
              <a:t>next</a:t>
            </a:r>
            <a:r>
              <a:rPr sz="1050" b="1" spc="-20" dirty="0">
                <a:latin typeface="Calibri"/>
                <a:cs typeface="Calibri"/>
              </a:rPr>
              <a:t> </a:t>
            </a:r>
            <a:r>
              <a:rPr sz="1050" b="1" dirty="0">
                <a:latin typeface="Calibri"/>
                <a:cs typeface="Calibri"/>
              </a:rPr>
              <a:t>=</a:t>
            </a:r>
            <a:r>
              <a:rPr sz="1050" b="1" spc="5" dirty="0">
                <a:latin typeface="Calibri"/>
                <a:cs typeface="Calibri"/>
              </a:rPr>
              <a:t> </a:t>
            </a:r>
            <a:r>
              <a:rPr sz="1050" b="1" spc="-20" dirty="0">
                <a:latin typeface="Calibri"/>
                <a:cs typeface="Calibri"/>
              </a:rPr>
              <a:t>NULL;</a:t>
            </a:r>
            <a:r>
              <a:rPr sz="1050" b="1" spc="500" dirty="0">
                <a:latin typeface="Calibri"/>
                <a:cs typeface="Calibri"/>
              </a:rPr>
              <a:t> </a:t>
            </a:r>
            <a:r>
              <a:rPr sz="1050" b="1" spc="-10" dirty="0">
                <a:latin typeface="Calibri"/>
                <a:cs typeface="Calibri"/>
              </a:rPr>
              <a:t>if(head </a:t>
            </a:r>
            <a:r>
              <a:rPr sz="1050" b="1" dirty="0">
                <a:latin typeface="Calibri"/>
                <a:cs typeface="Calibri"/>
              </a:rPr>
              <a:t>==</a:t>
            </a:r>
            <a:r>
              <a:rPr sz="1050" b="1" spc="20" dirty="0">
                <a:latin typeface="Calibri"/>
                <a:cs typeface="Calibri"/>
              </a:rPr>
              <a:t> </a:t>
            </a:r>
            <a:r>
              <a:rPr sz="1050" b="1" spc="-10" dirty="0">
                <a:latin typeface="Calibri"/>
                <a:cs typeface="Calibri"/>
              </a:rPr>
              <a:t>NULL)</a:t>
            </a:r>
            <a:endParaRPr sz="1050" dirty="0">
              <a:latin typeface="Calibri"/>
              <a:cs typeface="Calibri"/>
            </a:endParaRPr>
          </a:p>
          <a:p>
            <a:pPr marL="189230">
              <a:spcBef>
                <a:spcPts val="190"/>
              </a:spcBef>
            </a:pPr>
            <a:r>
              <a:rPr sz="1050" b="1" spc="-50" dirty="0">
                <a:latin typeface="Calibri"/>
                <a:cs typeface="Calibri"/>
              </a:rPr>
              <a:t>{</a:t>
            </a:r>
            <a:endParaRPr sz="1050" dirty="0">
              <a:latin typeface="Calibri"/>
              <a:cs typeface="Calibri"/>
            </a:endParaRPr>
          </a:p>
          <a:p>
            <a:pPr marL="277495" marR="872490">
              <a:lnSpc>
                <a:spcPct val="120000"/>
              </a:lnSpc>
            </a:pPr>
            <a:r>
              <a:rPr sz="1050" b="1" dirty="0">
                <a:latin typeface="Calibri"/>
                <a:cs typeface="Calibri"/>
              </a:rPr>
              <a:t>head</a:t>
            </a:r>
            <a:r>
              <a:rPr sz="1050" b="1" spc="-30" dirty="0">
                <a:latin typeface="Calibri"/>
                <a:cs typeface="Calibri"/>
              </a:rPr>
              <a:t> </a:t>
            </a:r>
            <a:r>
              <a:rPr sz="1050" b="1" dirty="0">
                <a:latin typeface="Calibri"/>
                <a:cs typeface="Calibri"/>
              </a:rPr>
              <a:t>=</a:t>
            </a:r>
            <a:r>
              <a:rPr sz="1050" b="1" spc="-5" dirty="0">
                <a:latin typeface="Calibri"/>
                <a:cs typeface="Calibri"/>
              </a:rPr>
              <a:t> </a:t>
            </a:r>
            <a:r>
              <a:rPr sz="1050" b="1" spc="-20" dirty="0">
                <a:latin typeface="Calibri"/>
                <a:cs typeface="Calibri"/>
              </a:rPr>
              <a:t>ptr;</a:t>
            </a:r>
            <a:r>
              <a:rPr sz="1050" b="1" spc="500" dirty="0">
                <a:latin typeface="Calibri"/>
                <a:cs typeface="Calibri"/>
              </a:rPr>
              <a:t> </a:t>
            </a:r>
            <a:r>
              <a:rPr sz="1050" b="1" spc="-10" dirty="0">
                <a:latin typeface="Calibri"/>
                <a:cs typeface="Calibri"/>
              </a:rPr>
              <a:t>printf("\nNode</a:t>
            </a:r>
            <a:r>
              <a:rPr sz="1050" b="1" spc="60" dirty="0">
                <a:latin typeface="Calibri"/>
                <a:cs typeface="Calibri"/>
              </a:rPr>
              <a:t> </a:t>
            </a:r>
            <a:r>
              <a:rPr sz="1050" b="1" spc="-10" dirty="0">
                <a:latin typeface="Calibri"/>
                <a:cs typeface="Calibri"/>
              </a:rPr>
              <a:t>inserted");</a:t>
            </a:r>
            <a:endParaRPr sz="1050" dirty="0">
              <a:latin typeface="Calibri"/>
              <a:cs typeface="Calibri"/>
            </a:endParaRPr>
          </a:p>
          <a:p>
            <a:pPr marL="189230">
              <a:spcBef>
                <a:spcPts val="195"/>
              </a:spcBef>
            </a:pPr>
            <a:r>
              <a:rPr sz="1050" b="1" spc="-50" dirty="0">
                <a:latin typeface="Calibri"/>
                <a:cs typeface="Calibri"/>
              </a:rPr>
              <a:t>}</a:t>
            </a:r>
            <a:endParaRPr sz="1050" dirty="0">
              <a:latin typeface="Calibri"/>
              <a:cs typeface="Calibri"/>
            </a:endParaRPr>
          </a:p>
          <a:p>
            <a:pPr marL="189230">
              <a:spcBef>
                <a:spcPts val="190"/>
              </a:spcBef>
            </a:pPr>
            <a:r>
              <a:rPr sz="1050" b="1" spc="-20" dirty="0">
                <a:latin typeface="Calibri"/>
                <a:cs typeface="Calibri"/>
              </a:rPr>
              <a:t>else</a:t>
            </a:r>
            <a:endParaRPr sz="1050" dirty="0">
              <a:latin typeface="Calibri"/>
              <a:cs typeface="Calibri"/>
            </a:endParaRPr>
          </a:p>
          <a:p>
            <a:pPr marL="189230">
              <a:spcBef>
                <a:spcPts val="190"/>
              </a:spcBef>
            </a:pPr>
            <a:r>
              <a:rPr sz="1050" b="1" spc="-50" dirty="0">
                <a:latin typeface="Calibri"/>
                <a:cs typeface="Calibri"/>
              </a:rPr>
              <a:t>{</a:t>
            </a:r>
            <a:endParaRPr sz="1050" dirty="0">
              <a:latin typeface="Calibri"/>
              <a:cs typeface="Calibri"/>
            </a:endParaRPr>
          </a:p>
          <a:p>
            <a:pPr marL="277495">
              <a:spcBef>
                <a:spcPts val="195"/>
              </a:spcBef>
            </a:pPr>
            <a:r>
              <a:rPr sz="1050" b="1" dirty="0">
                <a:latin typeface="Calibri"/>
                <a:cs typeface="Calibri"/>
              </a:rPr>
              <a:t>temp</a:t>
            </a:r>
            <a:r>
              <a:rPr sz="1050" b="1" spc="-40" dirty="0">
                <a:latin typeface="Calibri"/>
                <a:cs typeface="Calibri"/>
              </a:rPr>
              <a:t> </a:t>
            </a:r>
            <a:r>
              <a:rPr sz="1050" b="1" dirty="0">
                <a:latin typeface="Calibri"/>
                <a:cs typeface="Calibri"/>
              </a:rPr>
              <a:t>=</a:t>
            </a:r>
            <a:r>
              <a:rPr sz="1050" b="1" spc="5" dirty="0">
                <a:latin typeface="Calibri"/>
                <a:cs typeface="Calibri"/>
              </a:rPr>
              <a:t> </a:t>
            </a:r>
            <a:r>
              <a:rPr sz="1050" b="1" spc="-10" dirty="0">
                <a:latin typeface="Calibri"/>
                <a:cs typeface="Calibri"/>
              </a:rPr>
              <a:t>head;</a:t>
            </a:r>
            <a:endParaRPr sz="1050" dirty="0">
              <a:latin typeface="Calibri"/>
              <a:cs typeface="Calibri"/>
            </a:endParaRPr>
          </a:p>
          <a:p>
            <a:pPr marL="277495">
              <a:spcBef>
                <a:spcPts val="190"/>
              </a:spcBef>
            </a:pPr>
            <a:r>
              <a:rPr sz="1050" b="1" dirty="0">
                <a:latin typeface="Calibri"/>
                <a:cs typeface="Calibri"/>
              </a:rPr>
              <a:t>while</a:t>
            </a:r>
            <a:r>
              <a:rPr sz="1050" b="1" spc="-5" dirty="0">
                <a:latin typeface="Calibri"/>
                <a:cs typeface="Calibri"/>
              </a:rPr>
              <a:t> </a:t>
            </a:r>
            <a:r>
              <a:rPr sz="1050" b="1" dirty="0">
                <a:latin typeface="Calibri"/>
                <a:cs typeface="Calibri"/>
              </a:rPr>
              <a:t>(temp</a:t>
            </a:r>
            <a:r>
              <a:rPr sz="1050" b="1" spc="-35" dirty="0">
                <a:latin typeface="Calibri"/>
                <a:cs typeface="Calibri"/>
              </a:rPr>
              <a:t> </a:t>
            </a:r>
            <a:r>
              <a:rPr sz="1050" b="1" dirty="0">
                <a:latin typeface="Calibri"/>
                <a:cs typeface="Calibri"/>
              </a:rPr>
              <a:t>-&gt;</a:t>
            </a:r>
            <a:r>
              <a:rPr sz="1050" b="1" spc="-10" dirty="0">
                <a:latin typeface="Calibri"/>
                <a:cs typeface="Calibri"/>
              </a:rPr>
              <a:t> </a:t>
            </a:r>
            <a:r>
              <a:rPr sz="1050" b="1" dirty="0">
                <a:latin typeface="Calibri"/>
                <a:cs typeface="Calibri"/>
              </a:rPr>
              <a:t>next</a:t>
            </a:r>
            <a:r>
              <a:rPr sz="1050" b="1" spc="-40" dirty="0">
                <a:latin typeface="Calibri"/>
                <a:cs typeface="Calibri"/>
              </a:rPr>
              <a:t> </a:t>
            </a:r>
            <a:r>
              <a:rPr sz="1050" b="1" dirty="0">
                <a:latin typeface="Calibri"/>
                <a:cs typeface="Calibri"/>
              </a:rPr>
              <a:t>!=</a:t>
            </a:r>
            <a:r>
              <a:rPr sz="1050" b="1" spc="-5" dirty="0">
                <a:latin typeface="Calibri"/>
                <a:cs typeface="Calibri"/>
              </a:rPr>
              <a:t> </a:t>
            </a:r>
            <a:r>
              <a:rPr sz="1050" b="1" spc="-20" dirty="0">
                <a:latin typeface="Calibri"/>
                <a:cs typeface="Calibri"/>
              </a:rPr>
              <a:t>NULL)</a:t>
            </a:r>
            <a:endParaRPr sz="1050" dirty="0">
              <a:latin typeface="Calibri"/>
              <a:cs typeface="Calibri"/>
            </a:endParaRPr>
          </a:p>
          <a:p>
            <a:pPr marL="277495">
              <a:spcBef>
                <a:spcPts val="195"/>
              </a:spcBef>
            </a:pPr>
            <a:r>
              <a:rPr sz="1050" b="1" spc="-50" dirty="0">
                <a:latin typeface="Calibri"/>
                <a:cs typeface="Calibri"/>
              </a:rPr>
              <a:t>{</a:t>
            </a:r>
            <a:endParaRPr sz="1050" dirty="0">
              <a:latin typeface="Calibri"/>
              <a:cs typeface="Calibri"/>
            </a:endParaRPr>
          </a:p>
          <a:p>
            <a:pPr marL="365760">
              <a:spcBef>
                <a:spcPts val="190"/>
              </a:spcBef>
            </a:pPr>
            <a:r>
              <a:rPr sz="1050" b="1" dirty="0">
                <a:latin typeface="Calibri"/>
                <a:cs typeface="Calibri"/>
              </a:rPr>
              <a:t>temp</a:t>
            </a:r>
            <a:r>
              <a:rPr sz="1050" b="1" spc="-20" dirty="0">
                <a:latin typeface="Calibri"/>
                <a:cs typeface="Calibri"/>
              </a:rPr>
              <a:t> </a:t>
            </a:r>
            <a:r>
              <a:rPr sz="1050" b="1" dirty="0">
                <a:latin typeface="Calibri"/>
                <a:cs typeface="Calibri"/>
              </a:rPr>
              <a:t>= temp</a:t>
            </a:r>
            <a:r>
              <a:rPr sz="1050" b="1" spc="-30" dirty="0">
                <a:latin typeface="Calibri"/>
                <a:cs typeface="Calibri"/>
              </a:rPr>
              <a:t> </a:t>
            </a:r>
            <a:r>
              <a:rPr sz="1050" b="1" dirty="0">
                <a:latin typeface="Calibri"/>
                <a:cs typeface="Calibri"/>
              </a:rPr>
              <a:t>-&gt; </a:t>
            </a:r>
            <a:r>
              <a:rPr sz="1050" b="1" spc="-10" dirty="0">
                <a:latin typeface="Calibri"/>
                <a:cs typeface="Calibri"/>
              </a:rPr>
              <a:t>next;</a:t>
            </a:r>
            <a:endParaRPr sz="1050" dirty="0">
              <a:latin typeface="Calibri"/>
              <a:cs typeface="Calibri"/>
            </a:endParaRPr>
          </a:p>
          <a:p>
            <a:pPr marL="277495">
              <a:spcBef>
                <a:spcPts val="195"/>
              </a:spcBef>
            </a:pPr>
            <a:r>
              <a:rPr sz="1050" b="1" spc="-50" dirty="0">
                <a:latin typeface="Calibri"/>
                <a:cs typeface="Calibri"/>
              </a:rPr>
              <a:t>}</a:t>
            </a:r>
            <a:endParaRPr sz="1050" dirty="0">
              <a:latin typeface="Calibri"/>
              <a:cs typeface="Calibri"/>
            </a:endParaRPr>
          </a:p>
          <a:p>
            <a:pPr marL="277495" marR="872490">
              <a:lnSpc>
                <a:spcPct val="120000"/>
              </a:lnSpc>
            </a:pPr>
            <a:r>
              <a:rPr sz="1050" b="1" dirty="0">
                <a:latin typeface="Calibri"/>
                <a:cs typeface="Calibri"/>
              </a:rPr>
              <a:t>temp-&gt;next</a:t>
            </a:r>
            <a:r>
              <a:rPr sz="1050" b="1" spc="-60" dirty="0">
                <a:latin typeface="Calibri"/>
                <a:cs typeface="Calibri"/>
              </a:rPr>
              <a:t> </a:t>
            </a:r>
            <a:r>
              <a:rPr sz="1050" b="1" dirty="0">
                <a:latin typeface="Calibri"/>
                <a:cs typeface="Calibri"/>
              </a:rPr>
              <a:t>=</a:t>
            </a:r>
            <a:r>
              <a:rPr sz="1050" b="1" spc="5" dirty="0">
                <a:latin typeface="Calibri"/>
                <a:cs typeface="Calibri"/>
              </a:rPr>
              <a:t> </a:t>
            </a:r>
            <a:r>
              <a:rPr sz="1050" b="1" spc="-20" dirty="0">
                <a:latin typeface="Calibri"/>
                <a:cs typeface="Calibri"/>
              </a:rPr>
              <a:t>ptr;</a:t>
            </a:r>
            <a:r>
              <a:rPr sz="1050" b="1" spc="500" dirty="0">
                <a:latin typeface="Calibri"/>
                <a:cs typeface="Calibri"/>
              </a:rPr>
              <a:t> </a:t>
            </a:r>
            <a:r>
              <a:rPr sz="1050" b="1" spc="-10" dirty="0">
                <a:latin typeface="Calibri"/>
                <a:cs typeface="Calibri"/>
              </a:rPr>
              <a:t>printf("\nNode</a:t>
            </a:r>
            <a:r>
              <a:rPr sz="1050" b="1" spc="60" dirty="0">
                <a:latin typeface="Calibri"/>
                <a:cs typeface="Calibri"/>
              </a:rPr>
              <a:t> </a:t>
            </a:r>
            <a:r>
              <a:rPr sz="1050" b="1" spc="-10" dirty="0">
                <a:latin typeface="Calibri"/>
                <a:cs typeface="Calibri"/>
              </a:rPr>
              <a:t>inserted");</a:t>
            </a:r>
            <a:endParaRPr sz="1050" dirty="0">
              <a:latin typeface="Calibri"/>
              <a:cs typeface="Calibri"/>
            </a:endParaRPr>
          </a:p>
          <a:p>
            <a:pPr marL="254635">
              <a:spcBef>
                <a:spcPts val="190"/>
              </a:spcBef>
            </a:pPr>
            <a:r>
              <a:rPr sz="1050" b="1" spc="-50" dirty="0">
                <a:latin typeface="Calibri"/>
                <a:cs typeface="Calibri"/>
              </a:rPr>
              <a:t>}</a:t>
            </a:r>
            <a:endParaRPr sz="1050" dirty="0">
              <a:latin typeface="Calibri"/>
              <a:cs typeface="Calibri"/>
            </a:endParaRPr>
          </a:p>
          <a:p>
            <a:pPr marL="100965">
              <a:spcBef>
                <a:spcPts val="195"/>
              </a:spcBef>
            </a:pPr>
            <a:r>
              <a:rPr sz="1050" b="1" spc="-50" dirty="0">
                <a:latin typeface="Calibri"/>
                <a:cs typeface="Calibri"/>
              </a:rPr>
              <a:t>}</a:t>
            </a:r>
            <a:endParaRPr sz="1050" dirty="0">
              <a:latin typeface="Calibri"/>
              <a:cs typeface="Calibri"/>
            </a:endParaRPr>
          </a:p>
          <a:p>
            <a:pPr marL="56515">
              <a:spcBef>
                <a:spcPts val="190"/>
              </a:spcBef>
            </a:pPr>
            <a:r>
              <a:rPr sz="1050" b="1" dirty="0">
                <a:latin typeface="Calibri"/>
                <a:cs typeface="Calibri"/>
              </a:rPr>
              <a:t>Void</a:t>
            </a:r>
            <a:r>
              <a:rPr sz="1050" b="1" spc="-35" dirty="0">
                <a:latin typeface="Calibri"/>
                <a:cs typeface="Calibri"/>
              </a:rPr>
              <a:t> </a:t>
            </a:r>
            <a:r>
              <a:rPr sz="1050" b="1" spc="-10" dirty="0">
                <a:latin typeface="Calibri"/>
                <a:cs typeface="Calibri"/>
              </a:rPr>
              <a:t>Dequeue()</a:t>
            </a:r>
            <a:endParaRPr sz="1050" dirty="0">
              <a:latin typeface="Calibri"/>
              <a:cs typeface="Calibri"/>
            </a:endParaRPr>
          </a:p>
          <a:p>
            <a:pPr marL="100965">
              <a:spcBef>
                <a:spcPts val="190"/>
              </a:spcBef>
            </a:pPr>
            <a:r>
              <a:rPr sz="1050" b="1" spc="-50" dirty="0">
                <a:latin typeface="Calibri"/>
                <a:cs typeface="Calibri"/>
              </a:rPr>
              <a:t>{</a:t>
            </a:r>
            <a:endParaRPr sz="1050" dirty="0">
              <a:latin typeface="Calibri"/>
              <a:cs typeface="Calibri"/>
            </a:endParaRPr>
          </a:p>
          <a:p>
            <a:pPr marL="189230" marR="1366520">
              <a:lnSpc>
                <a:spcPct val="120000"/>
              </a:lnSpc>
            </a:pPr>
            <a:r>
              <a:rPr sz="1050" b="1" dirty="0">
                <a:latin typeface="Calibri"/>
                <a:cs typeface="Calibri"/>
              </a:rPr>
              <a:t>struct</a:t>
            </a:r>
            <a:r>
              <a:rPr sz="1050" b="1" spc="-25" dirty="0">
                <a:latin typeface="Calibri"/>
                <a:cs typeface="Calibri"/>
              </a:rPr>
              <a:t> </a:t>
            </a:r>
            <a:r>
              <a:rPr sz="1050" b="1" dirty="0">
                <a:latin typeface="Calibri"/>
                <a:cs typeface="Calibri"/>
              </a:rPr>
              <a:t>node</a:t>
            </a:r>
            <a:r>
              <a:rPr sz="1050" b="1" spc="-35" dirty="0">
                <a:latin typeface="Calibri"/>
                <a:cs typeface="Calibri"/>
              </a:rPr>
              <a:t> </a:t>
            </a:r>
            <a:r>
              <a:rPr sz="1050" b="1" spc="-10" dirty="0">
                <a:latin typeface="Calibri"/>
                <a:cs typeface="Calibri"/>
              </a:rPr>
              <a:t>*ptr;</a:t>
            </a:r>
            <a:r>
              <a:rPr sz="1050" b="1" spc="500" dirty="0">
                <a:latin typeface="Calibri"/>
                <a:cs typeface="Calibri"/>
              </a:rPr>
              <a:t> </a:t>
            </a:r>
            <a:r>
              <a:rPr sz="1050" b="1" dirty="0">
                <a:latin typeface="Calibri"/>
                <a:cs typeface="Calibri"/>
              </a:rPr>
              <a:t>if(head</a:t>
            </a:r>
            <a:r>
              <a:rPr sz="1050" b="1" spc="-35" dirty="0">
                <a:latin typeface="Calibri"/>
                <a:cs typeface="Calibri"/>
              </a:rPr>
              <a:t> </a:t>
            </a:r>
            <a:r>
              <a:rPr sz="1050" b="1" dirty="0">
                <a:latin typeface="Calibri"/>
                <a:cs typeface="Calibri"/>
              </a:rPr>
              <a:t>==</a:t>
            </a:r>
            <a:r>
              <a:rPr sz="1050" b="1" spc="-20" dirty="0">
                <a:latin typeface="Calibri"/>
                <a:cs typeface="Calibri"/>
              </a:rPr>
              <a:t> </a:t>
            </a:r>
            <a:r>
              <a:rPr sz="1050" b="1" spc="-10" dirty="0">
                <a:latin typeface="Calibri"/>
                <a:cs typeface="Calibri"/>
              </a:rPr>
              <a:t>NULL)</a:t>
            </a:r>
            <a:endParaRPr sz="1050" dirty="0">
              <a:latin typeface="Calibri"/>
              <a:cs typeface="Calibri"/>
            </a:endParaRPr>
          </a:p>
          <a:p>
            <a:pPr marL="189230">
              <a:spcBef>
                <a:spcPts val="195"/>
              </a:spcBef>
            </a:pPr>
            <a:r>
              <a:rPr sz="1050" b="1" spc="-50" dirty="0">
                <a:latin typeface="Calibri"/>
                <a:cs typeface="Calibri"/>
              </a:rPr>
              <a:t>{</a:t>
            </a:r>
            <a:endParaRPr sz="1050" dirty="0">
              <a:latin typeface="Calibri"/>
              <a:cs typeface="Calibri"/>
            </a:endParaRPr>
          </a:p>
          <a:p>
            <a:pPr marL="277495">
              <a:spcBef>
                <a:spcPts val="195"/>
              </a:spcBef>
            </a:pPr>
            <a:r>
              <a:rPr sz="1050" b="1" spc="-10" dirty="0">
                <a:latin typeface="Calibri"/>
                <a:cs typeface="Calibri"/>
              </a:rPr>
              <a:t>printf("\nList</a:t>
            </a:r>
            <a:r>
              <a:rPr sz="1050" b="1" spc="15" dirty="0">
                <a:latin typeface="Calibri"/>
                <a:cs typeface="Calibri"/>
              </a:rPr>
              <a:t> </a:t>
            </a:r>
            <a:r>
              <a:rPr sz="1050" b="1" dirty="0">
                <a:latin typeface="Calibri"/>
                <a:cs typeface="Calibri"/>
              </a:rPr>
              <a:t>is</a:t>
            </a:r>
            <a:r>
              <a:rPr sz="1050" b="1" spc="40" dirty="0">
                <a:latin typeface="Calibri"/>
                <a:cs typeface="Calibri"/>
              </a:rPr>
              <a:t> </a:t>
            </a:r>
            <a:r>
              <a:rPr sz="1050" b="1" spc="-10" dirty="0">
                <a:latin typeface="Calibri"/>
                <a:cs typeface="Calibri"/>
              </a:rPr>
              <a:t>empty");</a:t>
            </a:r>
            <a:endParaRPr sz="1050" dirty="0">
              <a:latin typeface="Calibri"/>
              <a:cs typeface="Calibri"/>
            </a:endParaRPr>
          </a:p>
          <a:p>
            <a:pPr marL="189230">
              <a:spcBef>
                <a:spcPts val="190"/>
              </a:spcBef>
            </a:pPr>
            <a:r>
              <a:rPr sz="1050" b="1" spc="-50" dirty="0">
                <a:latin typeface="Calibri"/>
                <a:cs typeface="Calibri"/>
              </a:rPr>
              <a:t>}</a:t>
            </a:r>
            <a:endParaRPr sz="1050" dirty="0">
              <a:latin typeface="Calibri"/>
              <a:cs typeface="Calibri"/>
            </a:endParaRPr>
          </a:p>
          <a:p>
            <a:pPr marL="189230">
              <a:spcBef>
                <a:spcPts val="195"/>
              </a:spcBef>
            </a:pPr>
            <a:r>
              <a:rPr sz="1050" b="1" spc="-20" dirty="0">
                <a:latin typeface="Calibri"/>
                <a:cs typeface="Calibri"/>
              </a:rPr>
              <a:t>else</a:t>
            </a:r>
            <a:endParaRPr sz="1050" dirty="0">
              <a:latin typeface="Calibri"/>
              <a:cs typeface="Calibri"/>
            </a:endParaRPr>
          </a:p>
          <a:p>
            <a:pPr marL="189230">
              <a:spcBef>
                <a:spcPts val="190"/>
              </a:spcBef>
            </a:pPr>
            <a:r>
              <a:rPr sz="1050" b="1" spc="-50" dirty="0">
                <a:latin typeface="Calibri"/>
                <a:cs typeface="Calibri"/>
              </a:rPr>
              <a:t>{</a:t>
            </a:r>
            <a:endParaRPr sz="1050" dirty="0">
              <a:latin typeface="Calibri"/>
              <a:cs typeface="Calibri"/>
            </a:endParaRPr>
          </a:p>
          <a:p>
            <a:pPr marL="277495">
              <a:spcBef>
                <a:spcPts val="190"/>
              </a:spcBef>
            </a:pPr>
            <a:r>
              <a:rPr sz="1050" b="1" dirty="0">
                <a:latin typeface="Calibri"/>
                <a:cs typeface="Calibri"/>
              </a:rPr>
              <a:t>ptr</a:t>
            </a:r>
            <a:r>
              <a:rPr sz="1050" b="1" spc="-20" dirty="0">
                <a:latin typeface="Calibri"/>
                <a:cs typeface="Calibri"/>
              </a:rPr>
              <a:t> </a:t>
            </a:r>
            <a:r>
              <a:rPr sz="1050" b="1" dirty="0">
                <a:latin typeface="Calibri"/>
                <a:cs typeface="Calibri"/>
              </a:rPr>
              <a:t>=</a:t>
            </a:r>
            <a:r>
              <a:rPr sz="1050" b="1" spc="-10" dirty="0">
                <a:latin typeface="Calibri"/>
                <a:cs typeface="Calibri"/>
              </a:rPr>
              <a:t> head;</a:t>
            </a:r>
            <a:endParaRPr sz="1050" dirty="0">
              <a:latin typeface="Calibri"/>
              <a:cs typeface="Calibri"/>
            </a:endParaRPr>
          </a:p>
          <a:p>
            <a:pPr marL="277495" marR="1254125">
              <a:lnSpc>
                <a:spcPct val="120000"/>
              </a:lnSpc>
            </a:pPr>
            <a:r>
              <a:rPr sz="1050" b="1" dirty="0">
                <a:latin typeface="Calibri"/>
                <a:cs typeface="Calibri"/>
              </a:rPr>
              <a:t>head</a:t>
            </a:r>
            <a:r>
              <a:rPr sz="1050" b="1" spc="-10" dirty="0">
                <a:latin typeface="Calibri"/>
                <a:cs typeface="Calibri"/>
              </a:rPr>
              <a:t> </a:t>
            </a:r>
            <a:r>
              <a:rPr sz="1050" b="1" dirty="0">
                <a:latin typeface="Calibri"/>
                <a:cs typeface="Calibri"/>
              </a:rPr>
              <a:t>=</a:t>
            </a:r>
            <a:r>
              <a:rPr sz="1050" b="1" spc="20" dirty="0">
                <a:latin typeface="Calibri"/>
                <a:cs typeface="Calibri"/>
              </a:rPr>
              <a:t> </a:t>
            </a:r>
            <a:r>
              <a:rPr sz="1050" b="1" spc="-10" dirty="0">
                <a:latin typeface="Calibri"/>
                <a:cs typeface="Calibri"/>
              </a:rPr>
              <a:t>ptr-&gt;next;</a:t>
            </a:r>
            <a:r>
              <a:rPr sz="1050" b="1" spc="500" dirty="0">
                <a:latin typeface="Calibri"/>
                <a:cs typeface="Calibri"/>
              </a:rPr>
              <a:t> </a:t>
            </a:r>
            <a:r>
              <a:rPr sz="1050" b="1" spc="-10" dirty="0">
                <a:latin typeface="Calibri"/>
                <a:cs typeface="Calibri"/>
              </a:rPr>
              <a:t>free(ptr);</a:t>
            </a:r>
            <a:endParaRPr sz="1050" dirty="0">
              <a:latin typeface="Calibri"/>
              <a:cs typeface="Calibri"/>
            </a:endParaRPr>
          </a:p>
          <a:p>
            <a:pPr marL="277495">
              <a:spcBef>
                <a:spcPts val="195"/>
              </a:spcBef>
            </a:pPr>
            <a:r>
              <a:rPr sz="1050" b="1" spc="-10" dirty="0">
                <a:latin typeface="Calibri"/>
                <a:cs typeface="Calibri"/>
              </a:rPr>
              <a:t>printf("\n</a:t>
            </a:r>
            <a:r>
              <a:rPr sz="1050" b="1" spc="-5" dirty="0">
                <a:latin typeface="Calibri"/>
                <a:cs typeface="Calibri"/>
              </a:rPr>
              <a:t> </a:t>
            </a:r>
            <a:r>
              <a:rPr sz="1050" b="1" dirty="0">
                <a:latin typeface="Calibri"/>
                <a:cs typeface="Calibri"/>
              </a:rPr>
              <a:t>Node</a:t>
            </a:r>
            <a:r>
              <a:rPr sz="1050" b="1" spc="-5" dirty="0">
                <a:latin typeface="Calibri"/>
                <a:cs typeface="Calibri"/>
              </a:rPr>
              <a:t> </a:t>
            </a:r>
            <a:r>
              <a:rPr sz="1050" b="1" dirty="0">
                <a:latin typeface="Calibri"/>
                <a:cs typeface="Calibri"/>
              </a:rPr>
              <a:t>deleted</a:t>
            </a:r>
            <a:r>
              <a:rPr sz="1050" b="1" spc="-15" dirty="0">
                <a:latin typeface="Calibri"/>
                <a:cs typeface="Calibri"/>
              </a:rPr>
              <a:t> </a:t>
            </a:r>
            <a:r>
              <a:rPr sz="1050" b="1" dirty="0">
                <a:latin typeface="Calibri"/>
                <a:cs typeface="Calibri"/>
              </a:rPr>
              <a:t>from</a:t>
            </a:r>
            <a:r>
              <a:rPr sz="1050" b="1" spc="5" dirty="0">
                <a:latin typeface="Calibri"/>
                <a:cs typeface="Calibri"/>
              </a:rPr>
              <a:t> </a:t>
            </a:r>
            <a:r>
              <a:rPr sz="1050" b="1" dirty="0">
                <a:latin typeface="Calibri"/>
                <a:cs typeface="Calibri"/>
              </a:rPr>
              <a:t>the</a:t>
            </a:r>
            <a:r>
              <a:rPr sz="1050" b="1" spc="-5" dirty="0">
                <a:latin typeface="Calibri"/>
                <a:cs typeface="Calibri"/>
              </a:rPr>
              <a:t> </a:t>
            </a:r>
            <a:r>
              <a:rPr sz="1050" b="1" spc="-10" dirty="0">
                <a:latin typeface="Calibri"/>
                <a:cs typeface="Calibri"/>
              </a:rPr>
              <a:t>begining</a:t>
            </a:r>
            <a:r>
              <a:rPr sz="1050" b="1" spc="-15" dirty="0">
                <a:latin typeface="Calibri"/>
                <a:cs typeface="Calibri"/>
              </a:rPr>
              <a:t> </a:t>
            </a:r>
            <a:r>
              <a:rPr sz="1050" b="1" spc="-10" dirty="0">
                <a:latin typeface="Calibri"/>
                <a:cs typeface="Calibri"/>
              </a:rPr>
              <a:t>...");</a:t>
            </a:r>
            <a:endParaRPr sz="1050" dirty="0">
              <a:latin typeface="Calibri"/>
              <a:cs typeface="Calibri"/>
            </a:endParaRPr>
          </a:p>
          <a:p>
            <a:pPr marL="189230">
              <a:spcBef>
                <a:spcPts val="190"/>
              </a:spcBef>
            </a:pPr>
            <a:r>
              <a:rPr sz="800" b="1" spc="-50" dirty="0">
                <a:latin typeface="Calibri"/>
                <a:cs typeface="Calibri"/>
              </a:rPr>
              <a:t>}</a:t>
            </a:r>
            <a:endParaRPr sz="800" dirty="0">
              <a:latin typeface="Calibri"/>
              <a:cs typeface="Calibri"/>
            </a:endParaRPr>
          </a:p>
        </p:txBody>
      </p:sp>
      <p:pic>
        <p:nvPicPr>
          <p:cNvPr id="4" name="object 4"/>
          <p:cNvPicPr/>
          <p:nvPr/>
        </p:nvPicPr>
        <p:blipFill>
          <a:blip r:embed="rId2" cstate="print"/>
          <a:stretch>
            <a:fillRect/>
          </a:stretch>
        </p:blipFill>
        <p:spPr>
          <a:xfrm>
            <a:off x="5651752" y="4705487"/>
            <a:ext cx="4401899" cy="1552208"/>
          </a:xfrm>
          <a:prstGeom prst="rect">
            <a:avLst/>
          </a:prstGeom>
        </p:spPr>
      </p:pic>
      <p:pic>
        <p:nvPicPr>
          <p:cNvPr id="5" name="object 5"/>
          <p:cNvPicPr/>
          <p:nvPr/>
        </p:nvPicPr>
        <p:blipFill>
          <a:blip r:embed="rId3" cstate="print"/>
          <a:stretch>
            <a:fillRect/>
          </a:stretch>
        </p:blipFill>
        <p:spPr>
          <a:xfrm>
            <a:off x="5381626" y="1524001"/>
            <a:ext cx="4752974" cy="1742060"/>
          </a:xfrm>
          <a:prstGeom prst="rect">
            <a:avLst/>
          </a:prstGeom>
        </p:spPr>
      </p:pic>
    </p:spTree>
    <p:extLst>
      <p:ext uri="{BB962C8B-B14F-4D97-AF65-F5344CB8AC3E}">
        <p14:creationId xmlns:p14="http://schemas.microsoft.com/office/powerpoint/2010/main" val="35652032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946275">
              <a:spcBef>
                <a:spcPts val="105"/>
              </a:spcBef>
            </a:pPr>
            <a:r>
              <a:rPr dirty="0"/>
              <a:t>Circular</a:t>
            </a:r>
            <a:r>
              <a:rPr spc="-170" dirty="0"/>
              <a:t> </a:t>
            </a:r>
            <a:r>
              <a:rPr dirty="0"/>
              <a:t>Linked</a:t>
            </a:r>
            <a:r>
              <a:rPr spc="-175" dirty="0"/>
              <a:t> </a:t>
            </a:r>
            <a:r>
              <a:rPr spc="-20" dirty="0"/>
              <a:t>list</a:t>
            </a:r>
          </a:p>
        </p:txBody>
      </p:sp>
      <p:sp>
        <p:nvSpPr>
          <p:cNvPr id="3" name="object 3"/>
          <p:cNvSpPr txBox="1">
            <a:spLocks noGrp="1"/>
          </p:cNvSpPr>
          <p:nvPr>
            <p:ph type="body" idx="1"/>
          </p:nvPr>
        </p:nvSpPr>
        <p:spPr>
          <a:xfrm>
            <a:off x="1143000" y="1353150"/>
            <a:ext cx="10617200" cy="1172116"/>
          </a:xfrm>
          <a:prstGeom prst="rect">
            <a:avLst/>
          </a:prstGeom>
        </p:spPr>
        <p:txBody>
          <a:bodyPr vert="horz" wrap="square" lIns="0" tIns="12700" rIns="0" bIns="0" rtlCol="0">
            <a:spAutoFit/>
          </a:bodyPr>
          <a:lstStyle/>
          <a:p>
            <a:pPr marL="355600" marR="5080" indent="-342900">
              <a:spcBef>
                <a:spcPts val="100"/>
              </a:spcBef>
              <a:buFont typeface="Arial MT"/>
              <a:buChar char="•"/>
              <a:tabLst>
                <a:tab pos="355600" algn="l"/>
              </a:tabLst>
            </a:pPr>
            <a:r>
              <a:rPr dirty="0"/>
              <a:t>In</a:t>
            </a:r>
            <a:r>
              <a:rPr spc="-55" dirty="0"/>
              <a:t> </a:t>
            </a:r>
            <a:r>
              <a:rPr dirty="0"/>
              <a:t>a</a:t>
            </a:r>
            <a:r>
              <a:rPr spc="-45" dirty="0"/>
              <a:t> </a:t>
            </a:r>
            <a:r>
              <a:rPr dirty="0"/>
              <a:t>circular</a:t>
            </a:r>
            <a:r>
              <a:rPr spc="-30" dirty="0"/>
              <a:t> </a:t>
            </a:r>
            <a:r>
              <a:rPr dirty="0"/>
              <a:t>Singly</a:t>
            </a:r>
            <a:r>
              <a:rPr spc="-35" dirty="0"/>
              <a:t> </a:t>
            </a:r>
            <a:r>
              <a:rPr dirty="0"/>
              <a:t>linked</a:t>
            </a:r>
            <a:r>
              <a:rPr spc="-30" dirty="0"/>
              <a:t> </a:t>
            </a:r>
            <a:r>
              <a:rPr dirty="0"/>
              <a:t>list,</a:t>
            </a:r>
            <a:r>
              <a:rPr spc="-25" dirty="0"/>
              <a:t> </a:t>
            </a:r>
            <a:r>
              <a:rPr dirty="0"/>
              <a:t>the</a:t>
            </a:r>
            <a:r>
              <a:rPr spc="-45" dirty="0"/>
              <a:t> </a:t>
            </a:r>
            <a:r>
              <a:rPr dirty="0"/>
              <a:t>last</a:t>
            </a:r>
            <a:r>
              <a:rPr spc="-35" dirty="0"/>
              <a:t> </a:t>
            </a:r>
            <a:r>
              <a:rPr dirty="0"/>
              <a:t>node</a:t>
            </a:r>
            <a:r>
              <a:rPr spc="-40" dirty="0"/>
              <a:t> </a:t>
            </a:r>
            <a:r>
              <a:rPr dirty="0"/>
              <a:t>of</a:t>
            </a:r>
            <a:r>
              <a:rPr spc="-30" dirty="0"/>
              <a:t> </a:t>
            </a:r>
            <a:r>
              <a:rPr dirty="0"/>
              <a:t>the</a:t>
            </a:r>
            <a:r>
              <a:rPr spc="-45" dirty="0"/>
              <a:t> </a:t>
            </a:r>
            <a:r>
              <a:rPr dirty="0"/>
              <a:t>list</a:t>
            </a:r>
            <a:r>
              <a:rPr spc="-35" dirty="0"/>
              <a:t> </a:t>
            </a:r>
            <a:r>
              <a:rPr dirty="0"/>
              <a:t>contains</a:t>
            </a:r>
            <a:r>
              <a:rPr spc="-35" dirty="0"/>
              <a:t> </a:t>
            </a:r>
            <a:r>
              <a:rPr dirty="0"/>
              <a:t>a</a:t>
            </a:r>
            <a:r>
              <a:rPr spc="-45" dirty="0"/>
              <a:t> </a:t>
            </a:r>
            <a:r>
              <a:rPr dirty="0"/>
              <a:t>pointer</a:t>
            </a:r>
            <a:r>
              <a:rPr spc="-35" dirty="0"/>
              <a:t> </a:t>
            </a:r>
            <a:r>
              <a:rPr dirty="0"/>
              <a:t>to</a:t>
            </a:r>
            <a:r>
              <a:rPr spc="-45" dirty="0"/>
              <a:t> </a:t>
            </a:r>
            <a:r>
              <a:rPr dirty="0"/>
              <a:t>the</a:t>
            </a:r>
            <a:r>
              <a:rPr spc="-30" dirty="0"/>
              <a:t> </a:t>
            </a:r>
            <a:r>
              <a:rPr spc="-10" dirty="0"/>
              <a:t>first </a:t>
            </a:r>
            <a:r>
              <a:rPr dirty="0"/>
              <a:t>node</a:t>
            </a:r>
            <a:r>
              <a:rPr spc="-45" dirty="0"/>
              <a:t> </a:t>
            </a:r>
            <a:r>
              <a:rPr dirty="0"/>
              <a:t>of</a:t>
            </a:r>
            <a:r>
              <a:rPr spc="-50" dirty="0"/>
              <a:t> </a:t>
            </a:r>
            <a:r>
              <a:rPr dirty="0"/>
              <a:t>the</a:t>
            </a:r>
            <a:r>
              <a:rPr spc="-35" dirty="0"/>
              <a:t> </a:t>
            </a:r>
            <a:r>
              <a:rPr dirty="0"/>
              <a:t>list.</a:t>
            </a:r>
            <a:r>
              <a:rPr spc="-50" dirty="0"/>
              <a:t> </a:t>
            </a:r>
            <a:r>
              <a:rPr dirty="0"/>
              <a:t>We</a:t>
            </a:r>
            <a:r>
              <a:rPr spc="-45" dirty="0"/>
              <a:t> </a:t>
            </a:r>
            <a:r>
              <a:rPr dirty="0"/>
              <a:t>can</a:t>
            </a:r>
            <a:r>
              <a:rPr spc="-35" dirty="0"/>
              <a:t> </a:t>
            </a:r>
            <a:r>
              <a:rPr dirty="0"/>
              <a:t>have</a:t>
            </a:r>
            <a:r>
              <a:rPr spc="-55" dirty="0"/>
              <a:t> </a:t>
            </a:r>
            <a:r>
              <a:rPr dirty="0"/>
              <a:t>circular</a:t>
            </a:r>
            <a:r>
              <a:rPr spc="-30" dirty="0"/>
              <a:t> </a:t>
            </a:r>
            <a:r>
              <a:rPr dirty="0"/>
              <a:t>singly</a:t>
            </a:r>
            <a:r>
              <a:rPr spc="-40" dirty="0"/>
              <a:t> </a:t>
            </a:r>
            <a:r>
              <a:rPr dirty="0"/>
              <a:t>linked</a:t>
            </a:r>
            <a:r>
              <a:rPr spc="-35" dirty="0"/>
              <a:t> </a:t>
            </a:r>
            <a:r>
              <a:rPr dirty="0"/>
              <a:t>list</a:t>
            </a:r>
            <a:r>
              <a:rPr spc="-40" dirty="0"/>
              <a:t> </a:t>
            </a:r>
            <a:r>
              <a:rPr dirty="0"/>
              <a:t>as</a:t>
            </a:r>
            <a:r>
              <a:rPr spc="-55" dirty="0"/>
              <a:t> </a:t>
            </a:r>
            <a:r>
              <a:rPr dirty="0"/>
              <a:t>well</a:t>
            </a:r>
            <a:r>
              <a:rPr spc="-45" dirty="0"/>
              <a:t> </a:t>
            </a:r>
            <a:r>
              <a:rPr dirty="0"/>
              <a:t>as</a:t>
            </a:r>
            <a:r>
              <a:rPr spc="-50" dirty="0"/>
              <a:t> </a:t>
            </a:r>
            <a:r>
              <a:rPr dirty="0"/>
              <a:t>circular</a:t>
            </a:r>
            <a:r>
              <a:rPr spc="-30" dirty="0"/>
              <a:t> </a:t>
            </a:r>
            <a:r>
              <a:rPr spc="-10" dirty="0"/>
              <a:t>doubly linked</a:t>
            </a:r>
            <a:r>
              <a:rPr spc="-55" dirty="0"/>
              <a:t> </a:t>
            </a:r>
            <a:r>
              <a:rPr spc="-10" dirty="0"/>
              <a:t>list.</a:t>
            </a:r>
          </a:p>
          <a:p>
            <a:pPr marL="355600" marR="218440" indent="-342900">
              <a:spcBef>
                <a:spcPts val="434"/>
              </a:spcBef>
              <a:buFont typeface="Arial MT"/>
              <a:buChar char="•"/>
              <a:tabLst>
                <a:tab pos="355600" algn="l"/>
              </a:tabLst>
            </a:pPr>
            <a:r>
              <a:rPr dirty="0"/>
              <a:t>We</a:t>
            </a:r>
            <a:r>
              <a:rPr spc="-65" dirty="0"/>
              <a:t> </a:t>
            </a:r>
            <a:r>
              <a:rPr spc="-10" dirty="0"/>
              <a:t>traverse</a:t>
            </a:r>
            <a:r>
              <a:rPr spc="-55" dirty="0"/>
              <a:t> </a:t>
            </a:r>
            <a:r>
              <a:rPr dirty="0"/>
              <a:t>a</a:t>
            </a:r>
            <a:r>
              <a:rPr spc="-55" dirty="0"/>
              <a:t> </a:t>
            </a:r>
            <a:r>
              <a:rPr dirty="0"/>
              <a:t>circular</a:t>
            </a:r>
            <a:r>
              <a:rPr spc="-25" dirty="0"/>
              <a:t> </a:t>
            </a:r>
            <a:r>
              <a:rPr dirty="0"/>
              <a:t>singly</a:t>
            </a:r>
            <a:r>
              <a:rPr spc="-50" dirty="0"/>
              <a:t> </a:t>
            </a:r>
            <a:r>
              <a:rPr dirty="0"/>
              <a:t>linked</a:t>
            </a:r>
            <a:r>
              <a:rPr spc="-40" dirty="0"/>
              <a:t> </a:t>
            </a:r>
            <a:r>
              <a:rPr dirty="0"/>
              <a:t>list</a:t>
            </a:r>
            <a:r>
              <a:rPr spc="-45" dirty="0"/>
              <a:t> </a:t>
            </a:r>
            <a:r>
              <a:rPr dirty="0"/>
              <a:t>until</a:t>
            </a:r>
            <a:r>
              <a:rPr spc="-50" dirty="0"/>
              <a:t> </a:t>
            </a:r>
            <a:r>
              <a:rPr dirty="0"/>
              <a:t>we</a:t>
            </a:r>
            <a:r>
              <a:rPr spc="-50" dirty="0"/>
              <a:t> </a:t>
            </a:r>
            <a:r>
              <a:rPr dirty="0"/>
              <a:t>reach</a:t>
            </a:r>
            <a:r>
              <a:rPr spc="-40" dirty="0"/>
              <a:t> </a:t>
            </a:r>
            <a:r>
              <a:rPr dirty="0"/>
              <a:t>the</a:t>
            </a:r>
            <a:r>
              <a:rPr spc="-40" dirty="0"/>
              <a:t> </a:t>
            </a:r>
            <a:r>
              <a:rPr dirty="0"/>
              <a:t>same</a:t>
            </a:r>
            <a:r>
              <a:rPr spc="-55" dirty="0"/>
              <a:t> </a:t>
            </a:r>
            <a:r>
              <a:rPr dirty="0"/>
              <a:t>node</a:t>
            </a:r>
            <a:r>
              <a:rPr spc="-40" dirty="0"/>
              <a:t> </a:t>
            </a:r>
            <a:r>
              <a:rPr dirty="0"/>
              <a:t>where</a:t>
            </a:r>
            <a:r>
              <a:rPr spc="-40" dirty="0"/>
              <a:t> </a:t>
            </a:r>
            <a:r>
              <a:rPr spc="-25" dirty="0"/>
              <a:t>we </a:t>
            </a:r>
            <a:r>
              <a:rPr spc="-10" dirty="0"/>
              <a:t>started.</a:t>
            </a:r>
            <a:r>
              <a:rPr spc="-55" dirty="0"/>
              <a:t> </a:t>
            </a:r>
            <a:r>
              <a:rPr dirty="0"/>
              <a:t>The</a:t>
            </a:r>
            <a:r>
              <a:rPr spc="-30" dirty="0"/>
              <a:t> </a:t>
            </a:r>
            <a:r>
              <a:rPr dirty="0"/>
              <a:t>circular</a:t>
            </a:r>
            <a:r>
              <a:rPr spc="-30" dirty="0"/>
              <a:t> </a:t>
            </a:r>
            <a:r>
              <a:rPr dirty="0"/>
              <a:t>singly</a:t>
            </a:r>
            <a:r>
              <a:rPr spc="-45" dirty="0"/>
              <a:t> </a:t>
            </a:r>
            <a:r>
              <a:rPr dirty="0"/>
              <a:t>liked</a:t>
            </a:r>
            <a:r>
              <a:rPr spc="-30" dirty="0"/>
              <a:t> </a:t>
            </a:r>
            <a:r>
              <a:rPr dirty="0"/>
              <a:t>list</a:t>
            </a:r>
            <a:r>
              <a:rPr spc="-40" dirty="0"/>
              <a:t> </a:t>
            </a:r>
            <a:r>
              <a:rPr dirty="0"/>
              <a:t>has</a:t>
            </a:r>
            <a:r>
              <a:rPr spc="-40" dirty="0"/>
              <a:t> </a:t>
            </a:r>
            <a:r>
              <a:rPr dirty="0"/>
              <a:t>no</a:t>
            </a:r>
            <a:r>
              <a:rPr spc="-50" dirty="0"/>
              <a:t> </a:t>
            </a:r>
            <a:r>
              <a:rPr dirty="0"/>
              <a:t>beginning</a:t>
            </a:r>
            <a:r>
              <a:rPr spc="-20" dirty="0"/>
              <a:t> </a:t>
            </a:r>
            <a:r>
              <a:rPr dirty="0"/>
              <a:t>and</a:t>
            </a:r>
            <a:r>
              <a:rPr spc="-30" dirty="0"/>
              <a:t> </a:t>
            </a:r>
            <a:r>
              <a:rPr dirty="0"/>
              <a:t>no</a:t>
            </a:r>
            <a:r>
              <a:rPr spc="-50" dirty="0"/>
              <a:t> </a:t>
            </a:r>
            <a:r>
              <a:rPr dirty="0"/>
              <a:t>ending.</a:t>
            </a:r>
            <a:r>
              <a:rPr spc="-35" dirty="0"/>
              <a:t> </a:t>
            </a:r>
            <a:r>
              <a:rPr dirty="0"/>
              <a:t>There</a:t>
            </a:r>
            <a:r>
              <a:rPr spc="-45" dirty="0"/>
              <a:t> </a:t>
            </a:r>
            <a:r>
              <a:rPr dirty="0"/>
              <a:t>is</a:t>
            </a:r>
            <a:r>
              <a:rPr spc="-45" dirty="0"/>
              <a:t> </a:t>
            </a:r>
            <a:r>
              <a:rPr spc="-25" dirty="0"/>
              <a:t>no </a:t>
            </a:r>
            <a:r>
              <a:rPr dirty="0"/>
              <a:t>null</a:t>
            </a:r>
            <a:r>
              <a:rPr spc="-40" dirty="0"/>
              <a:t> </a:t>
            </a:r>
            <a:r>
              <a:rPr dirty="0"/>
              <a:t>value</a:t>
            </a:r>
            <a:r>
              <a:rPr spc="-20" dirty="0"/>
              <a:t> </a:t>
            </a:r>
            <a:r>
              <a:rPr dirty="0"/>
              <a:t>present</a:t>
            </a:r>
            <a:r>
              <a:rPr spc="-40" dirty="0"/>
              <a:t> </a:t>
            </a:r>
            <a:r>
              <a:rPr dirty="0"/>
              <a:t>in</a:t>
            </a:r>
            <a:r>
              <a:rPr spc="-35" dirty="0"/>
              <a:t> </a:t>
            </a:r>
            <a:r>
              <a:rPr dirty="0"/>
              <a:t>the</a:t>
            </a:r>
            <a:r>
              <a:rPr spc="-20" dirty="0"/>
              <a:t> </a:t>
            </a:r>
            <a:r>
              <a:rPr dirty="0"/>
              <a:t>next</a:t>
            </a:r>
            <a:r>
              <a:rPr spc="-40" dirty="0"/>
              <a:t> </a:t>
            </a:r>
            <a:r>
              <a:rPr dirty="0"/>
              <a:t>part</a:t>
            </a:r>
            <a:r>
              <a:rPr spc="-30" dirty="0"/>
              <a:t> </a:t>
            </a:r>
            <a:r>
              <a:rPr dirty="0"/>
              <a:t>of</a:t>
            </a:r>
            <a:r>
              <a:rPr spc="-35" dirty="0"/>
              <a:t> </a:t>
            </a:r>
            <a:r>
              <a:rPr dirty="0"/>
              <a:t>any</a:t>
            </a:r>
            <a:r>
              <a:rPr spc="-25" dirty="0"/>
              <a:t> </a:t>
            </a:r>
            <a:r>
              <a:rPr dirty="0"/>
              <a:t>of</a:t>
            </a:r>
            <a:r>
              <a:rPr spc="-40" dirty="0"/>
              <a:t> </a:t>
            </a:r>
            <a:r>
              <a:rPr dirty="0"/>
              <a:t>the</a:t>
            </a:r>
            <a:r>
              <a:rPr spc="-30" dirty="0"/>
              <a:t> </a:t>
            </a:r>
            <a:r>
              <a:rPr spc="-10" dirty="0"/>
              <a:t>nodes.</a:t>
            </a:r>
          </a:p>
        </p:txBody>
      </p:sp>
      <p:pic>
        <p:nvPicPr>
          <p:cNvPr id="4" name="object 4"/>
          <p:cNvPicPr/>
          <p:nvPr/>
        </p:nvPicPr>
        <p:blipFill>
          <a:blip r:embed="rId2" cstate="print"/>
          <a:stretch>
            <a:fillRect/>
          </a:stretch>
        </p:blipFill>
        <p:spPr>
          <a:xfrm>
            <a:off x="3045670" y="4102203"/>
            <a:ext cx="7505700" cy="19812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010285">
              <a:spcBef>
                <a:spcPts val="105"/>
              </a:spcBef>
            </a:pPr>
            <a:r>
              <a:rPr spc="-10" dirty="0"/>
              <a:t>Operations</a:t>
            </a:r>
            <a:r>
              <a:rPr spc="-150" dirty="0"/>
              <a:t> </a:t>
            </a:r>
            <a:r>
              <a:rPr dirty="0"/>
              <a:t>on</a:t>
            </a:r>
            <a:r>
              <a:rPr spc="-114" dirty="0"/>
              <a:t> </a:t>
            </a:r>
            <a:r>
              <a:rPr dirty="0"/>
              <a:t>Circular</a:t>
            </a:r>
            <a:r>
              <a:rPr spc="-114" dirty="0"/>
              <a:t> </a:t>
            </a:r>
            <a:r>
              <a:rPr spc="-20" dirty="0"/>
              <a:t>List</a:t>
            </a:r>
          </a:p>
        </p:txBody>
      </p:sp>
      <p:sp>
        <p:nvSpPr>
          <p:cNvPr id="3" name="object 3"/>
          <p:cNvSpPr txBox="1"/>
          <p:nvPr/>
        </p:nvSpPr>
        <p:spPr>
          <a:xfrm>
            <a:off x="2059941" y="1510635"/>
            <a:ext cx="4627245" cy="3578544"/>
          </a:xfrm>
          <a:prstGeom prst="rect">
            <a:avLst/>
          </a:prstGeom>
        </p:spPr>
        <p:txBody>
          <a:bodyPr vert="horz" wrap="square" lIns="0" tIns="109855" rIns="0" bIns="0" rtlCol="0">
            <a:spAutoFit/>
          </a:bodyPr>
          <a:lstStyle/>
          <a:p>
            <a:pPr marL="354965" indent="-342265">
              <a:spcBef>
                <a:spcPts val="865"/>
              </a:spcBef>
              <a:buFont typeface="Arial MT"/>
              <a:buChar char="•"/>
              <a:tabLst>
                <a:tab pos="354965" algn="l"/>
              </a:tabLst>
            </a:pPr>
            <a:r>
              <a:rPr sz="3200" dirty="0">
                <a:latin typeface="Calibri"/>
                <a:cs typeface="Calibri"/>
              </a:rPr>
              <a:t>Insertion</a:t>
            </a:r>
            <a:r>
              <a:rPr sz="3200" spc="-60" dirty="0">
                <a:latin typeface="Calibri"/>
                <a:cs typeface="Calibri"/>
              </a:rPr>
              <a:t> </a:t>
            </a:r>
            <a:r>
              <a:rPr sz="3200" dirty="0">
                <a:latin typeface="Calibri"/>
                <a:cs typeface="Calibri"/>
              </a:rPr>
              <a:t>at</a:t>
            </a:r>
            <a:r>
              <a:rPr sz="3200" spc="-50" dirty="0">
                <a:latin typeface="Calibri"/>
                <a:cs typeface="Calibri"/>
              </a:rPr>
              <a:t> </a:t>
            </a:r>
            <a:r>
              <a:rPr sz="3200" dirty="0">
                <a:latin typeface="Calibri"/>
                <a:cs typeface="Calibri"/>
              </a:rPr>
              <a:t>the</a:t>
            </a:r>
            <a:r>
              <a:rPr sz="3200" spc="-50" dirty="0">
                <a:latin typeface="Calibri"/>
                <a:cs typeface="Calibri"/>
              </a:rPr>
              <a:t> </a:t>
            </a:r>
            <a:r>
              <a:rPr sz="3200" spc="-10" dirty="0">
                <a:latin typeface="Calibri"/>
                <a:cs typeface="Calibri"/>
              </a:rPr>
              <a:t>beginning</a:t>
            </a:r>
            <a:endParaRPr sz="3200" dirty="0">
              <a:latin typeface="Calibri"/>
              <a:cs typeface="Calibri"/>
            </a:endParaRPr>
          </a:p>
          <a:p>
            <a:pPr marL="354965" indent="-342265">
              <a:spcBef>
                <a:spcPts val="770"/>
              </a:spcBef>
              <a:buFont typeface="Arial MT"/>
              <a:buChar char="•"/>
              <a:tabLst>
                <a:tab pos="354965" algn="l"/>
              </a:tabLst>
            </a:pPr>
            <a:r>
              <a:rPr sz="3200" dirty="0">
                <a:latin typeface="Calibri"/>
                <a:cs typeface="Calibri"/>
              </a:rPr>
              <a:t>Insertion</a:t>
            </a:r>
            <a:r>
              <a:rPr sz="3200" spc="-60" dirty="0">
                <a:latin typeface="Calibri"/>
                <a:cs typeface="Calibri"/>
              </a:rPr>
              <a:t> </a:t>
            </a:r>
            <a:r>
              <a:rPr sz="3200" dirty="0">
                <a:latin typeface="Calibri"/>
                <a:cs typeface="Calibri"/>
              </a:rPr>
              <a:t>at</a:t>
            </a:r>
            <a:r>
              <a:rPr sz="3200" spc="-60" dirty="0">
                <a:latin typeface="Calibri"/>
                <a:cs typeface="Calibri"/>
              </a:rPr>
              <a:t> </a:t>
            </a:r>
            <a:r>
              <a:rPr sz="3200" dirty="0">
                <a:latin typeface="Calibri"/>
                <a:cs typeface="Calibri"/>
              </a:rPr>
              <a:t>the</a:t>
            </a:r>
            <a:r>
              <a:rPr sz="3200" spc="-55" dirty="0">
                <a:latin typeface="Calibri"/>
                <a:cs typeface="Calibri"/>
              </a:rPr>
              <a:t> </a:t>
            </a:r>
            <a:r>
              <a:rPr sz="3200" spc="-25" dirty="0">
                <a:latin typeface="Calibri"/>
                <a:cs typeface="Calibri"/>
              </a:rPr>
              <a:t>end</a:t>
            </a:r>
            <a:endParaRPr sz="3200" dirty="0">
              <a:latin typeface="Calibri"/>
              <a:cs typeface="Calibri"/>
            </a:endParaRPr>
          </a:p>
          <a:p>
            <a:pPr marL="354965" indent="-342265">
              <a:spcBef>
                <a:spcPts val="770"/>
              </a:spcBef>
              <a:buFont typeface="Arial MT"/>
              <a:buChar char="•"/>
              <a:tabLst>
                <a:tab pos="354965" algn="l"/>
              </a:tabLst>
            </a:pPr>
            <a:r>
              <a:rPr sz="3200" dirty="0">
                <a:latin typeface="Calibri"/>
                <a:cs typeface="Calibri"/>
              </a:rPr>
              <a:t>Deletion</a:t>
            </a:r>
            <a:r>
              <a:rPr sz="3200" spc="-55" dirty="0">
                <a:latin typeface="Calibri"/>
                <a:cs typeface="Calibri"/>
              </a:rPr>
              <a:t> </a:t>
            </a:r>
            <a:r>
              <a:rPr sz="3200" dirty="0">
                <a:latin typeface="Calibri"/>
                <a:cs typeface="Calibri"/>
              </a:rPr>
              <a:t>at</a:t>
            </a:r>
            <a:r>
              <a:rPr sz="3200" spc="-50" dirty="0">
                <a:latin typeface="Calibri"/>
                <a:cs typeface="Calibri"/>
              </a:rPr>
              <a:t> </a:t>
            </a:r>
            <a:r>
              <a:rPr sz="3200" dirty="0">
                <a:latin typeface="Calibri"/>
                <a:cs typeface="Calibri"/>
              </a:rPr>
              <a:t>the</a:t>
            </a:r>
            <a:r>
              <a:rPr sz="3200" spc="-45" dirty="0">
                <a:latin typeface="Calibri"/>
                <a:cs typeface="Calibri"/>
              </a:rPr>
              <a:t> </a:t>
            </a:r>
            <a:r>
              <a:rPr sz="3200" spc="-10" dirty="0">
                <a:latin typeface="Calibri"/>
                <a:cs typeface="Calibri"/>
              </a:rPr>
              <a:t>beginning</a:t>
            </a:r>
            <a:endParaRPr sz="3200" dirty="0">
              <a:latin typeface="Calibri"/>
              <a:cs typeface="Calibri"/>
            </a:endParaRPr>
          </a:p>
          <a:p>
            <a:pPr marL="354965" indent="-342265">
              <a:spcBef>
                <a:spcPts val="770"/>
              </a:spcBef>
              <a:buFont typeface="Arial MT"/>
              <a:buChar char="•"/>
              <a:tabLst>
                <a:tab pos="354965" algn="l"/>
              </a:tabLst>
            </a:pPr>
            <a:r>
              <a:rPr sz="3200" dirty="0">
                <a:latin typeface="Calibri"/>
                <a:cs typeface="Calibri"/>
              </a:rPr>
              <a:t>Deletion</a:t>
            </a:r>
            <a:r>
              <a:rPr sz="3200" spc="-55" dirty="0">
                <a:latin typeface="Calibri"/>
                <a:cs typeface="Calibri"/>
              </a:rPr>
              <a:t> </a:t>
            </a:r>
            <a:r>
              <a:rPr sz="3200" dirty="0">
                <a:latin typeface="Calibri"/>
                <a:cs typeface="Calibri"/>
              </a:rPr>
              <a:t>at</a:t>
            </a:r>
            <a:r>
              <a:rPr sz="3200" spc="-50" dirty="0">
                <a:latin typeface="Calibri"/>
                <a:cs typeface="Calibri"/>
              </a:rPr>
              <a:t> </a:t>
            </a:r>
            <a:r>
              <a:rPr sz="3200" dirty="0">
                <a:latin typeface="Calibri"/>
                <a:cs typeface="Calibri"/>
              </a:rPr>
              <a:t>the</a:t>
            </a:r>
            <a:r>
              <a:rPr sz="3200" spc="-45" dirty="0">
                <a:latin typeface="Calibri"/>
                <a:cs typeface="Calibri"/>
              </a:rPr>
              <a:t> </a:t>
            </a:r>
            <a:r>
              <a:rPr sz="3200" spc="-25" dirty="0">
                <a:latin typeface="Calibri"/>
                <a:cs typeface="Calibri"/>
              </a:rPr>
              <a:t>end</a:t>
            </a:r>
            <a:endParaRPr sz="3200" dirty="0">
              <a:latin typeface="Calibri"/>
              <a:cs typeface="Calibri"/>
            </a:endParaRPr>
          </a:p>
          <a:p>
            <a:pPr marL="354965" indent="-342265">
              <a:spcBef>
                <a:spcPts val="770"/>
              </a:spcBef>
              <a:buFont typeface="Arial MT"/>
              <a:buChar char="•"/>
              <a:tabLst>
                <a:tab pos="354965" algn="l"/>
              </a:tabLst>
            </a:pPr>
            <a:r>
              <a:rPr sz="3200" spc="-10" dirty="0">
                <a:latin typeface="Calibri"/>
                <a:cs typeface="Calibri"/>
              </a:rPr>
              <a:t>Searching</a:t>
            </a:r>
            <a:endParaRPr sz="3200" dirty="0">
              <a:latin typeface="Calibri"/>
              <a:cs typeface="Calibri"/>
            </a:endParaRPr>
          </a:p>
          <a:p>
            <a:pPr marL="354965" indent="-342265">
              <a:spcBef>
                <a:spcPts val="765"/>
              </a:spcBef>
              <a:buFont typeface="Arial MT"/>
              <a:buChar char="•"/>
              <a:tabLst>
                <a:tab pos="354965" algn="l"/>
              </a:tabLst>
            </a:pPr>
            <a:r>
              <a:rPr sz="3200" spc="-10" dirty="0">
                <a:latin typeface="Calibri"/>
                <a:cs typeface="Calibri"/>
              </a:rPr>
              <a:t>Traversing</a:t>
            </a:r>
            <a:endParaRPr sz="3200" dirty="0">
              <a:latin typeface="Calibri"/>
              <a:cs typeface="Calibri"/>
            </a:endParaRPr>
          </a:p>
        </p:txBody>
      </p:sp>
      <p:sp>
        <p:nvSpPr>
          <p:cNvPr id="5" name="TextBox 4">
            <a:extLst>
              <a:ext uri="{FF2B5EF4-FFF2-40B4-BE49-F238E27FC236}">
                <a16:creationId xmlns:a16="http://schemas.microsoft.com/office/drawing/2014/main" id="{5CAF2DF1-0646-8EA3-0FC7-B2E33E13117B}"/>
              </a:ext>
            </a:extLst>
          </p:cNvPr>
          <p:cNvSpPr txBox="1"/>
          <p:nvPr/>
        </p:nvSpPr>
        <p:spPr>
          <a:xfrm>
            <a:off x="7620000" y="1672859"/>
            <a:ext cx="4442460" cy="3416320"/>
          </a:xfrm>
          <a:prstGeom prst="rect">
            <a:avLst/>
          </a:prstGeom>
          <a:noFill/>
        </p:spPr>
        <p:txBody>
          <a:bodyPr wrap="square">
            <a:spAutoFit/>
          </a:bodyPr>
          <a:lstStyle/>
          <a:p>
            <a:r>
              <a:rPr lang="en-IN" dirty="0"/>
              <a:t>void display(NODE first);</a:t>
            </a:r>
          </a:p>
          <a:p>
            <a:r>
              <a:rPr lang="en-IN" dirty="0"/>
              <a:t>NODE </a:t>
            </a:r>
            <a:r>
              <a:rPr lang="en-IN" dirty="0" err="1"/>
              <a:t>insertFront</a:t>
            </a:r>
            <a:r>
              <a:rPr lang="en-IN" dirty="0"/>
              <a:t>(NODE first);</a:t>
            </a:r>
          </a:p>
          <a:p>
            <a:r>
              <a:rPr lang="en-IN" dirty="0"/>
              <a:t>NODE </a:t>
            </a:r>
            <a:r>
              <a:rPr lang="en-IN" dirty="0" err="1"/>
              <a:t>insertRear</a:t>
            </a:r>
            <a:r>
              <a:rPr lang="en-IN" dirty="0"/>
              <a:t>(NODE first);</a:t>
            </a:r>
          </a:p>
          <a:p>
            <a:r>
              <a:rPr lang="en-IN" dirty="0"/>
              <a:t>NODE </a:t>
            </a:r>
            <a:r>
              <a:rPr lang="en-IN" dirty="0" err="1"/>
              <a:t>insertAfter</a:t>
            </a:r>
            <a:r>
              <a:rPr lang="en-IN" dirty="0"/>
              <a:t>(NODE first);</a:t>
            </a:r>
          </a:p>
          <a:p>
            <a:r>
              <a:rPr lang="en-IN" dirty="0"/>
              <a:t>NODE </a:t>
            </a:r>
            <a:r>
              <a:rPr lang="en-IN" dirty="0" err="1"/>
              <a:t>insertBefore</a:t>
            </a:r>
            <a:r>
              <a:rPr lang="en-IN" dirty="0"/>
              <a:t>(NODE first);</a:t>
            </a:r>
          </a:p>
          <a:p>
            <a:r>
              <a:rPr lang="en-IN" dirty="0"/>
              <a:t>NODE </a:t>
            </a:r>
            <a:r>
              <a:rPr lang="en-IN" dirty="0" err="1"/>
              <a:t>insertAtPos</a:t>
            </a:r>
            <a:r>
              <a:rPr lang="en-IN" dirty="0"/>
              <a:t>(NODE first);</a:t>
            </a:r>
          </a:p>
          <a:p>
            <a:r>
              <a:rPr lang="en-IN" dirty="0"/>
              <a:t>NODE </a:t>
            </a:r>
            <a:r>
              <a:rPr lang="en-IN" dirty="0" err="1"/>
              <a:t>deleteFront</a:t>
            </a:r>
            <a:r>
              <a:rPr lang="en-IN" dirty="0"/>
              <a:t>(NODE first);</a:t>
            </a:r>
          </a:p>
          <a:p>
            <a:r>
              <a:rPr lang="en-IN" dirty="0"/>
              <a:t>NODE </a:t>
            </a:r>
            <a:r>
              <a:rPr lang="en-IN" dirty="0" err="1"/>
              <a:t>deleteRear</a:t>
            </a:r>
            <a:r>
              <a:rPr lang="en-IN" dirty="0"/>
              <a:t>(NODE first);</a:t>
            </a:r>
          </a:p>
          <a:p>
            <a:r>
              <a:rPr lang="en-IN" dirty="0"/>
              <a:t>NODE </a:t>
            </a:r>
            <a:r>
              <a:rPr lang="en-IN" dirty="0" err="1"/>
              <a:t>deleteElement</a:t>
            </a:r>
            <a:r>
              <a:rPr lang="en-IN" dirty="0"/>
              <a:t>(NODE first);</a:t>
            </a:r>
          </a:p>
          <a:p>
            <a:r>
              <a:rPr lang="en-IN" dirty="0"/>
              <a:t>NODE </a:t>
            </a:r>
            <a:r>
              <a:rPr lang="en-IN" dirty="0" err="1"/>
              <a:t>deleteAtPos</a:t>
            </a:r>
            <a:r>
              <a:rPr lang="en-IN" dirty="0"/>
              <a:t>(NODE first);</a:t>
            </a:r>
          </a:p>
          <a:p>
            <a:r>
              <a:rPr lang="en-IN" dirty="0"/>
              <a:t>NODE </a:t>
            </a:r>
            <a:r>
              <a:rPr lang="en-IN" dirty="0" err="1"/>
              <a:t>deleteAfterEle</a:t>
            </a:r>
            <a:r>
              <a:rPr lang="en-IN" dirty="0"/>
              <a:t>(NODE first);</a:t>
            </a:r>
          </a:p>
          <a:p>
            <a:r>
              <a:rPr lang="en-IN" dirty="0"/>
              <a:t>NODE </a:t>
            </a:r>
            <a:r>
              <a:rPr lang="en-IN" dirty="0" err="1"/>
              <a:t>deleteBeforeEle</a:t>
            </a:r>
            <a:r>
              <a:rPr lang="en-IN" dirty="0"/>
              <a:t>(NODE first);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071245">
              <a:spcBef>
                <a:spcPts val="105"/>
              </a:spcBef>
            </a:pPr>
            <a:r>
              <a:rPr dirty="0"/>
              <a:t>Insertion</a:t>
            </a:r>
            <a:r>
              <a:rPr spc="-35" dirty="0"/>
              <a:t> </a:t>
            </a:r>
            <a:r>
              <a:rPr dirty="0"/>
              <a:t>at</a:t>
            </a:r>
            <a:r>
              <a:rPr spc="-35" dirty="0"/>
              <a:t> </a:t>
            </a:r>
            <a:r>
              <a:rPr dirty="0"/>
              <a:t>the</a:t>
            </a:r>
            <a:r>
              <a:rPr spc="-35" dirty="0"/>
              <a:t> </a:t>
            </a:r>
            <a:r>
              <a:rPr spc="-10" dirty="0"/>
              <a:t>beginning</a:t>
            </a:r>
          </a:p>
        </p:txBody>
      </p:sp>
      <p:sp>
        <p:nvSpPr>
          <p:cNvPr id="3" name="object 3"/>
          <p:cNvSpPr txBox="1"/>
          <p:nvPr/>
        </p:nvSpPr>
        <p:spPr>
          <a:xfrm>
            <a:off x="304800" y="675595"/>
            <a:ext cx="6629400" cy="6075381"/>
          </a:xfrm>
          <a:prstGeom prst="rect">
            <a:avLst/>
          </a:prstGeom>
        </p:spPr>
        <p:txBody>
          <a:bodyPr vert="horz" wrap="square" lIns="0" tIns="12065" rIns="0" bIns="0" rtlCol="0">
            <a:spAutoFit/>
          </a:bodyPr>
          <a:lstStyle/>
          <a:p>
            <a:pPr marL="12700">
              <a:spcBef>
                <a:spcPts val="95"/>
              </a:spcBef>
            </a:pPr>
            <a:r>
              <a:rPr sz="1600" b="1" dirty="0">
                <a:latin typeface="Calibri"/>
                <a:cs typeface="Calibri"/>
              </a:rPr>
              <a:t>void</a:t>
            </a:r>
            <a:r>
              <a:rPr sz="1600" b="1" spc="5" dirty="0">
                <a:latin typeface="Calibri"/>
                <a:cs typeface="Calibri"/>
              </a:rPr>
              <a:t> </a:t>
            </a:r>
            <a:r>
              <a:rPr sz="1600" spc="-10" dirty="0">
                <a:latin typeface="Calibri"/>
                <a:cs typeface="Calibri"/>
              </a:rPr>
              <a:t>beg_insert(</a:t>
            </a:r>
            <a:r>
              <a:rPr sz="1600" b="1" spc="-10" dirty="0">
                <a:latin typeface="Calibri"/>
                <a:cs typeface="Calibri"/>
              </a:rPr>
              <a:t>int</a:t>
            </a:r>
            <a:r>
              <a:rPr sz="1600" b="1" spc="50" dirty="0">
                <a:latin typeface="Calibri"/>
                <a:cs typeface="Calibri"/>
              </a:rPr>
              <a:t> </a:t>
            </a:r>
            <a:r>
              <a:rPr sz="1600" spc="-20" dirty="0">
                <a:latin typeface="Calibri"/>
                <a:cs typeface="Calibri"/>
              </a:rPr>
              <a:t>item)</a:t>
            </a:r>
            <a:endParaRPr sz="1600" dirty="0">
              <a:latin typeface="Calibri"/>
              <a:cs typeface="Calibri"/>
            </a:endParaRPr>
          </a:p>
          <a:p>
            <a:pPr marL="12700"/>
            <a:r>
              <a:rPr sz="1600" spc="-50" dirty="0">
                <a:latin typeface="Calibri"/>
                <a:cs typeface="Calibri"/>
              </a:rPr>
              <a:t>{</a:t>
            </a:r>
            <a:endParaRPr sz="1600" dirty="0">
              <a:latin typeface="Calibri"/>
              <a:cs typeface="Calibri"/>
            </a:endParaRPr>
          </a:p>
          <a:p>
            <a:pPr marL="125095">
              <a:spcBef>
                <a:spcPts val="1200"/>
              </a:spcBef>
            </a:pPr>
            <a:r>
              <a:rPr sz="1600" dirty="0">
                <a:latin typeface="Calibri"/>
                <a:cs typeface="Calibri"/>
              </a:rPr>
              <a:t>struct node</a:t>
            </a:r>
            <a:r>
              <a:rPr sz="1600" spc="-20" dirty="0">
                <a:latin typeface="Calibri"/>
                <a:cs typeface="Calibri"/>
              </a:rPr>
              <a:t> </a:t>
            </a:r>
            <a:r>
              <a:rPr sz="1600" dirty="0">
                <a:latin typeface="Calibri"/>
                <a:cs typeface="Calibri"/>
              </a:rPr>
              <a:t>*ptr</a:t>
            </a:r>
            <a:r>
              <a:rPr sz="1600" spc="5" dirty="0">
                <a:latin typeface="Calibri"/>
                <a:cs typeface="Calibri"/>
              </a:rPr>
              <a:t> </a:t>
            </a:r>
            <a:r>
              <a:rPr sz="1600" dirty="0">
                <a:latin typeface="Calibri"/>
                <a:cs typeface="Calibri"/>
              </a:rPr>
              <a:t>=</a:t>
            </a:r>
            <a:r>
              <a:rPr sz="1600" spc="-20" dirty="0">
                <a:latin typeface="Calibri"/>
                <a:cs typeface="Calibri"/>
              </a:rPr>
              <a:t> </a:t>
            </a:r>
            <a:r>
              <a:rPr sz="1600" dirty="0">
                <a:latin typeface="Calibri"/>
                <a:cs typeface="Calibri"/>
              </a:rPr>
              <a:t>(struct</a:t>
            </a:r>
            <a:r>
              <a:rPr sz="1600" spc="5" dirty="0">
                <a:latin typeface="Calibri"/>
                <a:cs typeface="Calibri"/>
              </a:rPr>
              <a:t> </a:t>
            </a:r>
            <a:r>
              <a:rPr sz="1600" dirty="0">
                <a:latin typeface="Calibri"/>
                <a:cs typeface="Calibri"/>
              </a:rPr>
              <a:t>node</a:t>
            </a:r>
            <a:r>
              <a:rPr sz="1600" spc="-25" dirty="0">
                <a:latin typeface="Calibri"/>
                <a:cs typeface="Calibri"/>
              </a:rPr>
              <a:t> </a:t>
            </a:r>
            <a:r>
              <a:rPr sz="1600" spc="-10" dirty="0">
                <a:latin typeface="Calibri"/>
                <a:cs typeface="Calibri"/>
              </a:rPr>
              <a:t>*)malloc(sizeof(struct</a:t>
            </a:r>
            <a:r>
              <a:rPr sz="1600" spc="15" dirty="0">
                <a:latin typeface="Calibri"/>
                <a:cs typeface="Calibri"/>
              </a:rPr>
              <a:t> </a:t>
            </a:r>
            <a:r>
              <a:rPr sz="1600" spc="-10" dirty="0">
                <a:latin typeface="Calibri"/>
                <a:cs typeface="Calibri"/>
              </a:rPr>
              <a:t>node));</a:t>
            </a:r>
            <a:endParaRPr sz="1600" dirty="0">
              <a:latin typeface="Calibri"/>
              <a:cs typeface="Calibri"/>
            </a:endParaRPr>
          </a:p>
          <a:p>
            <a:pPr marL="125095"/>
            <a:r>
              <a:rPr sz="1600" dirty="0">
                <a:latin typeface="Calibri"/>
                <a:cs typeface="Calibri"/>
              </a:rPr>
              <a:t>struct</a:t>
            </a:r>
            <a:r>
              <a:rPr sz="1600" spc="-15" dirty="0">
                <a:latin typeface="Calibri"/>
                <a:cs typeface="Calibri"/>
              </a:rPr>
              <a:t> </a:t>
            </a:r>
            <a:r>
              <a:rPr sz="1600" dirty="0">
                <a:latin typeface="Calibri"/>
                <a:cs typeface="Calibri"/>
              </a:rPr>
              <a:t>node</a:t>
            </a:r>
            <a:r>
              <a:rPr sz="1600" spc="-40" dirty="0">
                <a:latin typeface="Calibri"/>
                <a:cs typeface="Calibri"/>
              </a:rPr>
              <a:t> </a:t>
            </a:r>
            <a:r>
              <a:rPr sz="1600" spc="-10" dirty="0">
                <a:latin typeface="Calibri"/>
                <a:cs typeface="Calibri"/>
              </a:rPr>
              <a:t>*temp;</a:t>
            </a:r>
            <a:endParaRPr sz="1600" dirty="0">
              <a:latin typeface="Calibri"/>
              <a:cs typeface="Calibri"/>
            </a:endParaRPr>
          </a:p>
          <a:p>
            <a:pPr marL="125095"/>
            <a:r>
              <a:rPr sz="1600" b="1" dirty="0">
                <a:latin typeface="Calibri"/>
                <a:cs typeface="Calibri"/>
              </a:rPr>
              <a:t>if</a:t>
            </a:r>
            <a:r>
              <a:rPr sz="1600" dirty="0">
                <a:latin typeface="Calibri"/>
                <a:cs typeface="Calibri"/>
              </a:rPr>
              <a:t>(ptr</a:t>
            </a:r>
            <a:r>
              <a:rPr sz="1600" spc="-15" dirty="0">
                <a:latin typeface="Calibri"/>
                <a:cs typeface="Calibri"/>
              </a:rPr>
              <a:t> </a:t>
            </a:r>
            <a:r>
              <a:rPr sz="1600" dirty="0">
                <a:latin typeface="Calibri"/>
                <a:cs typeface="Calibri"/>
              </a:rPr>
              <a:t>==</a:t>
            </a:r>
            <a:r>
              <a:rPr sz="1600" spc="-15" dirty="0">
                <a:latin typeface="Calibri"/>
                <a:cs typeface="Calibri"/>
              </a:rPr>
              <a:t> </a:t>
            </a:r>
            <a:r>
              <a:rPr sz="1600" spc="-10" dirty="0">
                <a:latin typeface="Calibri"/>
                <a:cs typeface="Calibri"/>
              </a:rPr>
              <a:t>NULL)</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239395"/>
            <a:r>
              <a:rPr sz="1600" spc="-10" dirty="0">
                <a:latin typeface="Calibri"/>
                <a:cs typeface="Calibri"/>
              </a:rPr>
              <a:t>printf("\nOVERFLOW");</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125095"/>
            <a:r>
              <a:rPr sz="1600" b="1" spc="-20" dirty="0">
                <a:latin typeface="Calibri"/>
                <a:cs typeface="Calibri"/>
              </a:rPr>
              <a:t>else</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239395"/>
            <a:r>
              <a:rPr sz="1600" dirty="0">
                <a:latin typeface="Calibri"/>
                <a:cs typeface="Calibri"/>
              </a:rPr>
              <a:t>ptr</a:t>
            </a:r>
            <a:r>
              <a:rPr sz="1600" spc="-5" dirty="0">
                <a:latin typeface="Calibri"/>
                <a:cs typeface="Calibri"/>
              </a:rPr>
              <a:t> </a:t>
            </a:r>
            <a:r>
              <a:rPr sz="1600" spc="-10" dirty="0">
                <a:latin typeface="Calibri"/>
                <a:cs typeface="Calibri"/>
              </a:rPr>
              <a:t>-</a:t>
            </a:r>
            <a:r>
              <a:rPr sz="1600" dirty="0">
                <a:latin typeface="Calibri"/>
                <a:cs typeface="Calibri"/>
              </a:rPr>
              <a:t>&gt;</a:t>
            </a:r>
            <a:r>
              <a:rPr sz="1600" spc="-5" dirty="0">
                <a:latin typeface="Calibri"/>
                <a:cs typeface="Calibri"/>
              </a:rPr>
              <a:t> </a:t>
            </a:r>
            <a:r>
              <a:rPr sz="1600" dirty="0">
                <a:latin typeface="Calibri"/>
                <a:cs typeface="Calibri"/>
              </a:rPr>
              <a:t>data</a:t>
            </a:r>
            <a:r>
              <a:rPr sz="1600" spc="-20" dirty="0">
                <a:latin typeface="Calibri"/>
                <a:cs typeface="Calibri"/>
              </a:rPr>
              <a:t> </a:t>
            </a:r>
            <a:r>
              <a:rPr sz="1600" dirty="0">
                <a:latin typeface="Calibri"/>
                <a:cs typeface="Calibri"/>
              </a:rPr>
              <a:t>=</a:t>
            </a:r>
            <a:r>
              <a:rPr sz="1600" spc="-10" dirty="0">
                <a:latin typeface="Calibri"/>
                <a:cs typeface="Calibri"/>
              </a:rPr>
              <a:t> item;</a:t>
            </a:r>
            <a:endParaRPr sz="1600" dirty="0">
              <a:latin typeface="Calibri"/>
              <a:cs typeface="Calibri"/>
            </a:endParaRPr>
          </a:p>
          <a:p>
            <a:pPr marL="239395"/>
            <a:r>
              <a:rPr sz="1600" b="1" dirty="0">
                <a:latin typeface="Calibri"/>
                <a:cs typeface="Calibri"/>
              </a:rPr>
              <a:t>if</a:t>
            </a:r>
            <a:r>
              <a:rPr sz="1600" dirty="0">
                <a:latin typeface="Calibri"/>
                <a:cs typeface="Calibri"/>
              </a:rPr>
              <a:t>(head</a:t>
            </a:r>
            <a:r>
              <a:rPr sz="1600" spc="-20" dirty="0">
                <a:latin typeface="Calibri"/>
                <a:cs typeface="Calibri"/>
              </a:rPr>
              <a:t> </a:t>
            </a:r>
            <a:r>
              <a:rPr sz="1600" dirty="0">
                <a:latin typeface="Calibri"/>
                <a:cs typeface="Calibri"/>
              </a:rPr>
              <a:t>==</a:t>
            </a:r>
            <a:r>
              <a:rPr sz="1600" spc="-25" dirty="0">
                <a:latin typeface="Calibri"/>
                <a:cs typeface="Calibri"/>
              </a:rPr>
              <a:t> </a:t>
            </a:r>
            <a:r>
              <a:rPr sz="1600" spc="-10" dirty="0">
                <a:latin typeface="Calibri"/>
                <a:cs typeface="Calibri"/>
              </a:rPr>
              <a:t>NULL)</a:t>
            </a:r>
            <a:endParaRPr sz="1600" dirty="0">
              <a:latin typeface="Calibri"/>
              <a:cs typeface="Calibri"/>
            </a:endParaRPr>
          </a:p>
          <a:p>
            <a:pPr marL="239395"/>
            <a:r>
              <a:rPr sz="1600" spc="-50" dirty="0">
                <a:latin typeface="Calibri"/>
                <a:cs typeface="Calibri"/>
              </a:rPr>
              <a:t>{</a:t>
            </a:r>
            <a:endParaRPr sz="1600" dirty="0">
              <a:latin typeface="Calibri"/>
              <a:cs typeface="Calibri"/>
            </a:endParaRPr>
          </a:p>
          <a:p>
            <a:pPr marL="353695">
              <a:spcBef>
                <a:spcPts val="5"/>
              </a:spcBef>
            </a:pPr>
            <a:r>
              <a:rPr sz="1600" dirty="0">
                <a:latin typeface="Calibri"/>
                <a:cs typeface="Calibri"/>
              </a:rPr>
              <a:t>head</a:t>
            </a:r>
            <a:r>
              <a:rPr sz="1600" spc="-20" dirty="0">
                <a:latin typeface="Calibri"/>
                <a:cs typeface="Calibri"/>
              </a:rPr>
              <a:t> </a:t>
            </a:r>
            <a:r>
              <a:rPr sz="1600" dirty="0">
                <a:latin typeface="Calibri"/>
                <a:cs typeface="Calibri"/>
              </a:rPr>
              <a:t>=</a:t>
            </a:r>
            <a:r>
              <a:rPr sz="1600" spc="-10" dirty="0">
                <a:latin typeface="Calibri"/>
                <a:cs typeface="Calibri"/>
              </a:rPr>
              <a:t> </a:t>
            </a:r>
            <a:r>
              <a:rPr sz="1600" spc="-20" dirty="0">
                <a:latin typeface="Calibri"/>
                <a:cs typeface="Calibri"/>
              </a:rPr>
              <a:t>ptr;</a:t>
            </a:r>
            <a:endParaRPr sz="1600" dirty="0">
              <a:latin typeface="Calibri"/>
              <a:cs typeface="Calibri"/>
            </a:endParaRPr>
          </a:p>
          <a:p>
            <a:pPr marL="353695"/>
            <a:r>
              <a:rPr sz="1600" dirty="0">
                <a:latin typeface="Calibri"/>
                <a:cs typeface="Calibri"/>
              </a:rPr>
              <a:t>ptr</a:t>
            </a:r>
            <a:r>
              <a:rPr sz="1600" spc="-10" dirty="0">
                <a:latin typeface="Calibri"/>
                <a:cs typeface="Calibri"/>
              </a:rPr>
              <a:t> -</a:t>
            </a:r>
            <a:r>
              <a:rPr sz="1600" dirty="0">
                <a:latin typeface="Calibri"/>
                <a:cs typeface="Calibri"/>
              </a:rPr>
              <a:t>&gt;</a:t>
            </a:r>
            <a:r>
              <a:rPr sz="1600" spc="-15" dirty="0">
                <a:latin typeface="Calibri"/>
                <a:cs typeface="Calibri"/>
              </a:rPr>
              <a:t> </a:t>
            </a:r>
            <a:r>
              <a:rPr sz="1600" dirty="0">
                <a:latin typeface="Calibri"/>
                <a:cs typeface="Calibri"/>
              </a:rPr>
              <a:t>next</a:t>
            </a:r>
            <a:r>
              <a:rPr sz="1600" spc="5" dirty="0">
                <a:latin typeface="Calibri"/>
                <a:cs typeface="Calibri"/>
              </a:rPr>
              <a:t> </a:t>
            </a:r>
            <a:r>
              <a:rPr sz="1600" dirty="0">
                <a:latin typeface="Calibri"/>
                <a:cs typeface="Calibri"/>
              </a:rPr>
              <a:t>=</a:t>
            </a:r>
            <a:r>
              <a:rPr sz="1600" spc="-15" dirty="0">
                <a:latin typeface="Calibri"/>
                <a:cs typeface="Calibri"/>
              </a:rPr>
              <a:t> </a:t>
            </a:r>
            <a:r>
              <a:rPr sz="1600" spc="-10" dirty="0">
                <a:latin typeface="Calibri"/>
                <a:cs typeface="Calibri"/>
              </a:rPr>
              <a:t>head;</a:t>
            </a:r>
            <a:endParaRPr sz="1600" dirty="0">
              <a:latin typeface="Calibri"/>
              <a:cs typeface="Calibri"/>
            </a:endParaRPr>
          </a:p>
          <a:p>
            <a:pPr marL="239395"/>
            <a:r>
              <a:rPr sz="1600" spc="-50" dirty="0">
                <a:latin typeface="Calibri"/>
                <a:cs typeface="Calibri"/>
              </a:rPr>
              <a:t>}</a:t>
            </a:r>
            <a:endParaRPr sz="1600" dirty="0">
              <a:latin typeface="Calibri"/>
              <a:cs typeface="Calibri"/>
            </a:endParaRPr>
          </a:p>
          <a:p>
            <a:pPr marL="239395"/>
            <a:r>
              <a:rPr sz="1600" b="1" spc="-20" dirty="0">
                <a:latin typeface="Calibri"/>
                <a:cs typeface="Calibri"/>
              </a:rPr>
              <a:t>else</a:t>
            </a:r>
            <a:endParaRPr sz="1600" dirty="0">
              <a:latin typeface="Calibri"/>
              <a:cs typeface="Calibri"/>
            </a:endParaRPr>
          </a:p>
          <a:p>
            <a:pPr marL="239395"/>
            <a:r>
              <a:rPr sz="1600" spc="-50" dirty="0">
                <a:latin typeface="Calibri"/>
                <a:cs typeface="Calibri"/>
              </a:rPr>
              <a:t>{</a:t>
            </a:r>
            <a:endParaRPr sz="1600" dirty="0">
              <a:latin typeface="Calibri"/>
              <a:cs typeface="Calibri"/>
            </a:endParaRPr>
          </a:p>
          <a:p>
            <a:pPr marL="353695"/>
            <a:r>
              <a:rPr sz="1600" dirty="0">
                <a:latin typeface="Calibri"/>
                <a:cs typeface="Calibri"/>
              </a:rPr>
              <a:t>temp =</a:t>
            </a:r>
            <a:r>
              <a:rPr sz="1600" spc="-20" dirty="0">
                <a:latin typeface="Calibri"/>
                <a:cs typeface="Calibri"/>
              </a:rPr>
              <a:t> </a:t>
            </a:r>
            <a:r>
              <a:rPr sz="1600" spc="-10" dirty="0">
                <a:latin typeface="Calibri"/>
                <a:cs typeface="Calibri"/>
              </a:rPr>
              <a:t>head;</a:t>
            </a:r>
            <a:endParaRPr sz="1600" dirty="0">
              <a:latin typeface="Calibri"/>
              <a:cs typeface="Calibri"/>
            </a:endParaRPr>
          </a:p>
          <a:p>
            <a:pPr marL="467995" marR="1518285" indent="-114300"/>
            <a:r>
              <a:rPr sz="1600" b="1" spc="-10" dirty="0">
                <a:latin typeface="Calibri"/>
                <a:cs typeface="Calibri"/>
              </a:rPr>
              <a:t>while</a:t>
            </a:r>
            <a:r>
              <a:rPr sz="1600" spc="-10" dirty="0">
                <a:latin typeface="Calibri"/>
                <a:cs typeface="Calibri"/>
              </a:rPr>
              <a:t>(temp-</a:t>
            </a:r>
            <a:r>
              <a:rPr sz="1600" dirty="0">
                <a:latin typeface="Calibri"/>
                <a:cs typeface="Calibri"/>
              </a:rPr>
              <a:t>&gt;next</a:t>
            </a:r>
            <a:r>
              <a:rPr sz="1600" spc="45" dirty="0">
                <a:latin typeface="Calibri"/>
                <a:cs typeface="Calibri"/>
              </a:rPr>
              <a:t> </a:t>
            </a:r>
            <a:r>
              <a:rPr sz="1600" dirty="0">
                <a:latin typeface="Calibri"/>
                <a:cs typeface="Calibri"/>
              </a:rPr>
              <a:t>!=</a:t>
            </a:r>
            <a:r>
              <a:rPr sz="1600" spc="5" dirty="0">
                <a:latin typeface="Calibri"/>
                <a:cs typeface="Calibri"/>
              </a:rPr>
              <a:t> </a:t>
            </a:r>
            <a:r>
              <a:rPr sz="1600" spc="-20" dirty="0">
                <a:latin typeface="Calibri"/>
                <a:cs typeface="Calibri"/>
              </a:rPr>
              <a:t>head) </a:t>
            </a:r>
            <a:r>
              <a:rPr sz="1600" dirty="0">
                <a:latin typeface="Calibri"/>
                <a:cs typeface="Calibri"/>
              </a:rPr>
              <a:t>temp</a:t>
            </a:r>
            <a:r>
              <a:rPr sz="1600" spc="10" dirty="0">
                <a:latin typeface="Calibri"/>
                <a:cs typeface="Calibri"/>
              </a:rPr>
              <a:t> </a:t>
            </a:r>
            <a:r>
              <a:rPr sz="1600" dirty="0">
                <a:latin typeface="Calibri"/>
                <a:cs typeface="Calibri"/>
              </a:rPr>
              <a:t>=</a:t>
            </a:r>
            <a:r>
              <a:rPr sz="1600" spc="-10" dirty="0">
                <a:latin typeface="Calibri"/>
                <a:cs typeface="Calibri"/>
              </a:rPr>
              <a:t> temp-&gt;next;</a:t>
            </a:r>
            <a:endParaRPr sz="1600" dirty="0">
              <a:latin typeface="Calibri"/>
              <a:cs typeface="Calibri"/>
            </a:endParaRPr>
          </a:p>
          <a:p>
            <a:pPr marL="353695" marR="1938655"/>
            <a:r>
              <a:rPr sz="1600" spc="-10" dirty="0">
                <a:latin typeface="Calibri"/>
                <a:cs typeface="Calibri"/>
              </a:rPr>
              <a:t>ptr-</a:t>
            </a:r>
            <a:r>
              <a:rPr sz="1600" dirty="0">
                <a:latin typeface="Calibri"/>
                <a:cs typeface="Calibri"/>
              </a:rPr>
              <a:t>&gt;next = </a:t>
            </a:r>
            <a:r>
              <a:rPr sz="1600" spc="-10" dirty="0">
                <a:latin typeface="Calibri"/>
                <a:cs typeface="Calibri"/>
              </a:rPr>
              <a:t>head; </a:t>
            </a:r>
            <a:r>
              <a:rPr sz="1600" dirty="0">
                <a:latin typeface="Calibri"/>
                <a:cs typeface="Calibri"/>
              </a:rPr>
              <a:t>temp </a:t>
            </a:r>
            <a:r>
              <a:rPr sz="1600" spc="-10" dirty="0">
                <a:latin typeface="Calibri"/>
                <a:cs typeface="Calibri"/>
              </a:rPr>
              <a:t>-</a:t>
            </a:r>
            <a:r>
              <a:rPr sz="1600" dirty="0">
                <a:latin typeface="Calibri"/>
                <a:cs typeface="Calibri"/>
              </a:rPr>
              <a:t>&gt;</a:t>
            </a:r>
            <a:r>
              <a:rPr sz="1600" spc="-15" dirty="0">
                <a:latin typeface="Calibri"/>
                <a:cs typeface="Calibri"/>
              </a:rPr>
              <a:t> </a:t>
            </a:r>
            <a:r>
              <a:rPr sz="1600" dirty="0">
                <a:latin typeface="Calibri"/>
                <a:cs typeface="Calibri"/>
              </a:rPr>
              <a:t>next =</a:t>
            </a:r>
            <a:r>
              <a:rPr sz="1600" spc="-10" dirty="0">
                <a:latin typeface="Calibri"/>
                <a:cs typeface="Calibri"/>
              </a:rPr>
              <a:t> </a:t>
            </a:r>
            <a:r>
              <a:rPr sz="1600" spc="-20" dirty="0">
                <a:latin typeface="Calibri"/>
                <a:cs typeface="Calibri"/>
              </a:rPr>
              <a:t>ptr; </a:t>
            </a:r>
            <a:r>
              <a:rPr sz="1600" dirty="0">
                <a:latin typeface="Calibri"/>
                <a:cs typeface="Calibri"/>
              </a:rPr>
              <a:t>head</a:t>
            </a:r>
            <a:r>
              <a:rPr sz="1600" spc="-15" dirty="0">
                <a:latin typeface="Calibri"/>
                <a:cs typeface="Calibri"/>
              </a:rPr>
              <a:t> </a:t>
            </a:r>
            <a:r>
              <a:rPr sz="1600" dirty="0">
                <a:latin typeface="Calibri"/>
                <a:cs typeface="Calibri"/>
              </a:rPr>
              <a:t>=</a:t>
            </a:r>
            <a:r>
              <a:rPr sz="1600" spc="-10" dirty="0">
                <a:latin typeface="Calibri"/>
                <a:cs typeface="Calibri"/>
              </a:rPr>
              <a:t> </a:t>
            </a:r>
            <a:r>
              <a:rPr sz="1600" spc="-20" dirty="0">
                <a:latin typeface="Calibri"/>
                <a:cs typeface="Calibri"/>
              </a:rPr>
              <a:t>ptr;</a:t>
            </a:r>
            <a:endParaRPr sz="1600" dirty="0">
              <a:latin typeface="Calibri"/>
              <a:cs typeface="Calibri"/>
            </a:endParaRPr>
          </a:p>
          <a:p>
            <a:pPr marL="239395"/>
            <a:r>
              <a:rPr sz="1600" spc="-50" dirty="0">
                <a:latin typeface="Calibri"/>
                <a:cs typeface="Calibri"/>
              </a:rPr>
              <a:t>}</a:t>
            </a:r>
            <a:endParaRPr sz="1600" dirty="0">
              <a:latin typeface="Calibri"/>
              <a:cs typeface="Calibri"/>
            </a:endParaRPr>
          </a:p>
          <a:p>
            <a:pPr marL="125095"/>
            <a:r>
              <a:rPr sz="1600" spc="-10" dirty="0">
                <a:latin typeface="Calibri"/>
                <a:cs typeface="Calibri"/>
              </a:rPr>
              <a:t>printf("\nNode</a:t>
            </a:r>
            <a:r>
              <a:rPr sz="1600" spc="65" dirty="0">
                <a:latin typeface="Calibri"/>
                <a:cs typeface="Calibri"/>
              </a:rPr>
              <a:t> </a:t>
            </a:r>
            <a:r>
              <a:rPr sz="1600" spc="-10" dirty="0">
                <a:latin typeface="Calibri"/>
                <a:cs typeface="Calibri"/>
              </a:rPr>
              <a:t>Inserted\n");</a:t>
            </a:r>
            <a:endParaRPr sz="1600" dirty="0">
              <a:latin typeface="Calibri"/>
              <a:cs typeface="Calibri"/>
            </a:endParaRPr>
          </a:p>
          <a:p>
            <a:pPr marL="125095"/>
            <a:r>
              <a:rPr sz="1600" spc="-50" dirty="0">
                <a:latin typeface="Calibri"/>
                <a:cs typeface="Calibri"/>
              </a:rPr>
              <a:t>}</a:t>
            </a:r>
            <a:endParaRPr sz="1600" dirty="0">
              <a:latin typeface="Calibri"/>
              <a:cs typeface="Calibri"/>
            </a:endParaRPr>
          </a:p>
        </p:txBody>
      </p:sp>
      <p:pic>
        <p:nvPicPr>
          <p:cNvPr id="4" name="object 4"/>
          <p:cNvPicPr/>
          <p:nvPr/>
        </p:nvPicPr>
        <p:blipFill>
          <a:blip r:embed="rId2" cstate="print"/>
          <a:stretch>
            <a:fillRect/>
          </a:stretch>
        </p:blipFill>
        <p:spPr>
          <a:xfrm>
            <a:off x="6172200" y="1636478"/>
            <a:ext cx="5562600" cy="3636589"/>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48400" y="191467"/>
            <a:ext cx="5943600" cy="963341"/>
          </a:xfrm>
          <a:prstGeom prst="rect">
            <a:avLst/>
          </a:prstGeom>
        </p:spPr>
        <p:txBody>
          <a:bodyPr vert="horz" wrap="square" lIns="0" tIns="283464" rIns="0" bIns="0" rtlCol="0">
            <a:spAutoFit/>
          </a:bodyPr>
          <a:lstStyle/>
          <a:p>
            <a:pPr marL="895350" algn="l">
              <a:spcBef>
                <a:spcPts val="105"/>
              </a:spcBef>
            </a:pPr>
            <a:r>
              <a:rPr dirty="0"/>
              <a:t>Insertion</a:t>
            </a:r>
            <a:r>
              <a:rPr spc="-35" dirty="0"/>
              <a:t> </a:t>
            </a:r>
            <a:r>
              <a:rPr dirty="0"/>
              <a:t>at</a:t>
            </a:r>
            <a:r>
              <a:rPr spc="-35" dirty="0"/>
              <a:t> </a:t>
            </a:r>
            <a:r>
              <a:rPr dirty="0"/>
              <a:t>the</a:t>
            </a:r>
            <a:r>
              <a:rPr spc="-35" dirty="0"/>
              <a:t> </a:t>
            </a:r>
            <a:r>
              <a:rPr spc="-25" dirty="0"/>
              <a:t>end</a:t>
            </a:r>
          </a:p>
        </p:txBody>
      </p:sp>
      <p:sp>
        <p:nvSpPr>
          <p:cNvPr id="3" name="object 3"/>
          <p:cNvSpPr txBox="1"/>
          <p:nvPr/>
        </p:nvSpPr>
        <p:spPr>
          <a:xfrm>
            <a:off x="556622" y="444065"/>
            <a:ext cx="5197708" cy="6413935"/>
          </a:xfrm>
          <a:prstGeom prst="rect">
            <a:avLst/>
          </a:prstGeom>
        </p:spPr>
        <p:txBody>
          <a:bodyPr vert="horz" wrap="square" lIns="0" tIns="12065" rIns="0" bIns="0" rtlCol="0">
            <a:spAutoFit/>
          </a:bodyPr>
          <a:lstStyle/>
          <a:p>
            <a:pPr marL="12700">
              <a:spcBef>
                <a:spcPts val="95"/>
              </a:spcBef>
            </a:pPr>
            <a:r>
              <a:rPr sz="1600" b="1" dirty="0">
                <a:latin typeface="Calibri"/>
                <a:cs typeface="Calibri"/>
              </a:rPr>
              <a:t>void</a:t>
            </a:r>
            <a:r>
              <a:rPr sz="1600" b="1" spc="-15" dirty="0">
                <a:latin typeface="Calibri"/>
                <a:cs typeface="Calibri"/>
              </a:rPr>
              <a:t> </a:t>
            </a:r>
            <a:r>
              <a:rPr sz="1600" spc="-10" dirty="0">
                <a:latin typeface="Calibri"/>
                <a:cs typeface="Calibri"/>
              </a:rPr>
              <a:t>lastinsert(struct</a:t>
            </a:r>
            <a:r>
              <a:rPr sz="1600" spc="-5" dirty="0">
                <a:latin typeface="Calibri"/>
                <a:cs typeface="Calibri"/>
              </a:rPr>
              <a:t> </a:t>
            </a:r>
            <a:r>
              <a:rPr sz="1600" dirty="0">
                <a:latin typeface="Calibri"/>
                <a:cs typeface="Calibri"/>
              </a:rPr>
              <a:t>node*ptr,</a:t>
            </a:r>
            <a:r>
              <a:rPr sz="1600" spc="-15" dirty="0">
                <a:latin typeface="Calibri"/>
                <a:cs typeface="Calibri"/>
              </a:rPr>
              <a:t> </a:t>
            </a:r>
            <a:r>
              <a:rPr sz="1600" dirty="0">
                <a:latin typeface="Calibri"/>
                <a:cs typeface="Calibri"/>
              </a:rPr>
              <a:t>struct</a:t>
            </a:r>
            <a:r>
              <a:rPr sz="1600" spc="-5" dirty="0">
                <a:latin typeface="Calibri"/>
                <a:cs typeface="Calibri"/>
              </a:rPr>
              <a:t> </a:t>
            </a:r>
            <a:r>
              <a:rPr sz="1600" dirty="0">
                <a:latin typeface="Calibri"/>
                <a:cs typeface="Calibri"/>
              </a:rPr>
              <a:t>node</a:t>
            </a:r>
            <a:r>
              <a:rPr sz="1600" spc="-30" dirty="0">
                <a:latin typeface="Calibri"/>
                <a:cs typeface="Calibri"/>
              </a:rPr>
              <a:t> </a:t>
            </a:r>
            <a:r>
              <a:rPr sz="1600" dirty="0">
                <a:latin typeface="Calibri"/>
                <a:cs typeface="Calibri"/>
              </a:rPr>
              <a:t>*temp,</a:t>
            </a:r>
            <a:r>
              <a:rPr sz="1600" spc="5" dirty="0">
                <a:latin typeface="Calibri"/>
                <a:cs typeface="Calibri"/>
              </a:rPr>
              <a:t> </a:t>
            </a:r>
            <a:r>
              <a:rPr sz="1600" b="1" dirty="0">
                <a:latin typeface="Calibri"/>
                <a:cs typeface="Calibri"/>
              </a:rPr>
              <a:t>int</a:t>
            </a:r>
            <a:r>
              <a:rPr sz="1600" b="1" spc="-15" dirty="0">
                <a:latin typeface="Calibri"/>
                <a:cs typeface="Calibri"/>
              </a:rPr>
              <a:t> </a:t>
            </a:r>
            <a:r>
              <a:rPr sz="1600" spc="-10" dirty="0">
                <a:latin typeface="Calibri"/>
                <a:cs typeface="Calibri"/>
              </a:rPr>
              <a:t>item)</a:t>
            </a:r>
            <a:endParaRPr sz="1600" dirty="0">
              <a:latin typeface="Calibri"/>
              <a:cs typeface="Calibri"/>
            </a:endParaRPr>
          </a:p>
          <a:p>
            <a:pPr marL="12700"/>
            <a:r>
              <a:rPr sz="1600" spc="-50" dirty="0">
                <a:latin typeface="Calibri"/>
                <a:cs typeface="Calibri"/>
              </a:rPr>
              <a:t>{</a:t>
            </a:r>
            <a:endParaRPr sz="1600" dirty="0">
              <a:latin typeface="Calibri"/>
              <a:cs typeface="Calibri"/>
            </a:endParaRPr>
          </a:p>
          <a:p>
            <a:pPr marL="125095"/>
            <a:r>
              <a:rPr sz="1600" dirty="0">
                <a:latin typeface="Calibri"/>
                <a:cs typeface="Calibri"/>
              </a:rPr>
              <a:t>ptr =</a:t>
            </a:r>
            <a:r>
              <a:rPr sz="1600" spc="-10" dirty="0">
                <a:latin typeface="Calibri"/>
                <a:cs typeface="Calibri"/>
              </a:rPr>
              <a:t> </a:t>
            </a:r>
            <a:r>
              <a:rPr sz="1600" dirty="0">
                <a:latin typeface="Calibri"/>
                <a:cs typeface="Calibri"/>
              </a:rPr>
              <a:t>(struct</a:t>
            </a:r>
            <a:r>
              <a:rPr sz="1600" spc="10" dirty="0">
                <a:latin typeface="Calibri"/>
                <a:cs typeface="Calibri"/>
              </a:rPr>
              <a:t> </a:t>
            </a:r>
            <a:r>
              <a:rPr sz="1600" dirty="0">
                <a:latin typeface="Calibri"/>
                <a:cs typeface="Calibri"/>
              </a:rPr>
              <a:t>node</a:t>
            </a:r>
            <a:r>
              <a:rPr sz="1600" spc="-15" dirty="0">
                <a:latin typeface="Calibri"/>
                <a:cs typeface="Calibri"/>
              </a:rPr>
              <a:t> </a:t>
            </a:r>
            <a:r>
              <a:rPr sz="1600" spc="-10" dirty="0">
                <a:latin typeface="Calibri"/>
                <a:cs typeface="Calibri"/>
              </a:rPr>
              <a:t>*)malloc(sizeof(struct</a:t>
            </a:r>
            <a:r>
              <a:rPr sz="1600" spc="35" dirty="0">
                <a:latin typeface="Calibri"/>
                <a:cs typeface="Calibri"/>
              </a:rPr>
              <a:t> </a:t>
            </a:r>
            <a:r>
              <a:rPr sz="1600" spc="-10" dirty="0">
                <a:latin typeface="Calibri"/>
                <a:cs typeface="Calibri"/>
              </a:rPr>
              <a:t>node));</a:t>
            </a:r>
            <a:endParaRPr sz="1600" dirty="0">
              <a:latin typeface="Calibri"/>
              <a:cs typeface="Calibri"/>
            </a:endParaRPr>
          </a:p>
          <a:p>
            <a:pPr marL="125095"/>
            <a:r>
              <a:rPr sz="1600" b="1" dirty="0">
                <a:latin typeface="Calibri"/>
                <a:cs typeface="Calibri"/>
              </a:rPr>
              <a:t>if</a:t>
            </a:r>
            <a:r>
              <a:rPr sz="1600" dirty="0">
                <a:latin typeface="Calibri"/>
                <a:cs typeface="Calibri"/>
              </a:rPr>
              <a:t>(ptr</a:t>
            </a:r>
            <a:r>
              <a:rPr sz="1600" spc="-15" dirty="0">
                <a:latin typeface="Calibri"/>
                <a:cs typeface="Calibri"/>
              </a:rPr>
              <a:t> </a:t>
            </a:r>
            <a:r>
              <a:rPr sz="1600" dirty="0">
                <a:latin typeface="Calibri"/>
                <a:cs typeface="Calibri"/>
              </a:rPr>
              <a:t>==</a:t>
            </a:r>
            <a:r>
              <a:rPr sz="1600" spc="-15" dirty="0">
                <a:latin typeface="Calibri"/>
                <a:cs typeface="Calibri"/>
              </a:rPr>
              <a:t> </a:t>
            </a:r>
            <a:r>
              <a:rPr sz="1600" spc="-10" dirty="0">
                <a:latin typeface="Calibri"/>
                <a:cs typeface="Calibri"/>
              </a:rPr>
              <a:t>NULL)</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239395"/>
            <a:r>
              <a:rPr sz="1600" spc="-10" dirty="0">
                <a:latin typeface="Calibri"/>
                <a:cs typeface="Calibri"/>
              </a:rPr>
              <a:t>printf("\nOVERFLOW\n");</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125095"/>
            <a:r>
              <a:rPr sz="1600" b="1" spc="-20" dirty="0">
                <a:latin typeface="Calibri"/>
                <a:cs typeface="Calibri"/>
              </a:rPr>
              <a:t>else</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239395"/>
            <a:r>
              <a:rPr sz="1600" spc="-10" dirty="0">
                <a:latin typeface="Calibri"/>
                <a:cs typeface="Calibri"/>
              </a:rPr>
              <a:t>ptr-</a:t>
            </a:r>
            <a:r>
              <a:rPr sz="1600" dirty="0">
                <a:latin typeface="Calibri"/>
                <a:cs typeface="Calibri"/>
              </a:rPr>
              <a:t>&gt;data</a:t>
            </a:r>
            <a:r>
              <a:rPr sz="1600" spc="-10" dirty="0">
                <a:latin typeface="Calibri"/>
                <a:cs typeface="Calibri"/>
              </a:rPr>
              <a:t> </a:t>
            </a:r>
            <a:r>
              <a:rPr sz="1600" dirty="0">
                <a:latin typeface="Calibri"/>
                <a:cs typeface="Calibri"/>
              </a:rPr>
              <a:t>=</a:t>
            </a:r>
            <a:r>
              <a:rPr sz="1600" spc="5" dirty="0">
                <a:latin typeface="Calibri"/>
                <a:cs typeface="Calibri"/>
              </a:rPr>
              <a:t> </a:t>
            </a:r>
            <a:r>
              <a:rPr sz="1600" spc="-10" dirty="0">
                <a:latin typeface="Calibri"/>
                <a:cs typeface="Calibri"/>
              </a:rPr>
              <a:t>item;</a:t>
            </a:r>
            <a:endParaRPr sz="1600" dirty="0">
              <a:latin typeface="Calibri"/>
              <a:cs typeface="Calibri"/>
            </a:endParaRPr>
          </a:p>
          <a:p>
            <a:pPr marL="239395"/>
            <a:r>
              <a:rPr sz="1600" b="1" dirty="0">
                <a:latin typeface="Calibri"/>
                <a:cs typeface="Calibri"/>
              </a:rPr>
              <a:t>if</a:t>
            </a:r>
            <a:r>
              <a:rPr sz="1600" dirty="0">
                <a:latin typeface="Calibri"/>
                <a:cs typeface="Calibri"/>
              </a:rPr>
              <a:t>(head</a:t>
            </a:r>
            <a:r>
              <a:rPr sz="1600" spc="-20" dirty="0">
                <a:latin typeface="Calibri"/>
                <a:cs typeface="Calibri"/>
              </a:rPr>
              <a:t> </a:t>
            </a:r>
            <a:r>
              <a:rPr sz="1600" dirty="0">
                <a:latin typeface="Calibri"/>
                <a:cs typeface="Calibri"/>
              </a:rPr>
              <a:t>==</a:t>
            </a:r>
            <a:r>
              <a:rPr sz="1600" spc="-25" dirty="0">
                <a:latin typeface="Calibri"/>
                <a:cs typeface="Calibri"/>
              </a:rPr>
              <a:t> </a:t>
            </a:r>
            <a:r>
              <a:rPr sz="1600" spc="-10" dirty="0">
                <a:latin typeface="Calibri"/>
                <a:cs typeface="Calibri"/>
              </a:rPr>
              <a:t>NULL)</a:t>
            </a:r>
            <a:endParaRPr sz="1600" dirty="0">
              <a:latin typeface="Calibri"/>
              <a:cs typeface="Calibri"/>
            </a:endParaRPr>
          </a:p>
          <a:p>
            <a:pPr marL="239395"/>
            <a:r>
              <a:rPr sz="1600" spc="-50" dirty="0">
                <a:latin typeface="Calibri"/>
                <a:cs typeface="Calibri"/>
              </a:rPr>
              <a:t>{</a:t>
            </a:r>
            <a:endParaRPr sz="1600" dirty="0">
              <a:latin typeface="Calibri"/>
              <a:cs typeface="Calibri"/>
            </a:endParaRPr>
          </a:p>
          <a:p>
            <a:pPr marL="353695"/>
            <a:r>
              <a:rPr sz="1600" dirty="0">
                <a:latin typeface="Calibri"/>
                <a:cs typeface="Calibri"/>
              </a:rPr>
              <a:t>head</a:t>
            </a:r>
            <a:r>
              <a:rPr sz="1600" spc="-15" dirty="0">
                <a:latin typeface="Calibri"/>
                <a:cs typeface="Calibri"/>
              </a:rPr>
              <a:t> </a:t>
            </a:r>
            <a:r>
              <a:rPr sz="1600" dirty="0">
                <a:latin typeface="Calibri"/>
                <a:cs typeface="Calibri"/>
              </a:rPr>
              <a:t>=</a:t>
            </a:r>
            <a:r>
              <a:rPr sz="1600" spc="-10" dirty="0">
                <a:latin typeface="Calibri"/>
                <a:cs typeface="Calibri"/>
              </a:rPr>
              <a:t> </a:t>
            </a:r>
            <a:r>
              <a:rPr sz="1600" spc="-20" dirty="0">
                <a:latin typeface="Calibri"/>
                <a:cs typeface="Calibri"/>
              </a:rPr>
              <a:t>ptr;</a:t>
            </a:r>
            <a:endParaRPr sz="1600" dirty="0">
              <a:latin typeface="Calibri"/>
              <a:cs typeface="Calibri"/>
            </a:endParaRPr>
          </a:p>
          <a:p>
            <a:pPr marL="353695"/>
            <a:r>
              <a:rPr sz="1600" dirty="0">
                <a:latin typeface="Calibri"/>
                <a:cs typeface="Calibri"/>
              </a:rPr>
              <a:t>ptr</a:t>
            </a:r>
            <a:r>
              <a:rPr sz="1600" spc="-10" dirty="0">
                <a:latin typeface="Calibri"/>
                <a:cs typeface="Calibri"/>
              </a:rPr>
              <a:t> -</a:t>
            </a:r>
            <a:r>
              <a:rPr sz="1600" dirty="0">
                <a:latin typeface="Calibri"/>
                <a:cs typeface="Calibri"/>
              </a:rPr>
              <a:t>&gt;</a:t>
            </a:r>
            <a:r>
              <a:rPr sz="1600" spc="-15" dirty="0">
                <a:latin typeface="Calibri"/>
                <a:cs typeface="Calibri"/>
              </a:rPr>
              <a:t> </a:t>
            </a:r>
            <a:r>
              <a:rPr sz="1600" dirty="0">
                <a:latin typeface="Calibri"/>
                <a:cs typeface="Calibri"/>
              </a:rPr>
              <a:t>next</a:t>
            </a:r>
            <a:r>
              <a:rPr sz="1600" spc="5" dirty="0">
                <a:latin typeface="Calibri"/>
                <a:cs typeface="Calibri"/>
              </a:rPr>
              <a:t> </a:t>
            </a:r>
            <a:r>
              <a:rPr sz="1600" dirty="0">
                <a:latin typeface="Calibri"/>
                <a:cs typeface="Calibri"/>
              </a:rPr>
              <a:t>=</a:t>
            </a:r>
            <a:r>
              <a:rPr sz="1600" spc="-15" dirty="0">
                <a:latin typeface="Calibri"/>
                <a:cs typeface="Calibri"/>
              </a:rPr>
              <a:t> </a:t>
            </a:r>
            <a:r>
              <a:rPr sz="1600" spc="-10" dirty="0">
                <a:latin typeface="Calibri"/>
                <a:cs typeface="Calibri"/>
              </a:rPr>
              <a:t>head;</a:t>
            </a:r>
            <a:endParaRPr sz="1600" dirty="0">
              <a:latin typeface="Calibri"/>
              <a:cs typeface="Calibri"/>
            </a:endParaRPr>
          </a:p>
          <a:p>
            <a:pPr marL="239395">
              <a:spcBef>
                <a:spcPts val="5"/>
              </a:spcBef>
            </a:pPr>
            <a:r>
              <a:rPr sz="1600" spc="-50" dirty="0">
                <a:latin typeface="Calibri"/>
                <a:cs typeface="Calibri"/>
              </a:rPr>
              <a:t>}</a:t>
            </a:r>
            <a:endParaRPr sz="1600" dirty="0">
              <a:latin typeface="Calibri"/>
              <a:cs typeface="Calibri"/>
            </a:endParaRPr>
          </a:p>
          <a:p>
            <a:pPr marL="239395"/>
            <a:r>
              <a:rPr sz="1600" b="1" spc="-20" dirty="0">
                <a:latin typeface="Calibri"/>
                <a:cs typeface="Calibri"/>
              </a:rPr>
              <a:t>else</a:t>
            </a:r>
            <a:endParaRPr sz="1600" dirty="0">
              <a:latin typeface="Calibri"/>
              <a:cs typeface="Calibri"/>
            </a:endParaRPr>
          </a:p>
          <a:p>
            <a:pPr marL="239395"/>
            <a:r>
              <a:rPr sz="1600" spc="-50" dirty="0">
                <a:latin typeface="Calibri"/>
                <a:cs typeface="Calibri"/>
              </a:rPr>
              <a:t>{</a:t>
            </a:r>
            <a:endParaRPr sz="1600" dirty="0">
              <a:latin typeface="Calibri"/>
              <a:cs typeface="Calibri"/>
            </a:endParaRPr>
          </a:p>
          <a:p>
            <a:pPr marL="353695"/>
            <a:r>
              <a:rPr sz="1600" dirty="0">
                <a:latin typeface="Calibri"/>
                <a:cs typeface="Calibri"/>
              </a:rPr>
              <a:t>temp =</a:t>
            </a:r>
            <a:r>
              <a:rPr sz="1600" spc="-20" dirty="0">
                <a:latin typeface="Calibri"/>
                <a:cs typeface="Calibri"/>
              </a:rPr>
              <a:t> </a:t>
            </a:r>
            <a:r>
              <a:rPr sz="1600" spc="-10" dirty="0">
                <a:latin typeface="Calibri"/>
                <a:cs typeface="Calibri"/>
              </a:rPr>
              <a:t>head;</a:t>
            </a:r>
            <a:endParaRPr sz="1600" dirty="0">
              <a:latin typeface="Calibri"/>
              <a:cs typeface="Calibri"/>
            </a:endParaRPr>
          </a:p>
          <a:p>
            <a:pPr marL="353695"/>
            <a:r>
              <a:rPr sz="1600" b="1" dirty="0">
                <a:latin typeface="Calibri"/>
                <a:cs typeface="Calibri"/>
              </a:rPr>
              <a:t>while</a:t>
            </a:r>
            <a:r>
              <a:rPr sz="1600" dirty="0">
                <a:latin typeface="Calibri"/>
                <a:cs typeface="Calibri"/>
              </a:rPr>
              <a:t>(temp</a:t>
            </a:r>
            <a:r>
              <a:rPr sz="1600" spc="10" dirty="0">
                <a:latin typeface="Calibri"/>
                <a:cs typeface="Calibri"/>
              </a:rPr>
              <a:t> </a:t>
            </a:r>
            <a:r>
              <a:rPr sz="1600" spc="-10" dirty="0">
                <a:latin typeface="Calibri"/>
                <a:cs typeface="Calibri"/>
              </a:rPr>
              <a:t>-</a:t>
            </a:r>
            <a:r>
              <a:rPr sz="1600" dirty="0">
                <a:latin typeface="Calibri"/>
                <a:cs typeface="Calibri"/>
              </a:rPr>
              <a:t>&gt;</a:t>
            </a:r>
            <a:r>
              <a:rPr sz="1600" spc="-30" dirty="0">
                <a:latin typeface="Calibri"/>
                <a:cs typeface="Calibri"/>
              </a:rPr>
              <a:t> </a:t>
            </a:r>
            <a:r>
              <a:rPr sz="1600" dirty="0">
                <a:latin typeface="Calibri"/>
                <a:cs typeface="Calibri"/>
              </a:rPr>
              <a:t>next</a:t>
            </a:r>
            <a:r>
              <a:rPr sz="1600" spc="-10" dirty="0">
                <a:latin typeface="Calibri"/>
                <a:cs typeface="Calibri"/>
              </a:rPr>
              <a:t> </a:t>
            </a:r>
            <a:r>
              <a:rPr sz="1600" dirty="0">
                <a:latin typeface="Calibri"/>
                <a:cs typeface="Calibri"/>
              </a:rPr>
              <a:t>!=</a:t>
            </a:r>
            <a:r>
              <a:rPr sz="1600" spc="-30" dirty="0">
                <a:latin typeface="Calibri"/>
                <a:cs typeface="Calibri"/>
              </a:rPr>
              <a:t> </a:t>
            </a:r>
            <a:r>
              <a:rPr sz="1600" spc="-20" dirty="0">
                <a:latin typeface="Calibri"/>
                <a:cs typeface="Calibri"/>
              </a:rPr>
              <a:t>head)</a:t>
            </a:r>
            <a:endParaRPr sz="1600" dirty="0">
              <a:latin typeface="Calibri"/>
              <a:cs typeface="Calibri"/>
            </a:endParaRPr>
          </a:p>
          <a:p>
            <a:pPr marL="353695"/>
            <a:r>
              <a:rPr sz="1600" spc="-50" dirty="0">
                <a:latin typeface="Calibri"/>
                <a:cs typeface="Calibri"/>
              </a:rPr>
              <a:t>{</a:t>
            </a:r>
            <a:endParaRPr sz="1600" dirty="0">
              <a:latin typeface="Calibri"/>
              <a:cs typeface="Calibri"/>
            </a:endParaRPr>
          </a:p>
          <a:p>
            <a:pPr marL="467995"/>
            <a:r>
              <a:rPr sz="1600" dirty="0">
                <a:latin typeface="Calibri"/>
                <a:cs typeface="Calibri"/>
              </a:rPr>
              <a:t>temp</a:t>
            </a:r>
            <a:r>
              <a:rPr sz="1600" spc="5" dirty="0">
                <a:latin typeface="Calibri"/>
                <a:cs typeface="Calibri"/>
              </a:rPr>
              <a:t> </a:t>
            </a:r>
            <a:r>
              <a:rPr sz="1600" dirty="0">
                <a:latin typeface="Calibri"/>
                <a:cs typeface="Calibri"/>
              </a:rPr>
              <a:t>=</a:t>
            </a:r>
            <a:r>
              <a:rPr sz="1600" spc="-20" dirty="0">
                <a:latin typeface="Calibri"/>
                <a:cs typeface="Calibri"/>
              </a:rPr>
              <a:t> </a:t>
            </a:r>
            <a:r>
              <a:rPr sz="1600" dirty="0">
                <a:latin typeface="Calibri"/>
                <a:cs typeface="Calibri"/>
              </a:rPr>
              <a:t>temp </a:t>
            </a:r>
            <a:r>
              <a:rPr sz="1600" spc="-10" dirty="0">
                <a:latin typeface="Calibri"/>
                <a:cs typeface="Calibri"/>
              </a:rPr>
              <a:t>-</a:t>
            </a:r>
            <a:r>
              <a:rPr sz="1600" dirty="0">
                <a:latin typeface="Calibri"/>
                <a:cs typeface="Calibri"/>
              </a:rPr>
              <a:t>&gt;</a:t>
            </a:r>
            <a:r>
              <a:rPr sz="1600" spc="-10" dirty="0">
                <a:latin typeface="Calibri"/>
                <a:cs typeface="Calibri"/>
              </a:rPr>
              <a:t> </a:t>
            </a:r>
            <a:r>
              <a:rPr sz="1600" spc="-20" dirty="0">
                <a:latin typeface="Calibri"/>
                <a:cs typeface="Calibri"/>
              </a:rPr>
              <a:t>next;</a:t>
            </a:r>
            <a:endParaRPr sz="1600" dirty="0">
              <a:latin typeface="Calibri"/>
              <a:cs typeface="Calibri"/>
            </a:endParaRPr>
          </a:p>
          <a:p>
            <a:pPr marL="353695"/>
            <a:r>
              <a:rPr sz="1600" spc="-50" dirty="0">
                <a:latin typeface="Calibri"/>
                <a:cs typeface="Calibri"/>
              </a:rPr>
              <a:t>}</a:t>
            </a:r>
            <a:endParaRPr sz="1600" dirty="0">
              <a:latin typeface="Calibri"/>
              <a:cs typeface="Calibri"/>
            </a:endParaRPr>
          </a:p>
          <a:p>
            <a:pPr marL="353695" marR="1797050"/>
            <a:r>
              <a:rPr sz="1600" dirty="0">
                <a:latin typeface="Calibri"/>
                <a:cs typeface="Calibri"/>
              </a:rPr>
              <a:t>temp </a:t>
            </a:r>
            <a:r>
              <a:rPr sz="1600" spc="-10" dirty="0">
                <a:latin typeface="Calibri"/>
                <a:cs typeface="Calibri"/>
              </a:rPr>
              <a:t>-</a:t>
            </a:r>
            <a:r>
              <a:rPr sz="1600" dirty="0">
                <a:latin typeface="Calibri"/>
                <a:cs typeface="Calibri"/>
              </a:rPr>
              <a:t>&gt;</a:t>
            </a:r>
            <a:r>
              <a:rPr sz="1600" spc="-15" dirty="0">
                <a:latin typeface="Calibri"/>
                <a:cs typeface="Calibri"/>
              </a:rPr>
              <a:t> </a:t>
            </a:r>
            <a:r>
              <a:rPr sz="1600" dirty="0">
                <a:latin typeface="Calibri"/>
                <a:cs typeface="Calibri"/>
              </a:rPr>
              <a:t>next =</a:t>
            </a:r>
            <a:r>
              <a:rPr sz="1600" spc="-10" dirty="0">
                <a:latin typeface="Calibri"/>
                <a:cs typeface="Calibri"/>
              </a:rPr>
              <a:t> </a:t>
            </a:r>
            <a:r>
              <a:rPr sz="1600" spc="-20" dirty="0">
                <a:latin typeface="Calibri"/>
                <a:cs typeface="Calibri"/>
              </a:rPr>
              <a:t>ptr; </a:t>
            </a:r>
            <a:r>
              <a:rPr sz="1600" dirty="0">
                <a:latin typeface="Calibri"/>
                <a:cs typeface="Calibri"/>
              </a:rPr>
              <a:t>ptr</a:t>
            </a:r>
            <a:r>
              <a:rPr sz="1600" spc="-10" dirty="0">
                <a:latin typeface="Calibri"/>
                <a:cs typeface="Calibri"/>
              </a:rPr>
              <a:t> -</a:t>
            </a:r>
            <a:r>
              <a:rPr sz="1600" dirty="0">
                <a:latin typeface="Calibri"/>
                <a:cs typeface="Calibri"/>
              </a:rPr>
              <a:t>&gt;</a:t>
            </a:r>
            <a:r>
              <a:rPr sz="1600" spc="-15" dirty="0">
                <a:latin typeface="Calibri"/>
                <a:cs typeface="Calibri"/>
              </a:rPr>
              <a:t> </a:t>
            </a:r>
            <a:r>
              <a:rPr sz="1600" dirty="0">
                <a:latin typeface="Calibri"/>
                <a:cs typeface="Calibri"/>
              </a:rPr>
              <a:t>next</a:t>
            </a:r>
            <a:r>
              <a:rPr sz="1600" spc="5" dirty="0">
                <a:latin typeface="Calibri"/>
                <a:cs typeface="Calibri"/>
              </a:rPr>
              <a:t> </a:t>
            </a:r>
            <a:r>
              <a:rPr sz="1600" dirty="0">
                <a:latin typeface="Calibri"/>
                <a:cs typeface="Calibri"/>
              </a:rPr>
              <a:t>=</a:t>
            </a:r>
            <a:r>
              <a:rPr sz="1600" spc="-15" dirty="0">
                <a:latin typeface="Calibri"/>
                <a:cs typeface="Calibri"/>
              </a:rPr>
              <a:t> </a:t>
            </a:r>
            <a:r>
              <a:rPr sz="1600" spc="-10" dirty="0">
                <a:latin typeface="Calibri"/>
                <a:cs typeface="Calibri"/>
              </a:rPr>
              <a:t>head;</a:t>
            </a:r>
            <a:endParaRPr sz="1600" dirty="0">
              <a:latin typeface="Calibri"/>
              <a:cs typeface="Calibri"/>
            </a:endParaRPr>
          </a:p>
          <a:p>
            <a:pPr marL="239395"/>
            <a:r>
              <a:rPr sz="1600" spc="-50" dirty="0">
                <a:latin typeface="Calibri"/>
                <a:cs typeface="Calibri"/>
              </a:rPr>
              <a:t>}</a:t>
            </a:r>
            <a:endParaRPr sz="1600" dirty="0">
              <a:latin typeface="Calibri"/>
              <a:cs typeface="Calibri"/>
            </a:endParaRPr>
          </a:p>
          <a:p>
            <a:pPr marL="125095"/>
            <a:r>
              <a:rPr sz="1600" spc="-50" dirty="0">
                <a:latin typeface="Calibri"/>
                <a:cs typeface="Calibri"/>
              </a:rPr>
              <a:t>}</a:t>
            </a:r>
            <a:endParaRPr sz="1600" dirty="0">
              <a:latin typeface="Calibri"/>
              <a:cs typeface="Calibri"/>
            </a:endParaRPr>
          </a:p>
        </p:txBody>
      </p:sp>
      <p:pic>
        <p:nvPicPr>
          <p:cNvPr id="4" name="object 4"/>
          <p:cNvPicPr/>
          <p:nvPr/>
        </p:nvPicPr>
        <p:blipFill>
          <a:blip r:embed="rId2" cstate="print"/>
          <a:stretch>
            <a:fillRect/>
          </a:stretch>
        </p:blipFill>
        <p:spPr>
          <a:xfrm>
            <a:off x="6437671" y="1676400"/>
            <a:ext cx="5197708" cy="3429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710055">
              <a:spcBef>
                <a:spcPts val="105"/>
              </a:spcBef>
            </a:pPr>
            <a:r>
              <a:rPr dirty="0"/>
              <a:t>Types</a:t>
            </a:r>
            <a:r>
              <a:rPr spc="-135" dirty="0"/>
              <a:t> </a:t>
            </a:r>
            <a:r>
              <a:rPr dirty="0"/>
              <a:t>of</a:t>
            </a:r>
            <a:r>
              <a:rPr spc="-135" dirty="0"/>
              <a:t> </a:t>
            </a:r>
            <a:r>
              <a:rPr dirty="0"/>
              <a:t>Linked</a:t>
            </a:r>
            <a:r>
              <a:rPr spc="-140" dirty="0"/>
              <a:t> </a:t>
            </a:r>
            <a:r>
              <a:rPr spc="-10" dirty="0"/>
              <a:t>Lists</a:t>
            </a:r>
          </a:p>
        </p:txBody>
      </p:sp>
      <p:sp>
        <p:nvSpPr>
          <p:cNvPr id="3" name="object 3"/>
          <p:cNvSpPr txBox="1"/>
          <p:nvPr/>
        </p:nvSpPr>
        <p:spPr>
          <a:xfrm>
            <a:off x="2059941" y="1510635"/>
            <a:ext cx="3434715" cy="1781810"/>
          </a:xfrm>
          <a:prstGeom prst="rect">
            <a:avLst/>
          </a:prstGeom>
        </p:spPr>
        <p:txBody>
          <a:bodyPr vert="horz" wrap="square" lIns="0" tIns="109855" rIns="0" bIns="0" rtlCol="0">
            <a:spAutoFit/>
          </a:bodyPr>
          <a:lstStyle/>
          <a:p>
            <a:pPr marL="354965" indent="-342265">
              <a:spcBef>
                <a:spcPts val="865"/>
              </a:spcBef>
              <a:buFont typeface="Arial MT"/>
              <a:buChar char="•"/>
              <a:tabLst>
                <a:tab pos="354965" algn="l"/>
              </a:tabLst>
            </a:pPr>
            <a:r>
              <a:rPr sz="3200" dirty="0">
                <a:latin typeface="Calibri"/>
                <a:cs typeface="Calibri"/>
              </a:rPr>
              <a:t>Singly</a:t>
            </a:r>
            <a:r>
              <a:rPr sz="3200" spc="-120" dirty="0">
                <a:latin typeface="Calibri"/>
                <a:cs typeface="Calibri"/>
              </a:rPr>
              <a:t> </a:t>
            </a:r>
            <a:r>
              <a:rPr sz="3200" dirty="0">
                <a:latin typeface="Calibri"/>
                <a:cs typeface="Calibri"/>
              </a:rPr>
              <a:t>Linked</a:t>
            </a:r>
            <a:r>
              <a:rPr sz="3200" spc="-105" dirty="0">
                <a:latin typeface="Calibri"/>
                <a:cs typeface="Calibri"/>
              </a:rPr>
              <a:t> </a:t>
            </a:r>
            <a:r>
              <a:rPr sz="3200" spc="-20" dirty="0">
                <a:latin typeface="Calibri"/>
                <a:cs typeface="Calibri"/>
              </a:rPr>
              <a:t>List</a:t>
            </a:r>
            <a:endParaRPr sz="3200">
              <a:latin typeface="Calibri"/>
              <a:cs typeface="Calibri"/>
            </a:endParaRPr>
          </a:p>
          <a:p>
            <a:pPr marL="354965" indent="-342265">
              <a:spcBef>
                <a:spcPts val="770"/>
              </a:spcBef>
              <a:buFont typeface="Arial MT"/>
              <a:buChar char="•"/>
              <a:tabLst>
                <a:tab pos="354965" algn="l"/>
              </a:tabLst>
            </a:pPr>
            <a:r>
              <a:rPr sz="3200" dirty="0">
                <a:latin typeface="Calibri"/>
                <a:cs typeface="Calibri"/>
              </a:rPr>
              <a:t>Doubly</a:t>
            </a:r>
            <a:r>
              <a:rPr sz="3200" spc="-130" dirty="0">
                <a:latin typeface="Calibri"/>
                <a:cs typeface="Calibri"/>
              </a:rPr>
              <a:t> </a:t>
            </a:r>
            <a:r>
              <a:rPr sz="3200" dirty="0">
                <a:latin typeface="Calibri"/>
                <a:cs typeface="Calibri"/>
              </a:rPr>
              <a:t>Linked</a:t>
            </a:r>
            <a:r>
              <a:rPr sz="3200" spc="-120" dirty="0">
                <a:latin typeface="Calibri"/>
                <a:cs typeface="Calibri"/>
              </a:rPr>
              <a:t> </a:t>
            </a:r>
            <a:r>
              <a:rPr sz="3200" spc="-20" dirty="0">
                <a:latin typeface="Calibri"/>
                <a:cs typeface="Calibri"/>
              </a:rPr>
              <a:t>List</a:t>
            </a:r>
            <a:endParaRPr sz="3200">
              <a:latin typeface="Calibri"/>
              <a:cs typeface="Calibri"/>
            </a:endParaRPr>
          </a:p>
          <a:p>
            <a:pPr marL="354965" indent="-342265">
              <a:spcBef>
                <a:spcPts val="770"/>
              </a:spcBef>
              <a:buFont typeface="Arial MT"/>
              <a:buChar char="•"/>
              <a:tabLst>
                <a:tab pos="354965" algn="l"/>
              </a:tabLst>
            </a:pPr>
            <a:r>
              <a:rPr sz="3200" dirty="0">
                <a:latin typeface="Calibri"/>
                <a:cs typeface="Calibri"/>
              </a:rPr>
              <a:t>Circular</a:t>
            </a:r>
            <a:r>
              <a:rPr sz="3200" spc="-135" dirty="0">
                <a:latin typeface="Calibri"/>
                <a:cs typeface="Calibri"/>
              </a:rPr>
              <a:t> </a:t>
            </a:r>
            <a:r>
              <a:rPr sz="3200" dirty="0">
                <a:latin typeface="Calibri"/>
                <a:cs typeface="Calibri"/>
              </a:rPr>
              <a:t>Linked</a:t>
            </a:r>
            <a:r>
              <a:rPr sz="3200" spc="-114" dirty="0">
                <a:latin typeface="Calibri"/>
                <a:cs typeface="Calibri"/>
              </a:rPr>
              <a:t> </a:t>
            </a:r>
            <a:r>
              <a:rPr sz="3200" spc="-20" dirty="0">
                <a:latin typeface="Calibri"/>
                <a:cs typeface="Calibri"/>
              </a:rPr>
              <a:t>List</a:t>
            </a:r>
            <a:endParaRPr sz="3200">
              <a:latin typeface="Calibri"/>
              <a:cs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122045">
              <a:spcBef>
                <a:spcPts val="105"/>
              </a:spcBef>
            </a:pPr>
            <a:r>
              <a:rPr dirty="0"/>
              <a:t>Deletion</a:t>
            </a:r>
            <a:r>
              <a:rPr spc="-40" dirty="0"/>
              <a:t> </a:t>
            </a:r>
            <a:r>
              <a:rPr dirty="0"/>
              <a:t>at</a:t>
            </a:r>
            <a:r>
              <a:rPr spc="-30" dirty="0"/>
              <a:t> </a:t>
            </a:r>
            <a:r>
              <a:rPr dirty="0"/>
              <a:t>the</a:t>
            </a:r>
            <a:r>
              <a:rPr spc="-20" dirty="0"/>
              <a:t> </a:t>
            </a:r>
            <a:r>
              <a:rPr spc="-10" dirty="0"/>
              <a:t>beginning</a:t>
            </a:r>
          </a:p>
        </p:txBody>
      </p:sp>
      <p:sp>
        <p:nvSpPr>
          <p:cNvPr id="3" name="object 3"/>
          <p:cNvSpPr txBox="1"/>
          <p:nvPr/>
        </p:nvSpPr>
        <p:spPr>
          <a:xfrm>
            <a:off x="457199" y="673137"/>
            <a:ext cx="4407015" cy="5983048"/>
          </a:xfrm>
          <a:prstGeom prst="rect">
            <a:avLst/>
          </a:prstGeom>
        </p:spPr>
        <p:txBody>
          <a:bodyPr vert="horz" wrap="square" lIns="0" tIns="12065" rIns="0" bIns="0" rtlCol="0">
            <a:spAutoFit/>
          </a:bodyPr>
          <a:lstStyle/>
          <a:p>
            <a:pPr marL="12700">
              <a:spcBef>
                <a:spcPts val="95"/>
              </a:spcBef>
            </a:pPr>
            <a:r>
              <a:rPr b="1" dirty="0">
                <a:latin typeface="Calibri"/>
                <a:cs typeface="Calibri"/>
              </a:rPr>
              <a:t>void</a:t>
            </a:r>
            <a:r>
              <a:rPr b="1" spc="-30" dirty="0">
                <a:latin typeface="Calibri"/>
                <a:cs typeface="Calibri"/>
              </a:rPr>
              <a:t> </a:t>
            </a:r>
            <a:r>
              <a:rPr spc="-10" dirty="0">
                <a:latin typeface="Calibri"/>
                <a:cs typeface="Calibri"/>
              </a:rPr>
              <a:t>beg_delete()</a:t>
            </a:r>
            <a:endParaRPr dirty="0">
              <a:latin typeface="Calibri"/>
              <a:cs typeface="Calibri"/>
            </a:endParaRPr>
          </a:p>
          <a:p>
            <a:pPr marL="12700"/>
            <a:r>
              <a:rPr spc="-50" dirty="0">
                <a:latin typeface="Calibri"/>
                <a:cs typeface="Calibri"/>
              </a:rPr>
              <a:t>{</a:t>
            </a:r>
            <a:endParaRPr dirty="0">
              <a:latin typeface="Calibri"/>
              <a:cs typeface="Calibri"/>
            </a:endParaRPr>
          </a:p>
          <a:p>
            <a:pPr marL="125095"/>
            <a:r>
              <a:rPr dirty="0">
                <a:latin typeface="Calibri"/>
                <a:cs typeface="Calibri"/>
              </a:rPr>
              <a:t>struct</a:t>
            </a:r>
            <a:r>
              <a:rPr spc="-20" dirty="0">
                <a:latin typeface="Calibri"/>
                <a:cs typeface="Calibri"/>
              </a:rPr>
              <a:t> </a:t>
            </a:r>
            <a:r>
              <a:rPr dirty="0">
                <a:latin typeface="Calibri"/>
                <a:cs typeface="Calibri"/>
              </a:rPr>
              <a:t>node</a:t>
            </a:r>
            <a:r>
              <a:rPr spc="-35" dirty="0">
                <a:latin typeface="Calibri"/>
                <a:cs typeface="Calibri"/>
              </a:rPr>
              <a:t> </a:t>
            </a:r>
            <a:r>
              <a:rPr spc="-10" dirty="0">
                <a:latin typeface="Calibri"/>
                <a:cs typeface="Calibri"/>
              </a:rPr>
              <a:t>*ptr;</a:t>
            </a:r>
            <a:endParaRPr dirty="0">
              <a:latin typeface="Calibri"/>
              <a:cs typeface="Calibri"/>
            </a:endParaRPr>
          </a:p>
          <a:p>
            <a:pPr marL="125095"/>
            <a:r>
              <a:rPr b="1" dirty="0">
                <a:latin typeface="Calibri"/>
                <a:cs typeface="Calibri"/>
              </a:rPr>
              <a:t>if</a:t>
            </a:r>
            <a:r>
              <a:rPr dirty="0">
                <a:latin typeface="Calibri"/>
                <a:cs typeface="Calibri"/>
              </a:rPr>
              <a:t>(head</a:t>
            </a:r>
            <a:r>
              <a:rPr spc="-20" dirty="0">
                <a:latin typeface="Calibri"/>
                <a:cs typeface="Calibri"/>
              </a:rPr>
              <a:t> </a:t>
            </a:r>
            <a:r>
              <a:rPr dirty="0">
                <a:latin typeface="Calibri"/>
                <a:cs typeface="Calibri"/>
              </a:rPr>
              <a:t>==</a:t>
            </a:r>
            <a:r>
              <a:rPr spc="-25" dirty="0">
                <a:latin typeface="Calibri"/>
                <a:cs typeface="Calibri"/>
              </a:rPr>
              <a:t> </a:t>
            </a:r>
            <a:r>
              <a:rPr spc="-10" dirty="0">
                <a:latin typeface="Calibri"/>
                <a:cs typeface="Calibri"/>
              </a:rPr>
              <a:t>NULL)</a:t>
            </a:r>
            <a:endParaRPr dirty="0">
              <a:latin typeface="Calibri"/>
              <a:cs typeface="Calibri"/>
            </a:endParaRPr>
          </a:p>
          <a:p>
            <a:pPr marL="125095"/>
            <a:r>
              <a:rPr spc="-50" dirty="0">
                <a:latin typeface="Calibri"/>
                <a:cs typeface="Calibri"/>
              </a:rPr>
              <a:t>{</a:t>
            </a:r>
            <a:endParaRPr dirty="0">
              <a:latin typeface="Calibri"/>
              <a:cs typeface="Calibri"/>
            </a:endParaRPr>
          </a:p>
          <a:p>
            <a:pPr marL="239395"/>
            <a:r>
              <a:rPr spc="-10" dirty="0">
                <a:latin typeface="Calibri"/>
                <a:cs typeface="Calibri"/>
              </a:rPr>
              <a:t>printf("\nUNDERFLOW\n");</a:t>
            </a:r>
            <a:endParaRPr dirty="0">
              <a:latin typeface="Calibri"/>
              <a:cs typeface="Calibri"/>
            </a:endParaRPr>
          </a:p>
          <a:p>
            <a:pPr marL="125095"/>
            <a:r>
              <a:rPr spc="-50" dirty="0">
                <a:latin typeface="Calibri"/>
                <a:cs typeface="Calibri"/>
              </a:rPr>
              <a:t>}</a:t>
            </a:r>
            <a:endParaRPr dirty="0">
              <a:latin typeface="Calibri"/>
              <a:cs typeface="Calibri"/>
            </a:endParaRPr>
          </a:p>
          <a:p>
            <a:pPr marL="125095"/>
            <a:r>
              <a:rPr b="1" dirty="0">
                <a:latin typeface="Calibri"/>
                <a:cs typeface="Calibri"/>
              </a:rPr>
              <a:t>else</a:t>
            </a:r>
            <a:r>
              <a:rPr b="1" spc="-15" dirty="0">
                <a:latin typeface="Calibri"/>
                <a:cs typeface="Calibri"/>
              </a:rPr>
              <a:t> </a:t>
            </a:r>
            <a:r>
              <a:rPr b="1" spc="-10" dirty="0">
                <a:latin typeface="Calibri"/>
                <a:cs typeface="Calibri"/>
              </a:rPr>
              <a:t>if</a:t>
            </a:r>
            <a:r>
              <a:rPr spc="-10" dirty="0">
                <a:latin typeface="Calibri"/>
                <a:cs typeface="Calibri"/>
              </a:rPr>
              <a:t>(head-</a:t>
            </a:r>
            <a:r>
              <a:rPr dirty="0">
                <a:latin typeface="Calibri"/>
                <a:cs typeface="Calibri"/>
              </a:rPr>
              <a:t>&gt;next</a:t>
            </a:r>
            <a:r>
              <a:rPr spc="15" dirty="0">
                <a:latin typeface="Calibri"/>
                <a:cs typeface="Calibri"/>
              </a:rPr>
              <a:t> </a:t>
            </a:r>
            <a:r>
              <a:rPr dirty="0">
                <a:latin typeface="Calibri"/>
                <a:cs typeface="Calibri"/>
              </a:rPr>
              <a:t>==</a:t>
            </a:r>
            <a:r>
              <a:rPr spc="-5" dirty="0">
                <a:latin typeface="Calibri"/>
                <a:cs typeface="Calibri"/>
              </a:rPr>
              <a:t> </a:t>
            </a:r>
            <a:r>
              <a:rPr spc="-20" dirty="0">
                <a:latin typeface="Calibri"/>
                <a:cs typeface="Calibri"/>
              </a:rPr>
              <a:t>head)</a:t>
            </a:r>
            <a:endParaRPr dirty="0">
              <a:latin typeface="Calibri"/>
              <a:cs typeface="Calibri"/>
            </a:endParaRPr>
          </a:p>
          <a:p>
            <a:pPr marL="125095"/>
            <a:r>
              <a:rPr spc="-50" dirty="0">
                <a:latin typeface="Calibri"/>
                <a:cs typeface="Calibri"/>
              </a:rPr>
              <a:t>{</a:t>
            </a:r>
            <a:endParaRPr dirty="0">
              <a:latin typeface="Calibri"/>
              <a:cs typeface="Calibri"/>
            </a:endParaRPr>
          </a:p>
          <a:p>
            <a:pPr marL="239395" marR="765810"/>
            <a:r>
              <a:rPr dirty="0">
                <a:latin typeface="Calibri"/>
                <a:cs typeface="Calibri"/>
              </a:rPr>
              <a:t>head</a:t>
            </a:r>
            <a:r>
              <a:rPr spc="-15" dirty="0">
                <a:latin typeface="Calibri"/>
                <a:cs typeface="Calibri"/>
              </a:rPr>
              <a:t> </a:t>
            </a:r>
            <a:r>
              <a:rPr dirty="0">
                <a:latin typeface="Calibri"/>
                <a:cs typeface="Calibri"/>
              </a:rPr>
              <a:t>=</a:t>
            </a:r>
            <a:r>
              <a:rPr spc="-10" dirty="0">
                <a:latin typeface="Calibri"/>
                <a:cs typeface="Calibri"/>
              </a:rPr>
              <a:t> NULL; free(head);</a:t>
            </a:r>
            <a:endParaRPr dirty="0">
              <a:latin typeface="Calibri"/>
              <a:cs typeface="Calibri"/>
            </a:endParaRPr>
          </a:p>
          <a:p>
            <a:pPr marL="239395"/>
            <a:r>
              <a:rPr spc="-10" dirty="0">
                <a:latin typeface="Calibri"/>
                <a:cs typeface="Calibri"/>
              </a:rPr>
              <a:t>printf("\nNode</a:t>
            </a:r>
            <a:r>
              <a:rPr spc="65" dirty="0">
                <a:latin typeface="Calibri"/>
                <a:cs typeface="Calibri"/>
              </a:rPr>
              <a:t> </a:t>
            </a:r>
            <a:r>
              <a:rPr spc="-10" dirty="0">
                <a:latin typeface="Calibri"/>
                <a:cs typeface="Calibri"/>
              </a:rPr>
              <a:t>Deleted\n");</a:t>
            </a:r>
            <a:endParaRPr dirty="0">
              <a:latin typeface="Calibri"/>
              <a:cs typeface="Calibri"/>
            </a:endParaRPr>
          </a:p>
          <a:p>
            <a:pPr marL="125095"/>
            <a:r>
              <a:rPr spc="-50" dirty="0">
                <a:latin typeface="Calibri"/>
                <a:cs typeface="Calibri"/>
              </a:rPr>
              <a:t>}</a:t>
            </a:r>
            <a:endParaRPr dirty="0">
              <a:latin typeface="Calibri"/>
              <a:cs typeface="Calibri"/>
            </a:endParaRPr>
          </a:p>
          <a:p>
            <a:pPr marL="125095">
              <a:spcBef>
                <a:spcPts val="1205"/>
              </a:spcBef>
            </a:pPr>
            <a:r>
              <a:rPr b="1" spc="-20" dirty="0">
                <a:latin typeface="Calibri"/>
                <a:cs typeface="Calibri"/>
              </a:rPr>
              <a:t>else</a:t>
            </a:r>
            <a:endParaRPr dirty="0">
              <a:latin typeface="Calibri"/>
              <a:cs typeface="Calibri"/>
            </a:endParaRPr>
          </a:p>
          <a:p>
            <a:pPr marL="125095"/>
            <a:r>
              <a:rPr spc="-50" dirty="0">
                <a:latin typeface="Calibri"/>
                <a:cs typeface="Calibri"/>
              </a:rPr>
              <a:t>{</a:t>
            </a:r>
            <a:endParaRPr dirty="0">
              <a:latin typeface="Calibri"/>
              <a:cs typeface="Calibri"/>
            </a:endParaRPr>
          </a:p>
          <a:p>
            <a:pPr marL="239395"/>
            <a:r>
              <a:rPr dirty="0">
                <a:latin typeface="Calibri"/>
                <a:cs typeface="Calibri"/>
              </a:rPr>
              <a:t>ptr</a:t>
            </a:r>
            <a:r>
              <a:rPr spc="-5" dirty="0">
                <a:latin typeface="Calibri"/>
                <a:cs typeface="Calibri"/>
              </a:rPr>
              <a:t> </a:t>
            </a:r>
            <a:r>
              <a:rPr dirty="0">
                <a:latin typeface="Calibri"/>
                <a:cs typeface="Calibri"/>
              </a:rPr>
              <a:t>=</a:t>
            </a:r>
            <a:r>
              <a:rPr spc="-15" dirty="0">
                <a:latin typeface="Calibri"/>
                <a:cs typeface="Calibri"/>
              </a:rPr>
              <a:t> </a:t>
            </a:r>
            <a:r>
              <a:rPr spc="-10" dirty="0">
                <a:latin typeface="Calibri"/>
                <a:cs typeface="Calibri"/>
              </a:rPr>
              <a:t>head;</a:t>
            </a:r>
            <a:endParaRPr dirty="0">
              <a:latin typeface="Calibri"/>
              <a:cs typeface="Calibri"/>
            </a:endParaRPr>
          </a:p>
          <a:p>
            <a:pPr marL="353695" marR="120014" indent="-114300"/>
            <a:r>
              <a:rPr b="1" dirty="0">
                <a:latin typeface="Calibri"/>
                <a:cs typeface="Calibri"/>
              </a:rPr>
              <a:t>while</a:t>
            </a:r>
            <a:r>
              <a:rPr dirty="0">
                <a:latin typeface="Calibri"/>
                <a:cs typeface="Calibri"/>
              </a:rPr>
              <a:t>(ptr</a:t>
            </a:r>
            <a:r>
              <a:rPr spc="-10" dirty="0">
                <a:latin typeface="Calibri"/>
                <a:cs typeface="Calibri"/>
              </a:rPr>
              <a:t> -</a:t>
            </a:r>
            <a:r>
              <a:rPr dirty="0">
                <a:latin typeface="Calibri"/>
                <a:cs typeface="Calibri"/>
              </a:rPr>
              <a:t>&gt;</a:t>
            </a:r>
            <a:r>
              <a:rPr spc="-15" dirty="0">
                <a:latin typeface="Calibri"/>
                <a:cs typeface="Calibri"/>
              </a:rPr>
              <a:t> </a:t>
            </a:r>
            <a:r>
              <a:rPr dirty="0">
                <a:latin typeface="Calibri"/>
                <a:cs typeface="Calibri"/>
              </a:rPr>
              <a:t>next</a:t>
            </a:r>
            <a:r>
              <a:rPr spc="-10" dirty="0">
                <a:latin typeface="Calibri"/>
                <a:cs typeface="Calibri"/>
              </a:rPr>
              <a:t> </a:t>
            </a:r>
            <a:r>
              <a:rPr dirty="0">
                <a:latin typeface="Calibri"/>
                <a:cs typeface="Calibri"/>
              </a:rPr>
              <a:t>!=</a:t>
            </a:r>
            <a:r>
              <a:rPr spc="-25" dirty="0">
                <a:latin typeface="Calibri"/>
                <a:cs typeface="Calibri"/>
              </a:rPr>
              <a:t> </a:t>
            </a:r>
            <a:r>
              <a:rPr spc="-20" dirty="0">
                <a:latin typeface="Calibri"/>
                <a:cs typeface="Calibri"/>
              </a:rPr>
              <a:t>head) </a:t>
            </a:r>
            <a:r>
              <a:rPr dirty="0">
                <a:latin typeface="Calibri"/>
                <a:cs typeface="Calibri"/>
              </a:rPr>
              <a:t>ptr</a:t>
            </a:r>
            <a:r>
              <a:rPr spc="-5" dirty="0">
                <a:latin typeface="Calibri"/>
                <a:cs typeface="Calibri"/>
              </a:rPr>
              <a:t> </a:t>
            </a:r>
            <a:r>
              <a:rPr dirty="0">
                <a:latin typeface="Calibri"/>
                <a:cs typeface="Calibri"/>
              </a:rPr>
              <a:t>=</a:t>
            </a:r>
            <a:r>
              <a:rPr spc="-10" dirty="0">
                <a:latin typeface="Calibri"/>
                <a:cs typeface="Calibri"/>
              </a:rPr>
              <a:t> </a:t>
            </a:r>
            <a:r>
              <a:rPr dirty="0">
                <a:latin typeface="Calibri"/>
                <a:cs typeface="Calibri"/>
              </a:rPr>
              <a:t>ptr </a:t>
            </a:r>
            <a:r>
              <a:rPr spc="-10" dirty="0">
                <a:latin typeface="Calibri"/>
                <a:cs typeface="Calibri"/>
              </a:rPr>
              <a:t>-</a:t>
            </a:r>
            <a:r>
              <a:rPr dirty="0">
                <a:latin typeface="Calibri"/>
                <a:cs typeface="Calibri"/>
              </a:rPr>
              <a:t>&gt;</a:t>
            </a:r>
            <a:r>
              <a:rPr spc="-15" dirty="0">
                <a:latin typeface="Calibri"/>
                <a:cs typeface="Calibri"/>
              </a:rPr>
              <a:t> </a:t>
            </a:r>
            <a:r>
              <a:rPr spc="-20" dirty="0">
                <a:latin typeface="Calibri"/>
                <a:cs typeface="Calibri"/>
              </a:rPr>
              <a:t>next;</a:t>
            </a:r>
            <a:endParaRPr dirty="0">
              <a:latin typeface="Calibri"/>
              <a:cs typeface="Calibri"/>
            </a:endParaRPr>
          </a:p>
          <a:p>
            <a:pPr marL="239395" marR="223520"/>
            <a:r>
              <a:rPr spc="-10" dirty="0">
                <a:latin typeface="Calibri"/>
                <a:cs typeface="Calibri"/>
              </a:rPr>
              <a:t>ptr-</a:t>
            </a:r>
            <a:r>
              <a:rPr dirty="0">
                <a:latin typeface="Calibri"/>
                <a:cs typeface="Calibri"/>
              </a:rPr>
              <a:t>&gt;next</a:t>
            </a:r>
            <a:r>
              <a:rPr spc="25" dirty="0">
                <a:latin typeface="Calibri"/>
                <a:cs typeface="Calibri"/>
              </a:rPr>
              <a:t> </a:t>
            </a:r>
            <a:r>
              <a:rPr dirty="0">
                <a:latin typeface="Calibri"/>
                <a:cs typeface="Calibri"/>
              </a:rPr>
              <a:t>=</a:t>
            </a:r>
            <a:r>
              <a:rPr spc="10" dirty="0">
                <a:latin typeface="Calibri"/>
                <a:cs typeface="Calibri"/>
              </a:rPr>
              <a:t> </a:t>
            </a:r>
            <a:r>
              <a:rPr spc="-10" dirty="0">
                <a:latin typeface="Calibri"/>
                <a:cs typeface="Calibri"/>
              </a:rPr>
              <a:t>head-&gt;next; free(head);</a:t>
            </a:r>
            <a:endParaRPr dirty="0">
              <a:latin typeface="Calibri"/>
              <a:cs typeface="Calibri"/>
            </a:endParaRPr>
          </a:p>
          <a:p>
            <a:pPr marL="239395" marR="5080"/>
            <a:r>
              <a:rPr dirty="0">
                <a:latin typeface="Calibri"/>
                <a:cs typeface="Calibri"/>
              </a:rPr>
              <a:t>head =</a:t>
            </a:r>
            <a:r>
              <a:rPr spc="5" dirty="0">
                <a:latin typeface="Calibri"/>
                <a:cs typeface="Calibri"/>
              </a:rPr>
              <a:t> </a:t>
            </a:r>
            <a:r>
              <a:rPr spc="-10" dirty="0">
                <a:latin typeface="Calibri"/>
                <a:cs typeface="Calibri"/>
              </a:rPr>
              <a:t>ptr-&gt;next; printf("\nNode</a:t>
            </a:r>
            <a:r>
              <a:rPr spc="65" dirty="0">
                <a:latin typeface="Calibri"/>
                <a:cs typeface="Calibri"/>
              </a:rPr>
              <a:t> </a:t>
            </a:r>
            <a:r>
              <a:rPr spc="-10" dirty="0">
                <a:latin typeface="Calibri"/>
                <a:cs typeface="Calibri"/>
              </a:rPr>
              <a:t>Deleted\n");</a:t>
            </a:r>
            <a:endParaRPr dirty="0">
              <a:latin typeface="Calibri"/>
              <a:cs typeface="Calibri"/>
            </a:endParaRPr>
          </a:p>
          <a:p>
            <a:pPr marL="125095"/>
            <a:r>
              <a:rPr spc="-50" dirty="0">
                <a:latin typeface="Calibri"/>
                <a:cs typeface="Calibri"/>
              </a:rPr>
              <a:t>}</a:t>
            </a:r>
            <a:endParaRPr dirty="0">
              <a:latin typeface="Calibri"/>
              <a:cs typeface="Calibri"/>
            </a:endParaRPr>
          </a:p>
          <a:p>
            <a:pPr marL="12700"/>
            <a:r>
              <a:rPr spc="-50" dirty="0">
                <a:latin typeface="Calibri"/>
                <a:cs typeface="Calibri"/>
              </a:rPr>
              <a:t>}</a:t>
            </a:r>
            <a:endParaRPr dirty="0">
              <a:latin typeface="Calibri"/>
              <a:cs typeface="Calibri"/>
            </a:endParaRPr>
          </a:p>
        </p:txBody>
      </p:sp>
      <p:pic>
        <p:nvPicPr>
          <p:cNvPr id="4" name="object 4"/>
          <p:cNvPicPr/>
          <p:nvPr/>
        </p:nvPicPr>
        <p:blipFill>
          <a:blip r:embed="rId2" cstate="print"/>
          <a:stretch>
            <a:fillRect/>
          </a:stretch>
        </p:blipFill>
        <p:spPr>
          <a:xfrm>
            <a:off x="5562600" y="1600200"/>
            <a:ext cx="5956185" cy="3312922"/>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807845">
              <a:spcBef>
                <a:spcPts val="105"/>
              </a:spcBef>
            </a:pPr>
            <a:r>
              <a:rPr dirty="0"/>
              <a:t>Deletion</a:t>
            </a:r>
            <a:r>
              <a:rPr spc="-40" dirty="0"/>
              <a:t> </a:t>
            </a:r>
            <a:r>
              <a:rPr dirty="0"/>
              <a:t>at</a:t>
            </a:r>
            <a:r>
              <a:rPr spc="-30" dirty="0"/>
              <a:t> </a:t>
            </a:r>
            <a:r>
              <a:rPr dirty="0"/>
              <a:t>the</a:t>
            </a:r>
            <a:r>
              <a:rPr spc="-20" dirty="0"/>
              <a:t> </a:t>
            </a:r>
            <a:r>
              <a:rPr spc="-25" dirty="0"/>
              <a:t>end</a:t>
            </a:r>
          </a:p>
        </p:txBody>
      </p:sp>
      <p:sp>
        <p:nvSpPr>
          <p:cNvPr id="3" name="object 3"/>
          <p:cNvSpPr txBox="1"/>
          <p:nvPr/>
        </p:nvSpPr>
        <p:spPr>
          <a:xfrm>
            <a:off x="685800" y="914400"/>
            <a:ext cx="4800600" cy="5921493"/>
          </a:xfrm>
          <a:prstGeom prst="rect">
            <a:avLst/>
          </a:prstGeom>
        </p:spPr>
        <p:txBody>
          <a:bodyPr vert="horz" wrap="square" lIns="0" tIns="12065" rIns="0" bIns="0" rtlCol="0">
            <a:spAutoFit/>
          </a:bodyPr>
          <a:lstStyle/>
          <a:p>
            <a:pPr marL="12700">
              <a:spcBef>
                <a:spcPts val="95"/>
              </a:spcBef>
            </a:pPr>
            <a:r>
              <a:rPr sz="1600" b="1" dirty="0">
                <a:latin typeface="Calibri"/>
                <a:cs typeface="Calibri"/>
              </a:rPr>
              <a:t>void</a:t>
            </a:r>
            <a:r>
              <a:rPr sz="1600" b="1" spc="-30" dirty="0">
                <a:latin typeface="Calibri"/>
                <a:cs typeface="Calibri"/>
              </a:rPr>
              <a:t> </a:t>
            </a:r>
            <a:r>
              <a:rPr sz="1600" spc="-10" dirty="0">
                <a:latin typeface="Calibri"/>
                <a:cs typeface="Calibri"/>
              </a:rPr>
              <a:t>last_delete()</a:t>
            </a:r>
            <a:endParaRPr sz="1600" dirty="0">
              <a:latin typeface="Calibri"/>
              <a:cs typeface="Calibri"/>
            </a:endParaRPr>
          </a:p>
          <a:p>
            <a:pPr marL="12700"/>
            <a:r>
              <a:rPr sz="1600" spc="-50" dirty="0">
                <a:latin typeface="Calibri"/>
                <a:cs typeface="Calibri"/>
              </a:rPr>
              <a:t>{</a:t>
            </a:r>
            <a:endParaRPr sz="1600" dirty="0">
              <a:latin typeface="Calibri"/>
              <a:cs typeface="Calibri"/>
            </a:endParaRPr>
          </a:p>
          <a:p>
            <a:pPr marL="12700"/>
            <a:r>
              <a:rPr sz="1600" dirty="0">
                <a:latin typeface="Calibri"/>
                <a:cs typeface="Calibri"/>
              </a:rPr>
              <a:t>struct</a:t>
            </a:r>
            <a:r>
              <a:rPr sz="1600" spc="-30" dirty="0">
                <a:latin typeface="Calibri"/>
                <a:cs typeface="Calibri"/>
              </a:rPr>
              <a:t> </a:t>
            </a:r>
            <a:r>
              <a:rPr sz="1600" dirty="0">
                <a:latin typeface="Calibri"/>
                <a:cs typeface="Calibri"/>
              </a:rPr>
              <a:t>node</a:t>
            </a:r>
            <a:r>
              <a:rPr sz="1600" spc="-35" dirty="0">
                <a:latin typeface="Calibri"/>
                <a:cs typeface="Calibri"/>
              </a:rPr>
              <a:t> </a:t>
            </a:r>
            <a:r>
              <a:rPr sz="1600" dirty="0">
                <a:latin typeface="Calibri"/>
                <a:cs typeface="Calibri"/>
              </a:rPr>
              <a:t>*ptr,</a:t>
            </a:r>
            <a:r>
              <a:rPr sz="1600" spc="-15" dirty="0">
                <a:latin typeface="Calibri"/>
                <a:cs typeface="Calibri"/>
              </a:rPr>
              <a:t> </a:t>
            </a:r>
            <a:r>
              <a:rPr sz="1600" spc="-10" dirty="0">
                <a:latin typeface="Calibri"/>
                <a:cs typeface="Calibri"/>
              </a:rPr>
              <a:t>*preptr;</a:t>
            </a:r>
            <a:endParaRPr sz="1600" dirty="0">
              <a:latin typeface="Calibri"/>
              <a:cs typeface="Calibri"/>
            </a:endParaRPr>
          </a:p>
          <a:p>
            <a:pPr marL="125095"/>
            <a:r>
              <a:rPr sz="1600" b="1" spc="-10" dirty="0">
                <a:latin typeface="Calibri"/>
                <a:cs typeface="Calibri"/>
              </a:rPr>
              <a:t>if</a:t>
            </a:r>
            <a:r>
              <a:rPr sz="1600" spc="-10" dirty="0">
                <a:latin typeface="Calibri"/>
                <a:cs typeface="Calibri"/>
              </a:rPr>
              <a:t>(head==NULL)</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239395"/>
            <a:r>
              <a:rPr sz="1600" spc="-10" dirty="0">
                <a:latin typeface="Calibri"/>
                <a:cs typeface="Calibri"/>
              </a:rPr>
              <a:t>printf("\nUNDERFLOW\n");</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125095"/>
            <a:r>
              <a:rPr sz="1600" b="1" dirty="0">
                <a:latin typeface="Calibri"/>
                <a:cs typeface="Calibri"/>
              </a:rPr>
              <a:t>else</a:t>
            </a:r>
            <a:r>
              <a:rPr sz="1600" b="1" spc="-25" dirty="0">
                <a:latin typeface="Calibri"/>
                <a:cs typeface="Calibri"/>
              </a:rPr>
              <a:t> </a:t>
            </a:r>
            <a:r>
              <a:rPr sz="1600" b="1" dirty="0">
                <a:latin typeface="Calibri"/>
                <a:cs typeface="Calibri"/>
              </a:rPr>
              <a:t>if</a:t>
            </a:r>
            <a:r>
              <a:rPr sz="1600" b="1" spc="-10" dirty="0">
                <a:latin typeface="Calibri"/>
                <a:cs typeface="Calibri"/>
              </a:rPr>
              <a:t> </a:t>
            </a:r>
            <a:r>
              <a:rPr sz="1600" dirty="0">
                <a:latin typeface="Calibri"/>
                <a:cs typeface="Calibri"/>
              </a:rPr>
              <a:t>(head</a:t>
            </a:r>
            <a:r>
              <a:rPr sz="1600" spc="-20" dirty="0">
                <a:latin typeface="Calibri"/>
                <a:cs typeface="Calibri"/>
              </a:rPr>
              <a:t> </a:t>
            </a:r>
            <a:r>
              <a:rPr sz="1600" spc="-10" dirty="0">
                <a:latin typeface="Calibri"/>
                <a:cs typeface="Calibri"/>
              </a:rPr>
              <a:t>-</a:t>
            </a:r>
            <a:r>
              <a:rPr sz="1600" dirty="0">
                <a:latin typeface="Calibri"/>
                <a:cs typeface="Calibri"/>
              </a:rPr>
              <a:t>&gt;next</a:t>
            </a:r>
            <a:r>
              <a:rPr sz="1600" spc="5" dirty="0">
                <a:latin typeface="Calibri"/>
                <a:cs typeface="Calibri"/>
              </a:rPr>
              <a:t> </a:t>
            </a:r>
            <a:r>
              <a:rPr sz="1600" dirty="0">
                <a:latin typeface="Calibri"/>
                <a:cs typeface="Calibri"/>
              </a:rPr>
              <a:t>==</a:t>
            </a:r>
            <a:r>
              <a:rPr sz="1600" spc="-15" dirty="0">
                <a:latin typeface="Calibri"/>
                <a:cs typeface="Calibri"/>
              </a:rPr>
              <a:t> </a:t>
            </a:r>
            <a:r>
              <a:rPr sz="1600" spc="-20" dirty="0">
                <a:latin typeface="Calibri"/>
                <a:cs typeface="Calibri"/>
              </a:rPr>
              <a:t>head)</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239395" marR="765810"/>
            <a:r>
              <a:rPr sz="1600" dirty="0">
                <a:latin typeface="Calibri"/>
                <a:cs typeface="Calibri"/>
              </a:rPr>
              <a:t>head</a:t>
            </a:r>
            <a:r>
              <a:rPr sz="1600" spc="-15" dirty="0">
                <a:latin typeface="Calibri"/>
                <a:cs typeface="Calibri"/>
              </a:rPr>
              <a:t> </a:t>
            </a:r>
            <a:r>
              <a:rPr sz="1600" dirty="0">
                <a:latin typeface="Calibri"/>
                <a:cs typeface="Calibri"/>
              </a:rPr>
              <a:t>=</a:t>
            </a:r>
            <a:r>
              <a:rPr sz="1600" spc="-10" dirty="0">
                <a:latin typeface="Calibri"/>
                <a:cs typeface="Calibri"/>
              </a:rPr>
              <a:t> NULL; free(head);</a:t>
            </a:r>
            <a:endParaRPr sz="1600" dirty="0">
              <a:latin typeface="Calibri"/>
              <a:cs typeface="Calibri"/>
            </a:endParaRPr>
          </a:p>
          <a:p>
            <a:pPr marL="239395"/>
            <a:r>
              <a:rPr sz="1600" spc="-10" dirty="0">
                <a:latin typeface="Calibri"/>
                <a:cs typeface="Calibri"/>
              </a:rPr>
              <a:t>printf("\nNode</a:t>
            </a:r>
            <a:r>
              <a:rPr sz="1600" spc="65" dirty="0">
                <a:latin typeface="Calibri"/>
                <a:cs typeface="Calibri"/>
              </a:rPr>
              <a:t> </a:t>
            </a:r>
            <a:r>
              <a:rPr sz="1600" spc="-10" dirty="0">
                <a:latin typeface="Calibri"/>
                <a:cs typeface="Calibri"/>
              </a:rPr>
              <a:t>Deleted\n");</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125095"/>
            <a:r>
              <a:rPr sz="1600" b="1" spc="-20" dirty="0">
                <a:latin typeface="Calibri"/>
                <a:cs typeface="Calibri"/>
              </a:rPr>
              <a:t>else</a:t>
            </a:r>
            <a:endParaRPr sz="1600" dirty="0">
              <a:latin typeface="Calibri"/>
              <a:cs typeface="Calibri"/>
            </a:endParaRPr>
          </a:p>
          <a:p>
            <a:pPr marL="125095">
              <a:spcBef>
                <a:spcPts val="5"/>
              </a:spcBef>
            </a:pPr>
            <a:r>
              <a:rPr sz="1600" spc="-50" dirty="0">
                <a:latin typeface="Calibri"/>
                <a:cs typeface="Calibri"/>
              </a:rPr>
              <a:t>{</a:t>
            </a:r>
            <a:endParaRPr sz="1600" dirty="0">
              <a:latin typeface="Calibri"/>
              <a:cs typeface="Calibri"/>
            </a:endParaRPr>
          </a:p>
          <a:p>
            <a:pPr marL="239395"/>
            <a:r>
              <a:rPr sz="1600" dirty="0">
                <a:latin typeface="Calibri"/>
                <a:cs typeface="Calibri"/>
              </a:rPr>
              <a:t>ptr</a:t>
            </a:r>
            <a:r>
              <a:rPr sz="1600" spc="-5" dirty="0">
                <a:latin typeface="Calibri"/>
                <a:cs typeface="Calibri"/>
              </a:rPr>
              <a:t> </a:t>
            </a:r>
            <a:r>
              <a:rPr sz="1600" dirty="0">
                <a:latin typeface="Calibri"/>
                <a:cs typeface="Calibri"/>
              </a:rPr>
              <a:t>=</a:t>
            </a:r>
            <a:r>
              <a:rPr sz="1600" spc="-15" dirty="0">
                <a:latin typeface="Calibri"/>
                <a:cs typeface="Calibri"/>
              </a:rPr>
              <a:t> </a:t>
            </a:r>
            <a:r>
              <a:rPr sz="1600" spc="-10" dirty="0">
                <a:latin typeface="Calibri"/>
                <a:cs typeface="Calibri"/>
              </a:rPr>
              <a:t>head;</a:t>
            </a:r>
            <a:endParaRPr sz="1600" dirty="0">
              <a:latin typeface="Calibri"/>
              <a:cs typeface="Calibri"/>
            </a:endParaRPr>
          </a:p>
          <a:p>
            <a:pPr marL="239395"/>
            <a:r>
              <a:rPr sz="1600" b="1" dirty="0">
                <a:latin typeface="Calibri"/>
                <a:cs typeface="Calibri"/>
              </a:rPr>
              <a:t>while</a:t>
            </a:r>
            <a:r>
              <a:rPr sz="1600" dirty="0">
                <a:latin typeface="Calibri"/>
                <a:cs typeface="Calibri"/>
              </a:rPr>
              <a:t>(ptr</a:t>
            </a:r>
            <a:r>
              <a:rPr sz="1600" spc="-20" dirty="0">
                <a:latin typeface="Calibri"/>
                <a:cs typeface="Calibri"/>
              </a:rPr>
              <a:t> </a:t>
            </a:r>
            <a:r>
              <a:rPr sz="1600" spc="-10" dirty="0">
                <a:latin typeface="Calibri"/>
                <a:cs typeface="Calibri"/>
              </a:rPr>
              <a:t>-</a:t>
            </a:r>
            <a:r>
              <a:rPr sz="1600" dirty="0">
                <a:latin typeface="Calibri"/>
                <a:cs typeface="Calibri"/>
              </a:rPr>
              <a:t>&gt;next !=</a:t>
            </a:r>
            <a:r>
              <a:rPr sz="1600" spc="-35" dirty="0">
                <a:latin typeface="Calibri"/>
                <a:cs typeface="Calibri"/>
              </a:rPr>
              <a:t> </a:t>
            </a:r>
            <a:r>
              <a:rPr sz="1600" spc="-20" dirty="0">
                <a:latin typeface="Calibri"/>
                <a:cs typeface="Calibri"/>
              </a:rPr>
              <a:t>head)</a:t>
            </a:r>
            <a:endParaRPr sz="1600" dirty="0">
              <a:latin typeface="Calibri"/>
              <a:cs typeface="Calibri"/>
            </a:endParaRPr>
          </a:p>
          <a:p>
            <a:pPr marL="239395"/>
            <a:r>
              <a:rPr sz="1600" spc="-50" dirty="0">
                <a:latin typeface="Calibri"/>
                <a:cs typeface="Calibri"/>
              </a:rPr>
              <a:t>{</a:t>
            </a:r>
            <a:endParaRPr sz="1600" dirty="0">
              <a:latin typeface="Calibri"/>
              <a:cs typeface="Calibri"/>
            </a:endParaRPr>
          </a:p>
          <a:p>
            <a:pPr marL="353695"/>
            <a:r>
              <a:rPr sz="1600" spc="-10" dirty="0">
                <a:latin typeface="Calibri"/>
                <a:cs typeface="Calibri"/>
              </a:rPr>
              <a:t>preptr=ptr;</a:t>
            </a:r>
            <a:endParaRPr sz="1600" dirty="0">
              <a:latin typeface="Calibri"/>
              <a:cs typeface="Calibri"/>
            </a:endParaRPr>
          </a:p>
          <a:p>
            <a:pPr marL="353695"/>
            <a:r>
              <a:rPr sz="1600" dirty="0">
                <a:latin typeface="Calibri"/>
                <a:cs typeface="Calibri"/>
              </a:rPr>
              <a:t>ptr</a:t>
            </a:r>
            <a:r>
              <a:rPr sz="1600" spc="5" dirty="0">
                <a:latin typeface="Calibri"/>
                <a:cs typeface="Calibri"/>
              </a:rPr>
              <a:t> </a:t>
            </a:r>
            <a:r>
              <a:rPr sz="1600" dirty="0">
                <a:latin typeface="Calibri"/>
                <a:cs typeface="Calibri"/>
              </a:rPr>
              <a:t>= </a:t>
            </a:r>
            <a:r>
              <a:rPr sz="1600" spc="-10" dirty="0">
                <a:latin typeface="Calibri"/>
                <a:cs typeface="Calibri"/>
              </a:rPr>
              <a:t>ptr-&gt;next;</a:t>
            </a:r>
            <a:endParaRPr sz="1600" dirty="0">
              <a:latin typeface="Calibri"/>
              <a:cs typeface="Calibri"/>
            </a:endParaRPr>
          </a:p>
          <a:p>
            <a:pPr marL="239395"/>
            <a:r>
              <a:rPr sz="1600" spc="-50" dirty="0">
                <a:latin typeface="Calibri"/>
                <a:cs typeface="Calibri"/>
              </a:rPr>
              <a:t>}</a:t>
            </a:r>
            <a:endParaRPr sz="1600" dirty="0">
              <a:latin typeface="Calibri"/>
              <a:cs typeface="Calibri"/>
            </a:endParaRPr>
          </a:p>
          <a:p>
            <a:pPr marL="239395" marR="93980"/>
            <a:r>
              <a:rPr sz="1600" spc="-10" dirty="0">
                <a:latin typeface="Calibri"/>
                <a:cs typeface="Calibri"/>
              </a:rPr>
              <a:t>preptr-</a:t>
            </a:r>
            <a:r>
              <a:rPr sz="1600" dirty="0">
                <a:latin typeface="Calibri"/>
                <a:cs typeface="Calibri"/>
              </a:rPr>
              <a:t>&gt;next</a:t>
            </a:r>
            <a:r>
              <a:rPr sz="1600" spc="20" dirty="0">
                <a:latin typeface="Calibri"/>
                <a:cs typeface="Calibri"/>
              </a:rPr>
              <a:t> </a:t>
            </a:r>
            <a:r>
              <a:rPr sz="1600" dirty="0">
                <a:latin typeface="Calibri"/>
                <a:cs typeface="Calibri"/>
              </a:rPr>
              <a:t>=</a:t>
            </a:r>
            <a:r>
              <a:rPr sz="1600" spc="-10" dirty="0">
                <a:latin typeface="Calibri"/>
                <a:cs typeface="Calibri"/>
              </a:rPr>
              <a:t> </a:t>
            </a:r>
            <a:r>
              <a:rPr sz="1600" dirty="0">
                <a:latin typeface="Calibri"/>
                <a:cs typeface="Calibri"/>
              </a:rPr>
              <a:t>ptr</a:t>
            </a:r>
            <a:r>
              <a:rPr sz="1600" spc="5" dirty="0">
                <a:latin typeface="Calibri"/>
                <a:cs typeface="Calibri"/>
              </a:rPr>
              <a:t> </a:t>
            </a:r>
            <a:r>
              <a:rPr sz="1600" spc="-10" dirty="0">
                <a:latin typeface="Calibri"/>
                <a:cs typeface="Calibri"/>
              </a:rPr>
              <a:t>-</a:t>
            </a:r>
            <a:r>
              <a:rPr sz="1600" dirty="0">
                <a:latin typeface="Calibri"/>
                <a:cs typeface="Calibri"/>
              </a:rPr>
              <a:t>&gt; </a:t>
            </a:r>
            <a:r>
              <a:rPr sz="1600" spc="-20" dirty="0">
                <a:latin typeface="Calibri"/>
                <a:cs typeface="Calibri"/>
              </a:rPr>
              <a:t>next; </a:t>
            </a:r>
            <a:r>
              <a:rPr sz="1600" spc="-10" dirty="0">
                <a:latin typeface="Calibri"/>
                <a:cs typeface="Calibri"/>
              </a:rPr>
              <a:t>free(ptr);</a:t>
            </a:r>
            <a:endParaRPr sz="1600" dirty="0">
              <a:latin typeface="Calibri"/>
              <a:cs typeface="Calibri"/>
            </a:endParaRPr>
          </a:p>
          <a:p>
            <a:pPr marL="239395"/>
            <a:r>
              <a:rPr sz="1600" spc="-10" dirty="0">
                <a:latin typeface="Calibri"/>
                <a:cs typeface="Calibri"/>
              </a:rPr>
              <a:t>printf("\nNode</a:t>
            </a:r>
            <a:r>
              <a:rPr sz="1600" spc="65" dirty="0">
                <a:latin typeface="Calibri"/>
                <a:cs typeface="Calibri"/>
              </a:rPr>
              <a:t> </a:t>
            </a:r>
            <a:r>
              <a:rPr sz="1600" spc="-10" dirty="0">
                <a:latin typeface="Calibri"/>
                <a:cs typeface="Calibri"/>
              </a:rPr>
              <a:t>Deleted\n");</a:t>
            </a:r>
            <a:endParaRPr sz="1600" dirty="0">
              <a:latin typeface="Calibri"/>
              <a:cs typeface="Calibri"/>
            </a:endParaRPr>
          </a:p>
          <a:p>
            <a:pPr marL="125095"/>
            <a:r>
              <a:rPr sz="1600" spc="-50" dirty="0">
                <a:latin typeface="Calibri"/>
                <a:cs typeface="Calibri"/>
              </a:rPr>
              <a:t>}</a:t>
            </a:r>
            <a:endParaRPr sz="1600" dirty="0">
              <a:latin typeface="Calibri"/>
              <a:cs typeface="Calibri"/>
            </a:endParaRPr>
          </a:p>
          <a:p>
            <a:pPr marL="12700"/>
            <a:r>
              <a:rPr sz="1600" spc="-50" dirty="0">
                <a:latin typeface="Calibri"/>
                <a:cs typeface="Calibri"/>
              </a:rPr>
              <a:t>}</a:t>
            </a:r>
            <a:endParaRPr sz="1600" dirty="0">
              <a:latin typeface="Calibri"/>
              <a:cs typeface="Calibri"/>
            </a:endParaRPr>
          </a:p>
        </p:txBody>
      </p:sp>
      <p:pic>
        <p:nvPicPr>
          <p:cNvPr id="4" name="object 4"/>
          <p:cNvPicPr/>
          <p:nvPr/>
        </p:nvPicPr>
        <p:blipFill>
          <a:blip r:embed="rId2" cstate="print"/>
          <a:stretch>
            <a:fillRect/>
          </a:stretch>
        </p:blipFill>
        <p:spPr>
          <a:xfrm>
            <a:off x="5486400" y="1828800"/>
            <a:ext cx="6288047" cy="2806446"/>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62880"/>
            <a:ext cx="4572000" cy="963341"/>
          </a:xfrm>
          <a:prstGeom prst="rect">
            <a:avLst/>
          </a:prstGeom>
        </p:spPr>
        <p:txBody>
          <a:bodyPr vert="horz" wrap="square" lIns="0" tIns="283464" rIns="0" bIns="0" rtlCol="0">
            <a:spAutoFit/>
          </a:bodyPr>
          <a:lstStyle/>
          <a:p>
            <a:pPr marL="1878013">
              <a:spcBef>
                <a:spcPts val="105"/>
              </a:spcBef>
            </a:pPr>
            <a:r>
              <a:rPr spc="-10" dirty="0"/>
              <a:t>Searching</a:t>
            </a:r>
          </a:p>
        </p:txBody>
      </p:sp>
      <p:sp>
        <p:nvSpPr>
          <p:cNvPr id="3" name="object 3"/>
          <p:cNvSpPr txBox="1"/>
          <p:nvPr/>
        </p:nvSpPr>
        <p:spPr>
          <a:xfrm>
            <a:off x="304800" y="609600"/>
            <a:ext cx="5029200" cy="5399555"/>
          </a:xfrm>
          <a:prstGeom prst="rect">
            <a:avLst/>
          </a:prstGeom>
        </p:spPr>
        <p:txBody>
          <a:bodyPr vert="horz" wrap="square" lIns="0" tIns="13335" rIns="0" bIns="0" rtlCol="0">
            <a:spAutoFit/>
          </a:bodyPr>
          <a:lstStyle/>
          <a:p>
            <a:pPr marL="12700">
              <a:spcBef>
                <a:spcPts val="105"/>
              </a:spcBef>
            </a:pPr>
            <a:r>
              <a:rPr b="1" dirty="0">
                <a:latin typeface="Calibri"/>
                <a:cs typeface="Calibri"/>
              </a:rPr>
              <a:t>void</a:t>
            </a:r>
            <a:r>
              <a:rPr b="1" spc="-45" dirty="0">
                <a:latin typeface="Calibri"/>
                <a:cs typeface="Calibri"/>
              </a:rPr>
              <a:t> </a:t>
            </a:r>
            <a:r>
              <a:rPr spc="-10" dirty="0">
                <a:latin typeface="Calibri"/>
                <a:cs typeface="Calibri"/>
              </a:rPr>
              <a:t>search()</a:t>
            </a:r>
            <a:endParaRPr dirty="0">
              <a:latin typeface="Calibri"/>
              <a:cs typeface="Calibri"/>
            </a:endParaRPr>
          </a:p>
          <a:p>
            <a:pPr marL="12700"/>
            <a:r>
              <a:rPr spc="-50" dirty="0">
                <a:latin typeface="Calibri"/>
                <a:cs typeface="Calibri"/>
              </a:rPr>
              <a:t>{</a:t>
            </a:r>
            <a:endParaRPr dirty="0">
              <a:latin typeface="Calibri"/>
              <a:cs typeface="Calibri"/>
            </a:endParaRPr>
          </a:p>
          <a:p>
            <a:pPr marL="100965" marR="1460500"/>
            <a:r>
              <a:rPr dirty="0">
                <a:latin typeface="Calibri"/>
                <a:cs typeface="Calibri"/>
              </a:rPr>
              <a:t>struct</a:t>
            </a:r>
            <a:r>
              <a:rPr spc="-45" dirty="0">
                <a:latin typeface="Calibri"/>
                <a:cs typeface="Calibri"/>
              </a:rPr>
              <a:t> </a:t>
            </a:r>
            <a:r>
              <a:rPr dirty="0">
                <a:latin typeface="Calibri"/>
                <a:cs typeface="Calibri"/>
              </a:rPr>
              <a:t>node</a:t>
            </a:r>
            <a:r>
              <a:rPr spc="-25" dirty="0">
                <a:latin typeface="Calibri"/>
                <a:cs typeface="Calibri"/>
              </a:rPr>
              <a:t> </a:t>
            </a:r>
            <a:r>
              <a:rPr spc="-10" dirty="0">
                <a:latin typeface="Calibri"/>
                <a:cs typeface="Calibri"/>
              </a:rPr>
              <a:t>*ptr;</a:t>
            </a:r>
            <a:r>
              <a:rPr spc="500" dirty="0">
                <a:latin typeface="Calibri"/>
                <a:cs typeface="Calibri"/>
              </a:rPr>
              <a:t> </a:t>
            </a:r>
            <a:r>
              <a:rPr b="1" dirty="0">
                <a:latin typeface="Calibri"/>
                <a:cs typeface="Calibri"/>
              </a:rPr>
              <a:t>int</a:t>
            </a:r>
            <a:r>
              <a:rPr b="1" spc="-30" dirty="0">
                <a:latin typeface="Calibri"/>
                <a:cs typeface="Calibri"/>
              </a:rPr>
              <a:t> </a:t>
            </a:r>
            <a:r>
              <a:rPr spc="-10" dirty="0">
                <a:latin typeface="Calibri"/>
                <a:cs typeface="Calibri"/>
              </a:rPr>
              <a:t>item,i=0,flag=1;</a:t>
            </a:r>
            <a:r>
              <a:rPr spc="500" dirty="0">
                <a:latin typeface="Calibri"/>
                <a:cs typeface="Calibri"/>
              </a:rPr>
              <a:t> </a:t>
            </a:r>
            <a:r>
              <a:rPr dirty="0">
                <a:latin typeface="Calibri"/>
                <a:cs typeface="Calibri"/>
              </a:rPr>
              <a:t>ptr</a:t>
            </a:r>
            <a:r>
              <a:rPr spc="-25" dirty="0">
                <a:latin typeface="Calibri"/>
                <a:cs typeface="Calibri"/>
              </a:rPr>
              <a:t> </a:t>
            </a:r>
            <a:r>
              <a:rPr dirty="0">
                <a:latin typeface="Calibri"/>
                <a:cs typeface="Calibri"/>
              </a:rPr>
              <a:t>=</a:t>
            </a:r>
            <a:r>
              <a:rPr spc="-15" dirty="0">
                <a:latin typeface="Calibri"/>
                <a:cs typeface="Calibri"/>
              </a:rPr>
              <a:t> </a:t>
            </a:r>
            <a:r>
              <a:rPr spc="-10" dirty="0">
                <a:latin typeface="Calibri"/>
                <a:cs typeface="Calibri"/>
              </a:rPr>
              <a:t>head;</a:t>
            </a:r>
            <a:endParaRPr dirty="0">
              <a:latin typeface="Calibri"/>
              <a:cs typeface="Calibri"/>
            </a:endParaRPr>
          </a:p>
          <a:p>
            <a:pPr marL="100965"/>
            <a:r>
              <a:rPr b="1" dirty="0">
                <a:latin typeface="Calibri"/>
                <a:cs typeface="Calibri"/>
              </a:rPr>
              <a:t>if</a:t>
            </a:r>
            <a:r>
              <a:rPr dirty="0">
                <a:latin typeface="Calibri"/>
                <a:cs typeface="Calibri"/>
              </a:rPr>
              <a:t>(ptr</a:t>
            </a:r>
            <a:r>
              <a:rPr spc="-40" dirty="0">
                <a:latin typeface="Calibri"/>
                <a:cs typeface="Calibri"/>
              </a:rPr>
              <a:t> </a:t>
            </a:r>
            <a:r>
              <a:rPr dirty="0">
                <a:latin typeface="Calibri"/>
                <a:cs typeface="Calibri"/>
              </a:rPr>
              <a:t>==</a:t>
            </a:r>
            <a:r>
              <a:rPr spc="-10" dirty="0">
                <a:latin typeface="Calibri"/>
                <a:cs typeface="Calibri"/>
              </a:rPr>
              <a:t> NULL)</a:t>
            </a:r>
            <a:endParaRPr dirty="0">
              <a:latin typeface="Calibri"/>
              <a:cs typeface="Calibri"/>
            </a:endParaRPr>
          </a:p>
          <a:p>
            <a:pPr marL="100965"/>
            <a:r>
              <a:rPr spc="-50" dirty="0">
                <a:latin typeface="Calibri"/>
                <a:cs typeface="Calibri"/>
              </a:rPr>
              <a:t>{</a:t>
            </a:r>
            <a:endParaRPr dirty="0">
              <a:latin typeface="Calibri"/>
              <a:cs typeface="Calibri"/>
            </a:endParaRPr>
          </a:p>
          <a:p>
            <a:pPr marL="189230"/>
            <a:r>
              <a:rPr spc="-10" dirty="0">
                <a:latin typeface="Calibri"/>
                <a:cs typeface="Calibri"/>
              </a:rPr>
              <a:t>printf("\nEmpty</a:t>
            </a:r>
            <a:r>
              <a:rPr spc="95" dirty="0">
                <a:latin typeface="Calibri"/>
                <a:cs typeface="Calibri"/>
              </a:rPr>
              <a:t> </a:t>
            </a:r>
            <a:r>
              <a:rPr spc="-10" dirty="0">
                <a:latin typeface="Calibri"/>
                <a:cs typeface="Calibri"/>
              </a:rPr>
              <a:t>List\n");</a:t>
            </a:r>
            <a:endParaRPr dirty="0">
              <a:latin typeface="Calibri"/>
              <a:cs typeface="Calibri"/>
            </a:endParaRPr>
          </a:p>
          <a:p>
            <a:pPr marL="100965"/>
            <a:r>
              <a:rPr spc="-50" dirty="0">
                <a:latin typeface="Calibri"/>
                <a:cs typeface="Calibri"/>
              </a:rPr>
              <a:t>}</a:t>
            </a:r>
            <a:endParaRPr dirty="0">
              <a:latin typeface="Calibri"/>
              <a:cs typeface="Calibri"/>
            </a:endParaRPr>
          </a:p>
          <a:p>
            <a:pPr marL="100965"/>
            <a:r>
              <a:rPr b="1" spc="-20" dirty="0">
                <a:latin typeface="Calibri"/>
                <a:cs typeface="Calibri"/>
              </a:rPr>
              <a:t>else</a:t>
            </a:r>
            <a:endParaRPr dirty="0">
              <a:latin typeface="Calibri"/>
              <a:cs typeface="Calibri"/>
            </a:endParaRPr>
          </a:p>
          <a:p>
            <a:pPr marL="100965"/>
            <a:r>
              <a:rPr spc="-50" dirty="0">
                <a:latin typeface="Calibri"/>
                <a:cs typeface="Calibri"/>
              </a:rPr>
              <a:t>{</a:t>
            </a:r>
            <a:endParaRPr dirty="0">
              <a:latin typeface="Calibri"/>
              <a:cs typeface="Calibri"/>
            </a:endParaRPr>
          </a:p>
          <a:p>
            <a:pPr marL="541338" marR="5080"/>
            <a:r>
              <a:rPr spc="-10" dirty="0">
                <a:latin typeface="Calibri"/>
                <a:cs typeface="Calibri"/>
              </a:rPr>
              <a:t>printf("\nEnter</a:t>
            </a:r>
            <a:r>
              <a:rPr dirty="0">
                <a:latin typeface="Calibri"/>
                <a:cs typeface="Calibri"/>
              </a:rPr>
              <a:t> item</a:t>
            </a:r>
            <a:r>
              <a:rPr spc="5" dirty="0">
                <a:latin typeface="Calibri"/>
                <a:cs typeface="Calibri"/>
              </a:rPr>
              <a:t> </a:t>
            </a:r>
            <a:r>
              <a:rPr dirty="0">
                <a:latin typeface="Calibri"/>
                <a:cs typeface="Calibri"/>
              </a:rPr>
              <a:t>which</a:t>
            </a:r>
            <a:r>
              <a:rPr spc="5" dirty="0">
                <a:latin typeface="Calibri"/>
                <a:cs typeface="Calibri"/>
              </a:rPr>
              <a:t> </a:t>
            </a:r>
            <a:r>
              <a:rPr dirty="0">
                <a:latin typeface="Calibri"/>
                <a:cs typeface="Calibri"/>
              </a:rPr>
              <a:t>you</a:t>
            </a:r>
            <a:r>
              <a:rPr spc="10" dirty="0">
                <a:latin typeface="Calibri"/>
                <a:cs typeface="Calibri"/>
              </a:rPr>
              <a:t> </a:t>
            </a:r>
            <a:r>
              <a:rPr dirty="0">
                <a:latin typeface="Calibri"/>
                <a:cs typeface="Calibri"/>
              </a:rPr>
              <a:t>want</a:t>
            </a:r>
            <a:r>
              <a:rPr spc="-10" dirty="0">
                <a:latin typeface="Calibri"/>
                <a:cs typeface="Calibri"/>
              </a:rPr>
              <a:t> </a:t>
            </a:r>
            <a:r>
              <a:rPr dirty="0">
                <a:latin typeface="Calibri"/>
                <a:cs typeface="Calibri"/>
              </a:rPr>
              <a:t>to</a:t>
            </a:r>
            <a:r>
              <a:rPr spc="-5" dirty="0">
                <a:latin typeface="Calibri"/>
                <a:cs typeface="Calibri"/>
              </a:rPr>
              <a:t> </a:t>
            </a:r>
            <a:r>
              <a:rPr spc="-10" dirty="0">
                <a:latin typeface="Calibri"/>
                <a:cs typeface="Calibri"/>
              </a:rPr>
              <a:t>search?\n");</a:t>
            </a:r>
            <a:r>
              <a:rPr spc="500" dirty="0">
                <a:latin typeface="Calibri"/>
                <a:cs typeface="Calibri"/>
              </a:rPr>
              <a:t> </a:t>
            </a:r>
            <a:r>
              <a:rPr spc="-10" dirty="0">
                <a:latin typeface="Calibri"/>
                <a:cs typeface="Calibri"/>
              </a:rPr>
              <a:t>scanf("%d",&amp;item);</a:t>
            </a:r>
            <a:endParaRPr dirty="0">
              <a:latin typeface="Calibri"/>
              <a:cs typeface="Calibri"/>
            </a:endParaRPr>
          </a:p>
          <a:p>
            <a:pPr marL="541338"/>
            <a:r>
              <a:rPr b="1" dirty="0">
                <a:latin typeface="Calibri"/>
                <a:cs typeface="Calibri"/>
              </a:rPr>
              <a:t>if</a:t>
            </a:r>
            <a:r>
              <a:rPr dirty="0">
                <a:latin typeface="Calibri"/>
                <a:cs typeface="Calibri"/>
              </a:rPr>
              <a:t>(head</a:t>
            </a:r>
            <a:r>
              <a:rPr spc="-25" dirty="0">
                <a:latin typeface="Calibri"/>
                <a:cs typeface="Calibri"/>
              </a:rPr>
              <a:t> </a:t>
            </a:r>
            <a:r>
              <a:rPr dirty="0">
                <a:latin typeface="Calibri"/>
                <a:cs typeface="Calibri"/>
              </a:rPr>
              <a:t>-&gt;data</a:t>
            </a:r>
            <a:r>
              <a:rPr spc="-20" dirty="0">
                <a:latin typeface="Calibri"/>
                <a:cs typeface="Calibri"/>
              </a:rPr>
              <a:t> </a:t>
            </a:r>
            <a:r>
              <a:rPr dirty="0">
                <a:latin typeface="Calibri"/>
                <a:cs typeface="Calibri"/>
              </a:rPr>
              <a:t>==</a:t>
            </a:r>
            <a:r>
              <a:rPr spc="-35" dirty="0">
                <a:latin typeface="Calibri"/>
                <a:cs typeface="Calibri"/>
              </a:rPr>
              <a:t> </a:t>
            </a:r>
            <a:r>
              <a:rPr spc="-10" dirty="0">
                <a:latin typeface="Calibri"/>
                <a:cs typeface="Calibri"/>
              </a:rPr>
              <a:t>item)</a:t>
            </a:r>
            <a:endParaRPr dirty="0">
              <a:latin typeface="Calibri"/>
              <a:cs typeface="Calibri"/>
            </a:endParaRPr>
          </a:p>
          <a:p>
            <a:pPr marL="541338"/>
            <a:r>
              <a:rPr spc="-50" dirty="0">
                <a:latin typeface="Calibri"/>
                <a:cs typeface="Calibri"/>
              </a:rPr>
              <a:t>{</a:t>
            </a:r>
            <a:endParaRPr dirty="0">
              <a:latin typeface="Calibri"/>
              <a:cs typeface="Calibri"/>
            </a:endParaRPr>
          </a:p>
          <a:p>
            <a:pPr marL="717550" marR="532130"/>
            <a:r>
              <a:rPr spc="-10" dirty="0">
                <a:latin typeface="Calibri"/>
                <a:cs typeface="Calibri"/>
              </a:rPr>
              <a:t>printf("item</a:t>
            </a:r>
            <a:r>
              <a:rPr dirty="0">
                <a:latin typeface="Calibri"/>
                <a:cs typeface="Calibri"/>
              </a:rPr>
              <a:t> found</a:t>
            </a:r>
            <a:r>
              <a:rPr spc="5" dirty="0">
                <a:latin typeface="Calibri"/>
                <a:cs typeface="Calibri"/>
              </a:rPr>
              <a:t> </a:t>
            </a:r>
            <a:r>
              <a:rPr dirty="0">
                <a:latin typeface="Calibri"/>
                <a:cs typeface="Calibri"/>
              </a:rPr>
              <a:t>at</a:t>
            </a:r>
            <a:r>
              <a:rPr spc="-20" dirty="0">
                <a:latin typeface="Calibri"/>
                <a:cs typeface="Calibri"/>
              </a:rPr>
              <a:t> </a:t>
            </a:r>
            <a:r>
              <a:rPr dirty="0">
                <a:latin typeface="Calibri"/>
                <a:cs typeface="Calibri"/>
              </a:rPr>
              <a:t>location</a:t>
            </a:r>
            <a:r>
              <a:rPr spc="5" dirty="0">
                <a:latin typeface="Calibri"/>
                <a:cs typeface="Calibri"/>
              </a:rPr>
              <a:t> </a:t>
            </a:r>
            <a:r>
              <a:rPr spc="-10" dirty="0">
                <a:latin typeface="Calibri"/>
                <a:cs typeface="Calibri"/>
              </a:rPr>
              <a:t>%d",i+1);</a:t>
            </a:r>
            <a:r>
              <a:rPr spc="500" dirty="0">
                <a:latin typeface="Calibri"/>
                <a:cs typeface="Calibri"/>
              </a:rPr>
              <a:t> </a:t>
            </a:r>
            <a:r>
              <a:rPr spc="-10" dirty="0">
                <a:latin typeface="Calibri"/>
                <a:cs typeface="Calibri"/>
              </a:rPr>
              <a:t>flag=0;</a:t>
            </a:r>
            <a:endParaRPr dirty="0">
              <a:latin typeface="Calibri"/>
              <a:cs typeface="Calibri"/>
            </a:endParaRPr>
          </a:p>
          <a:p>
            <a:pPr marL="717550"/>
            <a:r>
              <a:rPr b="1" spc="-10" dirty="0">
                <a:latin typeface="Calibri"/>
                <a:cs typeface="Calibri"/>
              </a:rPr>
              <a:t>return</a:t>
            </a:r>
            <a:r>
              <a:rPr spc="-10" dirty="0">
                <a:latin typeface="Calibri"/>
                <a:cs typeface="Calibri"/>
              </a:rPr>
              <a:t>;</a:t>
            </a:r>
            <a:endParaRPr dirty="0">
              <a:latin typeface="Calibri"/>
              <a:cs typeface="Calibri"/>
            </a:endParaRPr>
          </a:p>
          <a:p>
            <a:pPr marL="541338"/>
            <a:r>
              <a:rPr spc="-50" dirty="0">
                <a:latin typeface="Calibri"/>
                <a:cs typeface="Calibri"/>
              </a:rPr>
              <a:t>}</a:t>
            </a:r>
            <a:endParaRPr dirty="0">
              <a:latin typeface="Calibri"/>
              <a:cs typeface="Calibri"/>
            </a:endParaRPr>
          </a:p>
          <a:p>
            <a:pPr marL="541338"/>
            <a:r>
              <a:rPr b="1" spc="-20" dirty="0">
                <a:latin typeface="Calibri"/>
                <a:cs typeface="Calibri"/>
              </a:rPr>
              <a:t>else</a:t>
            </a:r>
            <a:endParaRPr dirty="0">
              <a:latin typeface="Calibri"/>
              <a:cs typeface="Calibri"/>
            </a:endParaRPr>
          </a:p>
          <a:p>
            <a:pPr marL="443865" indent="-431165">
              <a:buFont typeface="Arial MT"/>
              <a:buChar char="•"/>
              <a:tabLst>
                <a:tab pos="443865" algn="l"/>
              </a:tabLst>
            </a:pPr>
            <a:endParaRPr sz="800" dirty="0">
              <a:latin typeface="Calibri"/>
              <a:cs typeface="Calibri"/>
            </a:endParaRPr>
          </a:p>
        </p:txBody>
      </p:sp>
      <p:sp>
        <p:nvSpPr>
          <p:cNvPr id="4" name="object 3">
            <a:extLst>
              <a:ext uri="{FF2B5EF4-FFF2-40B4-BE49-F238E27FC236}">
                <a16:creationId xmlns:a16="http://schemas.microsoft.com/office/drawing/2014/main" id="{A999B4B4-7B04-C355-F88F-E0BE26A57F87}"/>
              </a:ext>
            </a:extLst>
          </p:cNvPr>
          <p:cNvSpPr txBox="1"/>
          <p:nvPr/>
        </p:nvSpPr>
        <p:spPr>
          <a:xfrm>
            <a:off x="6324600" y="639097"/>
            <a:ext cx="5867400" cy="5830442"/>
          </a:xfrm>
          <a:prstGeom prst="rect">
            <a:avLst/>
          </a:prstGeom>
        </p:spPr>
        <p:txBody>
          <a:bodyPr vert="horz" wrap="square" lIns="0" tIns="13335" rIns="0" bIns="0" rtlCol="0">
            <a:spAutoFit/>
          </a:bodyPr>
          <a:lstStyle/>
          <a:p>
            <a:pPr marL="189230"/>
            <a:r>
              <a:rPr lang="en-IN" spc="-50" dirty="0">
                <a:latin typeface="Calibri"/>
                <a:cs typeface="Calibri"/>
              </a:rPr>
              <a:t>    {</a:t>
            </a:r>
            <a:endParaRPr lang="en-IN" b="1" dirty="0">
              <a:latin typeface="Calibri"/>
              <a:cs typeface="Calibri"/>
            </a:endParaRPr>
          </a:p>
          <a:p>
            <a:pPr marL="628650"/>
            <a:r>
              <a:rPr b="1" dirty="0">
                <a:latin typeface="Calibri"/>
                <a:cs typeface="Calibri"/>
              </a:rPr>
              <a:t>while</a:t>
            </a:r>
            <a:r>
              <a:rPr b="1" spc="-15" dirty="0">
                <a:latin typeface="Calibri"/>
                <a:cs typeface="Calibri"/>
              </a:rPr>
              <a:t> </a:t>
            </a:r>
            <a:r>
              <a:rPr spc="-10" dirty="0">
                <a:latin typeface="Calibri"/>
                <a:cs typeface="Calibri"/>
              </a:rPr>
              <a:t>(ptr-</a:t>
            </a:r>
            <a:r>
              <a:rPr dirty="0">
                <a:latin typeface="Calibri"/>
                <a:cs typeface="Calibri"/>
              </a:rPr>
              <a:t>&gt;next !=</a:t>
            </a:r>
            <a:r>
              <a:rPr spc="-10" dirty="0">
                <a:latin typeface="Calibri"/>
                <a:cs typeface="Calibri"/>
              </a:rPr>
              <a:t> </a:t>
            </a:r>
            <a:r>
              <a:rPr spc="-20" dirty="0">
                <a:latin typeface="Calibri"/>
                <a:cs typeface="Calibri"/>
              </a:rPr>
              <a:t>head)</a:t>
            </a:r>
            <a:endParaRPr dirty="0">
              <a:latin typeface="Calibri"/>
              <a:cs typeface="Calibri"/>
            </a:endParaRPr>
          </a:p>
          <a:p>
            <a:pPr marL="628650"/>
            <a:r>
              <a:rPr spc="-50" dirty="0">
                <a:latin typeface="Calibri"/>
                <a:cs typeface="Calibri"/>
              </a:rPr>
              <a:t>{</a:t>
            </a:r>
            <a:endParaRPr dirty="0">
              <a:latin typeface="Calibri"/>
              <a:cs typeface="Calibri"/>
            </a:endParaRPr>
          </a:p>
          <a:p>
            <a:pPr marL="895350" indent="-88900"/>
            <a:r>
              <a:rPr b="1" spc="-10" dirty="0">
                <a:latin typeface="Calibri"/>
                <a:cs typeface="Calibri"/>
              </a:rPr>
              <a:t>if</a:t>
            </a:r>
            <a:r>
              <a:rPr spc="-10" dirty="0">
                <a:latin typeface="Calibri"/>
                <a:cs typeface="Calibri"/>
              </a:rPr>
              <a:t>(ptr-</a:t>
            </a:r>
            <a:r>
              <a:rPr dirty="0">
                <a:latin typeface="Calibri"/>
                <a:cs typeface="Calibri"/>
              </a:rPr>
              <a:t>&gt;data</a:t>
            </a:r>
            <a:r>
              <a:rPr spc="10" dirty="0">
                <a:latin typeface="Calibri"/>
                <a:cs typeface="Calibri"/>
              </a:rPr>
              <a:t> </a:t>
            </a:r>
            <a:r>
              <a:rPr dirty="0">
                <a:latin typeface="Calibri"/>
                <a:cs typeface="Calibri"/>
              </a:rPr>
              <a:t>==</a:t>
            </a:r>
            <a:r>
              <a:rPr spc="-5" dirty="0">
                <a:latin typeface="Calibri"/>
                <a:cs typeface="Calibri"/>
              </a:rPr>
              <a:t> </a:t>
            </a:r>
            <a:r>
              <a:rPr spc="-10" dirty="0">
                <a:latin typeface="Calibri"/>
                <a:cs typeface="Calibri"/>
              </a:rPr>
              <a:t>item)</a:t>
            </a:r>
            <a:endParaRPr dirty="0">
              <a:latin typeface="Calibri"/>
              <a:cs typeface="Calibri"/>
            </a:endParaRPr>
          </a:p>
          <a:p>
            <a:pPr marL="895350" indent="-88900"/>
            <a:r>
              <a:rPr spc="-50" dirty="0">
                <a:latin typeface="Calibri"/>
                <a:cs typeface="Calibri"/>
              </a:rPr>
              <a:t>{</a:t>
            </a:r>
            <a:endParaRPr dirty="0">
              <a:latin typeface="Calibri"/>
              <a:cs typeface="Calibri"/>
            </a:endParaRPr>
          </a:p>
          <a:p>
            <a:pPr marL="895350" marR="330835" indent="-88900"/>
            <a:r>
              <a:rPr dirty="0">
                <a:latin typeface="Calibri"/>
                <a:cs typeface="Calibri"/>
              </a:rPr>
              <a:t>printf("item</a:t>
            </a:r>
            <a:r>
              <a:rPr spc="-15" dirty="0">
                <a:latin typeface="Calibri"/>
                <a:cs typeface="Calibri"/>
              </a:rPr>
              <a:t> </a:t>
            </a:r>
            <a:r>
              <a:rPr dirty="0">
                <a:latin typeface="Calibri"/>
                <a:cs typeface="Calibri"/>
              </a:rPr>
              <a:t>found</a:t>
            </a:r>
            <a:r>
              <a:rPr spc="-20" dirty="0">
                <a:latin typeface="Calibri"/>
                <a:cs typeface="Calibri"/>
              </a:rPr>
              <a:t> </a:t>
            </a:r>
            <a:r>
              <a:rPr dirty="0">
                <a:latin typeface="Calibri"/>
                <a:cs typeface="Calibri"/>
              </a:rPr>
              <a:t>at</a:t>
            </a:r>
            <a:r>
              <a:rPr spc="-40" dirty="0">
                <a:latin typeface="Calibri"/>
                <a:cs typeface="Calibri"/>
              </a:rPr>
              <a:t> </a:t>
            </a:r>
            <a:r>
              <a:rPr dirty="0">
                <a:latin typeface="Calibri"/>
                <a:cs typeface="Calibri"/>
              </a:rPr>
              <a:t>location</a:t>
            </a:r>
            <a:r>
              <a:rPr spc="-15" dirty="0">
                <a:latin typeface="Calibri"/>
                <a:cs typeface="Calibri"/>
              </a:rPr>
              <a:t> </a:t>
            </a:r>
            <a:r>
              <a:rPr dirty="0">
                <a:latin typeface="Calibri"/>
                <a:cs typeface="Calibri"/>
              </a:rPr>
              <a:t>%d</a:t>
            </a:r>
            <a:r>
              <a:rPr spc="-40" dirty="0">
                <a:latin typeface="Calibri"/>
                <a:cs typeface="Calibri"/>
              </a:rPr>
              <a:t> </a:t>
            </a:r>
            <a:r>
              <a:rPr spc="-10" dirty="0">
                <a:latin typeface="Calibri"/>
                <a:cs typeface="Calibri"/>
              </a:rPr>
              <a:t>",i+1);</a:t>
            </a:r>
            <a:r>
              <a:rPr spc="500" dirty="0">
                <a:latin typeface="Calibri"/>
                <a:cs typeface="Calibri"/>
              </a:rPr>
              <a:t> </a:t>
            </a:r>
            <a:r>
              <a:rPr spc="-10" dirty="0">
                <a:latin typeface="Calibri"/>
                <a:cs typeface="Calibri"/>
              </a:rPr>
              <a:t>flag=0;</a:t>
            </a:r>
            <a:endParaRPr dirty="0">
              <a:latin typeface="Calibri"/>
              <a:cs typeface="Calibri"/>
            </a:endParaRPr>
          </a:p>
          <a:p>
            <a:pPr marL="895350" indent="-88900"/>
            <a:r>
              <a:rPr b="1" spc="-10" dirty="0">
                <a:latin typeface="Calibri"/>
                <a:cs typeface="Calibri"/>
              </a:rPr>
              <a:t>return</a:t>
            </a:r>
            <a:r>
              <a:rPr spc="-10" dirty="0">
                <a:latin typeface="Calibri"/>
                <a:cs typeface="Calibri"/>
              </a:rPr>
              <a:t>;</a:t>
            </a:r>
            <a:endParaRPr dirty="0">
              <a:latin typeface="Calibri"/>
              <a:cs typeface="Calibri"/>
            </a:endParaRPr>
          </a:p>
          <a:p>
            <a:pPr marL="895350" indent="-88900"/>
            <a:r>
              <a:rPr spc="-50" dirty="0">
                <a:latin typeface="Calibri"/>
                <a:cs typeface="Calibri"/>
              </a:rPr>
              <a:t>}</a:t>
            </a:r>
            <a:endParaRPr dirty="0">
              <a:latin typeface="Calibri"/>
              <a:cs typeface="Calibri"/>
            </a:endParaRPr>
          </a:p>
          <a:p>
            <a:pPr marL="895350" indent="-88900"/>
            <a:r>
              <a:rPr b="1" spc="-20" dirty="0">
                <a:latin typeface="Calibri"/>
                <a:cs typeface="Calibri"/>
              </a:rPr>
              <a:t>else</a:t>
            </a:r>
            <a:endParaRPr dirty="0">
              <a:latin typeface="Calibri"/>
              <a:cs typeface="Calibri"/>
            </a:endParaRPr>
          </a:p>
          <a:p>
            <a:pPr marL="895350" indent="-88900"/>
            <a:r>
              <a:rPr spc="-50" dirty="0">
                <a:latin typeface="Calibri"/>
                <a:cs typeface="Calibri"/>
              </a:rPr>
              <a:t>{</a:t>
            </a:r>
            <a:endParaRPr dirty="0">
              <a:latin typeface="Calibri"/>
              <a:cs typeface="Calibri"/>
            </a:endParaRPr>
          </a:p>
          <a:p>
            <a:pPr marL="895350" indent="-88900">
              <a:spcBef>
                <a:spcPts val="5"/>
              </a:spcBef>
            </a:pPr>
            <a:r>
              <a:rPr spc="-10" dirty="0">
                <a:latin typeface="Calibri"/>
                <a:cs typeface="Calibri"/>
              </a:rPr>
              <a:t>flag=1;</a:t>
            </a:r>
            <a:endParaRPr dirty="0">
              <a:latin typeface="Calibri"/>
              <a:cs typeface="Calibri"/>
            </a:endParaRPr>
          </a:p>
          <a:p>
            <a:pPr marL="895350" marR="1915160" indent="-88900"/>
            <a:r>
              <a:rPr spc="-50" dirty="0">
                <a:latin typeface="Calibri"/>
                <a:cs typeface="Calibri"/>
              </a:rPr>
              <a:t>}</a:t>
            </a:r>
            <a:r>
              <a:rPr spc="500" dirty="0">
                <a:latin typeface="Calibri"/>
                <a:cs typeface="Calibri"/>
              </a:rPr>
              <a:t> </a:t>
            </a:r>
            <a:r>
              <a:rPr spc="-20" dirty="0">
                <a:latin typeface="Calibri"/>
                <a:cs typeface="Calibri"/>
              </a:rPr>
              <a:t>i++;</a:t>
            </a:r>
            <a:endParaRPr dirty="0">
              <a:latin typeface="Calibri"/>
              <a:cs typeface="Calibri"/>
            </a:endParaRPr>
          </a:p>
          <a:p>
            <a:pPr marL="895350" indent="-88900"/>
            <a:r>
              <a:rPr dirty="0">
                <a:latin typeface="Calibri"/>
                <a:cs typeface="Calibri"/>
              </a:rPr>
              <a:t>ptr</a:t>
            </a:r>
            <a:r>
              <a:rPr spc="-15" dirty="0">
                <a:latin typeface="Calibri"/>
                <a:cs typeface="Calibri"/>
              </a:rPr>
              <a:t> </a:t>
            </a:r>
            <a:r>
              <a:rPr dirty="0">
                <a:latin typeface="Calibri"/>
                <a:cs typeface="Calibri"/>
              </a:rPr>
              <a:t>=</a:t>
            </a:r>
            <a:r>
              <a:rPr spc="-15" dirty="0">
                <a:latin typeface="Calibri"/>
                <a:cs typeface="Calibri"/>
              </a:rPr>
              <a:t> </a:t>
            </a:r>
            <a:r>
              <a:rPr dirty="0">
                <a:latin typeface="Calibri"/>
                <a:cs typeface="Calibri"/>
              </a:rPr>
              <a:t>ptr</a:t>
            </a:r>
            <a:r>
              <a:rPr spc="-25" dirty="0">
                <a:latin typeface="Calibri"/>
                <a:cs typeface="Calibri"/>
              </a:rPr>
              <a:t> </a:t>
            </a:r>
            <a:r>
              <a:rPr dirty="0">
                <a:latin typeface="Calibri"/>
                <a:cs typeface="Calibri"/>
              </a:rPr>
              <a:t>-&gt;</a:t>
            </a:r>
            <a:r>
              <a:rPr spc="-10" dirty="0">
                <a:latin typeface="Calibri"/>
                <a:cs typeface="Calibri"/>
              </a:rPr>
              <a:t> next;</a:t>
            </a:r>
            <a:endParaRPr dirty="0">
              <a:latin typeface="Calibri"/>
              <a:cs typeface="Calibri"/>
            </a:endParaRPr>
          </a:p>
          <a:p>
            <a:pPr marL="895350" indent="-88900"/>
            <a:r>
              <a:rPr spc="-50" dirty="0">
                <a:latin typeface="Calibri"/>
                <a:cs typeface="Calibri"/>
              </a:rPr>
              <a:t>}</a:t>
            </a:r>
            <a:endParaRPr dirty="0">
              <a:latin typeface="Calibri"/>
              <a:cs typeface="Calibri"/>
            </a:endParaRPr>
          </a:p>
          <a:p>
            <a:pPr marL="895350" indent="-88900"/>
            <a:r>
              <a:rPr spc="-50" dirty="0">
                <a:latin typeface="Calibri"/>
                <a:cs typeface="Calibri"/>
              </a:rPr>
              <a:t>}</a:t>
            </a:r>
            <a:endParaRPr dirty="0">
              <a:latin typeface="Calibri"/>
              <a:cs typeface="Calibri"/>
            </a:endParaRPr>
          </a:p>
          <a:p>
            <a:pPr marL="628650"/>
            <a:r>
              <a:rPr b="1" dirty="0">
                <a:latin typeface="Calibri"/>
                <a:cs typeface="Calibri"/>
              </a:rPr>
              <a:t>if</a:t>
            </a:r>
            <a:r>
              <a:rPr dirty="0">
                <a:latin typeface="Calibri"/>
                <a:cs typeface="Calibri"/>
              </a:rPr>
              <a:t>(flag</a:t>
            </a:r>
            <a:r>
              <a:rPr spc="-15" dirty="0">
                <a:latin typeface="Calibri"/>
                <a:cs typeface="Calibri"/>
              </a:rPr>
              <a:t> </a:t>
            </a:r>
            <a:r>
              <a:rPr dirty="0">
                <a:latin typeface="Calibri"/>
                <a:cs typeface="Calibri"/>
              </a:rPr>
              <a:t>!=</a:t>
            </a:r>
            <a:r>
              <a:rPr spc="-35" dirty="0">
                <a:latin typeface="Calibri"/>
                <a:cs typeface="Calibri"/>
              </a:rPr>
              <a:t> </a:t>
            </a:r>
            <a:r>
              <a:rPr spc="-25" dirty="0">
                <a:latin typeface="Calibri"/>
                <a:cs typeface="Calibri"/>
              </a:rPr>
              <a:t>0)</a:t>
            </a:r>
            <a:endParaRPr dirty="0">
              <a:latin typeface="Calibri"/>
              <a:cs typeface="Calibri"/>
            </a:endParaRPr>
          </a:p>
          <a:p>
            <a:pPr marL="628650"/>
            <a:r>
              <a:rPr spc="-50" dirty="0">
                <a:latin typeface="Calibri"/>
                <a:cs typeface="Calibri"/>
              </a:rPr>
              <a:t>{</a:t>
            </a:r>
            <a:endParaRPr dirty="0">
              <a:latin typeface="Calibri"/>
              <a:cs typeface="Calibri"/>
            </a:endParaRPr>
          </a:p>
          <a:p>
            <a:pPr marL="628650"/>
            <a:r>
              <a:rPr spc="-10" dirty="0">
                <a:latin typeface="Calibri"/>
                <a:cs typeface="Calibri"/>
              </a:rPr>
              <a:t>printf("Item</a:t>
            </a:r>
            <a:r>
              <a:rPr spc="35" dirty="0">
                <a:latin typeface="Calibri"/>
                <a:cs typeface="Calibri"/>
              </a:rPr>
              <a:t> </a:t>
            </a:r>
            <a:r>
              <a:rPr dirty="0">
                <a:latin typeface="Calibri"/>
                <a:cs typeface="Calibri"/>
              </a:rPr>
              <a:t>not</a:t>
            </a:r>
            <a:r>
              <a:rPr spc="10" dirty="0">
                <a:latin typeface="Calibri"/>
                <a:cs typeface="Calibri"/>
              </a:rPr>
              <a:t> </a:t>
            </a:r>
            <a:r>
              <a:rPr spc="-10" dirty="0">
                <a:latin typeface="Calibri"/>
                <a:cs typeface="Calibri"/>
              </a:rPr>
              <a:t>found\n");</a:t>
            </a:r>
            <a:endParaRPr dirty="0">
              <a:latin typeface="Calibri"/>
              <a:cs typeface="Calibri"/>
            </a:endParaRPr>
          </a:p>
          <a:p>
            <a:pPr marL="628650"/>
            <a:r>
              <a:rPr b="1" spc="-10" dirty="0">
                <a:latin typeface="Calibri"/>
                <a:cs typeface="Calibri"/>
              </a:rPr>
              <a:t>return</a:t>
            </a:r>
            <a:r>
              <a:rPr spc="-10" dirty="0">
                <a:latin typeface="Calibri"/>
                <a:cs typeface="Calibri"/>
              </a:rPr>
              <a:t>;</a:t>
            </a:r>
            <a:endParaRPr dirty="0">
              <a:latin typeface="Calibri"/>
              <a:cs typeface="Calibri"/>
            </a:endParaRPr>
          </a:p>
          <a:p>
            <a:pPr marL="628650"/>
            <a:r>
              <a:rPr spc="-50" dirty="0">
                <a:latin typeface="Calibri"/>
                <a:cs typeface="Calibri"/>
              </a:rPr>
              <a:t>}</a:t>
            </a:r>
            <a:endParaRPr dirty="0">
              <a:latin typeface="Calibri"/>
              <a:cs typeface="Calibri"/>
            </a:endParaRPr>
          </a:p>
          <a:p>
            <a:pPr marL="12700">
              <a:tabLst>
                <a:tab pos="443865" algn="l"/>
              </a:tabLst>
            </a:pPr>
            <a:r>
              <a:rPr spc="-50" dirty="0">
                <a:latin typeface="Calibri"/>
                <a:cs typeface="Calibri"/>
              </a:rPr>
              <a:t>}</a:t>
            </a:r>
            <a:endParaRPr dirty="0">
              <a:latin typeface="Calibri"/>
              <a:cs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851785">
              <a:spcBef>
                <a:spcPts val="105"/>
              </a:spcBef>
            </a:pPr>
            <a:r>
              <a:rPr spc="-55" dirty="0"/>
              <a:t>Traversing</a:t>
            </a:r>
          </a:p>
        </p:txBody>
      </p:sp>
      <p:sp>
        <p:nvSpPr>
          <p:cNvPr id="3" name="object 3"/>
          <p:cNvSpPr txBox="1"/>
          <p:nvPr/>
        </p:nvSpPr>
        <p:spPr>
          <a:xfrm>
            <a:off x="1905000" y="1181847"/>
            <a:ext cx="4798059" cy="5336717"/>
          </a:xfrm>
          <a:prstGeom prst="rect">
            <a:avLst/>
          </a:prstGeom>
        </p:spPr>
        <p:txBody>
          <a:bodyPr vert="horz" wrap="square" lIns="0" tIns="12065" rIns="0" bIns="0" rtlCol="0">
            <a:spAutoFit/>
          </a:bodyPr>
          <a:lstStyle/>
          <a:p>
            <a:pPr marL="12700">
              <a:spcBef>
                <a:spcPts val="95"/>
              </a:spcBef>
            </a:pPr>
            <a:r>
              <a:rPr b="1" dirty="0">
                <a:latin typeface="Calibri"/>
                <a:cs typeface="Calibri"/>
              </a:rPr>
              <a:t>void</a:t>
            </a:r>
            <a:r>
              <a:rPr b="1" spc="-30" dirty="0">
                <a:latin typeface="Calibri"/>
                <a:cs typeface="Calibri"/>
              </a:rPr>
              <a:t> </a:t>
            </a:r>
            <a:r>
              <a:rPr spc="-10" dirty="0">
                <a:latin typeface="Calibri"/>
                <a:cs typeface="Calibri"/>
              </a:rPr>
              <a:t>traverse()</a:t>
            </a:r>
            <a:endParaRPr dirty="0">
              <a:latin typeface="Calibri"/>
              <a:cs typeface="Calibri"/>
            </a:endParaRPr>
          </a:p>
          <a:p>
            <a:pPr marL="12700"/>
            <a:r>
              <a:rPr spc="-50" dirty="0">
                <a:latin typeface="Calibri"/>
                <a:cs typeface="Calibri"/>
              </a:rPr>
              <a:t>{</a:t>
            </a:r>
            <a:endParaRPr dirty="0">
              <a:latin typeface="Calibri"/>
              <a:cs typeface="Calibri"/>
            </a:endParaRPr>
          </a:p>
          <a:p>
            <a:pPr marL="163195" marR="1203960"/>
            <a:r>
              <a:rPr dirty="0">
                <a:latin typeface="Calibri"/>
                <a:cs typeface="Calibri"/>
              </a:rPr>
              <a:t>struct</a:t>
            </a:r>
            <a:r>
              <a:rPr spc="-30" dirty="0">
                <a:latin typeface="Calibri"/>
                <a:cs typeface="Calibri"/>
              </a:rPr>
              <a:t> </a:t>
            </a:r>
            <a:r>
              <a:rPr dirty="0">
                <a:latin typeface="Calibri"/>
                <a:cs typeface="Calibri"/>
              </a:rPr>
              <a:t>node</a:t>
            </a:r>
            <a:r>
              <a:rPr spc="-25" dirty="0">
                <a:latin typeface="Calibri"/>
                <a:cs typeface="Calibri"/>
              </a:rPr>
              <a:t> </a:t>
            </a:r>
            <a:r>
              <a:rPr spc="-20" dirty="0">
                <a:latin typeface="Calibri"/>
                <a:cs typeface="Calibri"/>
              </a:rPr>
              <a:t>*ptr; </a:t>
            </a:r>
            <a:r>
              <a:rPr spc="-10" dirty="0">
                <a:latin typeface="Calibri"/>
                <a:cs typeface="Calibri"/>
              </a:rPr>
              <a:t>ptr=head; </a:t>
            </a:r>
            <a:endParaRPr lang="en-IN" spc="-10" dirty="0">
              <a:latin typeface="Calibri"/>
              <a:cs typeface="Calibri"/>
            </a:endParaRPr>
          </a:p>
          <a:p>
            <a:pPr marL="163195" marR="1203960"/>
            <a:r>
              <a:rPr b="1" dirty="0">
                <a:latin typeface="Calibri"/>
                <a:cs typeface="Calibri"/>
              </a:rPr>
              <a:t>if</a:t>
            </a:r>
            <a:r>
              <a:rPr dirty="0">
                <a:latin typeface="Calibri"/>
                <a:cs typeface="Calibri"/>
              </a:rPr>
              <a:t>(head ==</a:t>
            </a:r>
            <a:r>
              <a:rPr spc="-25" dirty="0">
                <a:latin typeface="Calibri"/>
                <a:cs typeface="Calibri"/>
              </a:rPr>
              <a:t> </a:t>
            </a:r>
            <a:r>
              <a:rPr spc="-20" dirty="0">
                <a:latin typeface="Calibri"/>
                <a:cs typeface="Calibri"/>
              </a:rPr>
              <a:t>NULL)</a:t>
            </a:r>
            <a:endParaRPr dirty="0">
              <a:latin typeface="Calibri"/>
              <a:cs typeface="Calibri"/>
            </a:endParaRPr>
          </a:p>
          <a:p>
            <a:pPr marL="163195"/>
            <a:r>
              <a:rPr spc="-50" dirty="0">
                <a:latin typeface="Calibri"/>
                <a:cs typeface="Calibri"/>
              </a:rPr>
              <a:t>{</a:t>
            </a:r>
            <a:endParaRPr dirty="0">
              <a:latin typeface="Calibri"/>
              <a:cs typeface="Calibri"/>
            </a:endParaRPr>
          </a:p>
          <a:p>
            <a:pPr marL="315595"/>
            <a:r>
              <a:rPr dirty="0">
                <a:latin typeface="Calibri"/>
                <a:cs typeface="Calibri"/>
              </a:rPr>
              <a:t>printf("\nnothing</a:t>
            </a:r>
            <a:r>
              <a:rPr spc="-25" dirty="0">
                <a:latin typeface="Calibri"/>
                <a:cs typeface="Calibri"/>
              </a:rPr>
              <a:t> </a:t>
            </a:r>
            <a:r>
              <a:rPr dirty="0">
                <a:latin typeface="Calibri"/>
                <a:cs typeface="Calibri"/>
              </a:rPr>
              <a:t>to</a:t>
            </a:r>
            <a:r>
              <a:rPr spc="-60" dirty="0">
                <a:latin typeface="Calibri"/>
                <a:cs typeface="Calibri"/>
              </a:rPr>
              <a:t> </a:t>
            </a:r>
            <a:r>
              <a:rPr spc="-10" dirty="0">
                <a:latin typeface="Calibri"/>
                <a:cs typeface="Calibri"/>
              </a:rPr>
              <a:t>print");</a:t>
            </a:r>
            <a:endParaRPr dirty="0">
              <a:latin typeface="Calibri"/>
              <a:cs typeface="Calibri"/>
            </a:endParaRPr>
          </a:p>
          <a:p>
            <a:pPr marL="163195"/>
            <a:r>
              <a:rPr spc="-50" dirty="0">
                <a:latin typeface="Calibri"/>
                <a:cs typeface="Calibri"/>
              </a:rPr>
              <a:t>}</a:t>
            </a:r>
            <a:endParaRPr dirty="0">
              <a:latin typeface="Calibri"/>
              <a:cs typeface="Calibri"/>
            </a:endParaRPr>
          </a:p>
          <a:p>
            <a:pPr marL="163195"/>
            <a:r>
              <a:rPr b="1" spc="-20" dirty="0">
                <a:latin typeface="Calibri"/>
                <a:cs typeface="Calibri"/>
              </a:rPr>
              <a:t>else</a:t>
            </a:r>
            <a:endParaRPr dirty="0">
              <a:latin typeface="Calibri"/>
              <a:cs typeface="Calibri"/>
            </a:endParaRPr>
          </a:p>
          <a:p>
            <a:pPr marL="163195"/>
            <a:r>
              <a:rPr spc="-50" dirty="0">
                <a:latin typeface="Calibri"/>
                <a:cs typeface="Calibri"/>
              </a:rPr>
              <a:t>{</a:t>
            </a:r>
            <a:endParaRPr dirty="0">
              <a:latin typeface="Calibri"/>
              <a:cs typeface="Calibri"/>
            </a:endParaRPr>
          </a:p>
          <a:p>
            <a:pPr marL="315595"/>
            <a:r>
              <a:rPr dirty="0">
                <a:latin typeface="Calibri"/>
                <a:cs typeface="Calibri"/>
              </a:rPr>
              <a:t>printf("\n</a:t>
            </a:r>
            <a:r>
              <a:rPr spc="-25" dirty="0">
                <a:latin typeface="Calibri"/>
                <a:cs typeface="Calibri"/>
              </a:rPr>
              <a:t> </a:t>
            </a:r>
            <a:r>
              <a:rPr dirty="0">
                <a:latin typeface="Calibri"/>
                <a:cs typeface="Calibri"/>
              </a:rPr>
              <a:t>printing</a:t>
            </a:r>
            <a:r>
              <a:rPr spc="-25" dirty="0">
                <a:latin typeface="Calibri"/>
                <a:cs typeface="Calibri"/>
              </a:rPr>
              <a:t> </a:t>
            </a:r>
            <a:r>
              <a:rPr dirty="0">
                <a:latin typeface="Calibri"/>
                <a:cs typeface="Calibri"/>
              </a:rPr>
              <a:t>values</a:t>
            </a:r>
            <a:r>
              <a:rPr spc="-35" dirty="0">
                <a:latin typeface="Calibri"/>
                <a:cs typeface="Calibri"/>
              </a:rPr>
              <a:t> </a:t>
            </a:r>
            <a:r>
              <a:rPr dirty="0">
                <a:latin typeface="Calibri"/>
                <a:cs typeface="Calibri"/>
              </a:rPr>
              <a:t>...</a:t>
            </a:r>
            <a:r>
              <a:rPr spc="-40" dirty="0">
                <a:latin typeface="Calibri"/>
                <a:cs typeface="Calibri"/>
              </a:rPr>
              <a:t> </a:t>
            </a:r>
            <a:r>
              <a:rPr spc="-10" dirty="0">
                <a:latin typeface="Calibri"/>
                <a:cs typeface="Calibri"/>
              </a:rPr>
              <a:t>\n");</a:t>
            </a:r>
            <a:endParaRPr dirty="0">
              <a:latin typeface="Calibri"/>
              <a:cs typeface="Calibri"/>
            </a:endParaRPr>
          </a:p>
          <a:p>
            <a:pPr marL="315595">
              <a:spcBef>
                <a:spcPts val="1565"/>
              </a:spcBef>
            </a:pPr>
            <a:r>
              <a:rPr b="1" dirty="0">
                <a:latin typeface="Calibri"/>
                <a:cs typeface="Calibri"/>
              </a:rPr>
              <a:t>while</a:t>
            </a:r>
            <a:r>
              <a:rPr dirty="0">
                <a:latin typeface="Calibri"/>
                <a:cs typeface="Calibri"/>
              </a:rPr>
              <a:t>(ptr</a:t>
            </a:r>
            <a:r>
              <a:rPr spc="-15" dirty="0">
                <a:latin typeface="Calibri"/>
                <a:cs typeface="Calibri"/>
              </a:rPr>
              <a:t> </a:t>
            </a:r>
            <a:r>
              <a:rPr spc="-10" dirty="0">
                <a:latin typeface="Calibri"/>
                <a:cs typeface="Calibri"/>
              </a:rPr>
              <a:t>-</a:t>
            </a:r>
            <a:r>
              <a:rPr dirty="0">
                <a:latin typeface="Calibri"/>
                <a:cs typeface="Calibri"/>
              </a:rPr>
              <a:t>&gt;</a:t>
            </a:r>
            <a:r>
              <a:rPr spc="-25" dirty="0">
                <a:latin typeface="Calibri"/>
                <a:cs typeface="Calibri"/>
              </a:rPr>
              <a:t> </a:t>
            </a:r>
            <a:r>
              <a:rPr dirty="0">
                <a:latin typeface="Calibri"/>
                <a:cs typeface="Calibri"/>
              </a:rPr>
              <a:t>next</a:t>
            </a:r>
            <a:r>
              <a:rPr spc="-10" dirty="0">
                <a:latin typeface="Calibri"/>
                <a:cs typeface="Calibri"/>
              </a:rPr>
              <a:t> </a:t>
            </a:r>
            <a:r>
              <a:rPr dirty="0">
                <a:latin typeface="Calibri"/>
                <a:cs typeface="Calibri"/>
              </a:rPr>
              <a:t>!=</a:t>
            </a:r>
            <a:r>
              <a:rPr spc="-10" dirty="0">
                <a:latin typeface="Calibri"/>
                <a:cs typeface="Calibri"/>
              </a:rPr>
              <a:t> head)</a:t>
            </a:r>
            <a:endParaRPr dirty="0">
              <a:latin typeface="Calibri"/>
              <a:cs typeface="Calibri"/>
            </a:endParaRPr>
          </a:p>
          <a:p>
            <a:pPr marL="315595"/>
            <a:r>
              <a:rPr spc="-50" dirty="0">
                <a:latin typeface="Calibri"/>
                <a:cs typeface="Calibri"/>
              </a:rPr>
              <a:t>{</a:t>
            </a:r>
            <a:endParaRPr dirty="0">
              <a:latin typeface="Calibri"/>
              <a:cs typeface="Calibri"/>
            </a:endParaRPr>
          </a:p>
          <a:p>
            <a:pPr marL="467995" marR="241300">
              <a:spcBef>
                <a:spcPts val="1560"/>
              </a:spcBef>
            </a:pPr>
            <a:r>
              <a:rPr dirty="0">
                <a:latin typeface="Calibri"/>
                <a:cs typeface="Calibri"/>
              </a:rPr>
              <a:t>printf("%d\n",</a:t>
            </a:r>
            <a:r>
              <a:rPr spc="-5" dirty="0">
                <a:latin typeface="Calibri"/>
                <a:cs typeface="Calibri"/>
              </a:rPr>
              <a:t> </a:t>
            </a:r>
            <a:r>
              <a:rPr dirty="0">
                <a:latin typeface="Calibri"/>
                <a:cs typeface="Calibri"/>
              </a:rPr>
              <a:t>ptr</a:t>
            </a:r>
            <a:r>
              <a:rPr spc="-30" dirty="0">
                <a:latin typeface="Calibri"/>
                <a:cs typeface="Calibri"/>
              </a:rPr>
              <a:t> </a:t>
            </a:r>
            <a:r>
              <a:rPr spc="-10" dirty="0">
                <a:latin typeface="Calibri"/>
                <a:cs typeface="Calibri"/>
              </a:rPr>
              <a:t>-</a:t>
            </a:r>
            <a:r>
              <a:rPr dirty="0">
                <a:latin typeface="Calibri"/>
                <a:cs typeface="Calibri"/>
              </a:rPr>
              <a:t>&gt;</a:t>
            </a:r>
            <a:r>
              <a:rPr spc="-35" dirty="0">
                <a:latin typeface="Calibri"/>
                <a:cs typeface="Calibri"/>
              </a:rPr>
              <a:t> </a:t>
            </a:r>
            <a:r>
              <a:rPr spc="-10" dirty="0">
                <a:latin typeface="Calibri"/>
                <a:cs typeface="Calibri"/>
              </a:rPr>
              <a:t>data); </a:t>
            </a:r>
            <a:r>
              <a:rPr dirty="0">
                <a:latin typeface="Calibri"/>
                <a:cs typeface="Calibri"/>
              </a:rPr>
              <a:t>ptr</a:t>
            </a:r>
            <a:r>
              <a:rPr spc="-5" dirty="0">
                <a:latin typeface="Calibri"/>
                <a:cs typeface="Calibri"/>
              </a:rPr>
              <a:t> </a:t>
            </a:r>
            <a:r>
              <a:rPr dirty="0">
                <a:latin typeface="Calibri"/>
                <a:cs typeface="Calibri"/>
              </a:rPr>
              <a:t>=</a:t>
            </a:r>
            <a:r>
              <a:rPr spc="-5" dirty="0">
                <a:latin typeface="Calibri"/>
                <a:cs typeface="Calibri"/>
              </a:rPr>
              <a:t> </a:t>
            </a:r>
            <a:r>
              <a:rPr dirty="0">
                <a:latin typeface="Calibri"/>
                <a:cs typeface="Calibri"/>
              </a:rPr>
              <a:t>ptr </a:t>
            </a:r>
            <a:r>
              <a:rPr spc="-10" dirty="0">
                <a:latin typeface="Calibri"/>
                <a:cs typeface="Calibri"/>
              </a:rPr>
              <a:t>-</a:t>
            </a:r>
            <a:r>
              <a:rPr dirty="0">
                <a:latin typeface="Calibri"/>
                <a:cs typeface="Calibri"/>
              </a:rPr>
              <a:t>&gt;</a:t>
            </a:r>
            <a:r>
              <a:rPr spc="-5" dirty="0">
                <a:latin typeface="Calibri"/>
                <a:cs typeface="Calibri"/>
              </a:rPr>
              <a:t> </a:t>
            </a:r>
            <a:r>
              <a:rPr spc="-20" dirty="0">
                <a:latin typeface="Calibri"/>
                <a:cs typeface="Calibri"/>
              </a:rPr>
              <a:t>next;</a:t>
            </a:r>
            <a:endParaRPr dirty="0">
              <a:latin typeface="Calibri"/>
              <a:cs typeface="Calibri"/>
            </a:endParaRPr>
          </a:p>
          <a:p>
            <a:pPr marL="315595"/>
            <a:r>
              <a:rPr spc="-50" dirty="0">
                <a:latin typeface="Calibri"/>
                <a:cs typeface="Calibri"/>
              </a:rPr>
              <a:t>}</a:t>
            </a:r>
            <a:endParaRPr dirty="0">
              <a:latin typeface="Calibri"/>
              <a:cs typeface="Calibri"/>
            </a:endParaRPr>
          </a:p>
          <a:p>
            <a:pPr marL="315595"/>
            <a:r>
              <a:rPr dirty="0">
                <a:latin typeface="Calibri"/>
                <a:cs typeface="Calibri"/>
              </a:rPr>
              <a:t>printf("%d\n",</a:t>
            </a:r>
            <a:r>
              <a:rPr spc="-5" dirty="0">
                <a:latin typeface="Calibri"/>
                <a:cs typeface="Calibri"/>
              </a:rPr>
              <a:t> </a:t>
            </a:r>
            <a:r>
              <a:rPr dirty="0">
                <a:latin typeface="Calibri"/>
                <a:cs typeface="Calibri"/>
              </a:rPr>
              <a:t>ptr</a:t>
            </a:r>
            <a:r>
              <a:rPr spc="-30" dirty="0">
                <a:latin typeface="Calibri"/>
                <a:cs typeface="Calibri"/>
              </a:rPr>
              <a:t> </a:t>
            </a:r>
            <a:r>
              <a:rPr spc="-10" dirty="0">
                <a:latin typeface="Calibri"/>
                <a:cs typeface="Calibri"/>
              </a:rPr>
              <a:t>-</a:t>
            </a:r>
            <a:r>
              <a:rPr dirty="0">
                <a:latin typeface="Calibri"/>
                <a:cs typeface="Calibri"/>
              </a:rPr>
              <a:t>&gt;</a:t>
            </a:r>
            <a:r>
              <a:rPr spc="-35" dirty="0">
                <a:latin typeface="Calibri"/>
                <a:cs typeface="Calibri"/>
              </a:rPr>
              <a:t> </a:t>
            </a:r>
            <a:r>
              <a:rPr spc="-10" dirty="0">
                <a:latin typeface="Calibri"/>
                <a:cs typeface="Calibri"/>
              </a:rPr>
              <a:t>data);</a:t>
            </a:r>
            <a:endParaRPr dirty="0">
              <a:latin typeface="Calibri"/>
              <a:cs typeface="Calibri"/>
            </a:endParaRPr>
          </a:p>
          <a:p>
            <a:pPr marL="163195"/>
            <a:r>
              <a:rPr spc="-50" dirty="0">
                <a:latin typeface="Calibri"/>
                <a:cs typeface="Calibri"/>
              </a:rPr>
              <a:t>}</a:t>
            </a:r>
            <a:endParaRPr dirty="0">
              <a:latin typeface="Calibri"/>
              <a:cs typeface="Calibri"/>
            </a:endParaRPr>
          </a:p>
          <a:p>
            <a:pPr marL="12700">
              <a:spcBef>
                <a:spcPts val="1560"/>
              </a:spcBef>
            </a:pPr>
            <a:r>
              <a:rPr spc="-50" dirty="0">
                <a:latin typeface="Calibri"/>
                <a:cs typeface="Calibri"/>
              </a:rPr>
              <a:t>}</a:t>
            </a:r>
            <a:endParaRPr dirty="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957070">
              <a:spcBef>
                <a:spcPts val="105"/>
              </a:spcBef>
            </a:pPr>
            <a:r>
              <a:rPr dirty="0"/>
              <a:t>Doubly</a:t>
            </a:r>
            <a:r>
              <a:rPr spc="-114" dirty="0"/>
              <a:t> </a:t>
            </a:r>
            <a:r>
              <a:rPr dirty="0"/>
              <a:t>Linked</a:t>
            </a:r>
            <a:r>
              <a:rPr spc="-120" dirty="0"/>
              <a:t> </a:t>
            </a:r>
            <a:r>
              <a:rPr spc="-20" dirty="0"/>
              <a:t>List</a:t>
            </a:r>
          </a:p>
        </p:txBody>
      </p:sp>
      <p:pic>
        <p:nvPicPr>
          <p:cNvPr id="3" name="object 3"/>
          <p:cNvPicPr/>
          <p:nvPr/>
        </p:nvPicPr>
        <p:blipFill>
          <a:blip r:embed="rId2" cstate="print"/>
          <a:stretch>
            <a:fillRect/>
          </a:stretch>
        </p:blipFill>
        <p:spPr>
          <a:xfrm>
            <a:off x="1052052" y="2187941"/>
            <a:ext cx="5043948" cy="1992712"/>
          </a:xfrm>
          <a:prstGeom prst="rect">
            <a:avLst/>
          </a:prstGeom>
        </p:spPr>
      </p:pic>
      <p:pic>
        <p:nvPicPr>
          <p:cNvPr id="5" name="object 5"/>
          <p:cNvPicPr/>
          <p:nvPr/>
        </p:nvPicPr>
        <p:blipFill>
          <a:blip r:embed="rId3" cstate="print"/>
          <a:stretch>
            <a:fillRect/>
          </a:stretch>
        </p:blipFill>
        <p:spPr>
          <a:xfrm>
            <a:off x="7146458" y="2396531"/>
            <a:ext cx="3952850" cy="2064938"/>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957070">
              <a:spcBef>
                <a:spcPts val="105"/>
              </a:spcBef>
            </a:pPr>
            <a:r>
              <a:rPr dirty="0"/>
              <a:t>Doubly</a:t>
            </a:r>
            <a:r>
              <a:rPr spc="-114" dirty="0"/>
              <a:t> </a:t>
            </a:r>
            <a:r>
              <a:rPr dirty="0"/>
              <a:t>Linked</a:t>
            </a:r>
            <a:r>
              <a:rPr spc="-120" dirty="0"/>
              <a:t> </a:t>
            </a:r>
            <a:r>
              <a:rPr spc="-20" dirty="0"/>
              <a:t>List</a:t>
            </a:r>
          </a:p>
        </p:txBody>
      </p:sp>
      <p:pic>
        <p:nvPicPr>
          <p:cNvPr id="3" name="object 3"/>
          <p:cNvPicPr/>
          <p:nvPr/>
        </p:nvPicPr>
        <p:blipFill>
          <a:blip r:embed="rId2" cstate="print"/>
          <a:stretch>
            <a:fillRect/>
          </a:stretch>
        </p:blipFill>
        <p:spPr>
          <a:xfrm>
            <a:off x="1052052" y="1046480"/>
            <a:ext cx="5043948" cy="1992712"/>
          </a:xfrm>
          <a:prstGeom prst="rect">
            <a:avLst/>
          </a:prstGeom>
        </p:spPr>
      </p:pic>
      <p:pic>
        <p:nvPicPr>
          <p:cNvPr id="4" name="object 4"/>
          <p:cNvPicPr/>
          <p:nvPr/>
        </p:nvPicPr>
        <p:blipFill>
          <a:blip r:embed="rId3" cstate="print"/>
          <a:stretch>
            <a:fillRect/>
          </a:stretch>
        </p:blipFill>
        <p:spPr>
          <a:xfrm>
            <a:off x="833120" y="3329402"/>
            <a:ext cx="9560559" cy="2949478"/>
          </a:xfrm>
          <a:prstGeom prst="rect">
            <a:avLst/>
          </a:prstGeom>
        </p:spPr>
      </p:pic>
      <p:pic>
        <p:nvPicPr>
          <p:cNvPr id="5" name="object 5"/>
          <p:cNvPicPr/>
          <p:nvPr/>
        </p:nvPicPr>
        <p:blipFill>
          <a:blip r:embed="rId4" cstate="print"/>
          <a:stretch>
            <a:fillRect/>
          </a:stretch>
        </p:blipFill>
        <p:spPr>
          <a:xfrm>
            <a:off x="6634480" y="1258530"/>
            <a:ext cx="3952850" cy="2064938"/>
          </a:xfrm>
          <a:prstGeom prst="rect">
            <a:avLst/>
          </a:prstGeom>
        </p:spPr>
      </p:pic>
    </p:spTree>
    <p:extLst>
      <p:ext uri="{BB962C8B-B14F-4D97-AF65-F5344CB8AC3E}">
        <p14:creationId xmlns:p14="http://schemas.microsoft.com/office/powerpoint/2010/main" val="5471392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79400">
              <a:spcBef>
                <a:spcPts val="105"/>
              </a:spcBef>
            </a:pPr>
            <a:r>
              <a:rPr spc="-10" dirty="0"/>
              <a:t>Operations</a:t>
            </a:r>
            <a:r>
              <a:rPr spc="-125" dirty="0"/>
              <a:t> </a:t>
            </a:r>
            <a:r>
              <a:rPr dirty="0"/>
              <a:t>on</a:t>
            </a:r>
            <a:r>
              <a:rPr spc="-85" dirty="0"/>
              <a:t> </a:t>
            </a:r>
            <a:r>
              <a:rPr dirty="0"/>
              <a:t>Doubly</a:t>
            </a:r>
            <a:r>
              <a:rPr spc="-85" dirty="0"/>
              <a:t> </a:t>
            </a:r>
            <a:r>
              <a:rPr dirty="0"/>
              <a:t>Linked</a:t>
            </a:r>
            <a:r>
              <a:rPr spc="-90" dirty="0"/>
              <a:t> </a:t>
            </a:r>
            <a:r>
              <a:rPr spc="-20" dirty="0"/>
              <a:t>List</a:t>
            </a:r>
          </a:p>
        </p:txBody>
      </p:sp>
      <p:sp>
        <p:nvSpPr>
          <p:cNvPr id="3" name="object 3"/>
          <p:cNvSpPr txBox="1"/>
          <p:nvPr/>
        </p:nvSpPr>
        <p:spPr>
          <a:xfrm>
            <a:off x="2059941" y="1510600"/>
            <a:ext cx="7419339" cy="4360168"/>
          </a:xfrm>
          <a:prstGeom prst="rect">
            <a:avLst/>
          </a:prstGeom>
        </p:spPr>
        <p:txBody>
          <a:bodyPr vert="horz" wrap="square" lIns="0" tIns="60960" rIns="0" bIns="0" rtlCol="0">
            <a:spAutoFit/>
          </a:bodyPr>
          <a:lstStyle/>
          <a:p>
            <a:pPr marL="354965" indent="-342265">
              <a:spcBef>
                <a:spcPts val="480"/>
              </a:spcBef>
              <a:buFont typeface="Arial MT"/>
              <a:buChar char="•"/>
              <a:tabLst>
                <a:tab pos="354965" algn="l"/>
              </a:tabLst>
            </a:pPr>
            <a:r>
              <a:rPr sz="3200" dirty="0">
                <a:latin typeface="Calibri"/>
                <a:cs typeface="Calibri"/>
              </a:rPr>
              <a:t>Insertion</a:t>
            </a:r>
            <a:r>
              <a:rPr sz="3200" spc="-85" dirty="0">
                <a:latin typeface="Calibri"/>
                <a:cs typeface="Calibri"/>
              </a:rPr>
              <a:t> </a:t>
            </a:r>
            <a:r>
              <a:rPr sz="3200" dirty="0">
                <a:latin typeface="Calibri"/>
                <a:cs typeface="Calibri"/>
              </a:rPr>
              <a:t>at</a:t>
            </a:r>
            <a:r>
              <a:rPr sz="3200" spc="-75" dirty="0">
                <a:latin typeface="Calibri"/>
                <a:cs typeface="Calibri"/>
              </a:rPr>
              <a:t> </a:t>
            </a:r>
            <a:r>
              <a:rPr sz="3200" spc="-10" dirty="0">
                <a:latin typeface="Calibri"/>
                <a:cs typeface="Calibri"/>
              </a:rPr>
              <a:t>beginning</a:t>
            </a:r>
            <a:endParaRPr sz="3200" dirty="0">
              <a:latin typeface="Calibri"/>
              <a:cs typeface="Calibri"/>
            </a:endParaRPr>
          </a:p>
          <a:p>
            <a:pPr marL="354965" indent="-342265">
              <a:spcBef>
                <a:spcPts val="390"/>
              </a:spcBef>
              <a:buFont typeface="Arial MT"/>
              <a:buChar char="•"/>
              <a:tabLst>
                <a:tab pos="354965" algn="l"/>
              </a:tabLst>
            </a:pPr>
            <a:r>
              <a:rPr sz="3200" dirty="0">
                <a:latin typeface="Calibri"/>
                <a:cs typeface="Calibri"/>
              </a:rPr>
              <a:t>Insertion</a:t>
            </a:r>
            <a:r>
              <a:rPr sz="3200" spc="-70" dirty="0">
                <a:latin typeface="Calibri"/>
                <a:cs typeface="Calibri"/>
              </a:rPr>
              <a:t> </a:t>
            </a:r>
            <a:r>
              <a:rPr sz="3200" dirty="0">
                <a:latin typeface="Calibri"/>
                <a:cs typeface="Calibri"/>
              </a:rPr>
              <a:t>at</a:t>
            </a:r>
            <a:r>
              <a:rPr sz="3200" spc="-35" dirty="0">
                <a:latin typeface="Calibri"/>
                <a:cs typeface="Calibri"/>
              </a:rPr>
              <a:t> </a:t>
            </a:r>
            <a:r>
              <a:rPr sz="3200" spc="-25" dirty="0">
                <a:latin typeface="Calibri"/>
                <a:cs typeface="Calibri"/>
              </a:rPr>
              <a:t>end</a:t>
            </a:r>
            <a:endParaRPr sz="3200" dirty="0">
              <a:latin typeface="Calibri"/>
              <a:cs typeface="Calibri"/>
            </a:endParaRPr>
          </a:p>
          <a:p>
            <a:pPr marL="354965" indent="-342265">
              <a:spcBef>
                <a:spcPts val="384"/>
              </a:spcBef>
              <a:buFont typeface="Arial MT"/>
              <a:buChar char="•"/>
              <a:tabLst>
                <a:tab pos="354965" algn="l"/>
              </a:tabLst>
            </a:pPr>
            <a:r>
              <a:rPr sz="3200" dirty="0">
                <a:latin typeface="Calibri"/>
                <a:cs typeface="Calibri"/>
              </a:rPr>
              <a:t>Insertion</a:t>
            </a:r>
            <a:r>
              <a:rPr sz="3200" spc="-90" dirty="0">
                <a:latin typeface="Calibri"/>
                <a:cs typeface="Calibri"/>
              </a:rPr>
              <a:t> </a:t>
            </a:r>
            <a:r>
              <a:rPr sz="3200" dirty="0">
                <a:latin typeface="Calibri"/>
                <a:cs typeface="Calibri"/>
              </a:rPr>
              <a:t>after</a:t>
            </a:r>
            <a:r>
              <a:rPr sz="3200" spc="-80" dirty="0">
                <a:latin typeface="Calibri"/>
                <a:cs typeface="Calibri"/>
              </a:rPr>
              <a:t> </a:t>
            </a:r>
            <a:r>
              <a:rPr sz="3200" dirty="0">
                <a:latin typeface="Calibri"/>
                <a:cs typeface="Calibri"/>
              </a:rPr>
              <a:t>specified</a:t>
            </a:r>
            <a:r>
              <a:rPr sz="3200" spc="-85" dirty="0">
                <a:latin typeface="Calibri"/>
                <a:cs typeface="Calibri"/>
              </a:rPr>
              <a:t> </a:t>
            </a:r>
            <a:r>
              <a:rPr sz="3200" spc="-20" dirty="0">
                <a:latin typeface="Calibri"/>
                <a:cs typeface="Calibri"/>
              </a:rPr>
              <a:t>node</a:t>
            </a:r>
            <a:endParaRPr sz="3200" dirty="0">
              <a:latin typeface="Calibri"/>
              <a:cs typeface="Calibri"/>
            </a:endParaRPr>
          </a:p>
          <a:p>
            <a:pPr marL="354965" indent="-342265">
              <a:spcBef>
                <a:spcPts val="380"/>
              </a:spcBef>
              <a:buFont typeface="Arial MT"/>
              <a:buChar char="•"/>
              <a:tabLst>
                <a:tab pos="354965" algn="l"/>
              </a:tabLst>
            </a:pPr>
            <a:r>
              <a:rPr sz="3200" dirty="0">
                <a:latin typeface="Calibri"/>
                <a:cs typeface="Calibri"/>
              </a:rPr>
              <a:t>Deletion</a:t>
            </a:r>
            <a:r>
              <a:rPr sz="3200" spc="-80" dirty="0">
                <a:latin typeface="Calibri"/>
                <a:cs typeface="Calibri"/>
              </a:rPr>
              <a:t> </a:t>
            </a:r>
            <a:r>
              <a:rPr sz="3200" dirty="0">
                <a:latin typeface="Calibri"/>
                <a:cs typeface="Calibri"/>
              </a:rPr>
              <a:t>at</a:t>
            </a:r>
            <a:r>
              <a:rPr sz="3200" spc="-70" dirty="0">
                <a:latin typeface="Calibri"/>
                <a:cs typeface="Calibri"/>
              </a:rPr>
              <a:t> </a:t>
            </a:r>
            <a:r>
              <a:rPr sz="3200" spc="-10" dirty="0">
                <a:latin typeface="Calibri"/>
                <a:cs typeface="Calibri"/>
              </a:rPr>
              <a:t>beginning</a:t>
            </a:r>
            <a:endParaRPr sz="3200" dirty="0">
              <a:latin typeface="Calibri"/>
              <a:cs typeface="Calibri"/>
            </a:endParaRPr>
          </a:p>
          <a:p>
            <a:pPr marL="354965" indent="-342265">
              <a:spcBef>
                <a:spcPts val="390"/>
              </a:spcBef>
              <a:buFont typeface="Arial MT"/>
              <a:buChar char="•"/>
              <a:tabLst>
                <a:tab pos="354965" algn="l"/>
              </a:tabLst>
            </a:pPr>
            <a:r>
              <a:rPr sz="3200" dirty="0">
                <a:latin typeface="Calibri"/>
                <a:cs typeface="Calibri"/>
              </a:rPr>
              <a:t>Deletion</a:t>
            </a:r>
            <a:r>
              <a:rPr sz="3200" spc="-60" dirty="0">
                <a:latin typeface="Calibri"/>
                <a:cs typeface="Calibri"/>
              </a:rPr>
              <a:t> </a:t>
            </a:r>
            <a:r>
              <a:rPr sz="3200" dirty="0">
                <a:latin typeface="Calibri"/>
                <a:cs typeface="Calibri"/>
              </a:rPr>
              <a:t>at</a:t>
            </a:r>
            <a:r>
              <a:rPr sz="3200" spc="-60" dirty="0">
                <a:latin typeface="Calibri"/>
                <a:cs typeface="Calibri"/>
              </a:rPr>
              <a:t> </a:t>
            </a:r>
            <a:r>
              <a:rPr sz="3200" spc="-25" dirty="0">
                <a:latin typeface="Calibri"/>
                <a:cs typeface="Calibri"/>
              </a:rPr>
              <a:t>end</a:t>
            </a:r>
            <a:endParaRPr sz="3200" dirty="0">
              <a:latin typeface="Calibri"/>
              <a:cs typeface="Calibri"/>
            </a:endParaRPr>
          </a:p>
          <a:p>
            <a:pPr marL="354965" indent="-342265">
              <a:spcBef>
                <a:spcPts val="380"/>
              </a:spcBef>
              <a:buFont typeface="Arial MT"/>
              <a:buChar char="•"/>
              <a:tabLst>
                <a:tab pos="354965" algn="l"/>
              </a:tabLst>
            </a:pPr>
            <a:r>
              <a:rPr sz="3200" dirty="0">
                <a:latin typeface="Calibri"/>
                <a:cs typeface="Calibri"/>
              </a:rPr>
              <a:t>Deletion</a:t>
            </a:r>
            <a:r>
              <a:rPr sz="3200" spc="-70" dirty="0">
                <a:latin typeface="Calibri"/>
                <a:cs typeface="Calibri"/>
              </a:rPr>
              <a:t> </a:t>
            </a:r>
            <a:r>
              <a:rPr sz="3200" dirty="0">
                <a:latin typeface="Calibri"/>
                <a:cs typeface="Calibri"/>
              </a:rPr>
              <a:t>of</a:t>
            </a:r>
            <a:r>
              <a:rPr sz="3200" spc="-35" dirty="0">
                <a:latin typeface="Calibri"/>
                <a:cs typeface="Calibri"/>
              </a:rPr>
              <a:t> </a:t>
            </a:r>
            <a:r>
              <a:rPr sz="3200" dirty="0">
                <a:latin typeface="Calibri"/>
                <a:cs typeface="Calibri"/>
              </a:rPr>
              <a:t>the</a:t>
            </a:r>
            <a:r>
              <a:rPr sz="3200" spc="-50" dirty="0">
                <a:latin typeface="Calibri"/>
                <a:cs typeface="Calibri"/>
              </a:rPr>
              <a:t> </a:t>
            </a:r>
            <a:r>
              <a:rPr sz="3200" dirty="0">
                <a:latin typeface="Calibri"/>
                <a:cs typeface="Calibri"/>
              </a:rPr>
              <a:t>node</a:t>
            </a:r>
            <a:r>
              <a:rPr lang="en-IN" sz="3200" dirty="0">
                <a:latin typeface="Calibri"/>
                <a:cs typeface="Calibri"/>
              </a:rPr>
              <a:t> at</a:t>
            </a:r>
            <a:r>
              <a:rPr sz="3200" spc="-45" dirty="0">
                <a:latin typeface="Calibri"/>
                <a:cs typeface="Calibri"/>
              </a:rPr>
              <a:t> </a:t>
            </a:r>
            <a:r>
              <a:rPr sz="3200" dirty="0">
                <a:latin typeface="Calibri"/>
                <a:cs typeface="Calibri"/>
              </a:rPr>
              <a:t>given</a:t>
            </a:r>
            <a:r>
              <a:rPr sz="3200" spc="-55" dirty="0">
                <a:latin typeface="Calibri"/>
                <a:cs typeface="Calibri"/>
              </a:rPr>
              <a:t> </a:t>
            </a:r>
            <a:r>
              <a:rPr sz="3200" spc="-20" dirty="0">
                <a:latin typeface="Calibri"/>
                <a:cs typeface="Calibri"/>
              </a:rPr>
              <a:t>data</a:t>
            </a:r>
            <a:endParaRPr sz="3200" dirty="0">
              <a:latin typeface="Calibri"/>
              <a:cs typeface="Calibri"/>
            </a:endParaRPr>
          </a:p>
          <a:p>
            <a:pPr marL="354965" indent="-342265">
              <a:spcBef>
                <a:spcPts val="385"/>
              </a:spcBef>
              <a:buFont typeface="Arial MT"/>
              <a:buChar char="•"/>
              <a:tabLst>
                <a:tab pos="354965" algn="l"/>
              </a:tabLst>
            </a:pPr>
            <a:r>
              <a:rPr sz="3200" spc="-10" dirty="0">
                <a:latin typeface="Calibri"/>
                <a:cs typeface="Calibri"/>
              </a:rPr>
              <a:t>Searching</a:t>
            </a:r>
            <a:endParaRPr sz="3200" dirty="0">
              <a:latin typeface="Calibri"/>
              <a:cs typeface="Calibri"/>
            </a:endParaRPr>
          </a:p>
          <a:p>
            <a:pPr marL="354965" indent="-342265">
              <a:spcBef>
                <a:spcPts val="390"/>
              </a:spcBef>
              <a:buFont typeface="Arial MT"/>
              <a:buChar char="•"/>
              <a:tabLst>
                <a:tab pos="354965" algn="l"/>
              </a:tabLst>
            </a:pPr>
            <a:r>
              <a:rPr sz="3200" spc="-10" dirty="0">
                <a:latin typeface="Calibri"/>
                <a:cs typeface="Calibri"/>
              </a:rPr>
              <a:t>Traversing</a:t>
            </a:r>
            <a:endParaRPr sz="3200" dirty="0">
              <a:latin typeface="Calibri"/>
              <a:cs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513205">
              <a:spcBef>
                <a:spcPts val="105"/>
              </a:spcBef>
            </a:pPr>
            <a:r>
              <a:rPr dirty="0"/>
              <a:t>Insertion</a:t>
            </a:r>
            <a:r>
              <a:rPr spc="-50" dirty="0"/>
              <a:t> </a:t>
            </a:r>
            <a:r>
              <a:rPr dirty="0"/>
              <a:t>at</a:t>
            </a:r>
            <a:r>
              <a:rPr spc="-55" dirty="0"/>
              <a:t> </a:t>
            </a:r>
            <a:r>
              <a:rPr spc="-10" dirty="0"/>
              <a:t>beginning</a:t>
            </a:r>
          </a:p>
        </p:txBody>
      </p:sp>
      <p:pic>
        <p:nvPicPr>
          <p:cNvPr id="4" name="object 4"/>
          <p:cNvPicPr/>
          <p:nvPr/>
        </p:nvPicPr>
        <p:blipFill>
          <a:blip r:embed="rId2" cstate="print"/>
          <a:stretch>
            <a:fillRect/>
          </a:stretch>
        </p:blipFill>
        <p:spPr>
          <a:xfrm>
            <a:off x="674600" y="1706881"/>
            <a:ext cx="10842800" cy="40522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1513205">
              <a:spcBef>
                <a:spcPts val="105"/>
              </a:spcBef>
            </a:pPr>
            <a:r>
              <a:rPr dirty="0"/>
              <a:t>Insertion</a:t>
            </a:r>
            <a:r>
              <a:rPr spc="-50" dirty="0"/>
              <a:t> </a:t>
            </a:r>
            <a:r>
              <a:rPr dirty="0"/>
              <a:t>at</a:t>
            </a:r>
            <a:r>
              <a:rPr spc="-55" dirty="0"/>
              <a:t> </a:t>
            </a:r>
            <a:r>
              <a:rPr spc="-10" dirty="0"/>
              <a:t>beginning</a:t>
            </a:r>
          </a:p>
        </p:txBody>
      </p:sp>
      <p:sp>
        <p:nvSpPr>
          <p:cNvPr id="3" name="object 3"/>
          <p:cNvSpPr txBox="1"/>
          <p:nvPr/>
        </p:nvSpPr>
        <p:spPr>
          <a:xfrm>
            <a:off x="471947" y="1166660"/>
            <a:ext cx="6046840" cy="5080237"/>
          </a:xfrm>
          <a:prstGeom prst="rect">
            <a:avLst/>
          </a:prstGeom>
        </p:spPr>
        <p:txBody>
          <a:bodyPr vert="horz" wrap="square" lIns="0" tIns="12065" rIns="0" bIns="0" rtlCol="0">
            <a:spAutoFit/>
          </a:bodyPr>
          <a:lstStyle/>
          <a:p>
            <a:pPr marL="12700">
              <a:spcBef>
                <a:spcPts val="95"/>
              </a:spcBef>
            </a:pPr>
            <a:r>
              <a:rPr b="1" dirty="0">
                <a:latin typeface="Calibri"/>
                <a:cs typeface="Calibri"/>
              </a:rPr>
              <a:t>void</a:t>
            </a:r>
            <a:r>
              <a:rPr b="1" spc="10" dirty="0">
                <a:latin typeface="Calibri"/>
                <a:cs typeface="Calibri"/>
              </a:rPr>
              <a:t> </a:t>
            </a:r>
            <a:r>
              <a:rPr spc="-10" dirty="0">
                <a:latin typeface="Calibri"/>
                <a:cs typeface="Calibri"/>
              </a:rPr>
              <a:t>insertbeginning(</a:t>
            </a:r>
            <a:r>
              <a:rPr b="1" spc="-10" dirty="0">
                <a:latin typeface="Calibri"/>
                <a:cs typeface="Calibri"/>
              </a:rPr>
              <a:t>int</a:t>
            </a:r>
            <a:r>
              <a:rPr b="1" spc="55" dirty="0">
                <a:latin typeface="Calibri"/>
                <a:cs typeface="Calibri"/>
              </a:rPr>
              <a:t> </a:t>
            </a:r>
            <a:r>
              <a:rPr spc="-10" dirty="0">
                <a:latin typeface="Calibri"/>
                <a:cs typeface="Calibri"/>
              </a:rPr>
              <a:t>item)</a:t>
            </a:r>
            <a:endParaRPr dirty="0">
              <a:latin typeface="Calibri"/>
              <a:cs typeface="Calibri"/>
            </a:endParaRPr>
          </a:p>
          <a:p>
            <a:pPr marL="12700"/>
            <a:r>
              <a:rPr spc="-50" dirty="0">
                <a:latin typeface="Calibri"/>
                <a:cs typeface="Calibri"/>
              </a:rPr>
              <a:t>{</a:t>
            </a:r>
            <a:endParaRPr dirty="0">
              <a:latin typeface="Calibri"/>
              <a:cs typeface="Calibri"/>
            </a:endParaRPr>
          </a:p>
          <a:p>
            <a:pPr marL="125095">
              <a:spcBef>
                <a:spcPts val="600"/>
              </a:spcBef>
            </a:pPr>
            <a:r>
              <a:rPr dirty="0">
                <a:latin typeface="Calibri"/>
                <a:cs typeface="Calibri"/>
              </a:rPr>
              <a:t>struct</a:t>
            </a:r>
            <a:r>
              <a:rPr spc="-10" dirty="0">
                <a:latin typeface="Calibri"/>
                <a:cs typeface="Calibri"/>
              </a:rPr>
              <a:t> </a:t>
            </a:r>
            <a:r>
              <a:rPr dirty="0">
                <a:latin typeface="Calibri"/>
                <a:cs typeface="Calibri"/>
              </a:rPr>
              <a:t>node</a:t>
            </a:r>
            <a:r>
              <a:rPr spc="-5" dirty="0">
                <a:latin typeface="Calibri"/>
                <a:cs typeface="Calibri"/>
              </a:rPr>
              <a:t> </a:t>
            </a:r>
            <a:r>
              <a:rPr dirty="0">
                <a:latin typeface="Calibri"/>
                <a:cs typeface="Calibri"/>
              </a:rPr>
              <a:t>*ptr</a:t>
            </a:r>
            <a:r>
              <a:rPr spc="-20" dirty="0">
                <a:latin typeface="Calibri"/>
                <a:cs typeface="Calibri"/>
              </a:rPr>
              <a:t> </a:t>
            </a:r>
            <a:r>
              <a:rPr dirty="0">
                <a:latin typeface="Calibri"/>
                <a:cs typeface="Calibri"/>
              </a:rPr>
              <a:t>=</a:t>
            </a:r>
            <a:r>
              <a:rPr spc="-20" dirty="0">
                <a:latin typeface="Calibri"/>
                <a:cs typeface="Calibri"/>
              </a:rPr>
              <a:t> </a:t>
            </a:r>
            <a:r>
              <a:rPr dirty="0">
                <a:latin typeface="Calibri"/>
                <a:cs typeface="Calibri"/>
              </a:rPr>
              <a:t>(struct node </a:t>
            </a:r>
            <a:r>
              <a:rPr spc="-10" dirty="0">
                <a:latin typeface="Calibri"/>
                <a:cs typeface="Calibri"/>
              </a:rPr>
              <a:t>*)malloc(sizeof(struct</a:t>
            </a:r>
            <a:r>
              <a:rPr spc="5" dirty="0">
                <a:latin typeface="Calibri"/>
                <a:cs typeface="Calibri"/>
              </a:rPr>
              <a:t> </a:t>
            </a:r>
            <a:r>
              <a:rPr spc="-10" dirty="0">
                <a:latin typeface="Calibri"/>
                <a:cs typeface="Calibri"/>
              </a:rPr>
              <a:t>node));</a:t>
            </a:r>
            <a:endParaRPr lang="en-IN" spc="-10" dirty="0">
              <a:latin typeface="Calibri"/>
              <a:cs typeface="Calibri"/>
            </a:endParaRPr>
          </a:p>
          <a:p>
            <a:pPr marL="125095">
              <a:spcBef>
                <a:spcPts val="600"/>
              </a:spcBef>
            </a:pPr>
            <a:r>
              <a:rPr lang="en-IN" spc="-10" dirty="0" err="1">
                <a:latin typeface="Calibri"/>
                <a:cs typeface="Calibri"/>
              </a:rPr>
              <a:t>ptr</a:t>
            </a:r>
            <a:r>
              <a:rPr lang="en-IN" spc="-10" dirty="0">
                <a:latin typeface="Calibri"/>
                <a:cs typeface="Calibri"/>
              </a:rPr>
              <a:t>-&gt;data=item;</a:t>
            </a:r>
            <a:endParaRPr dirty="0">
              <a:latin typeface="Calibri"/>
              <a:cs typeface="Calibri"/>
            </a:endParaRPr>
          </a:p>
          <a:p>
            <a:pPr marL="125095">
              <a:spcBef>
                <a:spcPts val="1560"/>
              </a:spcBef>
            </a:pPr>
            <a:r>
              <a:rPr b="1" spc="-10" dirty="0">
                <a:latin typeface="Calibri"/>
                <a:cs typeface="Calibri"/>
              </a:rPr>
              <a:t>if</a:t>
            </a:r>
            <a:r>
              <a:rPr spc="-10" dirty="0">
                <a:latin typeface="Calibri"/>
                <a:cs typeface="Calibri"/>
              </a:rPr>
              <a:t>(head==NULL)</a:t>
            </a:r>
            <a:endParaRPr dirty="0">
              <a:latin typeface="Calibri"/>
              <a:cs typeface="Calibri"/>
            </a:endParaRPr>
          </a:p>
          <a:p>
            <a:pPr marL="125095"/>
            <a:r>
              <a:rPr spc="-50" dirty="0">
                <a:latin typeface="Calibri"/>
                <a:cs typeface="Calibri"/>
              </a:rPr>
              <a:t>{</a:t>
            </a:r>
            <a:endParaRPr dirty="0">
              <a:latin typeface="Calibri"/>
              <a:cs typeface="Calibri"/>
            </a:endParaRPr>
          </a:p>
          <a:p>
            <a:pPr marL="277495" marR="2761615"/>
            <a:r>
              <a:rPr spc="-10" dirty="0">
                <a:latin typeface="Calibri"/>
                <a:cs typeface="Calibri"/>
              </a:rPr>
              <a:t>ptr-</a:t>
            </a:r>
            <a:r>
              <a:rPr dirty="0">
                <a:latin typeface="Calibri"/>
                <a:cs typeface="Calibri"/>
              </a:rPr>
              <a:t>&gt;next</a:t>
            </a:r>
            <a:r>
              <a:rPr spc="5" dirty="0">
                <a:latin typeface="Calibri"/>
                <a:cs typeface="Calibri"/>
              </a:rPr>
              <a:t> </a:t>
            </a:r>
            <a:r>
              <a:rPr dirty="0">
                <a:latin typeface="Calibri"/>
                <a:cs typeface="Calibri"/>
              </a:rPr>
              <a:t>=</a:t>
            </a:r>
            <a:r>
              <a:rPr spc="-20" dirty="0">
                <a:latin typeface="Calibri"/>
                <a:cs typeface="Calibri"/>
              </a:rPr>
              <a:t> NULL; </a:t>
            </a:r>
            <a:endParaRPr lang="en-IN" spc="-20" dirty="0">
              <a:latin typeface="Calibri"/>
              <a:cs typeface="Calibri"/>
            </a:endParaRPr>
          </a:p>
          <a:p>
            <a:pPr marL="277495" marR="2761615"/>
            <a:r>
              <a:rPr spc="-10" dirty="0" err="1">
                <a:latin typeface="Calibri"/>
                <a:cs typeface="Calibri"/>
              </a:rPr>
              <a:t>ptr</a:t>
            </a:r>
            <a:r>
              <a:rPr spc="-10" dirty="0">
                <a:latin typeface="Calibri"/>
                <a:cs typeface="Calibri"/>
              </a:rPr>
              <a:t>-&gt;prev=NULL; </a:t>
            </a:r>
            <a:endParaRPr lang="en-IN" spc="-10" dirty="0">
              <a:latin typeface="Calibri"/>
              <a:cs typeface="Calibri"/>
            </a:endParaRPr>
          </a:p>
          <a:p>
            <a:pPr marL="277495" marR="2761615"/>
            <a:r>
              <a:rPr spc="-10" dirty="0">
                <a:latin typeface="Calibri"/>
                <a:cs typeface="Calibri"/>
              </a:rPr>
              <a:t>head=ptr;</a:t>
            </a:r>
            <a:endParaRPr dirty="0">
              <a:latin typeface="Calibri"/>
              <a:cs typeface="Calibri"/>
            </a:endParaRPr>
          </a:p>
          <a:p>
            <a:pPr marL="125095">
              <a:spcBef>
                <a:spcPts val="5"/>
              </a:spcBef>
            </a:pPr>
            <a:r>
              <a:rPr spc="-50" dirty="0">
                <a:latin typeface="Calibri"/>
                <a:cs typeface="Calibri"/>
              </a:rPr>
              <a:t>}</a:t>
            </a:r>
            <a:endParaRPr dirty="0">
              <a:latin typeface="Calibri"/>
              <a:cs typeface="Calibri"/>
            </a:endParaRPr>
          </a:p>
          <a:p>
            <a:pPr marL="125095"/>
            <a:r>
              <a:rPr b="1" spc="-20" dirty="0">
                <a:latin typeface="Calibri"/>
                <a:cs typeface="Calibri"/>
              </a:rPr>
              <a:t>else</a:t>
            </a:r>
            <a:endParaRPr dirty="0">
              <a:latin typeface="Calibri"/>
              <a:cs typeface="Calibri"/>
            </a:endParaRPr>
          </a:p>
          <a:p>
            <a:pPr marL="125095"/>
            <a:r>
              <a:rPr spc="-50" dirty="0">
                <a:latin typeface="Calibri"/>
                <a:cs typeface="Calibri"/>
              </a:rPr>
              <a:t>{</a:t>
            </a:r>
            <a:endParaRPr dirty="0">
              <a:latin typeface="Calibri"/>
              <a:cs typeface="Calibri"/>
            </a:endParaRPr>
          </a:p>
          <a:p>
            <a:pPr marL="277495" marR="2775585"/>
            <a:r>
              <a:rPr spc="-10" dirty="0" err="1">
                <a:latin typeface="Calibri"/>
                <a:cs typeface="Calibri"/>
              </a:rPr>
              <a:t>ptr</a:t>
            </a:r>
            <a:r>
              <a:rPr spc="-10" dirty="0">
                <a:latin typeface="Calibri"/>
                <a:cs typeface="Calibri"/>
              </a:rPr>
              <a:t>-&gt;prev=NULL; </a:t>
            </a:r>
            <a:endParaRPr lang="en-IN" spc="-10" dirty="0">
              <a:latin typeface="Calibri"/>
              <a:cs typeface="Calibri"/>
            </a:endParaRPr>
          </a:p>
          <a:p>
            <a:pPr marL="277495" marR="2775585"/>
            <a:r>
              <a:rPr spc="-10" dirty="0" err="1">
                <a:latin typeface="Calibri"/>
                <a:cs typeface="Calibri"/>
              </a:rPr>
              <a:t>ptr</a:t>
            </a:r>
            <a:r>
              <a:rPr spc="-10" dirty="0">
                <a:latin typeface="Calibri"/>
                <a:cs typeface="Calibri"/>
              </a:rPr>
              <a:t>-</a:t>
            </a:r>
            <a:r>
              <a:rPr dirty="0">
                <a:latin typeface="Calibri"/>
                <a:cs typeface="Calibri"/>
              </a:rPr>
              <a:t>&gt;next</a:t>
            </a:r>
            <a:r>
              <a:rPr spc="5" dirty="0">
                <a:latin typeface="Calibri"/>
                <a:cs typeface="Calibri"/>
              </a:rPr>
              <a:t> </a:t>
            </a:r>
            <a:r>
              <a:rPr dirty="0">
                <a:latin typeface="Calibri"/>
                <a:cs typeface="Calibri"/>
              </a:rPr>
              <a:t>=</a:t>
            </a:r>
            <a:r>
              <a:rPr spc="-20" dirty="0">
                <a:latin typeface="Calibri"/>
                <a:cs typeface="Calibri"/>
              </a:rPr>
              <a:t> head; </a:t>
            </a:r>
            <a:endParaRPr lang="en-IN" spc="-20" dirty="0">
              <a:latin typeface="Calibri"/>
              <a:cs typeface="Calibri"/>
            </a:endParaRPr>
          </a:p>
          <a:p>
            <a:pPr marL="277495" marR="2775585"/>
            <a:r>
              <a:rPr spc="-10" dirty="0">
                <a:latin typeface="Calibri"/>
                <a:cs typeface="Calibri"/>
              </a:rPr>
              <a:t>head-&gt;prev=ptr; head=ptr;</a:t>
            </a:r>
            <a:endParaRPr dirty="0">
              <a:latin typeface="Calibri"/>
              <a:cs typeface="Calibri"/>
            </a:endParaRPr>
          </a:p>
          <a:p>
            <a:pPr marL="125095"/>
            <a:r>
              <a:rPr spc="-50" dirty="0">
                <a:latin typeface="Calibri"/>
                <a:cs typeface="Calibri"/>
              </a:rPr>
              <a:t>}</a:t>
            </a:r>
            <a:endParaRPr dirty="0">
              <a:latin typeface="Calibri"/>
              <a:cs typeface="Calibri"/>
            </a:endParaRPr>
          </a:p>
          <a:p>
            <a:pPr marL="12700"/>
            <a:r>
              <a:rPr spc="-50" dirty="0">
                <a:latin typeface="Calibri"/>
                <a:cs typeface="Calibri"/>
              </a:rPr>
              <a:t>}</a:t>
            </a:r>
            <a:endParaRPr dirty="0">
              <a:latin typeface="Calibri"/>
              <a:cs typeface="Calibri"/>
            </a:endParaRPr>
          </a:p>
        </p:txBody>
      </p:sp>
      <p:pic>
        <p:nvPicPr>
          <p:cNvPr id="4" name="object 4"/>
          <p:cNvPicPr/>
          <p:nvPr/>
        </p:nvPicPr>
        <p:blipFill>
          <a:blip r:embed="rId2" cstate="print"/>
          <a:stretch>
            <a:fillRect/>
          </a:stretch>
        </p:blipFill>
        <p:spPr>
          <a:xfrm>
            <a:off x="5152103" y="2848191"/>
            <a:ext cx="6960697" cy="2992169"/>
          </a:xfrm>
          <a:prstGeom prst="rect">
            <a:avLst/>
          </a:prstGeom>
        </p:spPr>
      </p:pic>
    </p:spTree>
    <p:extLst>
      <p:ext uri="{BB962C8B-B14F-4D97-AF65-F5344CB8AC3E}">
        <p14:creationId xmlns:p14="http://schemas.microsoft.com/office/powerpoint/2010/main" val="7028470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4510" y="191467"/>
            <a:ext cx="10670980" cy="963341"/>
          </a:xfrm>
          <a:prstGeom prst="rect">
            <a:avLst/>
          </a:prstGeom>
        </p:spPr>
        <p:txBody>
          <a:bodyPr vert="horz" wrap="square" lIns="0" tIns="283464" rIns="0" bIns="0" rtlCol="0">
            <a:spAutoFit/>
          </a:bodyPr>
          <a:lstStyle/>
          <a:p>
            <a:pPr marL="2199005">
              <a:spcBef>
                <a:spcPts val="105"/>
              </a:spcBef>
            </a:pPr>
            <a:r>
              <a:rPr dirty="0"/>
              <a:t>Insertion</a:t>
            </a:r>
            <a:r>
              <a:rPr spc="-50" dirty="0"/>
              <a:t> </a:t>
            </a:r>
            <a:r>
              <a:rPr dirty="0"/>
              <a:t>at</a:t>
            </a:r>
            <a:r>
              <a:rPr spc="-55" dirty="0"/>
              <a:t> </a:t>
            </a:r>
            <a:r>
              <a:rPr spc="-25" dirty="0"/>
              <a:t>end</a:t>
            </a:r>
          </a:p>
        </p:txBody>
      </p:sp>
      <p:pic>
        <p:nvPicPr>
          <p:cNvPr id="4" name="object 4"/>
          <p:cNvPicPr/>
          <p:nvPr/>
        </p:nvPicPr>
        <p:blipFill>
          <a:blip r:embed="rId2" cstate="print"/>
          <a:stretch>
            <a:fillRect/>
          </a:stretch>
        </p:blipFill>
        <p:spPr>
          <a:xfrm>
            <a:off x="1185740" y="1574800"/>
            <a:ext cx="10670980" cy="4267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2890</TotalTime>
  <Words>8255</Words>
  <Application>Microsoft Office PowerPoint</Application>
  <PresentationFormat>Widescreen</PresentationFormat>
  <Paragraphs>1393</Paragraphs>
  <Slides>113</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113</vt:i4>
      </vt:variant>
    </vt:vector>
  </HeadingPairs>
  <TitlesOfParts>
    <vt:vector size="121" baseType="lpstr">
      <vt:lpstr>__Source_Sans_Pro_fea366</vt:lpstr>
      <vt:lpstr>Arial</vt:lpstr>
      <vt:lpstr>Arial MT</vt:lpstr>
      <vt:lpstr>Calibri</vt:lpstr>
      <vt:lpstr>Calibri Light</vt:lpstr>
      <vt:lpstr>Nunito</vt:lpstr>
      <vt:lpstr>Times New Roman</vt:lpstr>
      <vt:lpstr>Office Theme</vt:lpstr>
      <vt:lpstr>DATA STRUCTURES </vt:lpstr>
      <vt:lpstr>UNIT 2 : LINKED LIST</vt:lpstr>
      <vt:lpstr>UNIT 2</vt:lpstr>
      <vt:lpstr>Linked List</vt:lpstr>
      <vt:lpstr>Advantages of Linked Lists</vt:lpstr>
      <vt:lpstr>Disadvantages of Linked Lists</vt:lpstr>
      <vt:lpstr>Applications of Linked Lists</vt:lpstr>
      <vt:lpstr>Applications of Linked Lists in the Real World: </vt:lpstr>
      <vt:lpstr>Types of Linked Lists</vt:lpstr>
      <vt:lpstr>Singly Linked List</vt:lpstr>
      <vt:lpstr>Doubly Linked List</vt:lpstr>
      <vt:lpstr>Circular Linked List</vt:lpstr>
      <vt:lpstr>PowerPoint Presentation</vt:lpstr>
      <vt:lpstr>PowerPoint Presentation</vt:lpstr>
      <vt:lpstr>PowerPoint Presentation</vt:lpstr>
      <vt:lpstr>Difference between Arrays and Linked List</vt:lpstr>
      <vt:lpstr>PowerPoint Presentation</vt:lpstr>
      <vt:lpstr>Dynamic Memory Allocation Functions</vt:lpstr>
      <vt:lpstr>Example</vt:lpstr>
      <vt:lpstr>Singly Linked List</vt:lpstr>
      <vt:lpstr>Node Implementation</vt:lpstr>
      <vt:lpstr>Node Implementation</vt:lpstr>
      <vt:lpstr>Node Implementation</vt:lpstr>
      <vt:lpstr>Node Implementation</vt:lpstr>
      <vt:lpstr>Node Implementation</vt:lpstr>
      <vt:lpstr>Display the contents of the linked list</vt:lpstr>
      <vt:lpstr>Inserting a 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Delete a node at the front</vt:lpstr>
      <vt:lpstr>Delete a node at the end</vt:lpstr>
      <vt:lpstr>Singly Linked List Implementation</vt:lpstr>
      <vt:lpstr>Singly Linked List Implementation</vt:lpstr>
      <vt:lpstr>Singly Linked List Implementation</vt:lpstr>
      <vt:lpstr>Display</vt:lpstr>
      <vt:lpstr>Insert in Front</vt:lpstr>
      <vt:lpstr>Insert at Rear</vt:lpstr>
      <vt:lpstr>Insert After an item</vt:lpstr>
      <vt:lpstr>Insert After an item</vt:lpstr>
      <vt:lpstr>Insert Before an item</vt:lpstr>
      <vt:lpstr>Insert Before an item</vt:lpstr>
      <vt:lpstr>Insert at Position</vt:lpstr>
      <vt:lpstr>Insert at Position</vt:lpstr>
      <vt:lpstr>Insert at Position</vt:lpstr>
      <vt:lpstr>Delete Front</vt:lpstr>
      <vt:lpstr>Delete Rear</vt:lpstr>
      <vt:lpstr>Delete Rear</vt:lpstr>
      <vt:lpstr>Delete Element</vt:lpstr>
      <vt:lpstr>Delete Element</vt:lpstr>
      <vt:lpstr>Delete at Position</vt:lpstr>
      <vt:lpstr>Delete at Position</vt:lpstr>
      <vt:lpstr>Delete Before Element</vt:lpstr>
      <vt:lpstr>Delete Before Element</vt:lpstr>
      <vt:lpstr>Delete After Element</vt:lpstr>
      <vt:lpstr>Delete After Element</vt:lpstr>
      <vt:lpstr>Instructions to Students to be followed in each lab:</vt:lpstr>
      <vt:lpstr>Lab Program</vt:lpstr>
      <vt:lpstr>Singly Linked List:Deleting a node</vt:lpstr>
      <vt:lpstr>Delete a node at the front</vt:lpstr>
      <vt:lpstr>Delete a node at the front</vt:lpstr>
      <vt:lpstr>Delete a node at the end</vt:lpstr>
      <vt:lpstr>Delete a node at the end</vt:lpstr>
      <vt:lpstr>Delete a node at specified position</vt:lpstr>
      <vt:lpstr>Delete a node at specified position</vt:lpstr>
      <vt:lpstr>Singly Linked List Operations</vt:lpstr>
      <vt:lpstr>Search</vt:lpstr>
      <vt:lpstr>Search</vt:lpstr>
      <vt:lpstr>Count number of nodes</vt:lpstr>
      <vt:lpstr>Reversing</vt:lpstr>
      <vt:lpstr>Concatenation</vt:lpstr>
      <vt:lpstr>Merging</vt:lpstr>
      <vt:lpstr>Lab Program</vt:lpstr>
      <vt:lpstr>Applications of Linked List</vt:lpstr>
      <vt:lpstr>Stack Implementation using Linked List</vt:lpstr>
      <vt:lpstr>Stack Implementation using Linked List</vt:lpstr>
      <vt:lpstr>Queue implementation using Linked List</vt:lpstr>
      <vt:lpstr>Queue implementation using Linked List</vt:lpstr>
      <vt:lpstr>Circular Linked list</vt:lpstr>
      <vt:lpstr>Operations on Circular List</vt:lpstr>
      <vt:lpstr>Insertion at the beginning</vt:lpstr>
      <vt:lpstr>Insertion at the end</vt:lpstr>
      <vt:lpstr>Deletion at the beginning</vt:lpstr>
      <vt:lpstr>Deletion at the end</vt:lpstr>
      <vt:lpstr>Searching</vt:lpstr>
      <vt:lpstr>Traversing</vt:lpstr>
      <vt:lpstr>Doubly Linked List</vt:lpstr>
      <vt:lpstr>Doubly Linked List</vt:lpstr>
      <vt:lpstr>Operations on Doubly Linked List</vt:lpstr>
      <vt:lpstr>Insertion at beginning</vt:lpstr>
      <vt:lpstr>Insertion at beginning</vt:lpstr>
      <vt:lpstr>Insertion at end</vt:lpstr>
      <vt:lpstr>Insertion at end</vt:lpstr>
      <vt:lpstr>Insert after specified node</vt:lpstr>
      <vt:lpstr>Insert after specified node</vt:lpstr>
      <vt:lpstr>Deletion at beginning</vt:lpstr>
      <vt:lpstr>Deletion at beginning</vt:lpstr>
      <vt:lpstr>Deletion at end</vt:lpstr>
      <vt:lpstr>Deletion at end</vt:lpstr>
      <vt:lpstr>Deletion of a specified node</vt:lpstr>
      <vt:lpstr>Deletion of a specified node</vt:lpstr>
      <vt:lpstr>Searching</vt:lpstr>
      <vt:lpstr>Traversing</vt:lpstr>
      <vt:lpstr>Lab Program</vt:lpstr>
      <vt:lpstr>Useful 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Indira M</dc:creator>
  <cp:lastModifiedBy>Raj Sah</cp:lastModifiedBy>
  <cp:revision>26</cp:revision>
  <dcterms:created xsi:type="dcterms:W3CDTF">2023-12-25T11:31:07Z</dcterms:created>
  <dcterms:modified xsi:type="dcterms:W3CDTF">2024-02-11T15:37:19Z</dcterms:modified>
</cp:coreProperties>
</file>