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handoutMasterIdLst>
    <p:handoutMasterId r:id="rId52"/>
  </p:handoutMasterIdLst>
  <p:sldIdLst>
    <p:sldId id="792" r:id="rId2"/>
    <p:sldId id="748" r:id="rId3"/>
    <p:sldId id="754" r:id="rId4"/>
    <p:sldId id="755" r:id="rId5"/>
    <p:sldId id="750" r:id="rId6"/>
    <p:sldId id="831" r:id="rId7"/>
    <p:sldId id="757" r:id="rId8"/>
    <p:sldId id="758" r:id="rId9"/>
    <p:sldId id="759" r:id="rId10"/>
    <p:sldId id="760" r:id="rId11"/>
    <p:sldId id="762" r:id="rId12"/>
    <p:sldId id="763" r:id="rId13"/>
    <p:sldId id="764" r:id="rId14"/>
    <p:sldId id="765" r:id="rId15"/>
    <p:sldId id="766" r:id="rId16"/>
    <p:sldId id="767" r:id="rId17"/>
    <p:sldId id="768" r:id="rId18"/>
    <p:sldId id="769" r:id="rId19"/>
    <p:sldId id="770" r:id="rId20"/>
    <p:sldId id="771" r:id="rId21"/>
    <p:sldId id="772" r:id="rId22"/>
    <p:sldId id="773" r:id="rId23"/>
    <p:sldId id="774" r:id="rId24"/>
    <p:sldId id="776" r:id="rId25"/>
    <p:sldId id="781" r:id="rId26"/>
    <p:sldId id="782" r:id="rId27"/>
    <p:sldId id="783" r:id="rId28"/>
    <p:sldId id="785" r:id="rId29"/>
    <p:sldId id="788" r:id="rId30"/>
    <p:sldId id="789" r:id="rId31"/>
    <p:sldId id="790" r:id="rId32"/>
    <p:sldId id="751" r:id="rId33"/>
    <p:sldId id="798" r:id="rId34"/>
    <p:sldId id="801" r:id="rId35"/>
    <p:sldId id="802" r:id="rId36"/>
    <p:sldId id="803" r:id="rId37"/>
    <p:sldId id="805" r:id="rId38"/>
    <p:sldId id="819" r:id="rId39"/>
    <p:sldId id="822" r:id="rId40"/>
    <p:sldId id="820" r:id="rId41"/>
    <p:sldId id="821" r:id="rId42"/>
    <p:sldId id="823" r:id="rId43"/>
    <p:sldId id="825" r:id="rId44"/>
    <p:sldId id="826" r:id="rId45"/>
    <p:sldId id="827" r:id="rId46"/>
    <p:sldId id="791" r:id="rId47"/>
    <p:sldId id="793" r:id="rId48"/>
    <p:sldId id="795" r:id="rId49"/>
    <p:sldId id="797" r:id="rId50"/>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21" autoAdjust="0"/>
    <p:restoredTop sz="95377" autoAdjust="0"/>
  </p:normalViewPr>
  <p:slideViewPr>
    <p:cSldViewPr>
      <p:cViewPr>
        <p:scale>
          <a:sx n="88" d="100"/>
          <a:sy n="88" d="100"/>
        </p:scale>
        <p:origin x="109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6722" name="Rectangle 2">
            <a:extLst>
              <a:ext uri="{FF2B5EF4-FFF2-40B4-BE49-F238E27FC236}">
                <a16:creationId xmlns:a16="http://schemas.microsoft.com/office/drawing/2014/main" id="{7F58C228-8031-1871-D42C-0D10E8C9F34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26723" name="Rectangle 3">
            <a:extLst>
              <a:ext uri="{FF2B5EF4-FFF2-40B4-BE49-F238E27FC236}">
                <a16:creationId xmlns:a16="http://schemas.microsoft.com/office/drawing/2014/main" id="{108F7756-DCA5-B34E-F262-0397CBB814C3}"/>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926724" name="Rectangle 4">
            <a:extLst>
              <a:ext uri="{FF2B5EF4-FFF2-40B4-BE49-F238E27FC236}">
                <a16:creationId xmlns:a16="http://schemas.microsoft.com/office/drawing/2014/main" id="{CB4C70CC-3B91-668E-9970-111A248E26F8}"/>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26725" name="Rectangle 5">
            <a:extLst>
              <a:ext uri="{FF2B5EF4-FFF2-40B4-BE49-F238E27FC236}">
                <a16:creationId xmlns:a16="http://schemas.microsoft.com/office/drawing/2014/main" id="{261B40E5-C717-F0A7-4F45-4F75812B7DE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4CCA446D-13D5-45B0-82FE-B92FCDB06D5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DBBBB397-C294-17B0-A2ED-5DAE217D40B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56067" name="Rectangle 3">
            <a:extLst>
              <a:ext uri="{FF2B5EF4-FFF2-40B4-BE49-F238E27FC236}">
                <a16:creationId xmlns:a16="http://schemas.microsoft.com/office/drawing/2014/main" id="{B5EA86C6-1F00-EFC7-310D-47FDEB72A7B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53252" name="Rectangle 4">
            <a:extLst>
              <a:ext uri="{FF2B5EF4-FFF2-40B4-BE49-F238E27FC236}">
                <a16:creationId xmlns:a16="http://schemas.microsoft.com/office/drawing/2014/main" id="{B44AA2A0-442E-5355-8CD9-31AF386DBC8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56069" name="Rectangle 5">
            <a:extLst>
              <a:ext uri="{FF2B5EF4-FFF2-40B4-BE49-F238E27FC236}">
                <a16:creationId xmlns:a16="http://schemas.microsoft.com/office/drawing/2014/main" id="{92AF02E4-0F58-5B4C-C311-88C93CB0C77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56070" name="Rectangle 6">
            <a:extLst>
              <a:ext uri="{FF2B5EF4-FFF2-40B4-BE49-F238E27FC236}">
                <a16:creationId xmlns:a16="http://schemas.microsoft.com/office/drawing/2014/main" id="{0B6166C2-CB80-223A-CFD5-B5FC4238CC6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856071" name="Rectangle 7">
            <a:extLst>
              <a:ext uri="{FF2B5EF4-FFF2-40B4-BE49-F238E27FC236}">
                <a16:creationId xmlns:a16="http://schemas.microsoft.com/office/drawing/2014/main" id="{6150BC93-B965-666E-234D-A2E00FF0017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175E0266-F9AE-45F5-925A-8121C438C05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4354FE8-DEC5-19AE-54CB-B4F69C9647E0}"/>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FDEABDE8-88A4-3846-9681-FFA3FF52B6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BDA6737-D7C9-91AC-1D8B-75B855D94B7E}"/>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291904D4-77E5-1908-46F2-0DF32012DF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B27E320-2C35-1329-0A47-8B234963484D}"/>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734E2D21-361C-71C6-2263-55DFA333AB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41A09BE-91EF-DB8E-C94F-7E2199595A8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06F870E5-F4C2-4DFD-AB84-7D73A4DB2D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59ACB14-2C32-5396-DA15-38A61F0A0912}"/>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40B10437-BA01-1FD0-47FE-2917512244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29679F5-10E6-6DD7-D985-096901D7B9AB}"/>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294921DB-C4EC-046E-6B7B-C8BE070C73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204712C-7C30-4689-4DF2-7E5D2127199B}"/>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AA445A85-3FD2-3B82-692F-5F99E18298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C4BCBF6-349D-7EF7-4687-77680B4E97D1}"/>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F7FC35F1-FE74-0039-01F1-A07530ACDA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2835454-F56C-F0FD-522A-569A8F091D1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70E30993-57DB-B661-FE2C-E63629CCAE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2ED5B8A-BB09-210D-367C-AFEA441DEA26}"/>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81EDD71F-A78D-6EE8-AFFD-C92757B215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462DC75-2A49-6CB1-B9DC-162B970D91D6}"/>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D617F920-EA66-D8DD-3988-08290E203D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39008F9-9842-4286-2255-686A2F6FEB0C}"/>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F01F34C1-2237-B69F-61F5-E6585B8CB0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BD07452-3288-A70C-7F51-DDABD86552B6}"/>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E14F3766-6736-7551-5C63-681067CA00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8227EC4-5733-161A-239F-7BB0AAB9E01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BD733A56-4CE6-B33D-5617-A19A146990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2DB510A-5A37-7E79-EC7A-376EAC54C163}"/>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2ED9A5B2-21E8-EBFF-9605-BE2794B44B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EFB5C05-8B61-4D59-6018-F0ED0BB788A0}"/>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965A837B-5D0B-A332-5E93-A4F2FBE691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54AA462-E322-9466-48B5-A68AC8502BAC}"/>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D4A0C8F-5837-DD31-DDCF-7F84CCC431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9CFECD2-3E34-70F7-89FF-8E4DB408EC77}"/>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1768874B-9A53-D334-92AC-4EC2695E22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0D275DD-D142-E0E1-8FB3-90F0BA187883}"/>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13EDE160-4C81-64FA-8B21-2D2BF2016F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B8192D6-172B-3ABD-8C95-D3B5912C3002}"/>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4A4B7526-4755-5077-A91E-5CD09CB7E4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330E195-D62B-CA75-DB44-36509DFB438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474CD31B-324A-6442-43DB-ED59C7EF3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42B811C-5B10-A66B-141C-2AF69B9FD08A}"/>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79567F5B-7AE1-1E63-B81B-09CD12B97D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256A500-5AC3-3C03-8198-2E7FE9BFC201}"/>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F412E068-9072-3A75-A7E2-603F2AA0A0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1272AB1-240A-58B2-62C4-E342271D79CF}"/>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BDDDC06E-9095-1CA7-A749-02C5F9BA64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4465455-13E8-9BB2-2FA8-09EC298E5FC7}"/>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E59F80CA-4B7C-1078-BC45-E52276EC7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F2D0BE3-C760-FBA7-A783-29116670A35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7FC15978-2996-2DF5-0FA5-E355CFA0AB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E6DF490-872D-78F5-FDD4-771B977B8E50}"/>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9A1BCAE6-875D-8026-9CE8-D43F8FA3F4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98A0333-F119-131D-97F1-27591763A08B}"/>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1DB287EE-CF55-069E-5224-0078E2F28E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816CFFA-9127-078B-E615-604DA6DD7026}"/>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3F41A4F5-E43A-9883-50AC-CD0EFB5271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A4A1C3A-FFCB-3376-CF87-3C5852EF0DC3}"/>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A84591E7-3ABF-444B-A6AF-F1B21D0645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BBF391FB-2CD8-C3F2-E5C8-AD819BA2BD68}"/>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26C7CC89-EB67-B67B-BE1E-BF5B36867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3D4C456-7157-2EBA-A14B-FE7A3E667684}"/>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9BCBB66A-4FC2-D3E9-0BBB-0582342F11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58B0938-FD86-5D14-7886-5E4FBC31A9A5}"/>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0D71EC69-1051-FED9-BE0B-516C666849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06A4761-2C5F-C89A-5396-2D25AACF0D94}"/>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C4535924-297D-3BCC-0925-9B4DC7A7DA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0B5CFF0-E47B-8B17-2DD3-619B5823A5AA}"/>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7D0294F8-D6CF-BB7E-0445-2B4372763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2BC9EFF-10E6-C43C-41A8-352934D9B41B}"/>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8EA0FCF9-85AF-62D2-7E04-B4E9057A95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4AF5ED3-8196-C775-4C05-00D71B0CD616}"/>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95C74AB3-9491-67B3-D134-E7136DB2FF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18F3EA7-A553-AA7B-A9FB-B8438C684271}"/>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D307823D-4E06-6170-7974-21D89DC65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F0C8AAB-11A8-D86A-E692-C015FFED14D9}"/>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ED9B16B9-6FD1-8EBD-9D63-5C82E618CC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EF71819-ED0D-E338-1E65-A07B30989DFC}"/>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E7DDB12F-100E-9902-89CD-D04998B2E9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823927E4-21F2-05AB-CBCF-1BB1B21EBD26}"/>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904BADD5-34AA-8291-14C0-FFA88F4969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AA35590-37E5-70D8-EC73-AE856A2C2D36}"/>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E09F0B6A-63A2-B202-2CC1-27D03A6CD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104DBBFC-D772-B662-09CC-BE85049C67ED}"/>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2E7EF410-3E62-3ABE-E6D2-FF7A41BBD0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E083B36-E6EE-88AE-FD97-ABE3D28BE74E}"/>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1472F2B8-8EB1-05CC-8D53-3A96F951D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2DDF091-4BEA-8CC5-B7A3-E4D5CDB3C02F}"/>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81B5A0C6-4968-2245-2983-5E8D9E2A80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6D15493-DBB3-3E89-9BD0-4C442DFBAB26}"/>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66932DA-006C-AE8E-21EA-2D1B20104E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23F12EC-9226-480E-CC21-B23A8F0EA646}"/>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50DA91F2-7694-4CF6-6ADA-FD8C570FE4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A3730A0-91F7-09C6-025A-691FDDC0F4A1}"/>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834C4224-26A6-AFA1-4B3B-3CABFDC143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2D61E69-B323-DD28-8A2A-59BAD525A15C}"/>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E7DEAD97-3ACC-D6DE-74ED-47A682FB13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1B72FA2-47B5-CE33-1245-22E83E3DEC01}"/>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7681662A-757D-B398-FC20-AE349A3199BD}"/>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035B167E-6317-52BF-4EA6-DE3EF3EFA3F8}"/>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p>
                <a:pPr>
                  <a:defRPr/>
                </a:pPr>
                <a:endParaRPr lang="en-US">
                  <a:latin typeface="Arial" charset="0"/>
                </a:endParaRPr>
              </a:p>
            </p:txBody>
          </p:sp>
          <p:sp>
            <p:nvSpPr>
              <p:cNvPr id="11" name="Rectangle 5">
                <a:extLst>
                  <a:ext uri="{FF2B5EF4-FFF2-40B4-BE49-F238E27FC236}">
                    <a16:creationId xmlns:a16="http://schemas.microsoft.com/office/drawing/2014/main" id="{A4FB8D2A-7966-7BBC-9B84-A70C26EB032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p>
                <a:pPr>
                  <a:defRPr/>
                </a:pPr>
                <a:endParaRPr lang="en-US">
                  <a:latin typeface="Arial" charset="0"/>
                </a:endParaRPr>
              </a:p>
            </p:txBody>
          </p:sp>
        </p:grpSp>
        <p:grpSp>
          <p:nvGrpSpPr>
            <p:cNvPr id="4" name="Group 6">
              <a:extLst>
                <a:ext uri="{FF2B5EF4-FFF2-40B4-BE49-F238E27FC236}">
                  <a16:creationId xmlns:a16="http://schemas.microsoft.com/office/drawing/2014/main" id="{153D0DAC-3832-9B42-FB8D-266A1CEFB9DF}"/>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7F9328A2-0D3E-B41E-9CBF-3508E83CBFFA}"/>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p>
                <a:pPr>
                  <a:defRPr/>
                </a:pPr>
                <a:endParaRPr lang="en-US">
                  <a:latin typeface="Arial" charset="0"/>
                </a:endParaRPr>
              </a:p>
            </p:txBody>
          </p:sp>
          <p:sp>
            <p:nvSpPr>
              <p:cNvPr id="9" name="Rectangle 8">
                <a:extLst>
                  <a:ext uri="{FF2B5EF4-FFF2-40B4-BE49-F238E27FC236}">
                    <a16:creationId xmlns:a16="http://schemas.microsoft.com/office/drawing/2014/main" id="{5CB976E3-68FA-F9F8-52B2-BFA19608AFDF}"/>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p>
                <a:pPr>
                  <a:defRPr/>
                </a:pPr>
                <a:endParaRPr lang="en-US">
                  <a:latin typeface="Arial" charset="0"/>
                </a:endParaRPr>
              </a:p>
            </p:txBody>
          </p:sp>
        </p:grpSp>
        <p:sp>
          <p:nvSpPr>
            <p:cNvPr id="5" name="Rectangle 9">
              <a:extLst>
                <a:ext uri="{FF2B5EF4-FFF2-40B4-BE49-F238E27FC236}">
                  <a16:creationId xmlns:a16="http://schemas.microsoft.com/office/drawing/2014/main" id="{3BA48DEC-47F8-76C9-084B-4E191D5AC63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p>
              <a:pPr>
                <a:defRPr/>
              </a:pPr>
              <a:endParaRPr lang="en-US">
                <a:latin typeface="Arial" charset="0"/>
              </a:endParaRPr>
            </a:p>
          </p:txBody>
        </p:sp>
        <p:sp>
          <p:nvSpPr>
            <p:cNvPr id="6" name="Rectangle 10">
              <a:extLst>
                <a:ext uri="{FF2B5EF4-FFF2-40B4-BE49-F238E27FC236}">
                  <a16:creationId xmlns:a16="http://schemas.microsoft.com/office/drawing/2014/main" id="{470856DD-D237-4AC4-3923-AF20C610DE46}"/>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p>
              <a:pPr>
                <a:defRPr/>
              </a:pPr>
              <a:endParaRPr lang="en-US">
                <a:latin typeface="Arial" charset="0"/>
              </a:endParaRPr>
            </a:p>
          </p:txBody>
        </p:sp>
        <p:sp>
          <p:nvSpPr>
            <p:cNvPr id="7" name="Rectangle 11">
              <a:extLst>
                <a:ext uri="{FF2B5EF4-FFF2-40B4-BE49-F238E27FC236}">
                  <a16:creationId xmlns:a16="http://schemas.microsoft.com/office/drawing/2014/main" id="{1480147E-857B-9034-7CD1-D196F45F3E4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p>
              <a:pPr>
                <a:defRPr/>
              </a:pPr>
              <a:endParaRPr lang="en-US">
                <a:latin typeface="Arial" charset="0"/>
              </a:endParaRPr>
            </a:p>
          </p:txBody>
        </p:sp>
      </p:grpSp>
      <p:sp>
        <p:nvSpPr>
          <p:cNvPr id="12" name="Text Box 17">
            <a:extLst>
              <a:ext uri="{FF2B5EF4-FFF2-40B4-BE49-F238E27FC236}">
                <a16:creationId xmlns:a16="http://schemas.microsoft.com/office/drawing/2014/main" id="{2D2A7ECF-603E-7DE1-01AD-2577AB62B90B}"/>
              </a:ext>
            </a:extLst>
          </p:cNvPr>
          <p:cNvSpPr txBox="1">
            <a:spLocks noChangeArrowheads="1"/>
          </p:cNvSpPr>
          <p:nvPr userDrawn="1"/>
        </p:nvSpPr>
        <p:spPr bwMode="auto">
          <a:xfrm>
            <a:off x="0" y="6553200"/>
            <a:ext cx="2209800" cy="304800"/>
          </a:xfrm>
          <a:prstGeom prst="rect">
            <a:avLst/>
          </a:prstGeom>
          <a:noFill/>
          <a:ln>
            <a:noFill/>
          </a:ln>
        </p:spPr>
        <p:txBody>
          <a:bodyPr>
            <a:spAutoFit/>
          </a:body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3" name="Text Box 18">
            <a:extLst>
              <a:ext uri="{FF2B5EF4-FFF2-40B4-BE49-F238E27FC236}">
                <a16:creationId xmlns:a16="http://schemas.microsoft.com/office/drawing/2014/main" id="{69D33FDF-BAC8-1F5A-DC2F-A1FCD6BABC12}"/>
              </a:ext>
            </a:extLst>
          </p:cNvPr>
          <p:cNvSpPr txBox="1">
            <a:spLocks noChangeArrowheads="1"/>
          </p:cNvSpPr>
          <p:nvPr userDrawn="1"/>
        </p:nvSpPr>
        <p:spPr bwMode="auto">
          <a:xfrm>
            <a:off x="4572000" y="6553200"/>
            <a:ext cx="4572000" cy="304800"/>
          </a:xfrm>
          <a:prstGeom prst="rect">
            <a:avLst/>
          </a:prstGeom>
          <a:noFill/>
          <a:ln>
            <a:noFill/>
          </a:ln>
        </p:spPr>
        <p:txBody>
          <a:bodyPr>
            <a:spAutoFit/>
          </a:body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4" name="Date Placeholder 13">
            <a:extLst>
              <a:ext uri="{FF2B5EF4-FFF2-40B4-BE49-F238E27FC236}">
                <a16:creationId xmlns:a16="http://schemas.microsoft.com/office/drawing/2014/main" id="{C67516FD-60D6-5D03-46CD-F086CD72A32F}"/>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Tahoma" pitchFamily="34" charset="0"/>
              </a:defRPr>
            </a:lvl1pPr>
          </a:lstStyle>
          <a:p>
            <a:pPr>
              <a:defRPr/>
            </a:pPr>
            <a:endParaRPr lang="en-US"/>
          </a:p>
        </p:txBody>
      </p:sp>
      <p:sp>
        <p:nvSpPr>
          <p:cNvPr id="15" name="Footer Placeholder 14">
            <a:extLst>
              <a:ext uri="{FF2B5EF4-FFF2-40B4-BE49-F238E27FC236}">
                <a16:creationId xmlns:a16="http://schemas.microsoft.com/office/drawing/2014/main" id="{637B5580-727F-5F44-A0A1-425348D4C0AC}"/>
              </a:ext>
            </a:extLst>
          </p:cNvPr>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Tahoma" pitchFamily="34" charset="0"/>
              </a:defRPr>
            </a:lvl1pPr>
          </a:lstStyle>
          <a:p>
            <a:pPr>
              <a:defRPr/>
            </a:pPr>
            <a:endParaRPr lang="en-US"/>
          </a:p>
        </p:txBody>
      </p:sp>
      <p:sp>
        <p:nvSpPr>
          <p:cNvPr id="16" name="Slide Number Placeholder 15">
            <a:extLst>
              <a:ext uri="{FF2B5EF4-FFF2-40B4-BE49-F238E27FC236}">
                <a16:creationId xmlns:a16="http://schemas.microsoft.com/office/drawing/2014/main" id="{ED2D3660-6FB5-D586-80F7-42F0045A2705}"/>
              </a:ext>
            </a:extLst>
          </p:cNvPr>
          <p:cNvSpPr>
            <a:spLocks noGrp="1" noChangeArrowheads="1"/>
          </p:cNvSpPr>
          <p:nvPr>
            <p:ph type="sldNum" sz="quarter" idx="12"/>
          </p:nvPr>
        </p:nvSpPr>
        <p:spPr>
          <a:xfrm>
            <a:off x="6858000" y="6248400"/>
            <a:ext cx="1905000" cy="457200"/>
          </a:xfrm>
        </p:spPr>
        <p:txBody>
          <a:bodyPr/>
          <a:lstStyle>
            <a:lvl1pPr algn="r">
              <a:defRPr sz="1400" b="0">
                <a:latin typeface="Tahoma" panose="020B0604030504040204" pitchFamily="34" charset="0"/>
              </a:defRPr>
            </a:lvl1pPr>
          </a:lstStyle>
          <a:p>
            <a:fld id="{C8DD39B5-A514-41EE-8A00-FA283C93D9BE}" type="slidenum">
              <a:rPr lang="en-US" altLang="en-US"/>
              <a:pPr/>
              <a:t>‹#›</a:t>
            </a:fld>
            <a:endParaRPr lang="en-US" altLang="en-US"/>
          </a:p>
        </p:txBody>
      </p:sp>
    </p:spTree>
    <p:extLst>
      <p:ext uri="{BB962C8B-B14F-4D97-AF65-F5344CB8AC3E}">
        <p14:creationId xmlns:p14="http://schemas.microsoft.com/office/powerpoint/2010/main" val="321554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0235BE2C-422F-6C9C-3020-78DA1B850C2C}"/>
              </a:ext>
            </a:extLst>
          </p:cNvPr>
          <p:cNvSpPr>
            <a:spLocks noGrp="1" noChangeArrowheads="1"/>
          </p:cNvSpPr>
          <p:nvPr>
            <p:ph type="sldNum" sz="quarter" idx="10"/>
          </p:nvPr>
        </p:nvSpPr>
        <p:spPr>
          <a:ln/>
        </p:spPr>
        <p:txBody>
          <a:bodyPr/>
          <a:lstStyle>
            <a:lvl1pPr>
              <a:defRPr/>
            </a:lvl1pPr>
          </a:lstStyle>
          <a:p>
            <a:r>
              <a:rPr lang="en-US" altLang="en-US"/>
              <a:t>6.</a:t>
            </a:r>
            <a:fld id="{58D1D663-10BD-4722-9705-380CF3097152}" type="slidenum">
              <a:rPr lang="en-US" altLang="en-US"/>
              <a:pPr/>
              <a:t>‹#›</a:t>
            </a:fld>
            <a:endParaRPr lang="en-US" altLang="en-US"/>
          </a:p>
        </p:txBody>
      </p:sp>
    </p:spTree>
    <p:extLst>
      <p:ext uri="{BB962C8B-B14F-4D97-AF65-F5344CB8AC3E}">
        <p14:creationId xmlns:p14="http://schemas.microsoft.com/office/powerpoint/2010/main" val="210645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83CCC2AB-D3F0-A60A-90B1-333068EBD530}"/>
              </a:ext>
            </a:extLst>
          </p:cNvPr>
          <p:cNvSpPr>
            <a:spLocks noGrp="1" noChangeArrowheads="1"/>
          </p:cNvSpPr>
          <p:nvPr>
            <p:ph type="sldNum" sz="quarter" idx="10"/>
          </p:nvPr>
        </p:nvSpPr>
        <p:spPr>
          <a:ln/>
        </p:spPr>
        <p:txBody>
          <a:bodyPr/>
          <a:lstStyle>
            <a:lvl1pPr>
              <a:defRPr/>
            </a:lvl1pPr>
          </a:lstStyle>
          <a:p>
            <a:r>
              <a:rPr lang="en-US" altLang="en-US"/>
              <a:t>6.</a:t>
            </a:r>
            <a:fld id="{F7131969-B488-482E-BDFD-C53562A99F38}" type="slidenum">
              <a:rPr lang="en-US" altLang="en-US"/>
              <a:pPr/>
              <a:t>‹#›</a:t>
            </a:fld>
            <a:endParaRPr lang="en-US" altLang="en-US"/>
          </a:p>
        </p:txBody>
      </p:sp>
    </p:spTree>
    <p:extLst>
      <p:ext uri="{BB962C8B-B14F-4D97-AF65-F5344CB8AC3E}">
        <p14:creationId xmlns:p14="http://schemas.microsoft.com/office/powerpoint/2010/main" val="234896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C7753096-4994-B22F-21B6-0232C7287D05}"/>
              </a:ext>
            </a:extLst>
          </p:cNvPr>
          <p:cNvSpPr>
            <a:spLocks noGrp="1" noChangeArrowheads="1"/>
          </p:cNvSpPr>
          <p:nvPr>
            <p:ph type="sldNum" sz="quarter" idx="10"/>
          </p:nvPr>
        </p:nvSpPr>
        <p:spPr>
          <a:ln/>
        </p:spPr>
        <p:txBody>
          <a:bodyPr/>
          <a:lstStyle>
            <a:lvl1pPr>
              <a:defRPr/>
            </a:lvl1pPr>
          </a:lstStyle>
          <a:p>
            <a:r>
              <a:rPr lang="en-US" altLang="en-US"/>
              <a:t>6.</a:t>
            </a:r>
            <a:fld id="{C1A318E7-5BAA-4E46-8318-0B6EAA8AE002}" type="slidenum">
              <a:rPr lang="en-US" altLang="en-US"/>
              <a:pPr/>
              <a:t>‹#›</a:t>
            </a:fld>
            <a:endParaRPr lang="en-US" altLang="en-US"/>
          </a:p>
        </p:txBody>
      </p:sp>
    </p:spTree>
    <p:extLst>
      <p:ext uri="{BB962C8B-B14F-4D97-AF65-F5344CB8AC3E}">
        <p14:creationId xmlns:p14="http://schemas.microsoft.com/office/powerpoint/2010/main" val="51207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a:extLst>
              <a:ext uri="{FF2B5EF4-FFF2-40B4-BE49-F238E27FC236}">
                <a16:creationId xmlns:a16="http://schemas.microsoft.com/office/drawing/2014/main" id="{6198FAD0-B317-37F9-8C1D-71B47DD974A0}"/>
              </a:ext>
            </a:extLst>
          </p:cNvPr>
          <p:cNvSpPr>
            <a:spLocks noGrp="1" noChangeArrowheads="1"/>
          </p:cNvSpPr>
          <p:nvPr>
            <p:ph type="sldNum" sz="quarter" idx="10"/>
          </p:nvPr>
        </p:nvSpPr>
        <p:spPr>
          <a:ln/>
        </p:spPr>
        <p:txBody>
          <a:bodyPr/>
          <a:lstStyle>
            <a:lvl1pPr>
              <a:defRPr/>
            </a:lvl1pPr>
          </a:lstStyle>
          <a:p>
            <a:r>
              <a:rPr lang="en-US" altLang="en-US"/>
              <a:t>6.</a:t>
            </a:r>
            <a:fld id="{89AEEDB7-A8E7-4EF2-BC3D-856E898934CB}" type="slidenum">
              <a:rPr lang="en-US" altLang="en-US"/>
              <a:pPr/>
              <a:t>‹#›</a:t>
            </a:fld>
            <a:endParaRPr lang="en-US" altLang="en-US"/>
          </a:p>
        </p:txBody>
      </p:sp>
    </p:spTree>
    <p:extLst>
      <p:ext uri="{BB962C8B-B14F-4D97-AF65-F5344CB8AC3E}">
        <p14:creationId xmlns:p14="http://schemas.microsoft.com/office/powerpoint/2010/main" val="395194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a:extLst>
              <a:ext uri="{FF2B5EF4-FFF2-40B4-BE49-F238E27FC236}">
                <a16:creationId xmlns:a16="http://schemas.microsoft.com/office/drawing/2014/main" id="{F6B8EB3C-39A2-515D-1E07-3C1D9004523E}"/>
              </a:ext>
            </a:extLst>
          </p:cNvPr>
          <p:cNvSpPr>
            <a:spLocks noGrp="1" noChangeArrowheads="1"/>
          </p:cNvSpPr>
          <p:nvPr>
            <p:ph type="sldNum" sz="quarter" idx="10"/>
          </p:nvPr>
        </p:nvSpPr>
        <p:spPr>
          <a:ln/>
        </p:spPr>
        <p:txBody>
          <a:bodyPr/>
          <a:lstStyle>
            <a:lvl1pPr>
              <a:defRPr/>
            </a:lvl1pPr>
          </a:lstStyle>
          <a:p>
            <a:r>
              <a:rPr lang="en-US" altLang="en-US"/>
              <a:t>6.</a:t>
            </a:r>
            <a:fld id="{D5A337FA-D520-4990-9F6A-BB78EBDE53FC}" type="slidenum">
              <a:rPr lang="en-US" altLang="en-US"/>
              <a:pPr/>
              <a:t>‹#›</a:t>
            </a:fld>
            <a:endParaRPr lang="en-US" altLang="en-US"/>
          </a:p>
        </p:txBody>
      </p:sp>
    </p:spTree>
    <p:extLst>
      <p:ext uri="{BB962C8B-B14F-4D97-AF65-F5344CB8AC3E}">
        <p14:creationId xmlns:p14="http://schemas.microsoft.com/office/powerpoint/2010/main" val="61219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2F8A8D6A-EB00-69FF-8FD1-BEBAF98B3EDC}"/>
              </a:ext>
            </a:extLst>
          </p:cNvPr>
          <p:cNvSpPr>
            <a:spLocks noGrp="1" noChangeArrowheads="1"/>
          </p:cNvSpPr>
          <p:nvPr>
            <p:ph type="sldNum" sz="quarter" idx="10"/>
          </p:nvPr>
        </p:nvSpPr>
        <p:spPr>
          <a:ln/>
        </p:spPr>
        <p:txBody>
          <a:bodyPr/>
          <a:lstStyle>
            <a:lvl1pPr>
              <a:defRPr/>
            </a:lvl1pPr>
          </a:lstStyle>
          <a:p>
            <a:r>
              <a:rPr lang="en-US" altLang="en-US"/>
              <a:t>6.</a:t>
            </a:r>
            <a:fld id="{16E43B43-0100-4D37-9EB5-904B8371996B}" type="slidenum">
              <a:rPr lang="en-US" altLang="en-US"/>
              <a:pPr/>
              <a:t>‹#›</a:t>
            </a:fld>
            <a:endParaRPr lang="en-US" altLang="en-US"/>
          </a:p>
        </p:txBody>
      </p:sp>
    </p:spTree>
    <p:extLst>
      <p:ext uri="{BB962C8B-B14F-4D97-AF65-F5344CB8AC3E}">
        <p14:creationId xmlns:p14="http://schemas.microsoft.com/office/powerpoint/2010/main" val="13036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6">
            <a:extLst>
              <a:ext uri="{FF2B5EF4-FFF2-40B4-BE49-F238E27FC236}">
                <a16:creationId xmlns:a16="http://schemas.microsoft.com/office/drawing/2014/main" id="{6D055F9C-3D2F-8B6F-52FE-458278674886}"/>
              </a:ext>
            </a:extLst>
          </p:cNvPr>
          <p:cNvSpPr>
            <a:spLocks noGrp="1" noChangeArrowheads="1"/>
          </p:cNvSpPr>
          <p:nvPr>
            <p:ph type="sldNum" sz="quarter" idx="10"/>
          </p:nvPr>
        </p:nvSpPr>
        <p:spPr>
          <a:ln/>
        </p:spPr>
        <p:txBody>
          <a:bodyPr/>
          <a:lstStyle>
            <a:lvl1pPr>
              <a:defRPr/>
            </a:lvl1pPr>
          </a:lstStyle>
          <a:p>
            <a:r>
              <a:rPr lang="en-US" altLang="en-US"/>
              <a:t>6.</a:t>
            </a:r>
            <a:fld id="{A22FF226-7AFD-4E23-856A-EF688E763E34}" type="slidenum">
              <a:rPr lang="en-US" altLang="en-US"/>
              <a:pPr/>
              <a:t>‹#›</a:t>
            </a:fld>
            <a:endParaRPr lang="en-US" altLang="en-US"/>
          </a:p>
        </p:txBody>
      </p:sp>
    </p:spTree>
    <p:extLst>
      <p:ext uri="{BB962C8B-B14F-4D97-AF65-F5344CB8AC3E}">
        <p14:creationId xmlns:p14="http://schemas.microsoft.com/office/powerpoint/2010/main" val="199862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452CED62-561E-2EC0-D5A4-F2D9470AA212}"/>
              </a:ext>
            </a:extLst>
          </p:cNvPr>
          <p:cNvSpPr>
            <a:spLocks noGrp="1" noChangeArrowheads="1"/>
          </p:cNvSpPr>
          <p:nvPr>
            <p:ph type="sldNum" sz="quarter" idx="10"/>
          </p:nvPr>
        </p:nvSpPr>
        <p:spPr>
          <a:ln/>
        </p:spPr>
        <p:txBody>
          <a:bodyPr/>
          <a:lstStyle>
            <a:lvl1pPr>
              <a:defRPr/>
            </a:lvl1pPr>
          </a:lstStyle>
          <a:p>
            <a:r>
              <a:rPr lang="en-US" altLang="en-US"/>
              <a:t>6.</a:t>
            </a:r>
            <a:fld id="{5B7D4156-862C-4FCD-881D-333246B3BCC3}" type="slidenum">
              <a:rPr lang="en-US" altLang="en-US"/>
              <a:pPr/>
              <a:t>‹#›</a:t>
            </a:fld>
            <a:endParaRPr lang="en-US" altLang="en-US"/>
          </a:p>
        </p:txBody>
      </p:sp>
    </p:spTree>
    <p:extLst>
      <p:ext uri="{BB962C8B-B14F-4D97-AF65-F5344CB8AC3E}">
        <p14:creationId xmlns:p14="http://schemas.microsoft.com/office/powerpoint/2010/main" val="233718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a:extLst>
              <a:ext uri="{FF2B5EF4-FFF2-40B4-BE49-F238E27FC236}">
                <a16:creationId xmlns:a16="http://schemas.microsoft.com/office/drawing/2014/main" id="{2BCAB7DF-9FAC-0248-BEEE-3DBAEA0BCC92}"/>
              </a:ext>
            </a:extLst>
          </p:cNvPr>
          <p:cNvSpPr>
            <a:spLocks noGrp="1" noChangeArrowheads="1"/>
          </p:cNvSpPr>
          <p:nvPr>
            <p:ph type="sldNum" sz="quarter" idx="10"/>
          </p:nvPr>
        </p:nvSpPr>
        <p:spPr>
          <a:ln/>
        </p:spPr>
        <p:txBody>
          <a:bodyPr/>
          <a:lstStyle>
            <a:lvl1pPr>
              <a:defRPr/>
            </a:lvl1pPr>
          </a:lstStyle>
          <a:p>
            <a:r>
              <a:rPr lang="en-US" altLang="en-US"/>
              <a:t>6.</a:t>
            </a:r>
            <a:fld id="{B83D078D-5ACD-4F72-9BF8-DA4299A4E524}" type="slidenum">
              <a:rPr lang="en-US" altLang="en-US"/>
              <a:pPr/>
              <a:t>‹#›</a:t>
            </a:fld>
            <a:endParaRPr lang="en-US" altLang="en-US"/>
          </a:p>
        </p:txBody>
      </p:sp>
    </p:spTree>
    <p:extLst>
      <p:ext uri="{BB962C8B-B14F-4D97-AF65-F5344CB8AC3E}">
        <p14:creationId xmlns:p14="http://schemas.microsoft.com/office/powerpoint/2010/main" val="153054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a:extLst>
              <a:ext uri="{FF2B5EF4-FFF2-40B4-BE49-F238E27FC236}">
                <a16:creationId xmlns:a16="http://schemas.microsoft.com/office/drawing/2014/main" id="{4694C505-5960-A58B-8445-71309258FA80}"/>
              </a:ext>
            </a:extLst>
          </p:cNvPr>
          <p:cNvSpPr>
            <a:spLocks noGrp="1" noChangeArrowheads="1"/>
          </p:cNvSpPr>
          <p:nvPr>
            <p:ph type="sldNum" sz="quarter" idx="10"/>
          </p:nvPr>
        </p:nvSpPr>
        <p:spPr>
          <a:ln/>
        </p:spPr>
        <p:txBody>
          <a:bodyPr/>
          <a:lstStyle>
            <a:lvl1pPr>
              <a:defRPr/>
            </a:lvl1pPr>
          </a:lstStyle>
          <a:p>
            <a:r>
              <a:rPr lang="en-US" altLang="en-US"/>
              <a:t>6.</a:t>
            </a:r>
            <a:fld id="{30FDED3F-E7B5-48F4-BD9D-32B2373CD38B}" type="slidenum">
              <a:rPr lang="en-US" altLang="en-US"/>
              <a:pPr/>
              <a:t>‹#›</a:t>
            </a:fld>
            <a:endParaRPr lang="en-US" altLang="en-US"/>
          </a:p>
        </p:txBody>
      </p:sp>
    </p:spTree>
    <p:extLst>
      <p:ext uri="{BB962C8B-B14F-4D97-AF65-F5344CB8AC3E}">
        <p14:creationId xmlns:p14="http://schemas.microsoft.com/office/powerpoint/2010/main" val="197329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B97915C7-69B0-FCAA-565E-673869E653ED}"/>
              </a:ext>
            </a:extLst>
          </p:cNvPr>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defRPr>
            </a:lvl1pPr>
          </a:lstStyle>
          <a:p>
            <a:r>
              <a:rPr lang="en-US" altLang="en-US"/>
              <a:t>6.</a:t>
            </a:r>
            <a:fld id="{E7B98B79-4A98-476A-8691-A49EB69DA01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a:extLst>
              <a:ext uri="{FF2B5EF4-FFF2-40B4-BE49-F238E27FC236}">
                <a16:creationId xmlns:a16="http://schemas.microsoft.com/office/drawing/2014/main" id="{3BB2CE6A-71A9-9856-6FBD-CEE8B7CD6329}"/>
              </a:ext>
            </a:extLst>
          </p:cNvPr>
          <p:cNvSpPr txBox="1">
            <a:spLocks noChangeArrowheads="1"/>
          </p:cNvSpPr>
          <p:nvPr/>
        </p:nvSpPr>
        <p:spPr bwMode="auto">
          <a:xfrm>
            <a:off x="0" y="65071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pic>
        <p:nvPicPr>
          <p:cNvPr id="3075" name="Picture 4" descr="Forouzan1e08dh_OLC">
            <a:extLst>
              <a:ext uri="{FF2B5EF4-FFF2-40B4-BE49-F238E27FC236}">
                <a16:creationId xmlns:a16="http://schemas.microsoft.com/office/drawing/2014/main" id="{6C15F18C-1C73-7FB8-2149-309E758DAEB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1000" y="0"/>
            <a:ext cx="8763000" cy="1050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5">
            <a:extLst>
              <a:ext uri="{FF2B5EF4-FFF2-40B4-BE49-F238E27FC236}">
                <a16:creationId xmlns:a16="http://schemas.microsoft.com/office/drawing/2014/main" id="{A9D2B873-04E6-875A-C49E-0535BC5E38C5}"/>
              </a:ext>
            </a:extLst>
          </p:cNvPr>
          <p:cNvSpPr>
            <a:spLocks noChangeArrowheads="1"/>
          </p:cNvSpPr>
          <p:nvPr/>
        </p:nvSpPr>
        <p:spPr bwMode="auto">
          <a:xfrm>
            <a:off x="381000" y="2209800"/>
            <a:ext cx="83820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4400">
                <a:solidFill>
                  <a:schemeClr val="tx2"/>
                </a:solidFill>
              </a:rPr>
              <a:t>Chapter 6</a:t>
            </a:r>
          </a:p>
          <a:p>
            <a:pPr algn="ctr"/>
            <a:endParaRPr lang="en-US" altLang="en-US" sz="2000">
              <a:solidFill>
                <a:schemeClr val="tx2"/>
              </a:solidFill>
            </a:endParaRPr>
          </a:p>
          <a:p>
            <a:pPr algn="ctr"/>
            <a:r>
              <a:rPr lang="en-US" altLang="en-US" sz="4400"/>
              <a:t>Data Encryption Standard (DES)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D84FA025-C6FD-397A-BE5F-D2AA44837B83}"/>
              </a:ext>
            </a:extLst>
          </p:cNvPr>
          <p:cNvSpPr txBox="1">
            <a:spLocks noChangeArrowheads="1"/>
          </p:cNvSpPr>
          <p:nvPr/>
        </p:nvSpPr>
        <p:spPr bwMode="auto">
          <a:xfrm>
            <a:off x="304800" y="11430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6.2</a:t>
            </a:r>
            <a:endParaRPr lang="en-US" altLang="en-US" sz="2000" i="1">
              <a:solidFill>
                <a:schemeClr val="bg1"/>
              </a:solidFill>
              <a:latin typeface="Times New Roman" panose="02020603050405020304" pitchFamily="18" charset="0"/>
            </a:endParaRPr>
          </a:p>
        </p:txBody>
      </p:sp>
      <p:sp>
        <p:nvSpPr>
          <p:cNvPr id="12291" name="Rectangle 3">
            <a:extLst>
              <a:ext uri="{FF2B5EF4-FFF2-40B4-BE49-F238E27FC236}">
                <a16:creationId xmlns:a16="http://schemas.microsoft.com/office/drawing/2014/main" id="{3BC47916-0094-A5EB-2620-9564E81802DA}"/>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292" name="Rectangle 4">
            <a:extLst>
              <a:ext uri="{FF2B5EF4-FFF2-40B4-BE49-F238E27FC236}">
                <a16:creationId xmlns:a16="http://schemas.microsoft.com/office/drawing/2014/main" id="{2A4BBAFD-3BDB-F681-4F14-A38C76E467D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293" name="Rectangle 5">
            <a:extLst>
              <a:ext uri="{FF2B5EF4-FFF2-40B4-BE49-F238E27FC236}">
                <a16:creationId xmlns:a16="http://schemas.microsoft.com/office/drawing/2014/main" id="{324C001B-D072-0773-AE48-C8B2AE2CC74A}"/>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294" name="Rectangle 6">
            <a:extLst>
              <a:ext uri="{FF2B5EF4-FFF2-40B4-BE49-F238E27FC236}">
                <a16:creationId xmlns:a16="http://schemas.microsoft.com/office/drawing/2014/main" id="{5F67C6E7-BE90-571D-322E-12C5A2E7CEC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295" name="Rectangle 7">
            <a:extLst>
              <a:ext uri="{FF2B5EF4-FFF2-40B4-BE49-F238E27FC236}">
                <a16:creationId xmlns:a16="http://schemas.microsoft.com/office/drawing/2014/main" id="{05B5CC76-3573-F44E-DE79-CD77C43D66A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296" name="Rectangle 8">
            <a:extLst>
              <a:ext uri="{FF2B5EF4-FFF2-40B4-BE49-F238E27FC236}">
                <a16:creationId xmlns:a16="http://schemas.microsoft.com/office/drawing/2014/main" id="{53D04904-30E9-0718-B4BA-5CB7831F632A}"/>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297" name="Rectangle 9">
            <a:extLst>
              <a:ext uri="{FF2B5EF4-FFF2-40B4-BE49-F238E27FC236}">
                <a16:creationId xmlns:a16="http://schemas.microsoft.com/office/drawing/2014/main" id="{DD8F7454-48F9-27AC-CC40-9A2B7E6B429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298" name="Text Box 10">
            <a:extLst>
              <a:ext uri="{FF2B5EF4-FFF2-40B4-BE49-F238E27FC236}">
                <a16:creationId xmlns:a16="http://schemas.microsoft.com/office/drawing/2014/main" id="{0DCF6D0E-DA37-4368-E273-5F20531E0AA6}"/>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6.2.1</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950283" name="Rectangle 11">
            <a:extLst>
              <a:ext uri="{FF2B5EF4-FFF2-40B4-BE49-F238E27FC236}">
                <a16:creationId xmlns:a16="http://schemas.microsoft.com/office/drawing/2014/main" id="{F8B6C8F5-9F16-D836-B668-74F813F53715}"/>
              </a:ext>
            </a:extLst>
          </p:cNvPr>
          <p:cNvSpPr>
            <a:spLocks noChangeArrowheads="1"/>
          </p:cNvSpPr>
          <p:nvPr/>
        </p:nvSpPr>
        <p:spPr bwMode="auto">
          <a:xfrm>
            <a:off x="228600" y="1593850"/>
            <a:ext cx="8229600" cy="1200150"/>
          </a:xfrm>
          <a:prstGeom prst="rect">
            <a:avLst/>
          </a:prstGeom>
          <a:noFill/>
          <a:ln w="9525">
            <a:noFill/>
            <a:miter lim="800000"/>
            <a:headEnd/>
            <a:tailEnd/>
          </a:ln>
          <a:effectLst/>
        </p:spPr>
        <p:txBody>
          <a:bodyPr anchor="ctr">
            <a:spAutoFit/>
          </a:bodyPr>
          <a:lstStyle/>
          <a:p>
            <a:pPr algn="just" eaLnBrk="1" hangingPunct="1">
              <a:defRPr/>
            </a:pPr>
            <a:r>
              <a:rPr lang="en-US" sz="2400" dirty="0">
                <a:effectLst>
                  <a:outerShdw blurRad="38100" dist="38100" dir="2700000" algn="tl">
                    <a:srgbClr val="C0C0C0"/>
                  </a:outerShdw>
                </a:effectLst>
                <a:latin typeface="Times New Roman" pitchFamily="18" charset="0"/>
              </a:rPr>
              <a:t>Prove that the initial and final permutations are the inverse of each other by finding the output of the initial permutation if the input is</a:t>
            </a:r>
          </a:p>
        </p:txBody>
      </p:sp>
      <p:sp>
        <p:nvSpPr>
          <p:cNvPr id="950284" name="Rectangle 12">
            <a:extLst>
              <a:ext uri="{FF2B5EF4-FFF2-40B4-BE49-F238E27FC236}">
                <a16:creationId xmlns:a16="http://schemas.microsoft.com/office/drawing/2014/main" id="{26E1BB63-FA20-CE1D-E388-4C581B0571CD}"/>
              </a:ext>
            </a:extLst>
          </p:cNvPr>
          <p:cNvSpPr>
            <a:spLocks noChangeArrowheads="1"/>
          </p:cNvSpPr>
          <p:nvPr/>
        </p:nvSpPr>
        <p:spPr bwMode="auto">
          <a:xfrm>
            <a:off x="228600" y="3873500"/>
            <a:ext cx="8229600" cy="1917700"/>
          </a:xfrm>
          <a:prstGeom prst="rect">
            <a:avLst/>
          </a:prstGeom>
          <a:noFill/>
          <a:ln w="9525">
            <a:noFill/>
            <a:miter lim="800000"/>
            <a:headEnd/>
            <a:tailEnd/>
          </a:ln>
          <a:effectLst/>
        </p:spPr>
        <p:txBody>
          <a:bodyPr anchor="ctr">
            <a:spAutoFit/>
          </a:bodyPr>
          <a:lstStyle/>
          <a:p>
            <a:pPr algn="just" eaLnBrk="1" hangingPunct="1">
              <a:defRPr/>
            </a:pPr>
            <a:r>
              <a:rPr lang="en-US" sz="2400" dirty="0">
                <a:effectLst>
                  <a:outerShdw blurRad="38100" dist="38100" dir="2700000" algn="tl">
                    <a:srgbClr val="C0C0C0"/>
                  </a:outerShdw>
                </a:effectLst>
                <a:latin typeface="Times New Roman" pitchFamily="18" charset="0"/>
              </a:rPr>
              <a:t>The input has only two 1s; the output must also have only two 1s. Using Table 6.1, we can find the output related to these two bits. Bit 15 in the input becomes bit 63 in the output. Bit 64 in the input becomes bit 25 in the output. So the output has only two 1s, bit 25 and bit 63. The result in hexadecimal is</a:t>
            </a:r>
          </a:p>
        </p:txBody>
      </p:sp>
      <p:sp>
        <p:nvSpPr>
          <p:cNvPr id="950285" name="Rectangle 13">
            <a:extLst>
              <a:ext uri="{FF2B5EF4-FFF2-40B4-BE49-F238E27FC236}">
                <a16:creationId xmlns:a16="http://schemas.microsoft.com/office/drawing/2014/main" id="{1432C6D9-8F36-AFAB-7BA9-CD1400E39284}"/>
              </a:ext>
            </a:extLst>
          </p:cNvPr>
          <p:cNvSpPr>
            <a:spLocks noChangeArrowheads="1"/>
          </p:cNvSpPr>
          <p:nvPr/>
        </p:nvSpPr>
        <p:spPr bwMode="auto">
          <a:xfrm>
            <a:off x="228600" y="35052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dirty="0">
                <a:solidFill>
                  <a:schemeClr val="hlink"/>
                </a:solidFill>
                <a:effectLst>
                  <a:outerShdw blurRad="38100" dist="38100" dir="2700000" algn="tl">
                    <a:srgbClr val="C0C0C0"/>
                  </a:outerShdw>
                </a:effectLst>
                <a:latin typeface="Times New Roman" pitchFamily="18" charset="0"/>
              </a:rPr>
              <a:t>Solution</a:t>
            </a:r>
          </a:p>
        </p:txBody>
      </p:sp>
      <p:pic>
        <p:nvPicPr>
          <p:cNvPr id="12302" name="Picture 14">
            <a:extLst>
              <a:ext uri="{FF2B5EF4-FFF2-40B4-BE49-F238E27FC236}">
                <a16:creationId xmlns:a16="http://schemas.microsoft.com/office/drawing/2014/main" id="{CACCADEB-685D-509E-63DE-470B88383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663" y="3009900"/>
            <a:ext cx="35909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0287" name="Picture 15">
            <a:extLst>
              <a:ext uri="{FF2B5EF4-FFF2-40B4-BE49-F238E27FC236}">
                <a16:creationId xmlns:a16="http://schemas.microsoft.com/office/drawing/2014/main" id="{3416CABB-9AAB-64D9-4681-98BDFFD88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100" y="5978525"/>
            <a:ext cx="34464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0285"/>
                                        </p:tgtEl>
                                        <p:attrNameLst>
                                          <p:attrName>style.visibility</p:attrName>
                                        </p:attrNameLst>
                                      </p:cBhvr>
                                      <p:to>
                                        <p:strVal val="visible"/>
                                      </p:to>
                                    </p:set>
                                    <p:anim calcmode="lin" valueType="num">
                                      <p:cBhvr additive="base">
                                        <p:cTn id="7" dur="500" fill="hold"/>
                                        <p:tgtEl>
                                          <p:spTgt spid="950285"/>
                                        </p:tgtEl>
                                        <p:attrNameLst>
                                          <p:attrName>ppt_x</p:attrName>
                                        </p:attrNameLst>
                                      </p:cBhvr>
                                      <p:tavLst>
                                        <p:tav tm="0">
                                          <p:val>
                                            <p:strVal val="#ppt_x"/>
                                          </p:val>
                                        </p:tav>
                                        <p:tav tm="100000">
                                          <p:val>
                                            <p:strVal val="#ppt_x"/>
                                          </p:val>
                                        </p:tav>
                                      </p:tavLst>
                                    </p:anim>
                                    <p:anim calcmode="lin" valueType="num">
                                      <p:cBhvr additive="base">
                                        <p:cTn id="8" dur="500" fill="hold"/>
                                        <p:tgtEl>
                                          <p:spTgt spid="9502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0284"/>
                                        </p:tgtEl>
                                        <p:attrNameLst>
                                          <p:attrName>style.visibility</p:attrName>
                                        </p:attrNameLst>
                                      </p:cBhvr>
                                      <p:to>
                                        <p:strVal val="visible"/>
                                      </p:to>
                                    </p:set>
                                    <p:anim calcmode="lin" valueType="num">
                                      <p:cBhvr additive="base">
                                        <p:cTn id="13" dur="500" fill="hold"/>
                                        <p:tgtEl>
                                          <p:spTgt spid="950284"/>
                                        </p:tgtEl>
                                        <p:attrNameLst>
                                          <p:attrName>ppt_x</p:attrName>
                                        </p:attrNameLst>
                                      </p:cBhvr>
                                      <p:tavLst>
                                        <p:tav tm="0">
                                          <p:val>
                                            <p:strVal val="#ppt_x"/>
                                          </p:val>
                                        </p:tav>
                                        <p:tav tm="100000">
                                          <p:val>
                                            <p:strVal val="#ppt_x"/>
                                          </p:val>
                                        </p:tav>
                                      </p:tavLst>
                                    </p:anim>
                                    <p:anim calcmode="lin" valueType="num">
                                      <p:cBhvr additive="base">
                                        <p:cTn id="14" dur="500" fill="hold"/>
                                        <p:tgtEl>
                                          <p:spTgt spid="9502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50287"/>
                                        </p:tgtEl>
                                        <p:attrNameLst>
                                          <p:attrName>style.visibility</p:attrName>
                                        </p:attrNameLst>
                                      </p:cBhvr>
                                      <p:to>
                                        <p:strVal val="visible"/>
                                      </p:to>
                                    </p:set>
                                    <p:anim calcmode="lin" valueType="num">
                                      <p:cBhvr additive="base">
                                        <p:cTn id="19" dur="500" fill="hold"/>
                                        <p:tgtEl>
                                          <p:spTgt spid="950287"/>
                                        </p:tgtEl>
                                        <p:attrNameLst>
                                          <p:attrName>ppt_x</p:attrName>
                                        </p:attrNameLst>
                                      </p:cBhvr>
                                      <p:tavLst>
                                        <p:tav tm="0">
                                          <p:val>
                                            <p:strVal val="#ppt_x"/>
                                          </p:val>
                                        </p:tav>
                                        <p:tav tm="100000">
                                          <p:val>
                                            <p:strVal val="#ppt_x"/>
                                          </p:val>
                                        </p:tav>
                                      </p:tavLst>
                                    </p:anim>
                                    <p:anim calcmode="lin" valueType="num">
                                      <p:cBhvr additive="base">
                                        <p:cTn id="20" dur="500" fill="hold"/>
                                        <p:tgtEl>
                                          <p:spTgt spid="9502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84" grpId="0"/>
      <p:bldP spid="95028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1AEA80F-35FE-9D34-97AF-DB23EA2CC6F4}"/>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15" name="Rectangle 3">
            <a:extLst>
              <a:ext uri="{FF2B5EF4-FFF2-40B4-BE49-F238E27FC236}">
                <a16:creationId xmlns:a16="http://schemas.microsoft.com/office/drawing/2014/main" id="{BE7C4E4D-4F4B-7D98-96C9-BFDC3928A2B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16" name="Rectangle 4">
            <a:extLst>
              <a:ext uri="{FF2B5EF4-FFF2-40B4-BE49-F238E27FC236}">
                <a16:creationId xmlns:a16="http://schemas.microsoft.com/office/drawing/2014/main" id="{F02A1921-26A9-9AC9-A60F-CDC4AC3B8F25}"/>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17" name="Rectangle 5">
            <a:extLst>
              <a:ext uri="{FF2B5EF4-FFF2-40B4-BE49-F238E27FC236}">
                <a16:creationId xmlns:a16="http://schemas.microsoft.com/office/drawing/2014/main" id="{0F34260F-1BF6-80AA-9F07-30A23C83AAB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18" name="Rectangle 6">
            <a:extLst>
              <a:ext uri="{FF2B5EF4-FFF2-40B4-BE49-F238E27FC236}">
                <a16:creationId xmlns:a16="http://schemas.microsoft.com/office/drawing/2014/main" id="{FBD72597-567A-ED27-28D9-6CA0C72AE42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19" name="Rectangle 7">
            <a:extLst>
              <a:ext uri="{FF2B5EF4-FFF2-40B4-BE49-F238E27FC236}">
                <a16:creationId xmlns:a16="http://schemas.microsoft.com/office/drawing/2014/main" id="{B9CD7CD7-F275-A451-6003-09A170836F57}"/>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20" name="Rectangle 8">
            <a:extLst>
              <a:ext uri="{FF2B5EF4-FFF2-40B4-BE49-F238E27FC236}">
                <a16:creationId xmlns:a16="http://schemas.microsoft.com/office/drawing/2014/main" id="{05EAAAA5-35F7-D39F-D1B2-B4BBDE06BB6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3321" name="Text Box 9">
            <a:extLst>
              <a:ext uri="{FF2B5EF4-FFF2-40B4-BE49-F238E27FC236}">
                <a16:creationId xmlns:a16="http://schemas.microsoft.com/office/drawing/2014/main" id="{F6800148-93B1-72A2-7E60-B6513FCFB779}"/>
              </a:ext>
            </a:extLst>
          </p:cNvPr>
          <p:cNvSpPr txBox="1">
            <a:spLocks noChangeArrowheads="1"/>
          </p:cNvSpPr>
          <p:nvPr/>
        </p:nvSpPr>
        <p:spPr bwMode="auto">
          <a:xfrm>
            <a:off x="1143000" y="0"/>
            <a:ext cx="3163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6.2.1</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13322" name="Line 10">
            <a:extLst>
              <a:ext uri="{FF2B5EF4-FFF2-40B4-BE49-F238E27FC236}">
                <a16:creationId xmlns:a16="http://schemas.microsoft.com/office/drawing/2014/main" id="{AB60ED09-F78F-C004-1C6C-91A495F9A4ED}"/>
              </a:ext>
            </a:extLst>
          </p:cNvPr>
          <p:cNvSpPr>
            <a:spLocks noChangeShapeType="1"/>
          </p:cNvSpPr>
          <p:nvPr/>
        </p:nvSpPr>
        <p:spPr bwMode="auto">
          <a:xfrm>
            <a:off x="457200" y="2743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3" name="Line 11">
            <a:extLst>
              <a:ext uri="{FF2B5EF4-FFF2-40B4-BE49-F238E27FC236}">
                <a16:creationId xmlns:a16="http://schemas.microsoft.com/office/drawing/2014/main" id="{6301CB5C-4CC8-1576-6D45-CF8F01FAE37A}"/>
              </a:ext>
            </a:extLst>
          </p:cNvPr>
          <p:cNvSpPr>
            <a:spLocks noChangeShapeType="1"/>
          </p:cNvSpPr>
          <p:nvPr/>
        </p:nvSpPr>
        <p:spPr bwMode="auto">
          <a:xfrm>
            <a:off x="458788" y="5486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4" name="Rectangle 12">
            <a:extLst>
              <a:ext uri="{FF2B5EF4-FFF2-40B4-BE49-F238E27FC236}">
                <a16:creationId xmlns:a16="http://schemas.microsoft.com/office/drawing/2014/main" id="{BF1C7422-16B2-BC6B-9205-E6E186F1A39C}"/>
              </a:ext>
            </a:extLst>
          </p:cNvPr>
          <p:cNvSpPr>
            <a:spLocks noChangeArrowheads="1"/>
          </p:cNvSpPr>
          <p:nvPr/>
        </p:nvSpPr>
        <p:spPr bwMode="auto">
          <a:xfrm>
            <a:off x="495300" y="2835275"/>
            <a:ext cx="8077200" cy="2528888"/>
          </a:xfrm>
          <a:prstGeom prst="rect">
            <a:avLst/>
          </a:prstGeom>
          <a:solidFill>
            <a:srgbClr val="99FF33"/>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latin typeface="Times New Roman" panose="02020603050405020304" pitchFamily="18" charset="0"/>
              </a:rPr>
              <a:t>The initial and final permutations are straight P-boxes that are inverses </a:t>
            </a:r>
            <a:br>
              <a:rPr lang="en-US" altLang="en-US">
                <a:latin typeface="Times New Roman" panose="02020603050405020304" pitchFamily="18" charset="0"/>
              </a:rPr>
            </a:br>
            <a:r>
              <a:rPr lang="en-US" altLang="en-US">
                <a:latin typeface="Times New Roman" panose="02020603050405020304" pitchFamily="18" charset="0"/>
              </a:rPr>
              <a:t>of each other.</a:t>
            </a:r>
          </a:p>
          <a:p>
            <a:pPr algn="ctr"/>
            <a:r>
              <a:rPr lang="en-US" altLang="en-US">
                <a:latin typeface="Times New Roman" panose="02020603050405020304" pitchFamily="18" charset="0"/>
              </a:rPr>
              <a:t>They have no cryptography significance in DES.</a:t>
            </a:r>
          </a:p>
        </p:txBody>
      </p:sp>
      <p:grpSp>
        <p:nvGrpSpPr>
          <p:cNvPr id="13325" name="Group 13">
            <a:extLst>
              <a:ext uri="{FF2B5EF4-FFF2-40B4-BE49-F238E27FC236}">
                <a16:creationId xmlns:a16="http://schemas.microsoft.com/office/drawing/2014/main" id="{03FC31BB-2103-C606-867E-81B24D613B7F}"/>
              </a:ext>
            </a:extLst>
          </p:cNvPr>
          <p:cNvGrpSpPr>
            <a:grpSpLocks/>
          </p:cNvGrpSpPr>
          <p:nvPr/>
        </p:nvGrpSpPr>
        <p:grpSpPr bwMode="auto">
          <a:xfrm>
            <a:off x="457200" y="2133600"/>
            <a:ext cx="1143000" cy="566738"/>
            <a:chOff x="1200" y="1248"/>
            <a:chExt cx="720" cy="357"/>
          </a:xfrm>
        </p:grpSpPr>
        <p:pic>
          <p:nvPicPr>
            <p:cNvPr id="13326" name="Picture 14">
              <a:extLst>
                <a:ext uri="{FF2B5EF4-FFF2-40B4-BE49-F238E27FC236}">
                  <a16:creationId xmlns:a16="http://schemas.microsoft.com/office/drawing/2014/main" id="{E03FEC1E-316B-D757-E0A6-8106DE76A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Text Box 15">
              <a:extLst>
                <a:ext uri="{FF2B5EF4-FFF2-40B4-BE49-F238E27FC236}">
                  <a16:creationId xmlns:a16="http://schemas.microsoft.com/office/drawing/2014/main" id="{32634A3F-3AA2-D8A4-2D6D-EACA1C6E2E45}"/>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CA996BE-2B18-062D-7602-5573F0D4B511}"/>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39" name="Rectangle 3">
            <a:extLst>
              <a:ext uri="{FF2B5EF4-FFF2-40B4-BE49-F238E27FC236}">
                <a16:creationId xmlns:a16="http://schemas.microsoft.com/office/drawing/2014/main" id="{18812B4F-712E-35EF-BF54-F3D0F4A836D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0" name="Rectangle 4">
            <a:extLst>
              <a:ext uri="{FF2B5EF4-FFF2-40B4-BE49-F238E27FC236}">
                <a16:creationId xmlns:a16="http://schemas.microsoft.com/office/drawing/2014/main" id="{F9CEDA72-419B-EE12-E5CA-1F19BBAE6290}"/>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1" name="Rectangle 5">
            <a:extLst>
              <a:ext uri="{FF2B5EF4-FFF2-40B4-BE49-F238E27FC236}">
                <a16:creationId xmlns:a16="http://schemas.microsoft.com/office/drawing/2014/main" id="{90A4C8DC-86A7-C73A-C677-42422212D2F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2" name="Rectangle 6">
            <a:extLst>
              <a:ext uri="{FF2B5EF4-FFF2-40B4-BE49-F238E27FC236}">
                <a16:creationId xmlns:a16="http://schemas.microsoft.com/office/drawing/2014/main" id="{31CC72EF-A049-0953-E620-87E30A6CD29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3" name="Rectangle 7">
            <a:extLst>
              <a:ext uri="{FF2B5EF4-FFF2-40B4-BE49-F238E27FC236}">
                <a16:creationId xmlns:a16="http://schemas.microsoft.com/office/drawing/2014/main" id="{336034D2-3EFF-FA77-9E87-C3DF47DE2AD1}"/>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4" name="Rectangle 8">
            <a:extLst>
              <a:ext uri="{FF2B5EF4-FFF2-40B4-BE49-F238E27FC236}">
                <a16:creationId xmlns:a16="http://schemas.microsoft.com/office/drawing/2014/main" id="{038E4E5E-F9BE-89EF-14F9-102C7C41938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4345" name="Rectangle 9">
            <a:extLst>
              <a:ext uri="{FF2B5EF4-FFF2-40B4-BE49-F238E27FC236}">
                <a16:creationId xmlns:a16="http://schemas.microsoft.com/office/drawing/2014/main" id="{608897E9-D05A-984A-8FB2-3F3B6EFDD718}"/>
              </a:ext>
            </a:extLst>
          </p:cNvPr>
          <p:cNvSpPr>
            <a:spLocks noChangeArrowheads="1"/>
          </p:cNvSpPr>
          <p:nvPr/>
        </p:nvSpPr>
        <p:spPr bwMode="auto">
          <a:xfrm>
            <a:off x="228600" y="9144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DES uses 16 rounds. Each round of DES is a Feistel cipher.</a:t>
            </a:r>
          </a:p>
        </p:txBody>
      </p:sp>
      <p:sp>
        <p:nvSpPr>
          <p:cNvPr id="14346" name="Text Box 10">
            <a:extLst>
              <a:ext uri="{FF2B5EF4-FFF2-40B4-BE49-F238E27FC236}">
                <a16:creationId xmlns:a16="http://schemas.microsoft.com/office/drawing/2014/main" id="{0DB81B1A-C378-BFF9-1AE4-E5AC6F210BA9}"/>
              </a:ext>
            </a:extLst>
          </p:cNvPr>
          <p:cNvSpPr txBox="1">
            <a:spLocks noChangeArrowheads="1"/>
          </p:cNvSpPr>
          <p:nvPr/>
        </p:nvSpPr>
        <p:spPr bwMode="auto">
          <a:xfrm>
            <a:off x="1143000" y="0"/>
            <a:ext cx="2386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6.2.2 Rounds</a:t>
            </a:r>
          </a:p>
        </p:txBody>
      </p:sp>
      <p:sp>
        <p:nvSpPr>
          <p:cNvPr id="14347" name="Text Box 13">
            <a:extLst>
              <a:ext uri="{FF2B5EF4-FFF2-40B4-BE49-F238E27FC236}">
                <a16:creationId xmlns:a16="http://schemas.microsoft.com/office/drawing/2014/main" id="{20FD02C8-66CA-ABB9-EFCC-42E3DBCF8D85}"/>
              </a:ext>
            </a:extLst>
          </p:cNvPr>
          <p:cNvSpPr txBox="1">
            <a:spLocks noChangeArrowheads="1"/>
          </p:cNvSpPr>
          <p:nvPr/>
        </p:nvSpPr>
        <p:spPr bwMode="auto">
          <a:xfrm>
            <a:off x="304800" y="3733800"/>
            <a:ext cx="1949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6.4  </a:t>
            </a:r>
            <a:br>
              <a:rPr lang="en-US" altLang="en-US" sz="2400">
                <a:solidFill>
                  <a:schemeClr val="folHlink"/>
                </a:solidFill>
                <a:latin typeface="Times New Roman" panose="02020603050405020304" pitchFamily="18" charset="0"/>
              </a:rPr>
            </a:br>
            <a:r>
              <a:rPr lang="en-US" altLang="en-US" sz="2000" i="1">
                <a:latin typeface="Times New Roman" panose="02020603050405020304" pitchFamily="18" charset="0"/>
              </a:rPr>
              <a:t>A round in DES </a:t>
            </a:r>
            <a:br>
              <a:rPr lang="en-US" altLang="en-US" sz="2000" i="1">
                <a:latin typeface="Times New Roman" panose="02020603050405020304" pitchFamily="18" charset="0"/>
              </a:rPr>
            </a:br>
            <a:r>
              <a:rPr lang="en-US" altLang="en-US" sz="2000" i="1">
                <a:latin typeface="Times New Roman" panose="02020603050405020304" pitchFamily="18" charset="0"/>
              </a:rPr>
              <a:t>(encryption site)</a:t>
            </a:r>
          </a:p>
        </p:txBody>
      </p:sp>
      <p:pic>
        <p:nvPicPr>
          <p:cNvPr id="14348" name="Picture 14">
            <a:extLst>
              <a:ext uri="{FF2B5EF4-FFF2-40B4-BE49-F238E27FC236}">
                <a16:creationId xmlns:a16="http://schemas.microsoft.com/office/drawing/2014/main" id="{FDA62EA8-BE89-F5FA-AF5B-472361DF0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88" y="2025650"/>
            <a:ext cx="4278312"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42BAA56-59E9-AC82-BF8E-ACA3C52A3DE8}"/>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3" name="Rectangle 3">
            <a:extLst>
              <a:ext uri="{FF2B5EF4-FFF2-40B4-BE49-F238E27FC236}">
                <a16:creationId xmlns:a16="http://schemas.microsoft.com/office/drawing/2014/main" id="{F37B30F5-B473-85AF-6A3F-7C937DF230A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4" name="Rectangle 4">
            <a:extLst>
              <a:ext uri="{FF2B5EF4-FFF2-40B4-BE49-F238E27FC236}">
                <a16:creationId xmlns:a16="http://schemas.microsoft.com/office/drawing/2014/main" id="{00B06DEB-2CA5-E1D8-B8AC-BC29BE86AA87}"/>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5" name="Rectangle 5">
            <a:extLst>
              <a:ext uri="{FF2B5EF4-FFF2-40B4-BE49-F238E27FC236}">
                <a16:creationId xmlns:a16="http://schemas.microsoft.com/office/drawing/2014/main" id="{EE38CB65-AE94-C98A-1E30-CB3283F07BE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6" name="Rectangle 6">
            <a:extLst>
              <a:ext uri="{FF2B5EF4-FFF2-40B4-BE49-F238E27FC236}">
                <a16:creationId xmlns:a16="http://schemas.microsoft.com/office/drawing/2014/main" id="{47EC6768-FE3A-74DF-6D3A-602595C86DA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7" name="Rectangle 7">
            <a:extLst>
              <a:ext uri="{FF2B5EF4-FFF2-40B4-BE49-F238E27FC236}">
                <a16:creationId xmlns:a16="http://schemas.microsoft.com/office/drawing/2014/main" id="{7686E0E4-41B0-9920-ACD6-546DEFE0F821}"/>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8" name="Rectangle 8">
            <a:extLst>
              <a:ext uri="{FF2B5EF4-FFF2-40B4-BE49-F238E27FC236}">
                <a16:creationId xmlns:a16="http://schemas.microsoft.com/office/drawing/2014/main" id="{B018353F-924D-FD04-FD76-D356152217F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5369" name="Rectangle 9">
            <a:extLst>
              <a:ext uri="{FF2B5EF4-FFF2-40B4-BE49-F238E27FC236}">
                <a16:creationId xmlns:a16="http://schemas.microsoft.com/office/drawing/2014/main" id="{B3F6FB94-338F-68DB-CF16-7313B83C401B}"/>
              </a:ext>
            </a:extLst>
          </p:cNvPr>
          <p:cNvSpPr>
            <a:spLocks noChangeArrowheads="1"/>
          </p:cNvSpPr>
          <p:nvPr/>
        </p:nvSpPr>
        <p:spPr bwMode="auto">
          <a:xfrm>
            <a:off x="228600" y="1065213"/>
            <a:ext cx="8686800"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The heart of DES is the DES function. The DES function applies a 48-bit key to the rightmost 32 bits to produce a 32-bit output. </a:t>
            </a:r>
          </a:p>
        </p:txBody>
      </p:sp>
      <p:sp>
        <p:nvSpPr>
          <p:cNvPr id="15370" name="Text Box 10">
            <a:extLst>
              <a:ext uri="{FF2B5EF4-FFF2-40B4-BE49-F238E27FC236}">
                <a16:creationId xmlns:a16="http://schemas.microsoft.com/office/drawing/2014/main" id="{84C27309-1D9A-2649-4D6F-F007B04A6AE7}"/>
              </a:ext>
            </a:extLst>
          </p:cNvPr>
          <p:cNvSpPr txBox="1">
            <a:spLocks noChangeArrowheads="1"/>
          </p:cNvSpPr>
          <p:nvPr/>
        </p:nvSpPr>
        <p:spPr bwMode="auto">
          <a:xfrm>
            <a:off x="1143000" y="0"/>
            <a:ext cx="2960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15371" name="Text Box 11">
            <a:extLst>
              <a:ext uri="{FF2B5EF4-FFF2-40B4-BE49-F238E27FC236}">
                <a16:creationId xmlns:a16="http://schemas.microsoft.com/office/drawing/2014/main" id="{AB9950DF-5E19-9711-4111-B769E47A2224}"/>
              </a:ext>
            </a:extLst>
          </p:cNvPr>
          <p:cNvSpPr txBox="1">
            <a:spLocks noChangeArrowheads="1"/>
          </p:cNvSpPr>
          <p:nvPr/>
        </p:nvSpPr>
        <p:spPr bwMode="auto">
          <a:xfrm>
            <a:off x="1177925" y="533400"/>
            <a:ext cx="217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DES Function  </a:t>
            </a:r>
            <a:endParaRPr lang="en-US" altLang="en-US" sz="2000" i="1">
              <a:latin typeface="Times New Roman" panose="02020603050405020304" pitchFamily="18" charset="0"/>
            </a:endParaRPr>
          </a:p>
        </p:txBody>
      </p:sp>
      <p:pic>
        <p:nvPicPr>
          <p:cNvPr id="15372" name="Picture 13">
            <a:extLst>
              <a:ext uri="{FF2B5EF4-FFF2-40B4-BE49-F238E27FC236}">
                <a16:creationId xmlns:a16="http://schemas.microsoft.com/office/drawing/2014/main" id="{D06477F7-F3FC-7D2F-DAE9-7DCCED2FC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2300288"/>
            <a:ext cx="4076700"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Text Box 14">
            <a:extLst>
              <a:ext uri="{FF2B5EF4-FFF2-40B4-BE49-F238E27FC236}">
                <a16:creationId xmlns:a16="http://schemas.microsoft.com/office/drawing/2014/main" id="{53476E87-D970-3BE6-59EC-302E14F390B8}"/>
              </a:ext>
            </a:extLst>
          </p:cNvPr>
          <p:cNvSpPr txBox="1">
            <a:spLocks noChangeArrowheads="1"/>
          </p:cNvSpPr>
          <p:nvPr/>
        </p:nvSpPr>
        <p:spPr bwMode="auto">
          <a:xfrm>
            <a:off x="457200" y="3124200"/>
            <a:ext cx="1655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6.5  </a:t>
            </a:r>
            <a:br>
              <a:rPr lang="en-US" altLang="en-US" sz="2400">
                <a:solidFill>
                  <a:schemeClr val="folHlink"/>
                </a:solidFill>
                <a:latin typeface="Times New Roman" panose="02020603050405020304" pitchFamily="18" charset="0"/>
              </a:rPr>
            </a:br>
            <a:r>
              <a:rPr lang="en-US" altLang="en-US" sz="2000" i="1">
                <a:latin typeface="Times New Roman" panose="02020603050405020304" pitchFamily="18" charset="0"/>
              </a:rPr>
              <a:t>DES function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D16FE69-2821-E581-28E4-8C61C3512667}"/>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87" name="Rectangle 3">
            <a:extLst>
              <a:ext uri="{FF2B5EF4-FFF2-40B4-BE49-F238E27FC236}">
                <a16:creationId xmlns:a16="http://schemas.microsoft.com/office/drawing/2014/main" id="{B68B5FDF-8052-6B36-88F0-F58C94EF920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88" name="Rectangle 4">
            <a:extLst>
              <a:ext uri="{FF2B5EF4-FFF2-40B4-BE49-F238E27FC236}">
                <a16:creationId xmlns:a16="http://schemas.microsoft.com/office/drawing/2014/main" id="{1BC208B7-718C-13A5-ECA2-C89C4EE90B3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89" name="Rectangle 5">
            <a:extLst>
              <a:ext uri="{FF2B5EF4-FFF2-40B4-BE49-F238E27FC236}">
                <a16:creationId xmlns:a16="http://schemas.microsoft.com/office/drawing/2014/main" id="{A44EAEAF-E86B-435A-4560-9D8FC4E4274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0" name="Rectangle 6">
            <a:extLst>
              <a:ext uri="{FF2B5EF4-FFF2-40B4-BE49-F238E27FC236}">
                <a16:creationId xmlns:a16="http://schemas.microsoft.com/office/drawing/2014/main" id="{00A987B9-B733-2A76-9E71-ABFDA9FAC8F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1" name="Rectangle 7">
            <a:extLst>
              <a:ext uri="{FF2B5EF4-FFF2-40B4-BE49-F238E27FC236}">
                <a16:creationId xmlns:a16="http://schemas.microsoft.com/office/drawing/2014/main" id="{A4D2518B-FB38-1F06-150A-040D2EE5670E}"/>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2" name="Rectangle 8">
            <a:extLst>
              <a:ext uri="{FF2B5EF4-FFF2-40B4-BE49-F238E27FC236}">
                <a16:creationId xmlns:a16="http://schemas.microsoft.com/office/drawing/2014/main" id="{48596874-FC5E-C9D1-FD70-25F3A8DD127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3" name="Rectangle 9">
            <a:extLst>
              <a:ext uri="{FF2B5EF4-FFF2-40B4-BE49-F238E27FC236}">
                <a16:creationId xmlns:a16="http://schemas.microsoft.com/office/drawing/2014/main" id="{37BC8091-3F4E-B020-AA2E-8CB74849CC96}"/>
              </a:ext>
            </a:extLst>
          </p:cNvPr>
          <p:cNvSpPr>
            <a:spLocks noChangeArrowheads="1"/>
          </p:cNvSpPr>
          <p:nvPr/>
        </p:nvSpPr>
        <p:spPr bwMode="auto">
          <a:xfrm>
            <a:off x="228600" y="838200"/>
            <a:ext cx="8686800" cy="1630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r>
              <a:rPr lang="en-US" altLang="en-US" sz="2800" i="1">
                <a:solidFill>
                  <a:schemeClr val="folHlink"/>
                </a:solidFill>
                <a:latin typeface="Times New Roman" panose="02020603050405020304" pitchFamily="18" charset="0"/>
              </a:rPr>
              <a:t>Expansion P-box</a:t>
            </a:r>
          </a:p>
          <a:p>
            <a:pPr algn="just">
              <a:lnSpc>
                <a:spcPct val="120000"/>
              </a:lnSpc>
            </a:pPr>
            <a:r>
              <a:rPr lang="en-US" altLang="en-US" sz="2800" i="1">
                <a:latin typeface="Times New Roman" panose="02020603050405020304" pitchFamily="18" charset="0"/>
              </a:rPr>
              <a:t>Since R</a:t>
            </a:r>
            <a:r>
              <a:rPr lang="en-US" altLang="en-US" sz="2800" i="1" baseline="-25000">
                <a:latin typeface="Times New Roman" panose="02020603050405020304" pitchFamily="18" charset="0"/>
              </a:rPr>
              <a:t>I−1</a:t>
            </a:r>
            <a:r>
              <a:rPr lang="en-US" altLang="en-US" sz="2800" i="1">
                <a:latin typeface="Times New Roman" panose="02020603050405020304" pitchFamily="18" charset="0"/>
              </a:rPr>
              <a:t> is a 32-bit input and K</a:t>
            </a:r>
            <a:r>
              <a:rPr lang="en-US" altLang="en-US" sz="2800" i="1" baseline="-25000">
                <a:latin typeface="Times New Roman" panose="02020603050405020304" pitchFamily="18" charset="0"/>
              </a:rPr>
              <a:t>I</a:t>
            </a:r>
            <a:r>
              <a:rPr lang="en-US" altLang="en-US" sz="2800" i="1">
                <a:latin typeface="Times New Roman" panose="02020603050405020304" pitchFamily="18" charset="0"/>
              </a:rPr>
              <a:t> is a 48-bit key, we first need to expand R</a:t>
            </a:r>
            <a:r>
              <a:rPr lang="en-US" altLang="en-US" sz="2800" i="1" baseline="-25000">
                <a:latin typeface="Times New Roman" panose="02020603050405020304" pitchFamily="18" charset="0"/>
              </a:rPr>
              <a:t>I−1</a:t>
            </a:r>
            <a:r>
              <a:rPr lang="en-US" altLang="en-US" sz="2800" i="1">
                <a:latin typeface="Times New Roman" panose="02020603050405020304" pitchFamily="18" charset="0"/>
              </a:rPr>
              <a:t> to 48 bits. </a:t>
            </a:r>
          </a:p>
        </p:txBody>
      </p:sp>
      <p:sp>
        <p:nvSpPr>
          <p:cNvPr id="16394" name="Text Box 10">
            <a:extLst>
              <a:ext uri="{FF2B5EF4-FFF2-40B4-BE49-F238E27FC236}">
                <a16:creationId xmlns:a16="http://schemas.microsoft.com/office/drawing/2014/main" id="{25AB36F3-2D14-B5DF-CF71-B6747429E7AC}"/>
              </a:ext>
            </a:extLst>
          </p:cNvPr>
          <p:cNvSpPr txBox="1">
            <a:spLocks noChangeArrowheads="1"/>
          </p:cNvSpPr>
          <p:nvPr/>
        </p:nvSpPr>
        <p:spPr bwMode="auto">
          <a:xfrm>
            <a:off x="1143000" y="0"/>
            <a:ext cx="2757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a:t>
            </a:r>
          </a:p>
        </p:txBody>
      </p:sp>
      <p:pic>
        <p:nvPicPr>
          <p:cNvPr id="16395" name="Picture 13">
            <a:extLst>
              <a:ext uri="{FF2B5EF4-FFF2-40B4-BE49-F238E27FC236}">
                <a16:creationId xmlns:a16="http://schemas.microsoft.com/office/drawing/2014/main" id="{BBBCCD9F-FD27-1404-350A-28590DF02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49713"/>
            <a:ext cx="8610600"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14">
            <a:extLst>
              <a:ext uri="{FF2B5EF4-FFF2-40B4-BE49-F238E27FC236}">
                <a16:creationId xmlns:a16="http://schemas.microsoft.com/office/drawing/2014/main" id="{8E1B71FB-7E93-7C70-E6A3-A08B952B34D3}"/>
              </a:ext>
            </a:extLst>
          </p:cNvPr>
          <p:cNvSpPr txBox="1">
            <a:spLocks noChangeArrowheads="1"/>
          </p:cNvSpPr>
          <p:nvPr/>
        </p:nvSpPr>
        <p:spPr bwMode="auto">
          <a:xfrm>
            <a:off x="2976563" y="3276600"/>
            <a:ext cx="412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6.6  </a:t>
            </a:r>
            <a:r>
              <a:rPr lang="en-US" altLang="en-US" sz="2000" i="1">
                <a:latin typeface="Times New Roman" panose="02020603050405020304" pitchFamily="18" charset="0"/>
              </a:rPr>
              <a:t>Expansion permutation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4B20875-047D-12D7-A1FC-F32ABA4DEE74}"/>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1" name="Rectangle 3">
            <a:extLst>
              <a:ext uri="{FF2B5EF4-FFF2-40B4-BE49-F238E27FC236}">
                <a16:creationId xmlns:a16="http://schemas.microsoft.com/office/drawing/2014/main" id="{DB4ED591-0D23-193D-22AF-50846EB3594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2" name="Rectangle 4">
            <a:extLst>
              <a:ext uri="{FF2B5EF4-FFF2-40B4-BE49-F238E27FC236}">
                <a16:creationId xmlns:a16="http://schemas.microsoft.com/office/drawing/2014/main" id="{E63DBA10-141B-B507-88DB-DC09D51816B1}"/>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3" name="Rectangle 5">
            <a:extLst>
              <a:ext uri="{FF2B5EF4-FFF2-40B4-BE49-F238E27FC236}">
                <a16:creationId xmlns:a16="http://schemas.microsoft.com/office/drawing/2014/main" id="{13E8137D-2B3A-BD87-5959-EE228893163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4" name="Rectangle 6">
            <a:extLst>
              <a:ext uri="{FF2B5EF4-FFF2-40B4-BE49-F238E27FC236}">
                <a16:creationId xmlns:a16="http://schemas.microsoft.com/office/drawing/2014/main" id="{4642065E-AF99-4477-56E2-53AD0A1B6AD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5" name="Rectangle 7">
            <a:extLst>
              <a:ext uri="{FF2B5EF4-FFF2-40B4-BE49-F238E27FC236}">
                <a16:creationId xmlns:a16="http://schemas.microsoft.com/office/drawing/2014/main" id="{C84557F7-5616-7F18-66BD-48CCDD2CABBA}"/>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6" name="Rectangle 8">
            <a:extLst>
              <a:ext uri="{FF2B5EF4-FFF2-40B4-BE49-F238E27FC236}">
                <a16:creationId xmlns:a16="http://schemas.microsoft.com/office/drawing/2014/main" id="{248173A8-9A4C-65D1-A4AD-442622B1FF8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7417" name="Rectangle 9">
            <a:extLst>
              <a:ext uri="{FF2B5EF4-FFF2-40B4-BE49-F238E27FC236}">
                <a16:creationId xmlns:a16="http://schemas.microsoft.com/office/drawing/2014/main" id="{B2C093EE-CA43-7705-C923-8E1C6A90273C}"/>
              </a:ext>
            </a:extLst>
          </p:cNvPr>
          <p:cNvSpPr>
            <a:spLocks noChangeArrowheads="1"/>
          </p:cNvSpPr>
          <p:nvPr/>
        </p:nvSpPr>
        <p:spPr bwMode="auto">
          <a:xfrm>
            <a:off x="228600" y="838200"/>
            <a:ext cx="8686800" cy="1630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r>
              <a:rPr lang="en-US" altLang="en-US" sz="2800" i="1">
                <a:latin typeface="Times New Roman" panose="02020603050405020304" pitchFamily="18" charset="0"/>
              </a:rPr>
              <a:t>Although the relationship between the input and output can be defined mathematically, DES uses Table 6.2 to define this P-box.</a:t>
            </a:r>
          </a:p>
        </p:txBody>
      </p:sp>
      <p:sp>
        <p:nvSpPr>
          <p:cNvPr id="17418" name="Text Box 10">
            <a:extLst>
              <a:ext uri="{FF2B5EF4-FFF2-40B4-BE49-F238E27FC236}">
                <a16:creationId xmlns:a16="http://schemas.microsoft.com/office/drawing/2014/main" id="{FB6051E8-E802-934D-E692-1B40959E6A79}"/>
              </a:ext>
            </a:extLst>
          </p:cNvPr>
          <p:cNvSpPr txBox="1">
            <a:spLocks noChangeArrowheads="1"/>
          </p:cNvSpPr>
          <p:nvPr/>
        </p:nvSpPr>
        <p:spPr bwMode="auto">
          <a:xfrm>
            <a:off x="1143000" y="0"/>
            <a:ext cx="2757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a:t>
            </a:r>
          </a:p>
        </p:txBody>
      </p:sp>
      <p:pic>
        <p:nvPicPr>
          <p:cNvPr id="17419" name="Picture 13">
            <a:extLst>
              <a:ext uri="{FF2B5EF4-FFF2-40B4-BE49-F238E27FC236}">
                <a16:creationId xmlns:a16="http://schemas.microsoft.com/office/drawing/2014/main" id="{C2E225D4-3D8C-2625-825F-E8C8991EE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3182938"/>
            <a:ext cx="7048500"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14">
            <a:extLst>
              <a:ext uri="{FF2B5EF4-FFF2-40B4-BE49-F238E27FC236}">
                <a16:creationId xmlns:a16="http://schemas.microsoft.com/office/drawing/2014/main" id="{22ED4641-BEA2-BA59-1872-95B37FE89208}"/>
              </a:ext>
            </a:extLst>
          </p:cNvPr>
          <p:cNvSpPr txBox="1">
            <a:spLocks noChangeArrowheads="1"/>
          </p:cNvSpPr>
          <p:nvPr/>
        </p:nvSpPr>
        <p:spPr bwMode="auto">
          <a:xfrm>
            <a:off x="2209800" y="2667000"/>
            <a:ext cx="392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6.6  </a:t>
            </a:r>
            <a:r>
              <a:rPr lang="en-US" altLang="en-US" sz="2000" i="1">
                <a:latin typeface="Times New Roman" panose="02020603050405020304" pitchFamily="18" charset="0"/>
              </a:rPr>
              <a:t>Expansion P-box table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693A25E-F6BF-0161-3446-DA882205C5D6}"/>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35" name="Rectangle 3">
            <a:extLst>
              <a:ext uri="{FF2B5EF4-FFF2-40B4-BE49-F238E27FC236}">
                <a16:creationId xmlns:a16="http://schemas.microsoft.com/office/drawing/2014/main" id="{4950137D-A199-29A2-DF14-FA6892B8DCA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36" name="Rectangle 4">
            <a:extLst>
              <a:ext uri="{FF2B5EF4-FFF2-40B4-BE49-F238E27FC236}">
                <a16:creationId xmlns:a16="http://schemas.microsoft.com/office/drawing/2014/main" id="{2F33E1EC-C853-27C9-321C-C830710916AF}"/>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37" name="Rectangle 5">
            <a:extLst>
              <a:ext uri="{FF2B5EF4-FFF2-40B4-BE49-F238E27FC236}">
                <a16:creationId xmlns:a16="http://schemas.microsoft.com/office/drawing/2014/main" id="{12460CD5-0FB5-CECB-8D57-43C30F1DA09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38" name="Rectangle 6">
            <a:extLst>
              <a:ext uri="{FF2B5EF4-FFF2-40B4-BE49-F238E27FC236}">
                <a16:creationId xmlns:a16="http://schemas.microsoft.com/office/drawing/2014/main" id="{7D8FEF8F-D73A-9DB5-EE36-9FF304A3E92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39" name="Rectangle 7">
            <a:extLst>
              <a:ext uri="{FF2B5EF4-FFF2-40B4-BE49-F238E27FC236}">
                <a16:creationId xmlns:a16="http://schemas.microsoft.com/office/drawing/2014/main" id="{6F46255F-FD0D-C6A0-DDB0-F1C90864EAF7}"/>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40" name="Rectangle 8">
            <a:extLst>
              <a:ext uri="{FF2B5EF4-FFF2-40B4-BE49-F238E27FC236}">
                <a16:creationId xmlns:a16="http://schemas.microsoft.com/office/drawing/2014/main" id="{39738049-E502-AB26-B844-8D9DDBA9509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41" name="Rectangle 9">
            <a:extLst>
              <a:ext uri="{FF2B5EF4-FFF2-40B4-BE49-F238E27FC236}">
                <a16:creationId xmlns:a16="http://schemas.microsoft.com/office/drawing/2014/main" id="{70FC305B-A5FC-B11B-B0C5-21B0806B6BFF}"/>
              </a:ext>
            </a:extLst>
          </p:cNvPr>
          <p:cNvSpPr>
            <a:spLocks noChangeArrowheads="1"/>
          </p:cNvSpPr>
          <p:nvPr/>
        </p:nvSpPr>
        <p:spPr bwMode="auto">
          <a:xfrm>
            <a:off x="228600" y="838200"/>
            <a:ext cx="8686800" cy="3168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r>
              <a:rPr lang="en-US" altLang="en-US" sz="2800" i="1">
                <a:solidFill>
                  <a:schemeClr val="folHlink"/>
                </a:solidFill>
                <a:latin typeface="Times New Roman" panose="02020603050405020304" pitchFamily="18" charset="0"/>
              </a:rPr>
              <a:t>Whitener (XOR)</a:t>
            </a:r>
          </a:p>
          <a:p>
            <a:pPr algn="just">
              <a:lnSpc>
                <a:spcPct val="120000"/>
              </a:lnSpc>
            </a:pPr>
            <a:r>
              <a:rPr lang="en-US" altLang="en-US" sz="2800" i="1">
                <a:latin typeface="Times New Roman" panose="02020603050405020304" pitchFamily="18" charset="0"/>
              </a:rPr>
              <a:t>After the expansion permutation, DES uses the XOR operation on the expanded right section and the round key. Note that both the right section and the key are 48-bits in length. Also note that the round key is used only in this operation.</a:t>
            </a:r>
          </a:p>
        </p:txBody>
      </p:sp>
      <p:sp>
        <p:nvSpPr>
          <p:cNvPr id="18442" name="Text Box 10">
            <a:extLst>
              <a:ext uri="{FF2B5EF4-FFF2-40B4-BE49-F238E27FC236}">
                <a16:creationId xmlns:a16="http://schemas.microsoft.com/office/drawing/2014/main" id="{E2AEB2EB-012F-A752-2027-8D1BC8CB45CE}"/>
              </a:ext>
            </a:extLst>
          </p:cNvPr>
          <p:cNvSpPr txBox="1">
            <a:spLocks noChangeArrowheads="1"/>
          </p:cNvSpPr>
          <p:nvPr/>
        </p:nvSpPr>
        <p:spPr bwMode="auto">
          <a:xfrm>
            <a:off x="1143000" y="0"/>
            <a:ext cx="2757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C11485B-EF9B-98A7-5045-D37C5E947C61}"/>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59" name="Rectangle 3">
            <a:extLst>
              <a:ext uri="{FF2B5EF4-FFF2-40B4-BE49-F238E27FC236}">
                <a16:creationId xmlns:a16="http://schemas.microsoft.com/office/drawing/2014/main" id="{584A20FC-06F2-9E27-17FB-C5AE12D4820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0" name="Rectangle 4">
            <a:extLst>
              <a:ext uri="{FF2B5EF4-FFF2-40B4-BE49-F238E27FC236}">
                <a16:creationId xmlns:a16="http://schemas.microsoft.com/office/drawing/2014/main" id="{708CFC9D-3A32-BBCF-9497-B94F416F4C8D}"/>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1" name="Rectangle 5">
            <a:extLst>
              <a:ext uri="{FF2B5EF4-FFF2-40B4-BE49-F238E27FC236}">
                <a16:creationId xmlns:a16="http://schemas.microsoft.com/office/drawing/2014/main" id="{1EAF7166-7B10-9503-F1D9-2272400CACB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2" name="Rectangle 6">
            <a:extLst>
              <a:ext uri="{FF2B5EF4-FFF2-40B4-BE49-F238E27FC236}">
                <a16:creationId xmlns:a16="http://schemas.microsoft.com/office/drawing/2014/main" id="{53DC8BB0-33B2-27BE-5460-A7A74F438DF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3" name="Rectangle 7">
            <a:extLst>
              <a:ext uri="{FF2B5EF4-FFF2-40B4-BE49-F238E27FC236}">
                <a16:creationId xmlns:a16="http://schemas.microsoft.com/office/drawing/2014/main" id="{A96C477A-AFC1-326A-DA8C-291DDC9D08CA}"/>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4" name="Rectangle 8">
            <a:extLst>
              <a:ext uri="{FF2B5EF4-FFF2-40B4-BE49-F238E27FC236}">
                <a16:creationId xmlns:a16="http://schemas.microsoft.com/office/drawing/2014/main" id="{F96E6B23-1EB5-D779-7B4F-8BF182FA1E3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9465" name="Rectangle 9">
            <a:extLst>
              <a:ext uri="{FF2B5EF4-FFF2-40B4-BE49-F238E27FC236}">
                <a16:creationId xmlns:a16="http://schemas.microsoft.com/office/drawing/2014/main" id="{F829FC6B-64C8-344B-EC74-568E3748F91A}"/>
              </a:ext>
            </a:extLst>
          </p:cNvPr>
          <p:cNvSpPr>
            <a:spLocks noChangeArrowheads="1"/>
          </p:cNvSpPr>
          <p:nvPr/>
        </p:nvSpPr>
        <p:spPr bwMode="auto">
          <a:xfrm>
            <a:off x="228600" y="838200"/>
            <a:ext cx="8686800" cy="2143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r>
              <a:rPr lang="en-US" altLang="en-US" sz="2800" i="1">
                <a:solidFill>
                  <a:schemeClr val="folHlink"/>
                </a:solidFill>
                <a:latin typeface="Times New Roman" panose="02020603050405020304" pitchFamily="18" charset="0"/>
              </a:rPr>
              <a:t>S-Boxes</a:t>
            </a:r>
          </a:p>
          <a:p>
            <a:pPr algn="just">
              <a:lnSpc>
                <a:spcPct val="120000"/>
              </a:lnSpc>
            </a:pPr>
            <a:r>
              <a:rPr lang="en-US" altLang="en-US" sz="2800" i="1">
                <a:latin typeface="Times New Roman" panose="02020603050405020304" pitchFamily="18" charset="0"/>
              </a:rPr>
              <a:t>The S-boxes do the real mixing (confusion). DES uses 8 S-boxes, each with a 6-bit input and a 4-bit output. See Figure 6.7.</a:t>
            </a:r>
          </a:p>
        </p:txBody>
      </p:sp>
      <p:sp>
        <p:nvSpPr>
          <p:cNvPr id="19466" name="Text Box 10">
            <a:extLst>
              <a:ext uri="{FF2B5EF4-FFF2-40B4-BE49-F238E27FC236}">
                <a16:creationId xmlns:a16="http://schemas.microsoft.com/office/drawing/2014/main" id="{A7D33BA7-50DE-9E8B-85AA-354987A7B21A}"/>
              </a:ext>
            </a:extLst>
          </p:cNvPr>
          <p:cNvSpPr txBox="1">
            <a:spLocks noChangeArrowheads="1"/>
          </p:cNvSpPr>
          <p:nvPr/>
        </p:nvSpPr>
        <p:spPr bwMode="auto">
          <a:xfrm>
            <a:off x="1143000" y="0"/>
            <a:ext cx="2757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a:t>
            </a:r>
          </a:p>
        </p:txBody>
      </p:sp>
      <p:pic>
        <p:nvPicPr>
          <p:cNvPr id="19467" name="Picture 11">
            <a:extLst>
              <a:ext uri="{FF2B5EF4-FFF2-40B4-BE49-F238E27FC236}">
                <a16:creationId xmlns:a16="http://schemas.microsoft.com/office/drawing/2014/main" id="{45F60254-DFF0-9197-E04C-1460D607A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64000"/>
            <a:ext cx="77057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12">
            <a:extLst>
              <a:ext uri="{FF2B5EF4-FFF2-40B4-BE49-F238E27FC236}">
                <a16:creationId xmlns:a16="http://schemas.microsoft.com/office/drawing/2014/main" id="{A722A25C-F473-D01E-F144-AA82FEC0110C}"/>
              </a:ext>
            </a:extLst>
          </p:cNvPr>
          <p:cNvSpPr txBox="1">
            <a:spLocks noChangeArrowheads="1"/>
          </p:cNvSpPr>
          <p:nvPr/>
        </p:nvSpPr>
        <p:spPr bwMode="auto">
          <a:xfrm>
            <a:off x="2976563" y="3276600"/>
            <a:ext cx="247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6.7  </a:t>
            </a:r>
            <a:r>
              <a:rPr lang="en-US" altLang="en-US" sz="2000" i="1">
                <a:latin typeface="Times New Roman" panose="02020603050405020304" pitchFamily="18" charset="0"/>
              </a:rPr>
              <a:t>S-boxes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3211AAC-FA26-37C7-C0C2-F394560D2D00}"/>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3" name="Rectangle 3">
            <a:extLst>
              <a:ext uri="{FF2B5EF4-FFF2-40B4-BE49-F238E27FC236}">
                <a16:creationId xmlns:a16="http://schemas.microsoft.com/office/drawing/2014/main" id="{E05564B2-E84B-E390-17C0-6F4EB7E08BB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4" name="Rectangle 4">
            <a:extLst>
              <a:ext uri="{FF2B5EF4-FFF2-40B4-BE49-F238E27FC236}">
                <a16:creationId xmlns:a16="http://schemas.microsoft.com/office/drawing/2014/main" id="{9FD87097-5436-80D5-C113-79B7C5BEC77C}"/>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5" name="Rectangle 5">
            <a:extLst>
              <a:ext uri="{FF2B5EF4-FFF2-40B4-BE49-F238E27FC236}">
                <a16:creationId xmlns:a16="http://schemas.microsoft.com/office/drawing/2014/main" id="{2FF7D021-B449-CD61-9AC0-92E60FED5DA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6" name="Rectangle 6">
            <a:extLst>
              <a:ext uri="{FF2B5EF4-FFF2-40B4-BE49-F238E27FC236}">
                <a16:creationId xmlns:a16="http://schemas.microsoft.com/office/drawing/2014/main" id="{2F14CC8B-8605-399F-D42E-C28E2F5DE5B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7" name="Rectangle 7">
            <a:extLst>
              <a:ext uri="{FF2B5EF4-FFF2-40B4-BE49-F238E27FC236}">
                <a16:creationId xmlns:a16="http://schemas.microsoft.com/office/drawing/2014/main" id="{EADBBFBA-70A0-9425-41DE-2BA792154461}"/>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8" name="Rectangle 8">
            <a:extLst>
              <a:ext uri="{FF2B5EF4-FFF2-40B4-BE49-F238E27FC236}">
                <a16:creationId xmlns:a16="http://schemas.microsoft.com/office/drawing/2014/main" id="{2FE0EE3E-7972-5F02-0FD4-DC381A77766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9" name="Rectangle 9">
            <a:extLst>
              <a:ext uri="{FF2B5EF4-FFF2-40B4-BE49-F238E27FC236}">
                <a16:creationId xmlns:a16="http://schemas.microsoft.com/office/drawing/2014/main" id="{01E81FDC-4744-D452-5BBF-13F466115A67}"/>
              </a:ext>
            </a:extLst>
          </p:cNvPr>
          <p:cNvSpPr>
            <a:spLocks noChangeArrowheads="1"/>
          </p:cNvSpPr>
          <p:nvPr/>
        </p:nvSpPr>
        <p:spPr bwMode="auto">
          <a:xfrm>
            <a:off x="228600" y="685800"/>
            <a:ext cx="8686800" cy="604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endParaRPr lang="en-US" altLang="en-US" sz="2800" i="1">
              <a:latin typeface="Times New Roman" panose="02020603050405020304" pitchFamily="18" charset="0"/>
            </a:endParaRPr>
          </a:p>
        </p:txBody>
      </p:sp>
      <p:sp>
        <p:nvSpPr>
          <p:cNvPr id="20490" name="Text Box 10">
            <a:extLst>
              <a:ext uri="{FF2B5EF4-FFF2-40B4-BE49-F238E27FC236}">
                <a16:creationId xmlns:a16="http://schemas.microsoft.com/office/drawing/2014/main" id="{695FF3DC-23FA-EE2E-5FA2-9814C4060FDD}"/>
              </a:ext>
            </a:extLst>
          </p:cNvPr>
          <p:cNvSpPr txBox="1">
            <a:spLocks noChangeArrowheads="1"/>
          </p:cNvSpPr>
          <p:nvPr/>
        </p:nvSpPr>
        <p:spPr bwMode="auto">
          <a:xfrm>
            <a:off x="1143000" y="0"/>
            <a:ext cx="2757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a:t>
            </a:r>
          </a:p>
        </p:txBody>
      </p:sp>
      <p:sp>
        <p:nvSpPr>
          <p:cNvPr id="20491" name="Text Box 12">
            <a:extLst>
              <a:ext uri="{FF2B5EF4-FFF2-40B4-BE49-F238E27FC236}">
                <a16:creationId xmlns:a16="http://schemas.microsoft.com/office/drawing/2014/main" id="{C4C08DAE-CB73-682C-BA9E-50CBF6AC869B}"/>
              </a:ext>
            </a:extLst>
          </p:cNvPr>
          <p:cNvSpPr txBox="1">
            <a:spLocks noChangeArrowheads="1"/>
          </p:cNvSpPr>
          <p:nvPr/>
        </p:nvSpPr>
        <p:spPr bwMode="auto">
          <a:xfrm>
            <a:off x="2936875" y="1066800"/>
            <a:ext cx="2747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6.8  </a:t>
            </a:r>
            <a:r>
              <a:rPr lang="en-US" altLang="en-US" sz="2000" i="1">
                <a:latin typeface="Times New Roman" panose="02020603050405020304" pitchFamily="18" charset="0"/>
              </a:rPr>
              <a:t>S-box rule</a:t>
            </a:r>
          </a:p>
        </p:txBody>
      </p:sp>
      <p:pic>
        <p:nvPicPr>
          <p:cNvPr id="20492" name="Picture 13">
            <a:extLst>
              <a:ext uri="{FF2B5EF4-FFF2-40B4-BE49-F238E27FC236}">
                <a16:creationId xmlns:a16="http://schemas.microsoft.com/office/drawing/2014/main" id="{ECF986A3-8499-5F54-8BBE-2BB937DCD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5" y="2057400"/>
            <a:ext cx="4716463"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C3B7ADA-5CC9-0276-92AF-DF49234D8A05}"/>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07" name="Rectangle 3">
            <a:extLst>
              <a:ext uri="{FF2B5EF4-FFF2-40B4-BE49-F238E27FC236}">
                <a16:creationId xmlns:a16="http://schemas.microsoft.com/office/drawing/2014/main" id="{E62DE9E5-9DCB-4221-871A-7100D9AD72F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08" name="Rectangle 4">
            <a:extLst>
              <a:ext uri="{FF2B5EF4-FFF2-40B4-BE49-F238E27FC236}">
                <a16:creationId xmlns:a16="http://schemas.microsoft.com/office/drawing/2014/main" id="{5D13BC6C-05B0-BDF3-92BF-E2FCBEC69907}"/>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09" name="Rectangle 5">
            <a:extLst>
              <a:ext uri="{FF2B5EF4-FFF2-40B4-BE49-F238E27FC236}">
                <a16:creationId xmlns:a16="http://schemas.microsoft.com/office/drawing/2014/main" id="{D1F6B470-F28B-4F57-FC44-1EC2E463847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10" name="Rectangle 6">
            <a:extLst>
              <a:ext uri="{FF2B5EF4-FFF2-40B4-BE49-F238E27FC236}">
                <a16:creationId xmlns:a16="http://schemas.microsoft.com/office/drawing/2014/main" id="{04A9E8DB-D9ED-26C9-9B52-D8E6F503116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11" name="Rectangle 7">
            <a:extLst>
              <a:ext uri="{FF2B5EF4-FFF2-40B4-BE49-F238E27FC236}">
                <a16:creationId xmlns:a16="http://schemas.microsoft.com/office/drawing/2014/main" id="{7D3A24C0-6FC2-D634-DC53-6FADEE0F4BA8}"/>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12" name="Rectangle 8">
            <a:extLst>
              <a:ext uri="{FF2B5EF4-FFF2-40B4-BE49-F238E27FC236}">
                <a16:creationId xmlns:a16="http://schemas.microsoft.com/office/drawing/2014/main" id="{9D61C7BA-3267-DB63-0BF9-761DDF32979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1513" name="Rectangle 9">
            <a:extLst>
              <a:ext uri="{FF2B5EF4-FFF2-40B4-BE49-F238E27FC236}">
                <a16:creationId xmlns:a16="http://schemas.microsoft.com/office/drawing/2014/main" id="{F1EB08F8-6473-BCA2-7495-DF997DE005B8}"/>
              </a:ext>
            </a:extLst>
          </p:cNvPr>
          <p:cNvSpPr>
            <a:spLocks noChangeArrowheads="1"/>
          </p:cNvSpPr>
          <p:nvPr/>
        </p:nvSpPr>
        <p:spPr bwMode="auto">
          <a:xfrm>
            <a:off x="228600" y="685800"/>
            <a:ext cx="8686800" cy="111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r>
              <a:rPr lang="en-US" altLang="en-US" sz="2800" i="1">
                <a:latin typeface="Times New Roman" panose="02020603050405020304" pitchFamily="18" charset="0"/>
              </a:rPr>
              <a:t>Table 6.3 shows the permutation for S-box 1. For the rest of the boxes see the textbook.  </a:t>
            </a:r>
          </a:p>
        </p:txBody>
      </p:sp>
      <p:sp>
        <p:nvSpPr>
          <p:cNvPr id="21514" name="Text Box 10">
            <a:extLst>
              <a:ext uri="{FF2B5EF4-FFF2-40B4-BE49-F238E27FC236}">
                <a16:creationId xmlns:a16="http://schemas.microsoft.com/office/drawing/2014/main" id="{A9A29A91-CC89-A9BF-066B-AD6A331240A2}"/>
              </a:ext>
            </a:extLst>
          </p:cNvPr>
          <p:cNvSpPr txBox="1">
            <a:spLocks noChangeArrowheads="1"/>
          </p:cNvSpPr>
          <p:nvPr/>
        </p:nvSpPr>
        <p:spPr bwMode="auto">
          <a:xfrm>
            <a:off x="1143000" y="0"/>
            <a:ext cx="2757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a:t>
            </a:r>
          </a:p>
        </p:txBody>
      </p:sp>
      <p:sp>
        <p:nvSpPr>
          <p:cNvPr id="21515" name="Text Box 11">
            <a:extLst>
              <a:ext uri="{FF2B5EF4-FFF2-40B4-BE49-F238E27FC236}">
                <a16:creationId xmlns:a16="http://schemas.microsoft.com/office/drawing/2014/main" id="{E48E541B-10E6-5ECA-700F-B1D6178FEFFE}"/>
              </a:ext>
            </a:extLst>
          </p:cNvPr>
          <p:cNvSpPr txBox="1">
            <a:spLocks noChangeArrowheads="1"/>
          </p:cNvSpPr>
          <p:nvPr/>
        </p:nvSpPr>
        <p:spPr bwMode="auto">
          <a:xfrm>
            <a:off x="2936875" y="2590800"/>
            <a:ext cx="233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6.3  </a:t>
            </a:r>
            <a:r>
              <a:rPr lang="en-US" altLang="en-US" sz="2000" i="1">
                <a:latin typeface="Times New Roman" panose="02020603050405020304" pitchFamily="18" charset="0"/>
              </a:rPr>
              <a:t>S-box 1</a:t>
            </a:r>
          </a:p>
        </p:txBody>
      </p:sp>
      <p:pic>
        <p:nvPicPr>
          <p:cNvPr id="21516" name="Picture 14">
            <a:extLst>
              <a:ext uri="{FF2B5EF4-FFF2-40B4-BE49-F238E27FC236}">
                <a16:creationId xmlns:a16="http://schemas.microsoft.com/office/drawing/2014/main" id="{5216EF22-24E9-0690-5FAF-EF5024D99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232150"/>
            <a:ext cx="8583613"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674" name="Rectangle 2">
            <a:extLst>
              <a:ext uri="{FF2B5EF4-FFF2-40B4-BE49-F238E27FC236}">
                <a16:creationId xmlns:a16="http://schemas.microsoft.com/office/drawing/2014/main" id="{9EFD07A0-9F08-F5CA-D44D-6D9CFB64E748}"/>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dirty="0">
              <a:effectLst>
                <a:outerShdw blurRad="38100" dist="38100" dir="2700000" algn="tl">
                  <a:srgbClr val="FFFFFF"/>
                </a:outerShdw>
              </a:effectLst>
              <a:latin typeface="Times New Roman" pitchFamily="18" charset="0"/>
            </a:endParaRPr>
          </a:p>
        </p:txBody>
      </p:sp>
      <p:sp>
        <p:nvSpPr>
          <p:cNvPr id="924675" name="Text Box 3">
            <a:extLst>
              <a:ext uri="{FF2B5EF4-FFF2-40B4-BE49-F238E27FC236}">
                <a16:creationId xmlns:a16="http://schemas.microsoft.com/office/drawing/2014/main" id="{F41938A1-5B24-8FBF-94BB-AF59C7782AB9}"/>
              </a:ext>
            </a:extLst>
          </p:cNvPr>
          <p:cNvSpPr txBox="1">
            <a:spLocks noChangeArrowheads="1"/>
          </p:cNvSpPr>
          <p:nvPr/>
        </p:nvSpPr>
        <p:spPr bwMode="auto">
          <a:xfrm>
            <a:off x="228600" y="228600"/>
            <a:ext cx="4284663" cy="579438"/>
          </a:xfrm>
          <a:prstGeom prst="rect">
            <a:avLst/>
          </a:prstGeom>
          <a:noFill/>
          <a:ln w="9525">
            <a:noFill/>
            <a:miter lim="800000"/>
            <a:headEnd/>
            <a:tailEnd/>
          </a:ln>
          <a:effectLst/>
        </p:spPr>
        <p:txBody>
          <a:bodyPr wrap="none">
            <a:spAutoFit/>
          </a:bodyPr>
          <a:lstStyle/>
          <a:p>
            <a:pPr>
              <a:defRPr/>
            </a:pPr>
            <a:r>
              <a:rPr lang="en-US" dirty="0">
                <a:effectLst>
                  <a:outerShdw blurRad="38100" dist="38100" dir="2700000" algn="tl">
                    <a:srgbClr val="C0C0C0"/>
                  </a:outerShdw>
                </a:effectLst>
                <a:latin typeface="Times" pitchFamily="18" charset="0"/>
              </a:rPr>
              <a:t>6-1   INTRODUCTION</a:t>
            </a:r>
          </a:p>
        </p:txBody>
      </p:sp>
      <p:sp>
        <p:nvSpPr>
          <p:cNvPr id="4100" name="Text Box 4">
            <a:extLst>
              <a:ext uri="{FF2B5EF4-FFF2-40B4-BE49-F238E27FC236}">
                <a16:creationId xmlns:a16="http://schemas.microsoft.com/office/drawing/2014/main" id="{880C40C6-0F88-6E1E-12B9-9CC9100EA980}"/>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924677" name="Rectangle 5">
            <a:extLst>
              <a:ext uri="{FF2B5EF4-FFF2-40B4-BE49-F238E27FC236}">
                <a16:creationId xmlns:a16="http://schemas.microsoft.com/office/drawing/2014/main" id="{D1435715-04E3-25CA-EDE6-96B8D215A758}"/>
              </a:ext>
            </a:extLst>
          </p:cNvPr>
          <p:cNvSpPr>
            <a:spLocks noChangeArrowheads="1"/>
          </p:cNvSpPr>
          <p:nvPr/>
        </p:nvSpPr>
        <p:spPr bwMode="auto">
          <a:xfrm>
            <a:off x="304800" y="13716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The Data Encryption Standard (DES) is a </a:t>
            </a:r>
            <a:r>
              <a:rPr lang="en-US" sz="2800" i="1" dirty="0">
                <a:effectLst>
                  <a:outerShdw blurRad="38100" dist="38100" dir="2700000" algn="tl">
                    <a:srgbClr val="C0C0C0"/>
                  </a:outerShdw>
                </a:effectLst>
                <a:highlight>
                  <a:srgbClr val="FFFF00"/>
                </a:highlight>
                <a:latin typeface="Times New Roman" pitchFamily="18" charset="0"/>
              </a:rPr>
              <a:t>symmetric-key</a:t>
            </a:r>
            <a:r>
              <a:rPr lang="en-US" sz="2800" i="1" dirty="0">
                <a:effectLst>
                  <a:outerShdw blurRad="38100" dist="38100" dir="2700000" algn="tl">
                    <a:srgbClr val="C0C0C0"/>
                  </a:outerShdw>
                </a:effectLst>
                <a:latin typeface="Times New Roman" pitchFamily="18" charset="0"/>
              </a:rPr>
              <a:t> </a:t>
            </a:r>
            <a:r>
              <a:rPr lang="en-US" sz="2800" i="1" dirty="0">
                <a:solidFill>
                  <a:srgbClr val="FF0000"/>
                </a:solidFill>
                <a:effectLst>
                  <a:outerShdw blurRad="38100" dist="38100" dir="2700000" algn="tl">
                    <a:srgbClr val="C0C0C0"/>
                  </a:outerShdw>
                </a:effectLst>
                <a:latin typeface="Times New Roman" pitchFamily="18" charset="0"/>
              </a:rPr>
              <a:t>block cipher </a:t>
            </a:r>
            <a:r>
              <a:rPr lang="en-US" sz="2800" i="1" dirty="0">
                <a:effectLst>
                  <a:outerShdw blurRad="38100" dist="38100" dir="2700000" algn="tl">
                    <a:srgbClr val="C0C0C0"/>
                  </a:outerShdw>
                </a:effectLst>
                <a:latin typeface="Times New Roman" pitchFamily="18" charset="0"/>
              </a:rPr>
              <a:t>published by the National Institute of Standards and Technology (</a:t>
            </a:r>
            <a:r>
              <a:rPr lang="en-US" sz="2800" i="1" dirty="0">
                <a:effectLst>
                  <a:outerShdw blurRad="38100" dist="38100" dir="2700000" algn="tl">
                    <a:srgbClr val="C0C0C0"/>
                  </a:outerShdw>
                </a:effectLst>
                <a:highlight>
                  <a:srgbClr val="FFFF00"/>
                </a:highlight>
                <a:latin typeface="Times New Roman" pitchFamily="18" charset="0"/>
              </a:rPr>
              <a:t>NIST</a:t>
            </a:r>
            <a:r>
              <a:rPr lang="en-US" sz="2800" i="1" dirty="0">
                <a:effectLst>
                  <a:outerShdw blurRad="38100" dist="38100" dir="2700000" algn="tl">
                    <a:srgbClr val="C0C0C0"/>
                  </a:outerShdw>
                </a:effectLst>
                <a:latin typeface="Times New Roman" pitchFamily="18" charset="0"/>
              </a:rPr>
              <a:t>).</a:t>
            </a:r>
          </a:p>
        </p:txBody>
      </p:sp>
      <p:sp>
        <p:nvSpPr>
          <p:cNvPr id="4102" name="Rectangle 6">
            <a:extLst>
              <a:ext uri="{FF2B5EF4-FFF2-40B4-BE49-F238E27FC236}">
                <a16:creationId xmlns:a16="http://schemas.microsoft.com/office/drawing/2014/main" id="{E78D249D-47E2-E7A9-DF37-2836F4C7FD70}"/>
              </a:ext>
            </a:extLst>
          </p:cNvPr>
          <p:cNvSpPr>
            <a:spLocks noChangeArrowheads="1"/>
          </p:cNvSpPr>
          <p:nvPr/>
        </p:nvSpPr>
        <p:spPr bwMode="auto">
          <a:xfrm>
            <a:off x="152400" y="4772025"/>
            <a:ext cx="6705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chemeClr val="hlink"/>
                </a:solidFill>
                <a:latin typeface="Times New Roman" panose="02020603050405020304" pitchFamily="18" charset="0"/>
              </a:rPr>
              <a:t>6.1.1</a:t>
            </a:r>
            <a:r>
              <a:rPr lang="en-US" altLang="en-US" sz="2400">
                <a:solidFill>
                  <a:srgbClr val="0033CC"/>
                </a:solidFill>
                <a:latin typeface="Times New Roman" panose="02020603050405020304" pitchFamily="18" charset="0"/>
              </a:rPr>
              <a:t>  History </a:t>
            </a:r>
            <a:br>
              <a:rPr lang="fr-FR" altLang="en-US" sz="2400">
                <a:solidFill>
                  <a:srgbClr val="0033CC"/>
                </a:solidFill>
                <a:latin typeface="Times New Roman" panose="02020603050405020304" pitchFamily="18" charset="0"/>
              </a:rPr>
            </a:br>
            <a:r>
              <a:rPr lang="fr-FR" altLang="en-US" sz="2400">
                <a:solidFill>
                  <a:schemeClr val="hlink"/>
                </a:solidFill>
                <a:latin typeface="Times New Roman" panose="02020603050405020304" pitchFamily="18" charset="0"/>
              </a:rPr>
              <a:t>6.1.2</a:t>
            </a:r>
            <a:r>
              <a:rPr lang="fr-FR" altLang="en-US" sz="2400">
                <a:solidFill>
                  <a:srgbClr val="0033CC"/>
                </a:solidFill>
                <a:latin typeface="Times New Roman" panose="02020603050405020304" pitchFamily="18" charset="0"/>
              </a:rPr>
              <a:t>  Overview</a:t>
            </a:r>
            <a:endParaRPr lang="en-US" altLang="en-US" sz="2400">
              <a:solidFill>
                <a:srgbClr val="0033CC"/>
              </a:solidFill>
              <a:latin typeface="Times New Roman" panose="02020603050405020304" pitchFamily="18" charset="0"/>
            </a:endParaRPr>
          </a:p>
        </p:txBody>
      </p:sp>
      <p:sp>
        <p:nvSpPr>
          <p:cNvPr id="924679" name="Text Box 7">
            <a:extLst>
              <a:ext uri="{FF2B5EF4-FFF2-40B4-BE49-F238E27FC236}">
                <a16:creationId xmlns:a16="http://schemas.microsoft.com/office/drawing/2014/main" id="{E552C705-BDAC-9F4C-A2A8-F00016E0435C}"/>
              </a:ext>
            </a:extLst>
          </p:cNvPr>
          <p:cNvSpPr txBox="1">
            <a:spLocks noChangeArrowheads="1"/>
          </p:cNvSpPr>
          <p:nvPr/>
        </p:nvSpPr>
        <p:spPr bwMode="auto">
          <a:xfrm>
            <a:off x="165100" y="4295775"/>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2BC30740-19BD-DCE5-9A8A-49B1D36BA7CE}"/>
              </a:ext>
            </a:extLst>
          </p:cNvPr>
          <p:cNvSpPr txBox="1">
            <a:spLocks noChangeArrowheads="1"/>
          </p:cNvSpPr>
          <p:nvPr/>
        </p:nvSpPr>
        <p:spPr bwMode="auto">
          <a:xfrm>
            <a:off x="1219200" y="5334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6.3</a:t>
            </a:r>
            <a:endParaRPr lang="en-US" altLang="en-US" sz="2000" i="1">
              <a:solidFill>
                <a:schemeClr val="bg1"/>
              </a:solidFill>
              <a:latin typeface="Times New Roman" panose="02020603050405020304" pitchFamily="18" charset="0"/>
            </a:endParaRPr>
          </a:p>
        </p:txBody>
      </p:sp>
      <p:sp>
        <p:nvSpPr>
          <p:cNvPr id="22531" name="Rectangle 3">
            <a:extLst>
              <a:ext uri="{FF2B5EF4-FFF2-40B4-BE49-F238E27FC236}">
                <a16:creationId xmlns:a16="http://schemas.microsoft.com/office/drawing/2014/main" id="{99B0D6E3-D888-84EB-D2F7-F2D7C42DFF89}"/>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2" name="Rectangle 4">
            <a:extLst>
              <a:ext uri="{FF2B5EF4-FFF2-40B4-BE49-F238E27FC236}">
                <a16:creationId xmlns:a16="http://schemas.microsoft.com/office/drawing/2014/main" id="{8353212C-0FD5-316B-FC6D-28BFCECD7B8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3" name="Rectangle 5">
            <a:extLst>
              <a:ext uri="{FF2B5EF4-FFF2-40B4-BE49-F238E27FC236}">
                <a16:creationId xmlns:a16="http://schemas.microsoft.com/office/drawing/2014/main" id="{FD782AC7-18B2-6AA7-3F3D-D604CBF89D75}"/>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4" name="Rectangle 6">
            <a:extLst>
              <a:ext uri="{FF2B5EF4-FFF2-40B4-BE49-F238E27FC236}">
                <a16:creationId xmlns:a16="http://schemas.microsoft.com/office/drawing/2014/main" id="{CF95B136-58BC-4908-4926-39A48F26E77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5" name="Rectangle 7">
            <a:extLst>
              <a:ext uri="{FF2B5EF4-FFF2-40B4-BE49-F238E27FC236}">
                <a16:creationId xmlns:a16="http://schemas.microsoft.com/office/drawing/2014/main" id="{D249A693-EC5E-DF2A-4C5D-0C8C36DED02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6" name="Rectangle 8">
            <a:extLst>
              <a:ext uri="{FF2B5EF4-FFF2-40B4-BE49-F238E27FC236}">
                <a16:creationId xmlns:a16="http://schemas.microsoft.com/office/drawing/2014/main" id="{22E6773C-E5D7-2E53-7B54-3843000A2F7E}"/>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7" name="Rectangle 9">
            <a:extLst>
              <a:ext uri="{FF2B5EF4-FFF2-40B4-BE49-F238E27FC236}">
                <a16:creationId xmlns:a16="http://schemas.microsoft.com/office/drawing/2014/main" id="{0BAB049D-E5FE-8283-6BC3-C9C64487E73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8" name="Text Box 10">
            <a:extLst>
              <a:ext uri="{FF2B5EF4-FFF2-40B4-BE49-F238E27FC236}">
                <a16:creationId xmlns:a16="http://schemas.microsoft.com/office/drawing/2014/main" id="{E012A291-C212-8E1E-06A6-832E2006A24E}"/>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972811" name="Rectangle 11">
            <a:extLst>
              <a:ext uri="{FF2B5EF4-FFF2-40B4-BE49-F238E27FC236}">
                <a16:creationId xmlns:a16="http://schemas.microsoft.com/office/drawing/2014/main" id="{CE0D8804-B3CE-2E91-318D-54F392B8C9EE}"/>
              </a:ext>
            </a:extLst>
          </p:cNvPr>
          <p:cNvSpPr>
            <a:spLocks noChangeArrowheads="1"/>
          </p:cNvSpPr>
          <p:nvPr/>
        </p:nvSpPr>
        <p:spPr bwMode="auto">
          <a:xfrm>
            <a:off x="228600" y="1325563"/>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The input to S-box 1 is </a:t>
            </a:r>
            <a:r>
              <a:rPr lang="en-US" sz="2400">
                <a:solidFill>
                  <a:schemeClr val="hlink"/>
                </a:solidFill>
                <a:effectLst>
                  <a:outerShdw blurRad="38100" dist="38100" dir="2700000" algn="tl">
                    <a:srgbClr val="C0C0C0"/>
                  </a:outerShdw>
                </a:effectLst>
                <a:latin typeface="Times New Roman" pitchFamily="18" charset="0"/>
              </a:rPr>
              <a:t>1</a:t>
            </a:r>
            <a:r>
              <a:rPr lang="en-US" sz="2400">
                <a:effectLst>
                  <a:outerShdw blurRad="38100" dist="38100" dir="2700000" algn="tl">
                    <a:srgbClr val="C0C0C0"/>
                  </a:outerShdw>
                </a:effectLst>
                <a:latin typeface="Times New Roman" pitchFamily="18" charset="0"/>
              </a:rPr>
              <a:t>0001</a:t>
            </a:r>
            <a:r>
              <a:rPr lang="en-US" sz="2400">
                <a:solidFill>
                  <a:schemeClr val="hlink"/>
                </a:solidFill>
                <a:effectLst>
                  <a:outerShdw blurRad="38100" dist="38100" dir="2700000" algn="tl">
                    <a:srgbClr val="C0C0C0"/>
                  </a:outerShdw>
                </a:effectLst>
                <a:latin typeface="Times New Roman" pitchFamily="18" charset="0"/>
              </a:rPr>
              <a:t>1</a:t>
            </a:r>
            <a:r>
              <a:rPr lang="en-US" sz="2400">
                <a:effectLst>
                  <a:outerShdw blurRad="38100" dist="38100" dir="2700000" algn="tl">
                    <a:srgbClr val="C0C0C0"/>
                  </a:outerShdw>
                </a:effectLst>
                <a:latin typeface="Times New Roman" pitchFamily="18" charset="0"/>
              </a:rPr>
              <a:t>. What is the output?</a:t>
            </a:r>
          </a:p>
        </p:txBody>
      </p:sp>
      <p:sp>
        <p:nvSpPr>
          <p:cNvPr id="972812" name="Rectangle 12">
            <a:extLst>
              <a:ext uri="{FF2B5EF4-FFF2-40B4-BE49-F238E27FC236}">
                <a16:creationId xmlns:a16="http://schemas.microsoft.com/office/drawing/2014/main" id="{47A71522-03AA-957E-2065-D03BCB33B005}"/>
              </a:ext>
            </a:extLst>
          </p:cNvPr>
          <p:cNvSpPr>
            <a:spLocks noChangeArrowheads="1"/>
          </p:cNvSpPr>
          <p:nvPr/>
        </p:nvSpPr>
        <p:spPr bwMode="auto">
          <a:xfrm>
            <a:off x="228600" y="3386138"/>
            <a:ext cx="8229600" cy="2282825"/>
          </a:xfrm>
          <a:prstGeom prst="rect">
            <a:avLst/>
          </a:prstGeom>
          <a:noFill/>
          <a:ln w="9525">
            <a:noFill/>
            <a:miter lim="800000"/>
            <a:headEnd/>
            <a:tailEnd/>
          </a:ln>
          <a:effectLst/>
        </p:spPr>
        <p:txBody>
          <a:bodyPr anchor="ctr">
            <a:spAutoFit/>
          </a:bodyPr>
          <a:lstStyle/>
          <a:p>
            <a:pPr algn="just" eaLnBrk="1" hangingPunct="1">
              <a:defRPr/>
            </a:pPr>
            <a:r>
              <a:rPr lang="en-US" sz="2400" dirty="0">
                <a:effectLst>
                  <a:outerShdw blurRad="38100" dist="38100" dir="2700000" algn="tl">
                    <a:srgbClr val="C0C0C0"/>
                  </a:outerShdw>
                </a:effectLst>
                <a:latin typeface="Times New Roman" pitchFamily="18" charset="0"/>
              </a:rPr>
              <a:t>If we write the first and the sixth bits together, we get 11 in binary, which is 3 in decimal. The remaining bits are 0001 in binary, which is 1 in decimal. We look for the value in row 3, column 1, in Table 6.3 (S-box 1). The result is 12 in decimal, which in binary is 1100. So the input </a:t>
            </a:r>
            <a:r>
              <a:rPr lang="en-US" sz="2400" dirty="0">
                <a:solidFill>
                  <a:schemeClr val="hlink"/>
                </a:solidFill>
                <a:effectLst>
                  <a:outerShdw blurRad="38100" dist="38100" dir="2700000" algn="tl">
                    <a:srgbClr val="C0C0C0"/>
                  </a:outerShdw>
                </a:effectLst>
                <a:latin typeface="Times New Roman" pitchFamily="18" charset="0"/>
              </a:rPr>
              <a:t>100011</a:t>
            </a:r>
            <a:r>
              <a:rPr lang="en-US" sz="2400" dirty="0">
                <a:effectLst>
                  <a:outerShdw blurRad="38100" dist="38100" dir="2700000" algn="tl">
                    <a:srgbClr val="C0C0C0"/>
                  </a:outerShdw>
                </a:effectLst>
                <a:latin typeface="Times New Roman" pitchFamily="18" charset="0"/>
              </a:rPr>
              <a:t> yields the output </a:t>
            </a:r>
            <a:r>
              <a:rPr lang="en-US" sz="2400" dirty="0">
                <a:solidFill>
                  <a:schemeClr val="hlink"/>
                </a:solidFill>
                <a:effectLst>
                  <a:outerShdw blurRad="38100" dist="38100" dir="2700000" algn="tl">
                    <a:srgbClr val="C0C0C0"/>
                  </a:outerShdw>
                </a:effectLst>
                <a:latin typeface="Times New Roman" pitchFamily="18" charset="0"/>
              </a:rPr>
              <a:t>1100</a:t>
            </a:r>
            <a:r>
              <a:rPr lang="en-US" sz="2400" dirty="0">
                <a:effectLst>
                  <a:outerShdw blurRad="38100" dist="38100" dir="2700000" algn="tl">
                    <a:srgbClr val="C0C0C0"/>
                  </a:outerShdw>
                </a:effectLst>
                <a:latin typeface="Times New Roman" pitchFamily="18" charset="0"/>
              </a:rPr>
              <a:t>.</a:t>
            </a:r>
          </a:p>
        </p:txBody>
      </p:sp>
      <p:sp>
        <p:nvSpPr>
          <p:cNvPr id="972813" name="Rectangle 13">
            <a:extLst>
              <a:ext uri="{FF2B5EF4-FFF2-40B4-BE49-F238E27FC236}">
                <a16:creationId xmlns:a16="http://schemas.microsoft.com/office/drawing/2014/main" id="{9B51C43C-3ADC-BC25-5B36-7A470490F946}"/>
              </a:ext>
            </a:extLst>
          </p:cNvPr>
          <p:cNvSpPr>
            <a:spLocks noChangeArrowheads="1"/>
          </p:cNvSpPr>
          <p:nvPr/>
        </p:nvSpPr>
        <p:spPr bwMode="auto">
          <a:xfrm>
            <a:off x="228600" y="2971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dirty="0">
                <a:solidFill>
                  <a:schemeClr val="hlink"/>
                </a:solidFill>
                <a:effectLst>
                  <a:outerShdw blurRad="38100" dist="38100" dir="2700000" algn="tl">
                    <a:srgbClr val="C0C0C0"/>
                  </a:outerShdw>
                </a:effectLst>
                <a:latin typeface="Times New Roman" pitchFamily="18" charset="0"/>
              </a:rPr>
              <a:t>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13"/>
                                        </p:tgtEl>
                                        <p:attrNameLst>
                                          <p:attrName>style.visibility</p:attrName>
                                        </p:attrNameLst>
                                      </p:cBhvr>
                                      <p:to>
                                        <p:strVal val="visible"/>
                                      </p:to>
                                    </p:set>
                                    <p:anim calcmode="lin" valueType="num">
                                      <p:cBhvr additive="base">
                                        <p:cTn id="7" dur="500" fill="hold"/>
                                        <p:tgtEl>
                                          <p:spTgt spid="972813"/>
                                        </p:tgtEl>
                                        <p:attrNameLst>
                                          <p:attrName>ppt_x</p:attrName>
                                        </p:attrNameLst>
                                      </p:cBhvr>
                                      <p:tavLst>
                                        <p:tav tm="0">
                                          <p:val>
                                            <p:strVal val="#ppt_x"/>
                                          </p:val>
                                        </p:tav>
                                        <p:tav tm="100000">
                                          <p:val>
                                            <p:strVal val="#ppt_x"/>
                                          </p:val>
                                        </p:tav>
                                      </p:tavLst>
                                    </p:anim>
                                    <p:anim calcmode="lin" valueType="num">
                                      <p:cBhvr additive="base">
                                        <p:cTn id="8" dur="500" fill="hold"/>
                                        <p:tgtEl>
                                          <p:spTgt spid="9728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12"/>
                                        </p:tgtEl>
                                        <p:attrNameLst>
                                          <p:attrName>style.visibility</p:attrName>
                                        </p:attrNameLst>
                                      </p:cBhvr>
                                      <p:to>
                                        <p:strVal val="visible"/>
                                      </p:to>
                                    </p:set>
                                    <p:anim calcmode="lin" valueType="num">
                                      <p:cBhvr additive="base">
                                        <p:cTn id="13" dur="500" fill="hold"/>
                                        <p:tgtEl>
                                          <p:spTgt spid="972812"/>
                                        </p:tgtEl>
                                        <p:attrNameLst>
                                          <p:attrName>ppt_x</p:attrName>
                                        </p:attrNameLst>
                                      </p:cBhvr>
                                      <p:tavLst>
                                        <p:tav tm="0">
                                          <p:val>
                                            <p:strVal val="#ppt_x"/>
                                          </p:val>
                                        </p:tav>
                                        <p:tav tm="100000">
                                          <p:val>
                                            <p:strVal val="#ppt_x"/>
                                          </p:val>
                                        </p:tav>
                                      </p:tavLst>
                                    </p:anim>
                                    <p:anim calcmode="lin" valueType="num">
                                      <p:cBhvr additive="base">
                                        <p:cTn id="14" dur="500" fill="hold"/>
                                        <p:tgtEl>
                                          <p:spTgt spid="972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12" grpId="0"/>
      <p:bldP spid="9728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8D86546F-372E-0F1C-2D46-DAD5364591AE}"/>
              </a:ext>
            </a:extLst>
          </p:cNvPr>
          <p:cNvSpPr txBox="1">
            <a:spLocks noChangeArrowheads="1"/>
          </p:cNvSpPr>
          <p:nvPr/>
        </p:nvSpPr>
        <p:spPr bwMode="auto">
          <a:xfrm>
            <a:off x="1219200" y="5334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6.4</a:t>
            </a:r>
            <a:endParaRPr lang="en-US" altLang="en-US" sz="2000" i="1">
              <a:solidFill>
                <a:schemeClr val="bg1"/>
              </a:solidFill>
              <a:latin typeface="Times New Roman" panose="02020603050405020304" pitchFamily="18" charset="0"/>
            </a:endParaRPr>
          </a:p>
        </p:txBody>
      </p:sp>
      <p:sp>
        <p:nvSpPr>
          <p:cNvPr id="23555" name="Rectangle 3">
            <a:extLst>
              <a:ext uri="{FF2B5EF4-FFF2-40B4-BE49-F238E27FC236}">
                <a16:creationId xmlns:a16="http://schemas.microsoft.com/office/drawing/2014/main" id="{CBADB1BA-8408-FD48-0D50-F6DEEBF24125}"/>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3556" name="Rectangle 4">
            <a:extLst>
              <a:ext uri="{FF2B5EF4-FFF2-40B4-BE49-F238E27FC236}">
                <a16:creationId xmlns:a16="http://schemas.microsoft.com/office/drawing/2014/main" id="{4C394144-8DAB-24B8-D9E6-5DF16762068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3557" name="Rectangle 5">
            <a:extLst>
              <a:ext uri="{FF2B5EF4-FFF2-40B4-BE49-F238E27FC236}">
                <a16:creationId xmlns:a16="http://schemas.microsoft.com/office/drawing/2014/main" id="{6C806898-B3D7-EF41-9D42-0B31B14C59A4}"/>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3558" name="Rectangle 6">
            <a:extLst>
              <a:ext uri="{FF2B5EF4-FFF2-40B4-BE49-F238E27FC236}">
                <a16:creationId xmlns:a16="http://schemas.microsoft.com/office/drawing/2014/main" id="{BBC7D246-16C1-CC02-C8A8-99BD7EF657F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3559" name="Rectangle 7">
            <a:extLst>
              <a:ext uri="{FF2B5EF4-FFF2-40B4-BE49-F238E27FC236}">
                <a16:creationId xmlns:a16="http://schemas.microsoft.com/office/drawing/2014/main" id="{6F0A12DC-C220-9086-6BC1-80829EAA912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3560" name="Rectangle 8">
            <a:extLst>
              <a:ext uri="{FF2B5EF4-FFF2-40B4-BE49-F238E27FC236}">
                <a16:creationId xmlns:a16="http://schemas.microsoft.com/office/drawing/2014/main" id="{C3DEC418-CBEC-BC9B-325F-0D333EDBF149}"/>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3561" name="Rectangle 9">
            <a:extLst>
              <a:ext uri="{FF2B5EF4-FFF2-40B4-BE49-F238E27FC236}">
                <a16:creationId xmlns:a16="http://schemas.microsoft.com/office/drawing/2014/main" id="{19ED9E67-9A4B-AD2B-9CAE-5489C61BDD5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3562" name="Text Box 10">
            <a:extLst>
              <a:ext uri="{FF2B5EF4-FFF2-40B4-BE49-F238E27FC236}">
                <a16:creationId xmlns:a16="http://schemas.microsoft.com/office/drawing/2014/main" id="{BA0C2640-5C8F-9ED8-E55C-2D5D1F645F81}"/>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974859" name="Rectangle 11">
            <a:extLst>
              <a:ext uri="{FF2B5EF4-FFF2-40B4-BE49-F238E27FC236}">
                <a16:creationId xmlns:a16="http://schemas.microsoft.com/office/drawing/2014/main" id="{42810A6B-106B-9C34-1AB9-34D3FBCC7668}"/>
              </a:ext>
            </a:extLst>
          </p:cNvPr>
          <p:cNvSpPr>
            <a:spLocks noChangeArrowheads="1"/>
          </p:cNvSpPr>
          <p:nvPr/>
        </p:nvSpPr>
        <p:spPr bwMode="auto">
          <a:xfrm>
            <a:off x="228600" y="1325563"/>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The input to S-box 8 is 000000. What is the output?</a:t>
            </a:r>
          </a:p>
        </p:txBody>
      </p:sp>
      <p:sp>
        <p:nvSpPr>
          <p:cNvPr id="974860" name="Rectangle 12">
            <a:extLst>
              <a:ext uri="{FF2B5EF4-FFF2-40B4-BE49-F238E27FC236}">
                <a16:creationId xmlns:a16="http://schemas.microsoft.com/office/drawing/2014/main" id="{72A98475-5067-F921-6944-E777EBC6B95C}"/>
              </a:ext>
            </a:extLst>
          </p:cNvPr>
          <p:cNvSpPr>
            <a:spLocks noChangeArrowheads="1"/>
          </p:cNvSpPr>
          <p:nvPr/>
        </p:nvSpPr>
        <p:spPr bwMode="auto">
          <a:xfrm>
            <a:off x="228600" y="3429000"/>
            <a:ext cx="8229600" cy="2282825"/>
          </a:xfrm>
          <a:prstGeom prst="rect">
            <a:avLst/>
          </a:prstGeom>
          <a:noFill/>
          <a:ln w="9525">
            <a:noFill/>
            <a:miter lim="800000"/>
            <a:headEnd/>
            <a:tailEnd/>
          </a:ln>
          <a:effectLst/>
        </p:spPr>
        <p:txBody>
          <a:bodyPr anchor="ctr">
            <a:spAutoFit/>
          </a:bodyPr>
          <a:lstStyle/>
          <a:p>
            <a:pPr algn="just" eaLnBrk="1" hangingPunct="1">
              <a:defRPr/>
            </a:pPr>
            <a:r>
              <a:rPr lang="en-US" sz="2400" dirty="0">
                <a:effectLst>
                  <a:outerShdw blurRad="38100" dist="38100" dir="2700000" algn="tl">
                    <a:srgbClr val="C0C0C0"/>
                  </a:outerShdw>
                </a:effectLst>
                <a:latin typeface="Times New Roman" pitchFamily="18" charset="0"/>
              </a:rPr>
              <a:t>If we write the first and the sixth bits together, we get 00 in binary, which is 0 in decimal. The remaining bits are 0000 in binary, which is 0 in decimal. We look for the value in row 0, column 0, in Table 6.10 (S-box 8). The result is 13 in decimal, which is 1101 in binary. So the input </a:t>
            </a:r>
            <a:r>
              <a:rPr lang="en-US" sz="2400" dirty="0">
                <a:solidFill>
                  <a:schemeClr val="hlink"/>
                </a:solidFill>
                <a:effectLst>
                  <a:outerShdw blurRad="38100" dist="38100" dir="2700000" algn="tl">
                    <a:srgbClr val="C0C0C0"/>
                  </a:outerShdw>
                </a:effectLst>
                <a:latin typeface="Times New Roman" pitchFamily="18" charset="0"/>
              </a:rPr>
              <a:t>000000</a:t>
            </a:r>
            <a:r>
              <a:rPr lang="en-US" sz="2400" dirty="0">
                <a:effectLst>
                  <a:outerShdw blurRad="38100" dist="38100" dir="2700000" algn="tl">
                    <a:srgbClr val="C0C0C0"/>
                  </a:outerShdw>
                </a:effectLst>
                <a:latin typeface="Times New Roman" pitchFamily="18" charset="0"/>
              </a:rPr>
              <a:t> yields the output </a:t>
            </a:r>
            <a:r>
              <a:rPr lang="en-US" sz="2400" dirty="0">
                <a:solidFill>
                  <a:schemeClr val="hlink"/>
                </a:solidFill>
                <a:effectLst>
                  <a:outerShdw blurRad="38100" dist="38100" dir="2700000" algn="tl">
                    <a:srgbClr val="C0C0C0"/>
                  </a:outerShdw>
                </a:effectLst>
                <a:latin typeface="Times New Roman" pitchFamily="18" charset="0"/>
              </a:rPr>
              <a:t>1101</a:t>
            </a:r>
            <a:r>
              <a:rPr lang="en-US" sz="2400" dirty="0">
                <a:effectLst>
                  <a:outerShdw blurRad="38100" dist="38100" dir="2700000" algn="tl">
                    <a:srgbClr val="C0C0C0"/>
                  </a:outerShdw>
                </a:effectLst>
                <a:latin typeface="Times New Roman" pitchFamily="18" charset="0"/>
              </a:rPr>
              <a:t>.</a:t>
            </a:r>
          </a:p>
        </p:txBody>
      </p:sp>
      <p:sp>
        <p:nvSpPr>
          <p:cNvPr id="974861" name="Rectangle 13">
            <a:extLst>
              <a:ext uri="{FF2B5EF4-FFF2-40B4-BE49-F238E27FC236}">
                <a16:creationId xmlns:a16="http://schemas.microsoft.com/office/drawing/2014/main" id="{C56D1061-3031-5823-7A5A-3D21603ACD33}"/>
              </a:ext>
            </a:extLst>
          </p:cNvPr>
          <p:cNvSpPr>
            <a:spLocks noChangeArrowheads="1"/>
          </p:cNvSpPr>
          <p:nvPr/>
        </p:nvSpPr>
        <p:spPr bwMode="auto">
          <a:xfrm>
            <a:off x="228600" y="29718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dirty="0">
                <a:solidFill>
                  <a:schemeClr val="hlink"/>
                </a:solidFill>
                <a:effectLst>
                  <a:outerShdw blurRad="38100" dist="38100" dir="2700000" algn="tl">
                    <a:srgbClr val="C0C0C0"/>
                  </a:outerShdw>
                </a:effectLst>
                <a:latin typeface="Times New Roman" pitchFamily="18" charset="0"/>
              </a:rPr>
              <a:t>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4861"/>
                                        </p:tgtEl>
                                        <p:attrNameLst>
                                          <p:attrName>style.visibility</p:attrName>
                                        </p:attrNameLst>
                                      </p:cBhvr>
                                      <p:to>
                                        <p:strVal val="visible"/>
                                      </p:to>
                                    </p:set>
                                    <p:anim calcmode="lin" valueType="num">
                                      <p:cBhvr additive="base">
                                        <p:cTn id="7" dur="500" fill="hold"/>
                                        <p:tgtEl>
                                          <p:spTgt spid="974861"/>
                                        </p:tgtEl>
                                        <p:attrNameLst>
                                          <p:attrName>ppt_x</p:attrName>
                                        </p:attrNameLst>
                                      </p:cBhvr>
                                      <p:tavLst>
                                        <p:tav tm="0">
                                          <p:val>
                                            <p:strVal val="#ppt_x"/>
                                          </p:val>
                                        </p:tav>
                                        <p:tav tm="100000">
                                          <p:val>
                                            <p:strVal val="#ppt_x"/>
                                          </p:val>
                                        </p:tav>
                                      </p:tavLst>
                                    </p:anim>
                                    <p:anim calcmode="lin" valueType="num">
                                      <p:cBhvr additive="base">
                                        <p:cTn id="8" dur="500" fill="hold"/>
                                        <p:tgtEl>
                                          <p:spTgt spid="9748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4860"/>
                                        </p:tgtEl>
                                        <p:attrNameLst>
                                          <p:attrName>style.visibility</p:attrName>
                                        </p:attrNameLst>
                                      </p:cBhvr>
                                      <p:to>
                                        <p:strVal val="visible"/>
                                      </p:to>
                                    </p:set>
                                    <p:anim calcmode="lin" valueType="num">
                                      <p:cBhvr additive="base">
                                        <p:cTn id="13" dur="500" fill="hold"/>
                                        <p:tgtEl>
                                          <p:spTgt spid="974860"/>
                                        </p:tgtEl>
                                        <p:attrNameLst>
                                          <p:attrName>ppt_x</p:attrName>
                                        </p:attrNameLst>
                                      </p:cBhvr>
                                      <p:tavLst>
                                        <p:tav tm="0">
                                          <p:val>
                                            <p:strVal val="#ppt_x"/>
                                          </p:val>
                                        </p:tav>
                                        <p:tav tm="100000">
                                          <p:val>
                                            <p:strVal val="#ppt_x"/>
                                          </p:val>
                                        </p:tav>
                                      </p:tavLst>
                                    </p:anim>
                                    <p:anim calcmode="lin" valueType="num">
                                      <p:cBhvr additive="base">
                                        <p:cTn id="14" dur="500" fill="hold"/>
                                        <p:tgtEl>
                                          <p:spTgt spid="974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60" grpId="0"/>
      <p:bldP spid="9748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653B813-257E-0FCA-8925-82E06896C731}"/>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79" name="Rectangle 3">
            <a:extLst>
              <a:ext uri="{FF2B5EF4-FFF2-40B4-BE49-F238E27FC236}">
                <a16:creationId xmlns:a16="http://schemas.microsoft.com/office/drawing/2014/main" id="{11E9D0F5-55AE-206A-D806-717ACD9A635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0" name="Rectangle 4">
            <a:extLst>
              <a:ext uri="{FF2B5EF4-FFF2-40B4-BE49-F238E27FC236}">
                <a16:creationId xmlns:a16="http://schemas.microsoft.com/office/drawing/2014/main" id="{31E79153-FF4A-C41D-2A17-0BE0458D1D2E}"/>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1" name="Rectangle 5">
            <a:extLst>
              <a:ext uri="{FF2B5EF4-FFF2-40B4-BE49-F238E27FC236}">
                <a16:creationId xmlns:a16="http://schemas.microsoft.com/office/drawing/2014/main" id="{B1E3FF25-38A4-556E-A1E2-1085036D8F9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2" name="Rectangle 6">
            <a:extLst>
              <a:ext uri="{FF2B5EF4-FFF2-40B4-BE49-F238E27FC236}">
                <a16:creationId xmlns:a16="http://schemas.microsoft.com/office/drawing/2014/main" id="{05025868-22A9-4072-0369-3A4478A1DC6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3" name="Rectangle 7">
            <a:extLst>
              <a:ext uri="{FF2B5EF4-FFF2-40B4-BE49-F238E27FC236}">
                <a16:creationId xmlns:a16="http://schemas.microsoft.com/office/drawing/2014/main" id="{83111980-C516-2C77-E745-CD49E5B243B8}"/>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4" name="Rectangle 8">
            <a:extLst>
              <a:ext uri="{FF2B5EF4-FFF2-40B4-BE49-F238E27FC236}">
                <a16:creationId xmlns:a16="http://schemas.microsoft.com/office/drawing/2014/main" id="{41235A62-DB0D-A7B1-FF63-686750C4E46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5" name="Rectangle 9">
            <a:extLst>
              <a:ext uri="{FF2B5EF4-FFF2-40B4-BE49-F238E27FC236}">
                <a16:creationId xmlns:a16="http://schemas.microsoft.com/office/drawing/2014/main" id="{005D9EA0-5298-B5D7-15D9-701B6DE9907D}"/>
              </a:ext>
            </a:extLst>
          </p:cNvPr>
          <p:cNvSpPr>
            <a:spLocks noChangeArrowheads="1"/>
          </p:cNvSpPr>
          <p:nvPr/>
        </p:nvSpPr>
        <p:spPr bwMode="auto">
          <a:xfrm>
            <a:off x="228600" y="838200"/>
            <a:ext cx="8686800" cy="111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r>
              <a:rPr lang="en-US" altLang="en-US" sz="2800" i="1">
                <a:solidFill>
                  <a:schemeClr val="folHlink"/>
                </a:solidFill>
                <a:latin typeface="Times New Roman" panose="02020603050405020304" pitchFamily="18" charset="0"/>
              </a:rPr>
              <a:t>Straight Permutation</a:t>
            </a:r>
          </a:p>
          <a:p>
            <a:pPr algn="just">
              <a:lnSpc>
                <a:spcPct val="120000"/>
              </a:lnSpc>
            </a:pPr>
            <a:endParaRPr lang="en-US" altLang="en-US" sz="2800" i="1">
              <a:latin typeface="Times New Roman" panose="02020603050405020304" pitchFamily="18" charset="0"/>
            </a:endParaRPr>
          </a:p>
        </p:txBody>
      </p:sp>
      <p:sp>
        <p:nvSpPr>
          <p:cNvPr id="24586" name="Text Box 10">
            <a:extLst>
              <a:ext uri="{FF2B5EF4-FFF2-40B4-BE49-F238E27FC236}">
                <a16:creationId xmlns:a16="http://schemas.microsoft.com/office/drawing/2014/main" id="{64D8D46B-9664-463C-6FF7-EB7234A65011}"/>
              </a:ext>
            </a:extLst>
          </p:cNvPr>
          <p:cNvSpPr txBox="1">
            <a:spLocks noChangeArrowheads="1"/>
          </p:cNvSpPr>
          <p:nvPr/>
        </p:nvSpPr>
        <p:spPr bwMode="auto">
          <a:xfrm>
            <a:off x="1143000" y="0"/>
            <a:ext cx="2757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6.2.2</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a:t>
            </a:r>
          </a:p>
        </p:txBody>
      </p:sp>
      <p:pic>
        <p:nvPicPr>
          <p:cNvPr id="24587" name="Picture 13">
            <a:extLst>
              <a:ext uri="{FF2B5EF4-FFF2-40B4-BE49-F238E27FC236}">
                <a16:creationId xmlns:a16="http://schemas.microsoft.com/office/drawing/2014/main" id="{84C7CB27-A28B-757B-35DC-B5CE1656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08238"/>
            <a:ext cx="755015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8" name="Text Box 14">
            <a:extLst>
              <a:ext uri="{FF2B5EF4-FFF2-40B4-BE49-F238E27FC236}">
                <a16:creationId xmlns:a16="http://schemas.microsoft.com/office/drawing/2014/main" id="{531971E6-E1B7-8A3E-C443-D9C7678C9A98}"/>
              </a:ext>
            </a:extLst>
          </p:cNvPr>
          <p:cNvSpPr txBox="1">
            <a:spLocks noChangeArrowheads="1"/>
          </p:cNvSpPr>
          <p:nvPr/>
        </p:nvSpPr>
        <p:spPr bwMode="auto">
          <a:xfrm>
            <a:off x="2332038" y="1798638"/>
            <a:ext cx="444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6.11  </a:t>
            </a:r>
            <a:r>
              <a:rPr lang="en-US" altLang="en-US" sz="2000" i="1">
                <a:latin typeface="Times New Roman" panose="02020603050405020304" pitchFamily="18" charset="0"/>
              </a:rPr>
              <a:t>Straight permutation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D2A47A2-4A66-9953-9814-05513F83AF19}"/>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5603" name="Rectangle 3">
            <a:extLst>
              <a:ext uri="{FF2B5EF4-FFF2-40B4-BE49-F238E27FC236}">
                <a16:creationId xmlns:a16="http://schemas.microsoft.com/office/drawing/2014/main" id="{2FF4F050-04C3-D211-4D3C-1FC6BEAE668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5604" name="Rectangle 4">
            <a:extLst>
              <a:ext uri="{FF2B5EF4-FFF2-40B4-BE49-F238E27FC236}">
                <a16:creationId xmlns:a16="http://schemas.microsoft.com/office/drawing/2014/main" id="{57D5D418-36B0-F645-53D6-93F45DCFC29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5605" name="Rectangle 5">
            <a:extLst>
              <a:ext uri="{FF2B5EF4-FFF2-40B4-BE49-F238E27FC236}">
                <a16:creationId xmlns:a16="http://schemas.microsoft.com/office/drawing/2014/main" id="{1E00BC48-A6BC-ED0C-5FE4-56BE10B8E30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5606" name="Rectangle 6">
            <a:extLst>
              <a:ext uri="{FF2B5EF4-FFF2-40B4-BE49-F238E27FC236}">
                <a16:creationId xmlns:a16="http://schemas.microsoft.com/office/drawing/2014/main" id="{51D42B47-A1E5-A816-B36C-862747583C8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5607" name="Rectangle 7">
            <a:extLst>
              <a:ext uri="{FF2B5EF4-FFF2-40B4-BE49-F238E27FC236}">
                <a16:creationId xmlns:a16="http://schemas.microsoft.com/office/drawing/2014/main" id="{1C5A7A53-E110-634B-7C7F-736B20409C38}"/>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5608" name="Rectangle 8">
            <a:extLst>
              <a:ext uri="{FF2B5EF4-FFF2-40B4-BE49-F238E27FC236}">
                <a16:creationId xmlns:a16="http://schemas.microsoft.com/office/drawing/2014/main" id="{770516CD-F1C9-0E08-8554-13EA29119F3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5609" name="Rectangle 9">
            <a:extLst>
              <a:ext uri="{FF2B5EF4-FFF2-40B4-BE49-F238E27FC236}">
                <a16:creationId xmlns:a16="http://schemas.microsoft.com/office/drawing/2014/main" id="{E5ADD1B6-BB89-F64C-0C8A-58DA7C698EA3}"/>
              </a:ext>
            </a:extLst>
          </p:cNvPr>
          <p:cNvSpPr>
            <a:spLocks noChangeArrowheads="1"/>
          </p:cNvSpPr>
          <p:nvPr/>
        </p:nvSpPr>
        <p:spPr bwMode="auto">
          <a:xfrm>
            <a:off x="228600" y="9144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Using mixers and swappers, we can create the cipher and reverse cipher, each having 16 rounds. </a:t>
            </a:r>
          </a:p>
        </p:txBody>
      </p:sp>
      <p:sp>
        <p:nvSpPr>
          <p:cNvPr id="25610" name="Text Box 10">
            <a:extLst>
              <a:ext uri="{FF2B5EF4-FFF2-40B4-BE49-F238E27FC236}">
                <a16:creationId xmlns:a16="http://schemas.microsoft.com/office/drawing/2014/main" id="{75D8AD42-F809-37FA-7D6F-907ABB9EC770}"/>
              </a:ext>
            </a:extLst>
          </p:cNvPr>
          <p:cNvSpPr txBox="1">
            <a:spLocks noChangeArrowheads="1"/>
          </p:cNvSpPr>
          <p:nvPr/>
        </p:nvSpPr>
        <p:spPr bwMode="auto">
          <a:xfrm>
            <a:off x="1143000" y="0"/>
            <a:ext cx="5754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6.2.3  Cipher and Reverse Cipher</a:t>
            </a:r>
          </a:p>
        </p:txBody>
      </p:sp>
      <p:sp>
        <p:nvSpPr>
          <p:cNvPr id="25611" name="Rectangle 13">
            <a:extLst>
              <a:ext uri="{FF2B5EF4-FFF2-40B4-BE49-F238E27FC236}">
                <a16:creationId xmlns:a16="http://schemas.microsoft.com/office/drawing/2014/main" id="{E6D2F29D-0A87-91D4-1E11-49FA01D02C28}"/>
              </a:ext>
            </a:extLst>
          </p:cNvPr>
          <p:cNvSpPr>
            <a:spLocks noChangeArrowheads="1"/>
          </p:cNvSpPr>
          <p:nvPr/>
        </p:nvSpPr>
        <p:spPr bwMode="auto">
          <a:xfrm>
            <a:off x="228600" y="2314575"/>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First Approach</a:t>
            </a:r>
          </a:p>
          <a:p>
            <a:pPr algn="just"/>
            <a:r>
              <a:rPr lang="en-US" altLang="en-US" sz="2800" i="1">
                <a:latin typeface="Times New Roman" panose="02020603050405020304" pitchFamily="18" charset="0"/>
              </a:rPr>
              <a:t>To achieve this goal, one approach is to make the last round (round 16) different from the others; it has only a mixer and no swapper. </a:t>
            </a:r>
          </a:p>
        </p:txBody>
      </p:sp>
      <p:sp>
        <p:nvSpPr>
          <p:cNvPr id="25612" name="Line 14">
            <a:extLst>
              <a:ext uri="{FF2B5EF4-FFF2-40B4-BE49-F238E27FC236}">
                <a16:creationId xmlns:a16="http://schemas.microsoft.com/office/drawing/2014/main" id="{F62553DA-5946-B847-DC4E-5FF757B7E987}"/>
              </a:ext>
            </a:extLst>
          </p:cNvPr>
          <p:cNvSpPr>
            <a:spLocks noChangeShapeType="1"/>
          </p:cNvSpPr>
          <p:nvPr/>
        </p:nvSpPr>
        <p:spPr bwMode="auto">
          <a:xfrm>
            <a:off x="457200" y="647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3" name="Line 15">
            <a:extLst>
              <a:ext uri="{FF2B5EF4-FFF2-40B4-BE49-F238E27FC236}">
                <a16:creationId xmlns:a16="http://schemas.microsoft.com/office/drawing/2014/main" id="{511ACBD6-31C7-D0F5-1734-38AD9A1B82D3}"/>
              </a:ext>
            </a:extLst>
          </p:cNvPr>
          <p:cNvSpPr>
            <a:spLocks noChangeShapeType="1"/>
          </p:cNvSpPr>
          <p:nvPr/>
        </p:nvSpPr>
        <p:spPr bwMode="auto">
          <a:xfrm>
            <a:off x="458788" y="5181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14" name="Rectangle 16">
            <a:extLst>
              <a:ext uri="{FF2B5EF4-FFF2-40B4-BE49-F238E27FC236}">
                <a16:creationId xmlns:a16="http://schemas.microsoft.com/office/drawing/2014/main" id="{251BED11-08C8-B9F5-C598-AA91B17CD539}"/>
              </a:ext>
            </a:extLst>
          </p:cNvPr>
          <p:cNvSpPr>
            <a:spLocks noChangeArrowheads="1"/>
          </p:cNvSpPr>
          <p:nvPr/>
        </p:nvSpPr>
        <p:spPr bwMode="auto">
          <a:xfrm>
            <a:off x="495300" y="5334000"/>
            <a:ext cx="8077200" cy="1066800"/>
          </a:xfrm>
          <a:prstGeom prst="rect">
            <a:avLst/>
          </a:prstGeom>
          <a:solidFill>
            <a:srgbClr val="99FF33"/>
          </a:solidFill>
          <a:ln>
            <a:noFill/>
          </a:ln>
          <a:extLs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latin typeface="Times New Roman" panose="02020603050405020304" pitchFamily="18" charset="0"/>
              </a:rPr>
              <a:t>In the first approach, there is no swapper in the last round.</a:t>
            </a:r>
          </a:p>
        </p:txBody>
      </p:sp>
      <p:grpSp>
        <p:nvGrpSpPr>
          <p:cNvPr id="25615" name="Group 17">
            <a:extLst>
              <a:ext uri="{FF2B5EF4-FFF2-40B4-BE49-F238E27FC236}">
                <a16:creationId xmlns:a16="http://schemas.microsoft.com/office/drawing/2014/main" id="{7E10BB91-AA1C-BED1-C1EF-5A7037C3F9B1}"/>
              </a:ext>
            </a:extLst>
          </p:cNvPr>
          <p:cNvGrpSpPr>
            <a:grpSpLocks/>
          </p:cNvGrpSpPr>
          <p:nvPr/>
        </p:nvGrpSpPr>
        <p:grpSpPr bwMode="auto">
          <a:xfrm>
            <a:off x="457200" y="4538663"/>
            <a:ext cx="1143000" cy="566737"/>
            <a:chOff x="1200" y="1248"/>
            <a:chExt cx="720" cy="357"/>
          </a:xfrm>
        </p:grpSpPr>
        <p:pic>
          <p:nvPicPr>
            <p:cNvPr id="25616" name="Picture 18">
              <a:extLst>
                <a:ext uri="{FF2B5EF4-FFF2-40B4-BE49-F238E27FC236}">
                  <a16:creationId xmlns:a16="http://schemas.microsoft.com/office/drawing/2014/main" id="{6E9D46F2-5EAF-512F-15DA-82E007B3A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7" name="Text Box 19">
              <a:extLst>
                <a:ext uri="{FF2B5EF4-FFF2-40B4-BE49-F238E27FC236}">
                  <a16:creationId xmlns:a16="http://schemas.microsoft.com/office/drawing/2014/main" id="{4B3C2C0B-1491-BC92-2E40-3E8DCD2C8849}"/>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C14F7BF-37CB-3EDD-A567-96EA5B8E39A0}"/>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27" name="Rectangle 3">
            <a:extLst>
              <a:ext uri="{FF2B5EF4-FFF2-40B4-BE49-F238E27FC236}">
                <a16:creationId xmlns:a16="http://schemas.microsoft.com/office/drawing/2014/main" id="{C64A07D0-315C-77CB-7026-49FCCD147B1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28" name="Rectangle 4">
            <a:extLst>
              <a:ext uri="{FF2B5EF4-FFF2-40B4-BE49-F238E27FC236}">
                <a16:creationId xmlns:a16="http://schemas.microsoft.com/office/drawing/2014/main" id="{D3D212F9-1A00-D910-D7EC-558B9D05F354}"/>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29" name="Rectangle 5">
            <a:extLst>
              <a:ext uri="{FF2B5EF4-FFF2-40B4-BE49-F238E27FC236}">
                <a16:creationId xmlns:a16="http://schemas.microsoft.com/office/drawing/2014/main" id="{081B7240-9220-57E9-C03D-E8FDEDA9CBB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30" name="Rectangle 6">
            <a:extLst>
              <a:ext uri="{FF2B5EF4-FFF2-40B4-BE49-F238E27FC236}">
                <a16:creationId xmlns:a16="http://schemas.microsoft.com/office/drawing/2014/main" id="{151F4406-5146-1B84-E930-D4CB3FC1FE6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31" name="Rectangle 7">
            <a:extLst>
              <a:ext uri="{FF2B5EF4-FFF2-40B4-BE49-F238E27FC236}">
                <a16:creationId xmlns:a16="http://schemas.microsoft.com/office/drawing/2014/main" id="{3A09DB0B-D25F-6455-8349-263528F4B601}"/>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32" name="Rectangle 8">
            <a:extLst>
              <a:ext uri="{FF2B5EF4-FFF2-40B4-BE49-F238E27FC236}">
                <a16:creationId xmlns:a16="http://schemas.microsoft.com/office/drawing/2014/main" id="{BA686B24-5E5A-A860-9C60-C1174285399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33" name="Text Box 10">
            <a:extLst>
              <a:ext uri="{FF2B5EF4-FFF2-40B4-BE49-F238E27FC236}">
                <a16:creationId xmlns:a16="http://schemas.microsoft.com/office/drawing/2014/main" id="{7093A7DC-9FA9-D9E3-7816-9DBD4111EA74}"/>
              </a:ext>
            </a:extLst>
          </p:cNvPr>
          <p:cNvSpPr txBox="1">
            <a:spLocks noChangeArrowheads="1"/>
          </p:cNvSpPr>
          <p:nvPr/>
        </p:nvSpPr>
        <p:spPr bwMode="auto">
          <a:xfrm>
            <a:off x="1143000" y="0"/>
            <a:ext cx="2960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pic>
        <p:nvPicPr>
          <p:cNvPr id="26634" name="Picture 17">
            <a:extLst>
              <a:ext uri="{FF2B5EF4-FFF2-40B4-BE49-F238E27FC236}">
                <a16:creationId xmlns:a16="http://schemas.microsoft.com/office/drawing/2014/main" id="{2EBE5123-57A1-CBFE-3746-466C99D1C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1143000"/>
            <a:ext cx="3857625"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18">
            <a:extLst>
              <a:ext uri="{FF2B5EF4-FFF2-40B4-BE49-F238E27FC236}">
                <a16:creationId xmlns:a16="http://schemas.microsoft.com/office/drawing/2014/main" id="{0A3908F3-0C2E-E359-8807-485663372E59}"/>
              </a:ext>
            </a:extLst>
          </p:cNvPr>
          <p:cNvSpPr txBox="1">
            <a:spLocks noChangeArrowheads="1"/>
          </p:cNvSpPr>
          <p:nvPr/>
        </p:nvSpPr>
        <p:spPr bwMode="auto">
          <a:xfrm>
            <a:off x="1063625" y="609600"/>
            <a:ext cx="716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6.9  </a:t>
            </a:r>
            <a:r>
              <a:rPr lang="en-US" altLang="en-US" sz="2000" i="1">
                <a:latin typeface="Times New Roman" panose="02020603050405020304" pitchFamily="18" charset="0"/>
              </a:rPr>
              <a:t>DES cipher and reverse cipher for the first approach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7B382B8-0F5D-5148-CA9B-BFBFBF28522F}"/>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7651" name="Rectangle 3">
            <a:extLst>
              <a:ext uri="{FF2B5EF4-FFF2-40B4-BE49-F238E27FC236}">
                <a16:creationId xmlns:a16="http://schemas.microsoft.com/office/drawing/2014/main" id="{E3C774F9-222E-90A7-51F8-8573D3AFD25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7652" name="Rectangle 4">
            <a:extLst>
              <a:ext uri="{FF2B5EF4-FFF2-40B4-BE49-F238E27FC236}">
                <a16:creationId xmlns:a16="http://schemas.microsoft.com/office/drawing/2014/main" id="{ABEBCCB7-022E-0216-668A-0CE0448911AB}"/>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7653" name="Rectangle 5">
            <a:extLst>
              <a:ext uri="{FF2B5EF4-FFF2-40B4-BE49-F238E27FC236}">
                <a16:creationId xmlns:a16="http://schemas.microsoft.com/office/drawing/2014/main" id="{74F61B6F-E9AE-7355-6461-5CB4B9CD7E7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7654" name="Rectangle 6">
            <a:extLst>
              <a:ext uri="{FF2B5EF4-FFF2-40B4-BE49-F238E27FC236}">
                <a16:creationId xmlns:a16="http://schemas.microsoft.com/office/drawing/2014/main" id="{C4BE911B-54E9-8372-D3FD-C069E3D6B88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7655" name="Rectangle 7">
            <a:extLst>
              <a:ext uri="{FF2B5EF4-FFF2-40B4-BE49-F238E27FC236}">
                <a16:creationId xmlns:a16="http://schemas.microsoft.com/office/drawing/2014/main" id="{0F617C22-51DB-9462-AE90-20CD771DDA9C}"/>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7656" name="Rectangle 8">
            <a:extLst>
              <a:ext uri="{FF2B5EF4-FFF2-40B4-BE49-F238E27FC236}">
                <a16:creationId xmlns:a16="http://schemas.microsoft.com/office/drawing/2014/main" id="{B5D9F009-9BA1-1300-CCBF-B9072886A68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7657" name="Rectangle 9">
            <a:extLst>
              <a:ext uri="{FF2B5EF4-FFF2-40B4-BE49-F238E27FC236}">
                <a16:creationId xmlns:a16="http://schemas.microsoft.com/office/drawing/2014/main" id="{32EE88F2-CDAF-E086-B06E-7391F1B8642C}"/>
              </a:ext>
            </a:extLst>
          </p:cNvPr>
          <p:cNvSpPr>
            <a:spLocks noChangeArrowheads="1"/>
          </p:cNvSpPr>
          <p:nvPr/>
        </p:nvSpPr>
        <p:spPr bwMode="auto">
          <a:xfrm>
            <a:off x="228600" y="11430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Alternative Approach</a:t>
            </a:r>
          </a:p>
        </p:txBody>
      </p:sp>
      <p:sp>
        <p:nvSpPr>
          <p:cNvPr id="27658" name="Text Box 10">
            <a:extLst>
              <a:ext uri="{FF2B5EF4-FFF2-40B4-BE49-F238E27FC236}">
                <a16:creationId xmlns:a16="http://schemas.microsoft.com/office/drawing/2014/main" id="{A6386531-A468-5A2C-F7DE-C38B9DA30395}"/>
              </a:ext>
            </a:extLst>
          </p:cNvPr>
          <p:cNvSpPr txBox="1">
            <a:spLocks noChangeArrowheads="1"/>
          </p:cNvSpPr>
          <p:nvPr/>
        </p:nvSpPr>
        <p:spPr bwMode="auto">
          <a:xfrm>
            <a:off x="1143000" y="0"/>
            <a:ext cx="2960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27659" name="Rectangle 17">
            <a:extLst>
              <a:ext uri="{FF2B5EF4-FFF2-40B4-BE49-F238E27FC236}">
                <a16:creationId xmlns:a16="http://schemas.microsoft.com/office/drawing/2014/main" id="{1320EAAE-DAE5-3851-57F3-960D27F975E7}"/>
              </a:ext>
            </a:extLst>
          </p:cNvPr>
          <p:cNvSpPr>
            <a:spLocks noChangeArrowheads="1"/>
          </p:cNvSpPr>
          <p:nvPr/>
        </p:nvSpPr>
        <p:spPr bwMode="auto">
          <a:xfrm>
            <a:off x="228600" y="1674813"/>
            <a:ext cx="8686800"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We can make all 16 rounds the same by including one swapper to the 16th round and add an extra swapper after that (two swappers cancel the effect of each other). </a:t>
            </a:r>
          </a:p>
        </p:txBody>
      </p:sp>
      <p:sp>
        <p:nvSpPr>
          <p:cNvPr id="27660" name="Rectangle 18">
            <a:extLst>
              <a:ext uri="{FF2B5EF4-FFF2-40B4-BE49-F238E27FC236}">
                <a16:creationId xmlns:a16="http://schemas.microsoft.com/office/drawing/2014/main" id="{91383BAD-52FD-2D0F-4275-47E58333E806}"/>
              </a:ext>
            </a:extLst>
          </p:cNvPr>
          <p:cNvSpPr>
            <a:spLocks noChangeArrowheads="1"/>
          </p:cNvSpPr>
          <p:nvPr/>
        </p:nvSpPr>
        <p:spPr bwMode="auto">
          <a:xfrm>
            <a:off x="228600" y="362585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Key Generation</a:t>
            </a:r>
          </a:p>
        </p:txBody>
      </p:sp>
      <p:sp>
        <p:nvSpPr>
          <p:cNvPr id="27661" name="Rectangle 19">
            <a:extLst>
              <a:ext uri="{FF2B5EF4-FFF2-40B4-BE49-F238E27FC236}">
                <a16:creationId xmlns:a16="http://schemas.microsoft.com/office/drawing/2014/main" id="{78E571E2-4FFF-334B-0C3B-E478FEBC06F8}"/>
              </a:ext>
            </a:extLst>
          </p:cNvPr>
          <p:cNvSpPr>
            <a:spLocks noChangeArrowheads="1"/>
          </p:cNvSpPr>
          <p:nvPr/>
        </p:nvSpPr>
        <p:spPr bwMode="auto">
          <a:xfrm>
            <a:off x="228600" y="423545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The round-key generator creates sixteen 48-bit keys out of a 56-bit cipher key.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BECB106-8111-C35C-18E4-444759A1605C}"/>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75" name="Rectangle 3">
            <a:extLst>
              <a:ext uri="{FF2B5EF4-FFF2-40B4-BE49-F238E27FC236}">
                <a16:creationId xmlns:a16="http://schemas.microsoft.com/office/drawing/2014/main" id="{DFE80C93-0DCE-AA08-B83B-A0BEA7373C5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76" name="Rectangle 4">
            <a:extLst>
              <a:ext uri="{FF2B5EF4-FFF2-40B4-BE49-F238E27FC236}">
                <a16:creationId xmlns:a16="http://schemas.microsoft.com/office/drawing/2014/main" id="{670DD904-9341-88F3-814E-F0B88B5F2654}"/>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77" name="Rectangle 5">
            <a:extLst>
              <a:ext uri="{FF2B5EF4-FFF2-40B4-BE49-F238E27FC236}">
                <a16:creationId xmlns:a16="http://schemas.microsoft.com/office/drawing/2014/main" id="{7E881D12-AE12-5EFA-35F2-C3CCC1256B3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78" name="Rectangle 6">
            <a:extLst>
              <a:ext uri="{FF2B5EF4-FFF2-40B4-BE49-F238E27FC236}">
                <a16:creationId xmlns:a16="http://schemas.microsoft.com/office/drawing/2014/main" id="{8D2A9F04-1491-92B1-4669-D73167D9891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79" name="Rectangle 7">
            <a:extLst>
              <a:ext uri="{FF2B5EF4-FFF2-40B4-BE49-F238E27FC236}">
                <a16:creationId xmlns:a16="http://schemas.microsoft.com/office/drawing/2014/main" id="{02AE952A-D73B-4DF9-4422-D50993A86F3C}"/>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80" name="Rectangle 8">
            <a:extLst>
              <a:ext uri="{FF2B5EF4-FFF2-40B4-BE49-F238E27FC236}">
                <a16:creationId xmlns:a16="http://schemas.microsoft.com/office/drawing/2014/main" id="{D436364C-FF73-3295-879F-3F27A9D9CE4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81" name="Text Box 10">
            <a:extLst>
              <a:ext uri="{FF2B5EF4-FFF2-40B4-BE49-F238E27FC236}">
                <a16:creationId xmlns:a16="http://schemas.microsoft.com/office/drawing/2014/main" id="{E395EBB8-8FA3-9AD3-8BF1-DFC44887A4E9}"/>
              </a:ext>
            </a:extLst>
          </p:cNvPr>
          <p:cNvSpPr txBox="1">
            <a:spLocks noChangeArrowheads="1"/>
          </p:cNvSpPr>
          <p:nvPr/>
        </p:nvSpPr>
        <p:spPr bwMode="auto">
          <a:xfrm>
            <a:off x="1143000" y="0"/>
            <a:ext cx="2960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pic>
        <p:nvPicPr>
          <p:cNvPr id="28682" name="Picture 11">
            <a:extLst>
              <a:ext uri="{FF2B5EF4-FFF2-40B4-BE49-F238E27FC236}">
                <a16:creationId xmlns:a16="http://schemas.microsoft.com/office/drawing/2014/main" id="{82A4F7D6-70D8-0873-19D0-744E501C0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688" y="685800"/>
            <a:ext cx="4735512"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2">
            <a:extLst>
              <a:ext uri="{FF2B5EF4-FFF2-40B4-BE49-F238E27FC236}">
                <a16:creationId xmlns:a16="http://schemas.microsoft.com/office/drawing/2014/main" id="{E183E874-223F-FAED-CEAD-FBA0B3CE50C7}"/>
              </a:ext>
            </a:extLst>
          </p:cNvPr>
          <p:cNvSpPr txBox="1">
            <a:spLocks noChangeArrowheads="1"/>
          </p:cNvSpPr>
          <p:nvPr/>
        </p:nvSpPr>
        <p:spPr bwMode="auto">
          <a:xfrm>
            <a:off x="6535738" y="3276600"/>
            <a:ext cx="1770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6.10</a:t>
            </a:r>
            <a:br>
              <a:rPr lang="en-US" altLang="en-US" sz="2400">
                <a:solidFill>
                  <a:schemeClr val="folHlink"/>
                </a:solidFill>
                <a:latin typeface="Times New Roman" panose="02020603050405020304" pitchFamily="18" charset="0"/>
              </a:rPr>
            </a:br>
            <a:r>
              <a:rPr lang="en-US" altLang="en-US" sz="2000" i="1">
                <a:latin typeface="Times New Roman" panose="02020603050405020304" pitchFamily="18" charset="0"/>
              </a:rPr>
              <a:t>Key generation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D286AC4-CA42-DF43-5F46-8A44B0CB06C5}"/>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699" name="Rectangle 3">
            <a:extLst>
              <a:ext uri="{FF2B5EF4-FFF2-40B4-BE49-F238E27FC236}">
                <a16:creationId xmlns:a16="http://schemas.microsoft.com/office/drawing/2014/main" id="{BD07CBC7-56FF-2A26-C398-80F51CD6037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0" name="Rectangle 4">
            <a:extLst>
              <a:ext uri="{FF2B5EF4-FFF2-40B4-BE49-F238E27FC236}">
                <a16:creationId xmlns:a16="http://schemas.microsoft.com/office/drawing/2014/main" id="{5D30B3B9-7B2F-49E1-DC17-21F28DFD988F}"/>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1" name="Rectangle 5">
            <a:extLst>
              <a:ext uri="{FF2B5EF4-FFF2-40B4-BE49-F238E27FC236}">
                <a16:creationId xmlns:a16="http://schemas.microsoft.com/office/drawing/2014/main" id="{DDECEE0B-2018-4334-9F80-8ABB0C42ECD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2" name="Rectangle 6">
            <a:extLst>
              <a:ext uri="{FF2B5EF4-FFF2-40B4-BE49-F238E27FC236}">
                <a16:creationId xmlns:a16="http://schemas.microsoft.com/office/drawing/2014/main" id="{3BF5833F-9061-3834-FED7-6B9A17D362D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3" name="Rectangle 7">
            <a:extLst>
              <a:ext uri="{FF2B5EF4-FFF2-40B4-BE49-F238E27FC236}">
                <a16:creationId xmlns:a16="http://schemas.microsoft.com/office/drawing/2014/main" id="{90AF360B-01FB-27F6-3AA9-12CDE280CBF1}"/>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4" name="Rectangle 8">
            <a:extLst>
              <a:ext uri="{FF2B5EF4-FFF2-40B4-BE49-F238E27FC236}">
                <a16:creationId xmlns:a16="http://schemas.microsoft.com/office/drawing/2014/main" id="{250F3372-A0CA-FB1B-7478-7D0C1E50C68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5" name="Text Box 10">
            <a:extLst>
              <a:ext uri="{FF2B5EF4-FFF2-40B4-BE49-F238E27FC236}">
                <a16:creationId xmlns:a16="http://schemas.microsoft.com/office/drawing/2014/main" id="{E9A6DDF0-E77F-3E81-C631-2810F5492527}"/>
              </a:ext>
            </a:extLst>
          </p:cNvPr>
          <p:cNvSpPr txBox="1">
            <a:spLocks noChangeArrowheads="1"/>
          </p:cNvSpPr>
          <p:nvPr/>
        </p:nvSpPr>
        <p:spPr bwMode="auto">
          <a:xfrm>
            <a:off x="1143000" y="0"/>
            <a:ext cx="2960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pic>
        <p:nvPicPr>
          <p:cNvPr id="29706" name="Picture 11">
            <a:extLst>
              <a:ext uri="{FF2B5EF4-FFF2-40B4-BE49-F238E27FC236}">
                <a16:creationId xmlns:a16="http://schemas.microsoft.com/office/drawing/2014/main" id="{3A99EACF-A992-363E-3CDA-FFD2B18FC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1685925"/>
            <a:ext cx="7605712"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Text Box 12">
            <a:extLst>
              <a:ext uri="{FF2B5EF4-FFF2-40B4-BE49-F238E27FC236}">
                <a16:creationId xmlns:a16="http://schemas.microsoft.com/office/drawing/2014/main" id="{70580A49-8647-C422-BF8A-DF12829C2D31}"/>
              </a:ext>
            </a:extLst>
          </p:cNvPr>
          <p:cNvSpPr txBox="1">
            <a:spLocks noChangeArrowheads="1"/>
          </p:cNvSpPr>
          <p:nvPr/>
        </p:nvSpPr>
        <p:spPr bwMode="auto">
          <a:xfrm>
            <a:off x="2457450" y="914400"/>
            <a:ext cx="378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6.12  </a:t>
            </a:r>
            <a:r>
              <a:rPr lang="en-US" altLang="en-US" sz="2000" i="1">
                <a:latin typeface="Times New Roman" panose="02020603050405020304" pitchFamily="18" charset="0"/>
              </a:rPr>
              <a:t>Parity-bit drop table</a:t>
            </a:r>
          </a:p>
        </p:txBody>
      </p:sp>
      <p:sp>
        <p:nvSpPr>
          <p:cNvPr id="29708" name="Text Box 13">
            <a:extLst>
              <a:ext uri="{FF2B5EF4-FFF2-40B4-BE49-F238E27FC236}">
                <a16:creationId xmlns:a16="http://schemas.microsoft.com/office/drawing/2014/main" id="{D2681D68-652B-4E80-183C-A54D83851241}"/>
              </a:ext>
            </a:extLst>
          </p:cNvPr>
          <p:cNvSpPr txBox="1">
            <a:spLocks noChangeArrowheads="1"/>
          </p:cNvSpPr>
          <p:nvPr/>
        </p:nvSpPr>
        <p:spPr bwMode="auto">
          <a:xfrm>
            <a:off x="2457450" y="4811713"/>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6.13  </a:t>
            </a:r>
            <a:r>
              <a:rPr lang="en-US" altLang="en-US" sz="2000" i="1">
                <a:latin typeface="Times New Roman" panose="02020603050405020304" pitchFamily="18" charset="0"/>
              </a:rPr>
              <a:t>Number of bits shifts</a:t>
            </a:r>
          </a:p>
        </p:txBody>
      </p:sp>
      <p:pic>
        <p:nvPicPr>
          <p:cNvPr id="29709" name="Picture 14">
            <a:extLst>
              <a:ext uri="{FF2B5EF4-FFF2-40B4-BE49-F238E27FC236}">
                <a16:creationId xmlns:a16="http://schemas.microsoft.com/office/drawing/2014/main" id="{E5532A03-6AE3-1549-6B5F-6323E79BF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5400675"/>
            <a:ext cx="71659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C3B19B-EE66-4D33-4289-02D69E13133B}"/>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3" name="Rectangle 3">
            <a:extLst>
              <a:ext uri="{FF2B5EF4-FFF2-40B4-BE49-F238E27FC236}">
                <a16:creationId xmlns:a16="http://schemas.microsoft.com/office/drawing/2014/main" id="{D00643C7-21C7-1E3A-D170-732EF854800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4" name="Rectangle 4">
            <a:extLst>
              <a:ext uri="{FF2B5EF4-FFF2-40B4-BE49-F238E27FC236}">
                <a16:creationId xmlns:a16="http://schemas.microsoft.com/office/drawing/2014/main" id="{CB79AD3B-F023-C4C4-8807-8915277A10CA}"/>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5" name="Rectangle 5">
            <a:extLst>
              <a:ext uri="{FF2B5EF4-FFF2-40B4-BE49-F238E27FC236}">
                <a16:creationId xmlns:a16="http://schemas.microsoft.com/office/drawing/2014/main" id="{E9F66C69-D026-0780-FF15-B98F99DA3FA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6" name="Rectangle 6">
            <a:extLst>
              <a:ext uri="{FF2B5EF4-FFF2-40B4-BE49-F238E27FC236}">
                <a16:creationId xmlns:a16="http://schemas.microsoft.com/office/drawing/2014/main" id="{C0E87BEE-BCFA-E8A0-2905-2BC4DD3FE39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7" name="Rectangle 7">
            <a:extLst>
              <a:ext uri="{FF2B5EF4-FFF2-40B4-BE49-F238E27FC236}">
                <a16:creationId xmlns:a16="http://schemas.microsoft.com/office/drawing/2014/main" id="{B7567C9E-9066-3153-71DF-69B7B0608653}"/>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8" name="Rectangle 8">
            <a:extLst>
              <a:ext uri="{FF2B5EF4-FFF2-40B4-BE49-F238E27FC236}">
                <a16:creationId xmlns:a16="http://schemas.microsoft.com/office/drawing/2014/main" id="{1E98AF33-6ADC-36B2-7E0F-D56387D9F04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9" name="Text Box 10">
            <a:extLst>
              <a:ext uri="{FF2B5EF4-FFF2-40B4-BE49-F238E27FC236}">
                <a16:creationId xmlns:a16="http://schemas.microsoft.com/office/drawing/2014/main" id="{BE23BDA4-1962-9A5C-6C8E-6836C442F43F}"/>
              </a:ext>
            </a:extLst>
          </p:cNvPr>
          <p:cNvSpPr txBox="1">
            <a:spLocks noChangeArrowheads="1"/>
          </p:cNvSpPr>
          <p:nvPr/>
        </p:nvSpPr>
        <p:spPr bwMode="auto">
          <a:xfrm>
            <a:off x="1143000" y="0"/>
            <a:ext cx="2960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30730" name="Text Box 12">
            <a:extLst>
              <a:ext uri="{FF2B5EF4-FFF2-40B4-BE49-F238E27FC236}">
                <a16:creationId xmlns:a16="http://schemas.microsoft.com/office/drawing/2014/main" id="{181E15D9-367D-9CAB-C5C7-1F9EB9496D73}"/>
              </a:ext>
            </a:extLst>
          </p:cNvPr>
          <p:cNvSpPr txBox="1">
            <a:spLocks noChangeArrowheads="1"/>
          </p:cNvSpPr>
          <p:nvPr/>
        </p:nvSpPr>
        <p:spPr bwMode="auto">
          <a:xfrm>
            <a:off x="2457450" y="1524000"/>
            <a:ext cx="4049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6.14  </a:t>
            </a:r>
            <a:r>
              <a:rPr lang="en-US" altLang="en-US" sz="2000" i="1">
                <a:latin typeface="Times New Roman" panose="02020603050405020304" pitchFamily="18" charset="0"/>
              </a:rPr>
              <a:t>Key-compression table</a:t>
            </a:r>
          </a:p>
        </p:txBody>
      </p:sp>
      <p:pic>
        <p:nvPicPr>
          <p:cNvPr id="30731" name="Picture 13">
            <a:extLst>
              <a:ext uri="{FF2B5EF4-FFF2-40B4-BE49-F238E27FC236}">
                <a16:creationId xmlns:a16="http://schemas.microsoft.com/office/drawing/2014/main" id="{A84F962D-F4D3-E6E8-ED16-4A1615B7E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27325"/>
            <a:ext cx="7011987"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4ED3E0DB-8005-9874-EEBE-E3EA0C72A16C}"/>
              </a:ext>
            </a:extLst>
          </p:cNvPr>
          <p:cNvSpPr txBox="1">
            <a:spLocks noChangeArrowheads="1"/>
          </p:cNvSpPr>
          <p:nvPr/>
        </p:nvSpPr>
        <p:spPr bwMode="auto">
          <a:xfrm>
            <a:off x="1219200" y="5334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6.5</a:t>
            </a:r>
            <a:endParaRPr lang="en-US" altLang="en-US" sz="2000" i="1">
              <a:solidFill>
                <a:schemeClr val="bg1"/>
              </a:solidFill>
              <a:latin typeface="Times New Roman" panose="02020603050405020304" pitchFamily="18" charset="0"/>
            </a:endParaRPr>
          </a:p>
        </p:txBody>
      </p:sp>
      <p:sp>
        <p:nvSpPr>
          <p:cNvPr id="31747" name="Rectangle 3">
            <a:extLst>
              <a:ext uri="{FF2B5EF4-FFF2-40B4-BE49-F238E27FC236}">
                <a16:creationId xmlns:a16="http://schemas.microsoft.com/office/drawing/2014/main" id="{FD2F52B7-8ADD-A0AC-F01C-CF2D54267F9C}"/>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48" name="Rectangle 4">
            <a:extLst>
              <a:ext uri="{FF2B5EF4-FFF2-40B4-BE49-F238E27FC236}">
                <a16:creationId xmlns:a16="http://schemas.microsoft.com/office/drawing/2014/main" id="{1879D439-2550-EADB-1451-E6CBCD621A4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49" name="Rectangle 5">
            <a:extLst>
              <a:ext uri="{FF2B5EF4-FFF2-40B4-BE49-F238E27FC236}">
                <a16:creationId xmlns:a16="http://schemas.microsoft.com/office/drawing/2014/main" id="{E6C8E878-BC14-E3D0-2DD6-749ABFDF835D}"/>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0" name="Rectangle 6">
            <a:extLst>
              <a:ext uri="{FF2B5EF4-FFF2-40B4-BE49-F238E27FC236}">
                <a16:creationId xmlns:a16="http://schemas.microsoft.com/office/drawing/2014/main" id="{2FB27944-A113-5392-7F2E-644D68FC40A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1" name="Rectangle 7">
            <a:extLst>
              <a:ext uri="{FF2B5EF4-FFF2-40B4-BE49-F238E27FC236}">
                <a16:creationId xmlns:a16="http://schemas.microsoft.com/office/drawing/2014/main" id="{20CD6AA2-7391-F744-BFEB-03DE9DA6718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2" name="Rectangle 8">
            <a:extLst>
              <a:ext uri="{FF2B5EF4-FFF2-40B4-BE49-F238E27FC236}">
                <a16:creationId xmlns:a16="http://schemas.microsoft.com/office/drawing/2014/main" id="{F21F3A47-E09B-C9F1-8695-1F99B6098A70}"/>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3" name="Rectangle 9">
            <a:extLst>
              <a:ext uri="{FF2B5EF4-FFF2-40B4-BE49-F238E27FC236}">
                <a16:creationId xmlns:a16="http://schemas.microsoft.com/office/drawing/2014/main" id="{27751190-6B58-6167-E0EA-A9609326771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4" name="Text Box 10">
            <a:extLst>
              <a:ext uri="{FF2B5EF4-FFF2-40B4-BE49-F238E27FC236}">
                <a16:creationId xmlns:a16="http://schemas.microsoft.com/office/drawing/2014/main" id="{D936529D-2668-B880-EB94-02D98B13217A}"/>
              </a:ext>
            </a:extLst>
          </p:cNvPr>
          <p:cNvSpPr txBox="1">
            <a:spLocks noChangeArrowheads="1"/>
          </p:cNvSpPr>
          <p:nvPr/>
        </p:nvSpPr>
        <p:spPr bwMode="auto">
          <a:xfrm>
            <a:off x="1143000" y="0"/>
            <a:ext cx="2951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6.2.4   Examples</a:t>
            </a:r>
          </a:p>
        </p:txBody>
      </p:sp>
      <p:sp>
        <p:nvSpPr>
          <p:cNvPr id="1013771" name="Rectangle 11">
            <a:extLst>
              <a:ext uri="{FF2B5EF4-FFF2-40B4-BE49-F238E27FC236}">
                <a16:creationId xmlns:a16="http://schemas.microsoft.com/office/drawing/2014/main" id="{876B0581-C680-1674-490E-4857DF5DEE37}"/>
              </a:ext>
            </a:extLst>
          </p:cNvPr>
          <p:cNvSpPr>
            <a:spLocks noChangeArrowheads="1"/>
          </p:cNvSpPr>
          <p:nvPr/>
        </p:nvSpPr>
        <p:spPr bwMode="auto">
          <a:xfrm>
            <a:off x="228600" y="1098550"/>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We choose a random plaintext block and a random key, and determine what the ciphertext block would be (all in hexadecimal):</a:t>
            </a:r>
          </a:p>
        </p:txBody>
      </p:sp>
      <p:pic>
        <p:nvPicPr>
          <p:cNvPr id="31756" name="Picture 14">
            <a:extLst>
              <a:ext uri="{FF2B5EF4-FFF2-40B4-BE49-F238E27FC236}">
                <a16:creationId xmlns:a16="http://schemas.microsoft.com/office/drawing/2014/main" id="{96C44922-DD9E-90A9-B005-522BBD043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2590800"/>
            <a:ext cx="7678737"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15">
            <a:extLst>
              <a:ext uri="{FF2B5EF4-FFF2-40B4-BE49-F238E27FC236}">
                <a16:creationId xmlns:a16="http://schemas.microsoft.com/office/drawing/2014/main" id="{44A0114D-2ADF-66D3-77F5-D09758C16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73500"/>
            <a:ext cx="778827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8" name="Text Box 16">
            <a:extLst>
              <a:ext uri="{FF2B5EF4-FFF2-40B4-BE49-F238E27FC236}">
                <a16:creationId xmlns:a16="http://schemas.microsoft.com/office/drawing/2014/main" id="{3E3BAE15-8728-AE95-492B-C92164195BF2}"/>
              </a:ext>
            </a:extLst>
          </p:cNvPr>
          <p:cNvSpPr txBox="1">
            <a:spLocks noChangeArrowheads="1"/>
          </p:cNvSpPr>
          <p:nvPr/>
        </p:nvSpPr>
        <p:spPr bwMode="auto">
          <a:xfrm>
            <a:off x="685800" y="3429000"/>
            <a:ext cx="4973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6.15  </a:t>
            </a:r>
            <a:r>
              <a:rPr lang="en-US" altLang="en-US" sz="2000" i="1">
                <a:latin typeface="Times New Roman" panose="02020603050405020304" pitchFamily="18" charset="0"/>
              </a:rPr>
              <a:t>Trace of data for Example 6.5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2787364-8762-AEE1-535A-36F48E387EE8}"/>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3" name="Rectangle 3">
            <a:extLst>
              <a:ext uri="{FF2B5EF4-FFF2-40B4-BE49-F238E27FC236}">
                <a16:creationId xmlns:a16="http://schemas.microsoft.com/office/drawing/2014/main" id="{971727AC-C951-06C2-F9CF-C07A386E22E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4" name="Rectangle 4">
            <a:extLst>
              <a:ext uri="{FF2B5EF4-FFF2-40B4-BE49-F238E27FC236}">
                <a16:creationId xmlns:a16="http://schemas.microsoft.com/office/drawing/2014/main" id="{CA821EEF-5406-03A2-1C17-8FE0A4017E7B}"/>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5" name="Rectangle 5">
            <a:extLst>
              <a:ext uri="{FF2B5EF4-FFF2-40B4-BE49-F238E27FC236}">
                <a16:creationId xmlns:a16="http://schemas.microsoft.com/office/drawing/2014/main" id="{8156FC4F-F750-8102-81C3-802585224D0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6" name="Rectangle 6">
            <a:extLst>
              <a:ext uri="{FF2B5EF4-FFF2-40B4-BE49-F238E27FC236}">
                <a16:creationId xmlns:a16="http://schemas.microsoft.com/office/drawing/2014/main" id="{CD766936-CC35-EFE7-0925-D2A87DD7DF0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7" name="Rectangle 7">
            <a:extLst>
              <a:ext uri="{FF2B5EF4-FFF2-40B4-BE49-F238E27FC236}">
                <a16:creationId xmlns:a16="http://schemas.microsoft.com/office/drawing/2014/main" id="{9D2DC506-928A-397D-E28E-E5931368D7F1}"/>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8" name="Rectangle 8">
            <a:extLst>
              <a:ext uri="{FF2B5EF4-FFF2-40B4-BE49-F238E27FC236}">
                <a16:creationId xmlns:a16="http://schemas.microsoft.com/office/drawing/2014/main" id="{628CD14F-9086-291F-7FC9-EB65E97218C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9" name="Rectangle 9">
            <a:extLst>
              <a:ext uri="{FF2B5EF4-FFF2-40B4-BE49-F238E27FC236}">
                <a16:creationId xmlns:a16="http://schemas.microsoft.com/office/drawing/2014/main" id="{EE61E756-1420-D790-D426-1E797F4C8715}"/>
              </a:ext>
            </a:extLst>
          </p:cNvPr>
          <p:cNvSpPr>
            <a:spLocks noChangeArrowheads="1"/>
          </p:cNvSpPr>
          <p:nvPr/>
        </p:nvSpPr>
        <p:spPr bwMode="auto">
          <a:xfrm>
            <a:off x="228600" y="1123950"/>
            <a:ext cx="8686800"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In 1973, NIST published a request for proposals for a national symmetric-key cryptosystem. </a:t>
            </a:r>
            <a:r>
              <a:rPr lang="en-US" altLang="en-US" sz="2800" i="1" dirty="0">
                <a:solidFill>
                  <a:srgbClr val="FF0000"/>
                </a:solidFill>
                <a:latin typeface="Times New Roman" panose="02020603050405020304" pitchFamily="18" charset="0"/>
              </a:rPr>
              <a:t>A proposal from IBM, a modification of a project called </a:t>
            </a:r>
            <a:r>
              <a:rPr lang="en-US" altLang="en-US" sz="2800" i="1" dirty="0">
                <a:solidFill>
                  <a:srgbClr val="FF0000"/>
                </a:solidFill>
                <a:highlight>
                  <a:srgbClr val="FFFF00"/>
                </a:highlight>
                <a:latin typeface="Times New Roman" panose="02020603050405020304" pitchFamily="18" charset="0"/>
              </a:rPr>
              <a:t>Lucifer</a:t>
            </a:r>
            <a:r>
              <a:rPr lang="en-US" altLang="en-US" sz="2800" i="1" dirty="0">
                <a:solidFill>
                  <a:srgbClr val="FF0000"/>
                </a:solidFill>
                <a:latin typeface="Times New Roman" panose="02020603050405020304" pitchFamily="18" charset="0"/>
              </a:rPr>
              <a:t>, was accepted as DES.</a:t>
            </a:r>
            <a:r>
              <a:rPr lang="en-US" altLang="en-US" sz="2800" i="1" dirty="0">
                <a:latin typeface="Times New Roman" panose="02020603050405020304" pitchFamily="18" charset="0"/>
              </a:rPr>
              <a:t> DES was published in the Federal Register in March 1975 as a draft of the Federal Information Processing Standard (FIPS).</a:t>
            </a:r>
          </a:p>
        </p:txBody>
      </p:sp>
      <p:sp>
        <p:nvSpPr>
          <p:cNvPr id="5130" name="Text Box 10">
            <a:extLst>
              <a:ext uri="{FF2B5EF4-FFF2-40B4-BE49-F238E27FC236}">
                <a16:creationId xmlns:a16="http://schemas.microsoft.com/office/drawing/2014/main" id="{2569AA81-0697-CA1E-3051-8B8C48F9797D}"/>
              </a:ext>
            </a:extLst>
          </p:cNvPr>
          <p:cNvSpPr txBox="1">
            <a:spLocks noChangeArrowheads="1"/>
          </p:cNvSpPr>
          <p:nvPr/>
        </p:nvSpPr>
        <p:spPr bwMode="auto">
          <a:xfrm>
            <a:off x="1143000" y="0"/>
            <a:ext cx="2443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6.1.1  History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9AFA382B-57E5-B122-0765-F26DB9DF9CEE}"/>
              </a:ext>
            </a:extLst>
          </p:cNvPr>
          <p:cNvSpPr txBox="1">
            <a:spLocks noChangeArrowheads="1"/>
          </p:cNvSpPr>
          <p:nvPr/>
        </p:nvSpPr>
        <p:spPr bwMode="auto">
          <a:xfrm>
            <a:off x="1219200" y="5334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6.5</a:t>
            </a:r>
            <a:endParaRPr lang="en-US" altLang="en-US" sz="2000" i="1">
              <a:solidFill>
                <a:schemeClr val="bg1"/>
              </a:solidFill>
              <a:latin typeface="Times New Roman" panose="02020603050405020304" pitchFamily="18" charset="0"/>
            </a:endParaRPr>
          </a:p>
        </p:txBody>
      </p:sp>
      <p:sp>
        <p:nvSpPr>
          <p:cNvPr id="32771" name="Rectangle 3">
            <a:extLst>
              <a:ext uri="{FF2B5EF4-FFF2-40B4-BE49-F238E27FC236}">
                <a16:creationId xmlns:a16="http://schemas.microsoft.com/office/drawing/2014/main" id="{DB931823-8DF4-DED6-B61A-5494CC6EACA7}"/>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2" name="Rectangle 4">
            <a:extLst>
              <a:ext uri="{FF2B5EF4-FFF2-40B4-BE49-F238E27FC236}">
                <a16:creationId xmlns:a16="http://schemas.microsoft.com/office/drawing/2014/main" id="{BB10D5BE-6AC1-3AD9-AE04-78ABC28D8FC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3" name="Rectangle 5">
            <a:extLst>
              <a:ext uri="{FF2B5EF4-FFF2-40B4-BE49-F238E27FC236}">
                <a16:creationId xmlns:a16="http://schemas.microsoft.com/office/drawing/2014/main" id="{13B15FF7-1D24-1BB8-6BCF-3333E9C7B06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4" name="Rectangle 6">
            <a:extLst>
              <a:ext uri="{FF2B5EF4-FFF2-40B4-BE49-F238E27FC236}">
                <a16:creationId xmlns:a16="http://schemas.microsoft.com/office/drawing/2014/main" id="{14135FC9-6A7D-F717-8059-1FC9A2841A6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5" name="Rectangle 7">
            <a:extLst>
              <a:ext uri="{FF2B5EF4-FFF2-40B4-BE49-F238E27FC236}">
                <a16:creationId xmlns:a16="http://schemas.microsoft.com/office/drawing/2014/main" id="{1B45791E-ED73-82FA-41D5-C13B247174F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6" name="Rectangle 8">
            <a:extLst>
              <a:ext uri="{FF2B5EF4-FFF2-40B4-BE49-F238E27FC236}">
                <a16:creationId xmlns:a16="http://schemas.microsoft.com/office/drawing/2014/main" id="{F1E4D223-8F03-D1AB-A193-18832DA70FD6}"/>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7" name="Rectangle 9">
            <a:extLst>
              <a:ext uri="{FF2B5EF4-FFF2-40B4-BE49-F238E27FC236}">
                <a16:creationId xmlns:a16="http://schemas.microsoft.com/office/drawing/2014/main" id="{0D5471C5-10FF-4C9B-8E15-997644EEA2F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pic>
        <p:nvPicPr>
          <p:cNvPr id="32778" name="Picture 14">
            <a:extLst>
              <a:ext uri="{FF2B5EF4-FFF2-40B4-BE49-F238E27FC236}">
                <a16:creationId xmlns:a16="http://schemas.microsoft.com/office/drawing/2014/main" id="{18660CCF-79F4-ADFF-FF8F-69B4D4F22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895475"/>
            <a:ext cx="7815262"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15">
            <a:extLst>
              <a:ext uri="{FF2B5EF4-FFF2-40B4-BE49-F238E27FC236}">
                <a16:creationId xmlns:a16="http://schemas.microsoft.com/office/drawing/2014/main" id="{8423CE14-AC7D-E514-B39E-8B4293E67854}"/>
              </a:ext>
            </a:extLst>
          </p:cNvPr>
          <p:cNvSpPr txBox="1">
            <a:spLocks noChangeArrowheads="1"/>
          </p:cNvSpPr>
          <p:nvPr/>
        </p:nvSpPr>
        <p:spPr bwMode="auto">
          <a:xfrm>
            <a:off x="1884363" y="1371600"/>
            <a:ext cx="6221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6.15  </a:t>
            </a:r>
            <a:r>
              <a:rPr lang="en-US" altLang="en-US" sz="2000" i="1">
                <a:latin typeface="Times New Roman" panose="02020603050405020304" pitchFamily="18" charset="0"/>
              </a:rPr>
              <a:t>Trace of data for Example 6.5 (Conintued </a:t>
            </a:r>
          </a:p>
        </p:txBody>
      </p:sp>
      <p:sp>
        <p:nvSpPr>
          <p:cNvPr id="32780" name="Text Box 16">
            <a:extLst>
              <a:ext uri="{FF2B5EF4-FFF2-40B4-BE49-F238E27FC236}">
                <a16:creationId xmlns:a16="http://schemas.microsoft.com/office/drawing/2014/main" id="{A25295EF-58C7-0745-31CB-D1353E9179EC}"/>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6.2.4</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32781" name="Text Box 17">
            <a:extLst>
              <a:ext uri="{FF2B5EF4-FFF2-40B4-BE49-F238E27FC236}">
                <a16:creationId xmlns:a16="http://schemas.microsoft.com/office/drawing/2014/main" id="{61B11853-DBA7-01E0-5B8C-1DC8085D15BD}"/>
              </a:ext>
            </a:extLst>
          </p:cNvPr>
          <p:cNvSpPr txBox="1">
            <a:spLocks noChangeArrowheads="1"/>
          </p:cNvSpPr>
          <p:nvPr/>
        </p:nvSpPr>
        <p:spPr bwMode="auto">
          <a:xfrm>
            <a:off x="3124200" y="504825"/>
            <a:ext cx="1725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latin typeface="Times New Roman" panose="02020603050405020304" pitchFamily="18" charset="0"/>
              </a:rPr>
              <a:t>Continued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960C2846-B502-45DC-A9FA-2CA33CBB0393}"/>
              </a:ext>
            </a:extLst>
          </p:cNvPr>
          <p:cNvSpPr txBox="1">
            <a:spLocks noChangeArrowheads="1"/>
          </p:cNvSpPr>
          <p:nvPr/>
        </p:nvSpPr>
        <p:spPr bwMode="auto">
          <a:xfrm>
            <a:off x="1219200" y="5334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6.6</a:t>
            </a:r>
            <a:endParaRPr lang="en-US" altLang="en-US" sz="2000" i="1">
              <a:solidFill>
                <a:schemeClr val="bg1"/>
              </a:solidFill>
              <a:latin typeface="Times New Roman" panose="02020603050405020304" pitchFamily="18" charset="0"/>
            </a:endParaRPr>
          </a:p>
        </p:txBody>
      </p:sp>
      <p:sp>
        <p:nvSpPr>
          <p:cNvPr id="33795" name="Rectangle 3">
            <a:extLst>
              <a:ext uri="{FF2B5EF4-FFF2-40B4-BE49-F238E27FC236}">
                <a16:creationId xmlns:a16="http://schemas.microsoft.com/office/drawing/2014/main" id="{B0CFDAD0-607A-7113-1E83-281E7AB60603}"/>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3796" name="Rectangle 4">
            <a:extLst>
              <a:ext uri="{FF2B5EF4-FFF2-40B4-BE49-F238E27FC236}">
                <a16:creationId xmlns:a16="http://schemas.microsoft.com/office/drawing/2014/main" id="{5D9A0818-2DCC-81D1-A33F-BF925315673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3797" name="Rectangle 5">
            <a:extLst>
              <a:ext uri="{FF2B5EF4-FFF2-40B4-BE49-F238E27FC236}">
                <a16:creationId xmlns:a16="http://schemas.microsoft.com/office/drawing/2014/main" id="{951FDE15-6757-8C3B-8898-83B50073CA9F}"/>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3798" name="Rectangle 6">
            <a:extLst>
              <a:ext uri="{FF2B5EF4-FFF2-40B4-BE49-F238E27FC236}">
                <a16:creationId xmlns:a16="http://schemas.microsoft.com/office/drawing/2014/main" id="{CCA8E164-D4EF-6FD2-AEFD-17C590C2D69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3799" name="Rectangle 7">
            <a:extLst>
              <a:ext uri="{FF2B5EF4-FFF2-40B4-BE49-F238E27FC236}">
                <a16:creationId xmlns:a16="http://schemas.microsoft.com/office/drawing/2014/main" id="{99A11E06-379C-3D6A-A1CB-6D7960A530C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3800" name="Rectangle 8">
            <a:extLst>
              <a:ext uri="{FF2B5EF4-FFF2-40B4-BE49-F238E27FC236}">
                <a16:creationId xmlns:a16="http://schemas.microsoft.com/office/drawing/2014/main" id="{12BE674F-D6EF-5F65-310B-43F4CC595283}"/>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3801" name="Rectangle 9">
            <a:extLst>
              <a:ext uri="{FF2B5EF4-FFF2-40B4-BE49-F238E27FC236}">
                <a16:creationId xmlns:a16="http://schemas.microsoft.com/office/drawing/2014/main" id="{0AF91AFB-C5DA-C4FF-17E2-4005A6B4566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3802" name="Text Box 10">
            <a:extLst>
              <a:ext uri="{FF2B5EF4-FFF2-40B4-BE49-F238E27FC236}">
                <a16:creationId xmlns:a16="http://schemas.microsoft.com/office/drawing/2014/main" id="{262369E1-C42B-CE00-9A57-F40FF5CA5C8D}"/>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6.2.4</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1017867" name="Rectangle 11">
            <a:extLst>
              <a:ext uri="{FF2B5EF4-FFF2-40B4-BE49-F238E27FC236}">
                <a16:creationId xmlns:a16="http://schemas.microsoft.com/office/drawing/2014/main" id="{593A1825-0B6F-6FE0-09D9-C903F48FD6CE}"/>
              </a:ext>
            </a:extLst>
          </p:cNvPr>
          <p:cNvSpPr>
            <a:spLocks noChangeArrowheads="1"/>
          </p:cNvSpPr>
          <p:nvPr/>
        </p:nvSpPr>
        <p:spPr bwMode="auto">
          <a:xfrm>
            <a:off x="228600" y="1098550"/>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Let us see how Bob, at the destination, can decipher the ciphertext received from Alice using the same key. Table 6.16 shows some interesting points. </a:t>
            </a:r>
          </a:p>
        </p:txBody>
      </p:sp>
      <p:pic>
        <p:nvPicPr>
          <p:cNvPr id="33804" name="Picture 14">
            <a:extLst>
              <a:ext uri="{FF2B5EF4-FFF2-40B4-BE49-F238E27FC236}">
                <a16:creationId xmlns:a16="http://schemas.microsoft.com/office/drawing/2014/main" id="{BFBEECF3-52A1-EAA9-53A0-609B4FC37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2498725"/>
            <a:ext cx="788035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42" name="Rectangle 2">
            <a:extLst>
              <a:ext uri="{FF2B5EF4-FFF2-40B4-BE49-F238E27FC236}">
                <a16:creationId xmlns:a16="http://schemas.microsoft.com/office/drawing/2014/main" id="{EBEC3594-21CE-E75D-98B6-1E2C470FFD2C}"/>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931843" name="Text Box 3">
            <a:extLst>
              <a:ext uri="{FF2B5EF4-FFF2-40B4-BE49-F238E27FC236}">
                <a16:creationId xmlns:a16="http://schemas.microsoft.com/office/drawing/2014/main" id="{8DE4A55C-0E9A-235D-A28B-2F7CDF48AA00}"/>
              </a:ext>
            </a:extLst>
          </p:cNvPr>
          <p:cNvSpPr txBox="1">
            <a:spLocks noChangeArrowheads="1"/>
          </p:cNvSpPr>
          <p:nvPr/>
        </p:nvSpPr>
        <p:spPr bwMode="auto">
          <a:xfrm>
            <a:off x="228600" y="228600"/>
            <a:ext cx="3978275"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6-3   DES ANALYSIS</a:t>
            </a:r>
          </a:p>
        </p:txBody>
      </p:sp>
      <p:sp>
        <p:nvSpPr>
          <p:cNvPr id="34820" name="Text Box 4">
            <a:extLst>
              <a:ext uri="{FF2B5EF4-FFF2-40B4-BE49-F238E27FC236}">
                <a16:creationId xmlns:a16="http://schemas.microsoft.com/office/drawing/2014/main" id="{0E551369-6F49-B935-EF08-F26C4E6234A3}"/>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931845" name="Rectangle 5">
            <a:extLst>
              <a:ext uri="{FF2B5EF4-FFF2-40B4-BE49-F238E27FC236}">
                <a16:creationId xmlns:a16="http://schemas.microsoft.com/office/drawing/2014/main" id="{096291EF-48B5-798F-951A-39FD246B117B}"/>
              </a:ext>
            </a:extLst>
          </p:cNvPr>
          <p:cNvSpPr>
            <a:spLocks noChangeArrowheads="1"/>
          </p:cNvSpPr>
          <p:nvPr/>
        </p:nvSpPr>
        <p:spPr bwMode="auto">
          <a:xfrm>
            <a:off x="228600" y="11430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Critics have used a strong magnifier to analyze DES. Tests have been done to measure the strength of some desired properties in a block cipher. </a:t>
            </a:r>
          </a:p>
        </p:txBody>
      </p:sp>
      <p:sp>
        <p:nvSpPr>
          <p:cNvPr id="34822" name="Rectangle 6">
            <a:extLst>
              <a:ext uri="{FF2B5EF4-FFF2-40B4-BE49-F238E27FC236}">
                <a16:creationId xmlns:a16="http://schemas.microsoft.com/office/drawing/2014/main" id="{1FAED9B5-8C44-830C-B049-A2D560714F60}"/>
              </a:ext>
            </a:extLst>
          </p:cNvPr>
          <p:cNvSpPr>
            <a:spLocks noChangeArrowheads="1"/>
          </p:cNvSpPr>
          <p:nvPr/>
        </p:nvSpPr>
        <p:spPr bwMode="auto">
          <a:xfrm>
            <a:off x="152400" y="4772025"/>
            <a:ext cx="762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chemeClr val="hlink"/>
                </a:solidFill>
                <a:latin typeface="Times New Roman" panose="02020603050405020304" pitchFamily="18" charset="0"/>
              </a:rPr>
              <a:t>6.3.1</a:t>
            </a:r>
            <a:r>
              <a:rPr lang="en-US" altLang="en-US" sz="2400">
                <a:solidFill>
                  <a:srgbClr val="0033CC"/>
                </a:solidFill>
                <a:latin typeface="Times New Roman" panose="02020603050405020304" pitchFamily="18" charset="0"/>
              </a:rPr>
              <a:t>  Properties</a:t>
            </a:r>
            <a:br>
              <a:rPr lang="fr-FR" altLang="en-US" sz="2400">
                <a:solidFill>
                  <a:srgbClr val="0033CC"/>
                </a:solidFill>
                <a:latin typeface="Times New Roman" panose="02020603050405020304" pitchFamily="18" charset="0"/>
              </a:rPr>
            </a:br>
            <a:r>
              <a:rPr lang="fr-FR" altLang="en-US" sz="2400">
                <a:solidFill>
                  <a:schemeClr val="hlink"/>
                </a:solidFill>
                <a:latin typeface="Times New Roman" panose="02020603050405020304" pitchFamily="18" charset="0"/>
              </a:rPr>
              <a:t>6.3.2</a:t>
            </a:r>
            <a:r>
              <a:rPr lang="fr-FR" altLang="en-US" sz="2400">
                <a:solidFill>
                  <a:srgbClr val="0033CC"/>
                </a:solidFill>
                <a:latin typeface="Times New Roman" panose="02020603050405020304" pitchFamily="18" charset="0"/>
              </a:rPr>
              <a:t>  Design Criteria</a:t>
            </a:r>
          </a:p>
          <a:p>
            <a:pPr>
              <a:buClr>
                <a:schemeClr val="tx1"/>
              </a:buClr>
              <a:buSzPct val="117000"/>
              <a:buFont typeface="Wingdings" panose="05000000000000000000" pitchFamily="2" charset="2"/>
              <a:buNone/>
            </a:pPr>
            <a:r>
              <a:rPr lang="fr-FR" altLang="en-US" sz="2400">
                <a:solidFill>
                  <a:schemeClr val="hlink"/>
                </a:solidFill>
                <a:latin typeface="Times New Roman" panose="02020603050405020304" pitchFamily="18" charset="0"/>
              </a:rPr>
              <a:t>6.3.3</a:t>
            </a:r>
            <a:r>
              <a:rPr lang="fr-FR" altLang="en-US" sz="2400">
                <a:solidFill>
                  <a:srgbClr val="0033CC"/>
                </a:solidFill>
                <a:latin typeface="Times New Roman" panose="02020603050405020304" pitchFamily="18" charset="0"/>
              </a:rPr>
              <a:t>  DES Weaknesses</a:t>
            </a:r>
            <a:endParaRPr lang="en-US" altLang="en-US" sz="2400">
              <a:solidFill>
                <a:srgbClr val="0033CC"/>
              </a:solidFill>
              <a:latin typeface="Times New Roman" panose="02020603050405020304" pitchFamily="18" charset="0"/>
            </a:endParaRPr>
          </a:p>
        </p:txBody>
      </p:sp>
      <p:sp>
        <p:nvSpPr>
          <p:cNvPr id="931847" name="Text Box 7">
            <a:extLst>
              <a:ext uri="{FF2B5EF4-FFF2-40B4-BE49-F238E27FC236}">
                <a16:creationId xmlns:a16="http://schemas.microsoft.com/office/drawing/2014/main" id="{53F3D163-526B-A2EB-751D-84E0FB015B2F}"/>
              </a:ext>
            </a:extLst>
          </p:cNvPr>
          <p:cNvSpPr txBox="1">
            <a:spLocks noChangeArrowheads="1"/>
          </p:cNvSpPr>
          <p:nvPr/>
        </p:nvSpPr>
        <p:spPr bwMode="auto">
          <a:xfrm>
            <a:off x="165100" y="4295775"/>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5259290-B6F3-0873-62A8-6A686F4E852B}"/>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3" name="Rectangle 3">
            <a:extLst>
              <a:ext uri="{FF2B5EF4-FFF2-40B4-BE49-F238E27FC236}">
                <a16:creationId xmlns:a16="http://schemas.microsoft.com/office/drawing/2014/main" id="{BF2FE9E1-6AA8-B2F6-1A0A-7C2BDDF1D95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4" name="Rectangle 4">
            <a:extLst>
              <a:ext uri="{FF2B5EF4-FFF2-40B4-BE49-F238E27FC236}">
                <a16:creationId xmlns:a16="http://schemas.microsoft.com/office/drawing/2014/main" id="{D6DB4F13-B1D8-2EF7-5690-072300646E0C}"/>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5" name="Rectangle 5">
            <a:extLst>
              <a:ext uri="{FF2B5EF4-FFF2-40B4-BE49-F238E27FC236}">
                <a16:creationId xmlns:a16="http://schemas.microsoft.com/office/drawing/2014/main" id="{C75A342C-8F8A-87DB-7EA4-60EB8A9A4A6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6" name="Rectangle 6">
            <a:extLst>
              <a:ext uri="{FF2B5EF4-FFF2-40B4-BE49-F238E27FC236}">
                <a16:creationId xmlns:a16="http://schemas.microsoft.com/office/drawing/2014/main" id="{B3DA6CA7-E892-A62E-A4E4-0CD05851843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7" name="Rectangle 7">
            <a:extLst>
              <a:ext uri="{FF2B5EF4-FFF2-40B4-BE49-F238E27FC236}">
                <a16:creationId xmlns:a16="http://schemas.microsoft.com/office/drawing/2014/main" id="{B93C7344-537C-F9E2-0C89-72F02552A073}"/>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8" name="Rectangle 8">
            <a:extLst>
              <a:ext uri="{FF2B5EF4-FFF2-40B4-BE49-F238E27FC236}">
                <a16:creationId xmlns:a16="http://schemas.microsoft.com/office/drawing/2014/main" id="{2D181242-D5F0-871E-C12A-104A9E7DEC3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5849" name="Rectangle 9">
            <a:extLst>
              <a:ext uri="{FF2B5EF4-FFF2-40B4-BE49-F238E27FC236}">
                <a16:creationId xmlns:a16="http://schemas.microsoft.com/office/drawing/2014/main" id="{8E162033-DE31-6F73-FDDF-BF4A0C9D627B}"/>
              </a:ext>
            </a:extLst>
          </p:cNvPr>
          <p:cNvSpPr>
            <a:spLocks noChangeArrowheads="1"/>
          </p:cNvSpPr>
          <p:nvPr/>
        </p:nvSpPr>
        <p:spPr bwMode="auto">
          <a:xfrm>
            <a:off x="228600" y="9144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Two desired properties of a block cipher are the </a:t>
            </a:r>
            <a:r>
              <a:rPr lang="en-US" altLang="en-US" sz="2800" i="1">
                <a:solidFill>
                  <a:schemeClr val="hlink"/>
                </a:solidFill>
                <a:latin typeface="Times New Roman" panose="02020603050405020304" pitchFamily="18" charset="0"/>
              </a:rPr>
              <a:t>avalanche effect</a:t>
            </a:r>
            <a:r>
              <a:rPr lang="en-US" altLang="en-US" sz="2800" i="1">
                <a:latin typeface="Times New Roman" panose="02020603050405020304" pitchFamily="18" charset="0"/>
              </a:rPr>
              <a:t> and the </a:t>
            </a:r>
            <a:r>
              <a:rPr lang="en-US" altLang="en-US" sz="2800" i="1">
                <a:solidFill>
                  <a:schemeClr val="hlink"/>
                </a:solidFill>
                <a:latin typeface="Times New Roman" panose="02020603050405020304" pitchFamily="18" charset="0"/>
              </a:rPr>
              <a:t>completeness</a:t>
            </a:r>
            <a:r>
              <a:rPr lang="en-US" altLang="en-US" sz="2800" i="1">
                <a:latin typeface="Times New Roman" panose="02020603050405020304" pitchFamily="18" charset="0"/>
              </a:rPr>
              <a:t>.</a:t>
            </a:r>
          </a:p>
        </p:txBody>
      </p:sp>
      <p:sp>
        <p:nvSpPr>
          <p:cNvPr id="35850" name="Text Box 10">
            <a:extLst>
              <a:ext uri="{FF2B5EF4-FFF2-40B4-BE49-F238E27FC236}">
                <a16:creationId xmlns:a16="http://schemas.microsoft.com/office/drawing/2014/main" id="{97478C2D-328A-1792-C03A-93A9A520AF9C}"/>
              </a:ext>
            </a:extLst>
          </p:cNvPr>
          <p:cNvSpPr txBox="1">
            <a:spLocks noChangeArrowheads="1"/>
          </p:cNvSpPr>
          <p:nvPr/>
        </p:nvSpPr>
        <p:spPr bwMode="auto">
          <a:xfrm>
            <a:off x="1143000" y="0"/>
            <a:ext cx="2917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6.3.1  Properties</a:t>
            </a:r>
          </a:p>
        </p:txBody>
      </p:sp>
      <p:sp>
        <p:nvSpPr>
          <p:cNvPr id="35851" name="Text Box 19">
            <a:extLst>
              <a:ext uri="{FF2B5EF4-FFF2-40B4-BE49-F238E27FC236}">
                <a16:creationId xmlns:a16="http://schemas.microsoft.com/office/drawing/2014/main" id="{BA6FE021-458B-7776-C11A-71F03D531289}"/>
              </a:ext>
            </a:extLst>
          </p:cNvPr>
          <p:cNvSpPr txBox="1">
            <a:spLocks noChangeArrowheads="1"/>
          </p:cNvSpPr>
          <p:nvPr/>
        </p:nvSpPr>
        <p:spPr bwMode="auto">
          <a:xfrm>
            <a:off x="381000" y="25146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6.7</a:t>
            </a:r>
            <a:endParaRPr lang="en-US" altLang="en-US" sz="2000" i="1">
              <a:solidFill>
                <a:schemeClr val="bg1"/>
              </a:solidFill>
              <a:latin typeface="Times New Roman" panose="02020603050405020304" pitchFamily="18" charset="0"/>
            </a:endParaRPr>
          </a:p>
        </p:txBody>
      </p:sp>
      <p:sp>
        <p:nvSpPr>
          <p:cNvPr id="1036308" name="Rectangle 20">
            <a:extLst>
              <a:ext uri="{FF2B5EF4-FFF2-40B4-BE49-F238E27FC236}">
                <a16:creationId xmlns:a16="http://schemas.microsoft.com/office/drawing/2014/main" id="{0F15266F-2C19-4F3B-454F-2F04524CB294}"/>
              </a:ext>
            </a:extLst>
          </p:cNvPr>
          <p:cNvSpPr>
            <a:spLocks noChangeArrowheads="1"/>
          </p:cNvSpPr>
          <p:nvPr/>
        </p:nvSpPr>
        <p:spPr bwMode="auto">
          <a:xfrm>
            <a:off x="228600" y="3046413"/>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To check the avalanche effect in DES, let us encrypt two plaintext blocks (with the same key) that differ only in one bit and observe the differences in the number of bits in each round.</a:t>
            </a:r>
          </a:p>
        </p:txBody>
      </p:sp>
      <p:pic>
        <p:nvPicPr>
          <p:cNvPr id="35853" name="Picture 21">
            <a:extLst>
              <a:ext uri="{FF2B5EF4-FFF2-40B4-BE49-F238E27FC236}">
                <a16:creationId xmlns:a16="http://schemas.microsoft.com/office/drawing/2014/main" id="{4B9F09B5-59FE-5B35-6DE9-56CBBF2C7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70450"/>
            <a:ext cx="7542213"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32866B7B-2ABE-29A8-7EBA-630AD8EE4353}"/>
              </a:ext>
            </a:extLst>
          </p:cNvPr>
          <p:cNvSpPr txBox="1">
            <a:spLocks noChangeArrowheads="1"/>
          </p:cNvSpPr>
          <p:nvPr/>
        </p:nvSpPr>
        <p:spPr bwMode="auto">
          <a:xfrm>
            <a:off x="1219200" y="5334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6.7</a:t>
            </a:r>
            <a:endParaRPr lang="en-US" altLang="en-US" sz="2000" i="1">
              <a:solidFill>
                <a:schemeClr val="bg1"/>
              </a:solidFill>
              <a:latin typeface="Times New Roman" panose="02020603050405020304" pitchFamily="18" charset="0"/>
            </a:endParaRPr>
          </a:p>
        </p:txBody>
      </p:sp>
      <p:sp>
        <p:nvSpPr>
          <p:cNvPr id="36867" name="Rectangle 3">
            <a:extLst>
              <a:ext uri="{FF2B5EF4-FFF2-40B4-BE49-F238E27FC236}">
                <a16:creationId xmlns:a16="http://schemas.microsoft.com/office/drawing/2014/main" id="{B810CA94-E308-BBF1-BF50-ADEB653369A4}"/>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6868" name="Rectangle 4">
            <a:extLst>
              <a:ext uri="{FF2B5EF4-FFF2-40B4-BE49-F238E27FC236}">
                <a16:creationId xmlns:a16="http://schemas.microsoft.com/office/drawing/2014/main" id="{9258B597-58FD-ECBF-E187-3C172FBDE5A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6869" name="Rectangle 5">
            <a:extLst>
              <a:ext uri="{FF2B5EF4-FFF2-40B4-BE49-F238E27FC236}">
                <a16:creationId xmlns:a16="http://schemas.microsoft.com/office/drawing/2014/main" id="{D2C60691-5E4C-1817-A3C3-F7A61A7928E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6870" name="Rectangle 6">
            <a:extLst>
              <a:ext uri="{FF2B5EF4-FFF2-40B4-BE49-F238E27FC236}">
                <a16:creationId xmlns:a16="http://schemas.microsoft.com/office/drawing/2014/main" id="{31EA9A67-C3A1-5124-3757-52A88C927FA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6871" name="Rectangle 7">
            <a:extLst>
              <a:ext uri="{FF2B5EF4-FFF2-40B4-BE49-F238E27FC236}">
                <a16:creationId xmlns:a16="http://schemas.microsoft.com/office/drawing/2014/main" id="{E01300E8-10AD-F733-7F65-E67E2515C11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6872" name="Rectangle 8">
            <a:extLst>
              <a:ext uri="{FF2B5EF4-FFF2-40B4-BE49-F238E27FC236}">
                <a16:creationId xmlns:a16="http://schemas.microsoft.com/office/drawing/2014/main" id="{4B366C45-F72C-A884-E7AA-26A2E1B457E8}"/>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6873" name="Rectangle 9">
            <a:extLst>
              <a:ext uri="{FF2B5EF4-FFF2-40B4-BE49-F238E27FC236}">
                <a16:creationId xmlns:a16="http://schemas.microsoft.com/office/drawing/2014/main" id="{4871468D-9CF5-D2BB-379E-9FD29274B7D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6874" name="Text Box 10">
            <a:extLst>
              <a:ext uri="{FF2B5EF4-FFF2-40B4-BE49-F238E27FC236}">
                <a16:creationId xmlns:a16="http://schemas.microsoft.com/office/drawing/2014/main" id="{C97DE81E-2EA6-BB5A-B451-021ACDD2C724}"/>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6.3.1</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1042445" name="Rectangle 13">
            <a:extLst>
              <a:ext uri="{FF2B5EF4-FFF2-40B4-BE49-F238E27FC236}">
                <a16:creationId xmlns:a16="http://schemas.microsoft.com/office/drawing/2014/main" id="{7A0ADE11-6608-10EF-288C-526FEFEE3287}"/>
              </a:ext>
            </a:extLst>
          </p:cNvPr>
          <p:cNvSpPr>
            <a:spLocks noChangeArrowheads="1"/>
          </p:cNvSpPr>
          <p:nvPr/>
        </p:nvSpPr>
        <p:spPr bwMode="auto">
          <a:xfrm>
            <a:off x="381000" y="1295400"/>
            <a:ext cx="8229600" cy="1552575"/>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Although the two plaintext blocks differ only in the rightmost bit, the ciphertext blocks differ in 29 bits. This means that changing approximately 1.5 percent of the plaintext creates a</a:t>
            </a:r>
          </a:p>
          <a:p>
            <a:pPr algn="just" eaLnBrk="1" hangingPunct="1">
              <a:defRPr/>
            </a:pPr>
            <a:r>
              <a:rPr lang="en-US" sz="2400">
                <a:effectLst>
                  <a:outerShdw blurRad="38100" dist="38100" dir="2700000" algn="tl">
                    <a:srgbClr val="C0C0C0"/>
                  </a:outerShdw>
                </a:effectLst>
                <a:latin typeface="Times New Roman" pitchFamily="18" charset="0"/>
              </a:rPr>
              <a:t>change of approximately 45 percent in the ciphertext.</a:t>
            </a:r>
          </a:p>
        </p:txBody>
      </p:sp>
      <p:pic>
        <p:nvPicPr>
          <p:cNvPr id="36876" name="Picture 14">
            <a:extLst>
              <a:ext uri="{FF2B5EF4-FFF2-40B4-BE49-F238E27FC236}">
                <a16:creationId xmlns:a16="http://schemas.microsoft.com/office/drawing/2014/main" id="{0E2AF02E-8E20-B674-08C1-DEC3F2D64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3832225"/>
            <a:ext cx="77882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Text Box 15">
            <a:extLst>
              <a:ext uri="{FF2B5EF4-FFF2-40B4-BE49-F238E27FC236}">
                <a16:creationId xmlns:a16="http://schemas.microsoft.com/office/drawing/2014/main" id="{659E2012-8313-056A-879E-D0D98ECCAFCA}"/>
              </a:ext>
            </a:extLst>
          </p:cNvPr>
          <p:cNvSpPr txBox="1">
            <a:spLocks noChangeArrowheads="1"/>
          </p:cNvSpPr>
          <p:nvPr/>
        </p:nvSpPr>
        <p:spPr bwMode="auto">
          <a:xfrm>
            <a:off x="1295400" y="3200400"/>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6.17  </a:t>
            </a:r>
            <a:r>
              <a:rPr lang="en-US" altLang="en-US" sz="2000" i="1">
                <a:latin typeface="Times New Roman" panose="02020603050405020304" pitchFamily="18" charset="0"/>
              </a:rPr>
              <a:t>Number of bit differences for Example 6.7</a:t>
            </a:r>
          </a:p>
        </p:txBody>
      </p:sp>
      <p:sp>
        <p:nvSpPr>
          <p:cNvPr id="36878" name="Text Box 16">
            <a:extLst>
              <a:ext uri="{FF2B5EF4-FFF2-40B4-BE49-F238E27FC236}">
                <a16:creationId xmlns:a16="http://schemas.microsoft.com/office/drawing/2014/main" id="{2BDF78AE-5581-7A37-C89D-1333DE7BDFA6}"/>
              </a:ext>
            </a:extLst>
          </p:cNvPr>
          <p:cNvSpPr txBox="1">
            <a:spLocks noChangeArrowheads="1"/>
          </p:cNvSpPr>
          <p:nvPr/>
        </p:nvSpPr>
        <p:spPr bwMode="auto">
          <a:xfrm>
            <a:off x="3109913" y="555625"/>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i="1">
                <a:latin typeface="Times New Roman" panose="02020603050405020304" pitchFamily="18" charset="0"/>
              </a:rPr>
              <a:t>Continued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E6958ED-8687-F562-AF02-5974BB446202}"/>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7891" name="Rectangle 3">
            <a:extLst>
              <a:ext uri="{FF2B5EF4-FFF2-40B4-BE49-F238E27FC236}">
                <a16:creationId xmlns:a16="http://schemas.microsoft.com/office/drawing/2014/main" id="{3D515C9B-E968-792F-C9BB-48BFE372C70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7892" name="Rectangle 4">
            <a:extLst>
              <a:ext uri="{FF2B5EF4-FFF2-40B4-BE49-F238E27FC236}">
                <a16:creationId xmlns:a16="http://schemas.microsoft.com/office/drawing/2014/main" id="{CB333A02-89AD-BB3E-EE98-9E84674770C4}"/>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7893" name="Rectangle 5">
            <a:extLst>
              <a:ext uri="{FF2B5EF4-FFF2-40B4-BE49-F238E27FC236}">
                <a16:creationId xmlns:a16="http://schemas.microsoft.com/office/drawing/2014/main" id="{C819830E-117E-9D8A-5172-E07D7996AD4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7894" name="Rectangle 6">
            <a:extLst>
              <a:ext uri="{FF2B5EF4-FFF2-40B4-BE49-F238E27FC236}">
                <a16:creationId xmlns:a16="http://schemas.microsoft.com/office/drawing/2014/main" id="{B855B533-B687-2478-8F93-4FF1B0234A5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7895" name="Rectangle 7">
            <a:extLst>
              <a:ext uri="{FF2B5EF4-FFF2-40B4-BE49-F238E27FC236}">
                <a16:creationId xmlns:a16="http://schemas.microsoft.com/office/drawing/2014/main" id="{02780D89-C206-9B0D-33FF-CA762F177AC9}"/>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7896" name="Rectangle 8">
            <a:extLst>
              <a:ext uri="{FF2B5EF4-FFF2-40B4-BE49-F238E27FC236}">
                <a16:creationId xmlns:a16="http://schemas.microsoft.com/office/drawing/2014/main" id="{EAFA31FE-62ED-95AD-4590-B08433112FD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7897" name="Text Box 10">
            <a:extLst>
              <a:ext uri="{FF2B5EF4-FFF2-40B4-BE49-F238E27FC236}">
                <a16:creationId xmlns:a16="http://schemas.microsoft.com/office/drawing/2014/main" id="{B75DC67D-7432-8110-BF81-E8BA93452F13}"/>
              </a:ext>
            </a:extLst>
          </p:cNvPr>
          <p:cNvSpPr txBox="1">
            <a:spLocks noChangeArrowheads="1"/>
          </p:cNvSpPr>
          <p:nvPr/>
        </p:nvSpPr>
        <p:spPr bwMode="auto">
          <a:xfrm>
            <a:off x="1143000" y="0"/>
            <a:ext cx="2960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6.3.1</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37898" name="Rectangle 11">
            <a:extLst>
              <a:ext uri="{FF2B5EF4-FFF2-40B4-BE49-F238E27FC236}">
                <a16:creationId xmlns:a16="http://schemas.microsoft.com/office/drawing/2014/main" id="{578D815C-FF82-4A99-DB0C-0F24C729C594}"/>
              </a:ext>
            </a:extLst>
          </p:cNvPr>
          <p:cNvSpPr>
            <a:spLocks noChangeArrowheads="1"/>
          </p:cNvSpPr>
          <p:nvPr/>
        </p:nvSpPr>
        <p:spPr bwMode="auto">
          <a:xfrm>
            <a:off x="152400" y="1143000"/>
            <a:ext cx="86868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Completeness effect</a:t>
            </a:r>
          </a:p>
          <a:p>
            <a:pPr algn="just"/>
            <a:r>
              <a:rPr lang="en-US" altLang="en-US" sz="2800" i="1">
                <a:latin typeface="Times New Roman" panose="02020603050405020304" pitchFamily="18" charset="0"/>
              </a:rPr>
              <a:t>Completeness effect means that each bit of the ciphertext needs to depend on many bits on the plaintext.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F727ECC-65F8-B2DA-3920-E19E87291FAB}"/>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5" name="Rectangle 3">
            <a:extLst>
              <a:ext uri="{FF2B5EF4-FFF2-40B4-BE49-F238E27FC236}">
                <a16:creationId xmlns:a16="http://schemas.microsoft.com/office/drawing/2014/main" id="{4C96D916-B1B1-6B20-3F3F-56089BEC3E5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6" name="Rectangle 4">
            <a:extLst>
              <a:ext uri="{FF2B5EF4-FFF2-40B4-BE49-F238E27FC236}">
                <a16:creationId xmlns:a16="http://schemas.microsoft.com/office/drawing/2014/main" id="{39943346-046C-F189-62AA-73E89583EF3F}"/>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7" name="Rectangle 5">
            <a:extLst>
              <a:ext uri="{FF2B5EF4-FFF2-40B4-BE49-F238E27FC236}">
                <a16:creationId xmlns:a16="http://schemas.microsoft.com/office/drawing/2014/main" id="{3206C192-21EE-CBDE-E550-8D21899D807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8" name="Rectangle 6">
            <a:extLst>
              <a:ext uri="{FF2B5EF4-FFF2-40B4-BE49-F238E27FC236}">
                <a16:creationId xmlns:a16="http://schemas.microsoft.com/office/drawing/2014/main" id="{3315D9FF-34B5-9258-ADE3-1C952AB827F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9" name="Rectangle 7">
            <a:extLst>
              <a:ext uri="{FF2B5EF4-FFF2-40B4-BE49-F238E27FC236}">
                <a16:creationId xmlns:a16="http://schemas.microsoft.com/office/drawing/2014/main" id="{8C7F32E6-C9F7-FD83-00E9-80EE0EC8DE07}"/>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20" name="Rectangle 8">
            <a:extLst>
              <a:ext uri="{FF2B5EF4-FFF2-40B4-BE49-F238E27FC236}">
                <a16:creationId xmlns:a16="http://schemas.microsoft.com/office/drawing/2014/main" id="{A23A309B-B836-FD59-C06C-029791A0D6A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21" name="Rectangle 9">
            <a:extLst>
              <a:ext uri="{FF2B5EF4-FFF2-40B4-BE49-F238E27FC236}">
                <a16:creationId xmlns:a16="http://schemas.microsoft.com/office/drawing/2014/main" id="{48E8D876-5395-B4CE-F642-9F6C58F890C8}"/>
              </a:ext>
            </a:extLst>
          </p:cNvPr>
          <p:cNvSpPr>
            <a:spLocks noChangeArrowheads="1"/>
          </p:cNvSpPr>
          <p:nvPr/>
        </p:nvSpPr>
        <p:spPr bwMode="auto">
          <a:xfrm>
            <a:off x="228600" y="9144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i="1">
              <a:latin typeface="Times New Roman" panose="02020603050405020304" pitchFamily="18" charset="0"/>
            </a:endParaRPr>
          </a:p>
        </p:txBody>
      </p:sp>
      <p:sp>
        <p:nvSpPr>
          <p:cNvPr id="38922" name="Text Box 10">
            <a:extLst>
              <a:ext uri="{FF2B5EF4-FFF2-40B4-BE49-F238E27FC236}">
                <a16:creationId xmlns:a16="http://schemas.microsoft.com/office/drawing/2014/main" id="{1F659029-4616-2A49-A98B-5DFDF422BAE4}"/>
              </a:ext>
            </a:extLst>
          </p:cNvPr>
          <p:cNvSpPr txBox="1">
            <a:spLocks noChangeArrowheads="1"/>
          </p:cNvSpPr>
          <p:nvPr/>
        </p:nvSpPr>
        <p:spPr bwMode="auto">
          <a:xfrm>
            <a:off x="1143000" y="0"/>
            <a:ext cx="3787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6.3.2  Design Criteria</a:t>
            </a:r>
          </a:p>
        </p:txBody>
      </p:sp>
      <p:sp>
        <p:nvSpPr>
          <p:cNvPr id="38923" name="Rectangle 11">
            <a:extLst>
              <a:ext uri="{FF2B5EF4-FFF2-40B4-BE49-F238E27FC236}">
                <a16:creationId xmlns:a16="http://schemas.microsoft.com/office/drawing/2014/main" id="{5F215C8C-B1E0-A7E5-3641-73ADB5088DC1}"/>
              </a:ext>
            </a:extLst>
          </p:cNvPr>
          <p:cNvSpPr>
            <a:spLocks noChangeArrowheads="1"/>
          </p:cNvSpPr>
          <p:nvPr/>
        </p:nvSpPr>
        <p:spPr bwMode="auto">
          <a:xfrm>
            <a:off x="152400" y="882650"/>
            <a:ext cx="86868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S-Boxe</a:t>
            </a:r>
          </a:p>
          <a:p>
            <a:pPr algn="just"/>
            <a:r>
              <a:rPr lang="en-US" altLang="en-US" sz="2800" i="1">
                <a:latin typeface="Times New Roman" panose="02020603050405020304" pitchFamily="18" charset="0"/>
              </a:rPr>
              <a:t>The design provides confusion and diffusion of bits from each round to the next. </a:t>
            </a:r>
          </a:p>
        </p:txBody>
      </p:sp>
      <p:sp>
        <p:nvSpPr>
          <p:cNvPr id="38924" name="Rectangle 12">
            <a:extLst>
              <a:ext uri="{FF2B5EF4-FFF2-40B4-BE49-F238E27FC236}">
                <a16:creationId xmlns:a16="http://schemas.microsoft.com/office/drawing/2014/main" id="{369C0BE5-39E3-F59D-FF12-EBDE27E297B7}"/>
              </a:ext>
            </a:extLst>
          </p:cNvPr>
          <p:cNvSpPr>
            <a:spLocks noChangeArrowheads="1"/>
          </p:cNvSpPr>
          <p:nvPr/>
        </p:nvSpPr>
        <p:spPr bwMode="auto">
          <a:xfrm>
            <a:off x="76200" y="23622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P-Boxes</a:t>
            </a:r>
          </a:p>
          <a:p>
            <a:pPr algn="just"/>
            <a:r>
              <a:rPr lang="en-US" altLang="en-US" sz="2800" i="1">
                <a:latin typeface="Times New Roman" panose="02020603050405020304" pitchFamily="18" charset="0"/>
              </a:rPr>
              <a:t>They provide diffusion of bits.</a:t>
            </a:r>
          </a:p>
        </p:txBody>
      </p:sp>
      <p:sp>
        <p:nvSpPr>
          <p:cNvPr id="38925" name="Rectangle 13">
            <a:extLst>
              <a:ext uri="{FF2B5EF4-FFF2-40B4-BE49-F238E27FC236}">
                <a16:creationId xmlns:a16="http://schemas.microsoft.com/office/drawing/2014/main" id="{1762ECC4-7EE5-3931-1C33-53A97313F612}"/>
              </a:ext>
            </a:extLst>
          </p:cNvPr>
          <p:cNvSpPr>
            <a:spLocks noChangeArrowheads="1"/>
          </p:cNvSpPr>
          <p:nvPr/>
        </p:nvSpPr>
        <p:spPr bwMode="auto">
          <a:xfrm>
            <a:off x="152400" y="3838575"/>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Number of Rounds</a:t>
            </a:r>
          </a:p>
          <a:p>
            <a:pPr algn="just"/>
            <a:r>
              <a:rPr lang="en-US" altLang="en-US" sz="2800" i="1">
                <a:latin typeface="Times New Roman" panose="02020603050405020304" pitchFamily="18" charset="0"/>
              </a:rPr>
              <a:t>DES uses sixteen rounds of Feistel ciphers. the ciphertext is thoroughly a random function of plaintext and ciphertext.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B73E354-C4A6-EAC5-70E0-3A29AA319860}"/>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39" name="Rectangle 3">
            <a:extLst>
              <a:ext uri="{FF2B5EF4-FFF2-40B4-BE49-F238E27FC236}">
                <a16:creationId xmlns:a16="http://schemas.microsoft.com/office/drawing/2014/main" id="{10A9D3FC-3FC1-4C10-8450-98C8763AFE4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0" name="Rectangle 4">
            <a:extLst>
              <a:ext uri="{FF2B5EF4-FFF2-40B4-BE49-F238E27FC236}">
                <a16:creationId xmlns:a16="http://schemas.microsoft.com/office/drawing/2014/main" id="{24FBC1E4-B53D-7322-56F0-6C6D671A97E0}"/>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1" name="Rectangle 5">
            <a:extLst>
              <a:ext uri="{FF2B5EF4-FFF2-40B4-BE49-F238E27FC236}">
                <a16:creationId xmlns:a16="http://schemas.microsoft.com/office/drawing/2014/main" id="{CE01A17A-F6C6-1B69-1378-3407455D8C9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2" name="Rectangle 6">
            <a:extLst>
              <a:ext uri="{FF2B5EF4-FFF2-40B4-BE49-F238E27FC236}">
                <a16:creationId xmlns:a16="http://schemas.microsoft.com/office/drawing/2014/main" id="{F25E07E1-3B4B-DA65-AD32-20A02073CDC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3" name="Rectangle 7">
            <a:extLst>
              <a:ext uri="{FF2B5EF4-FFF2-40B4-BE49-F238E27FC236}">
                <a16:creationId xmlns:a16="http://schemas.microsoft.com/office/drawing/2014/main" id="{2AE8FB31-C4DB-3773-9D2C-BEC8C039F50A}"/>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4" name="Rectangle 8">
            <a:extLst>
              <a:ext uri="{FF2B5EF4-FFF2-40B4-BE49-F238E27FC236}">
                <a16:creationId xmlns:a16="http://schemas.microsoft.com/office/drawing/2014/main" id="{0C642C76-56B7-E3E8-222A-35647D6588E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5" name="Rectangle 9">
            <a:extLst>
              <a:ext uri="{FF2B5EF4-FFF2-40B4-BE49-F238E27FC236}">
                <a16:creationId xmlns:a16="http://schemas.microsoft.com/office/drawing/2014/main" id="{82E0093B-80D0-FB99-EF10-AA99B57441C1}"/>
              </a:ext>
            </a:extLst>
          </p:cNvPr>
          <p:cNvSpPr>
            <a:spLocks noChangeArrowheads="1"/>
          </p:cNvSpPr>
          <p:nvPr/>
        </p:nvSpPr>
        <p:spPr bwMode="auto">
          <a:xfrm>
            <a:off x="228600" y="9144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During the last few years critics have found some weaknesses in DES.</a:t>
            </a:r>
          </a:p>
        </p:txBody>
      </p:sp>
      <p:sp>
        <p:nvSpPr>
          <p:cNvPr id="39946" name="Text Box 10">
            <a:extLst>
              <a:ext uri="{FF2B5EF4-FFF2-40B4-BE49-F238E27FC236}">
                <a16:creationId xmlns:a16="http://schemas.microsoft.com/office/drawing/2014/main" id="{EFB13D58-5D34-0740-F659-A7E098E53CB7}"/>
              </a:ext>
            </a:extLst>
          </p:cNvPr>
          <p:cNvSpPr txBox="1">
            <a:spLocks noChangeArrowheads="1"/>
          </p:cNvSpPr>
          <p:nvPr/>
        </p:nvSpPr>
        <p:spPr bwMode="auto">
          <a:xfrm>
            <a:off x="1143000" y="0"/>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6.3.3  DES Weaknesses</a:t>
            </a:r>
          </a:p>
        </p:txBody>
      </p:sp>
      <p:sp>
        <p:nvSpPr>
          <p:cNvPr id="39947" name="Rectangle 11">
            <a:extLst>
              <a:ext uri="{FF2B5EF4-FFF2-40B4-BE49-F238E27FC236}">
                <a16:creationId xmlns:a16="http://schemas.microsoft.com/office/drawing/2014/main" id="{5B0DBCEB-FDF3-D62F-7F11-05AF8EF74470}"/>
              </a:ext>
            </a:extLst>
          </p:cNvPr>
          <p:cNvSpPr>
            <a:spLocks noChangeArrowheads="1"/>
          </p:cNvSpPr>
          <p:nvPr/>
        </p:nvSpPr>
        <p:spPr bwMode="auto">
          <a:xfrm>
            <a:off x="152400" y="1828800"/>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Weaknesses in Cipher Design</a:t>
            </a:r>
          </a:p>
          <a:p>
            <a:pPr algn="just"/>
            <a:r>
              <a:rPr lang="en-US" altLang="en-US" sz="2800" i="1">
                <a:latin typeface="Times New Roman" panose="02020603050405020304" pitchFamily="18" charset="0"/>
              </a:rPr>
              <a:t>1. Weaknesses in S-boxes</a:t>
            </a:r>
          </a:p>
          <a:p>
            <a:pPr algn="just"/>
            <a:r>
              <a:rPr lang="en-US" altLang="en-US" sz="2800" i="1">
                <a:latin typeface="Times New Roman" panose="02020603050405020304" pitchFamily="18" charset="0"/>
              </a:rPr>
              <a:t>2. Weaknesses in P-boxes</a:t>
            </a:r>
          </a:p>
          <a:p>
            <a:pPr algn="just"/>
            <a:r>
              <a:rPr lang="en-US" altLang="en-US" sz="2800" i="1">
                <a:latin typeface="Times New Roman" panose="02020603050405020304" pitchFamily="18" charset="0"/>
              </a:rPr>
              <a:t>3. Weaknesses in Key</a:t>
            </a:r>
          </a:p>
        </p:txBody>
      </p:sp>
      <p:pic>
        <p:nvPicPr>
          <p:cNvPr id="14" name="Picture 13">
            <a:extLst>
              <a:ext uri="{FF2B5EF4-FFF2-40B4-BE49-F238E27FC236}">
                <a16:creationId xmlns:a16="http://schemas.microsoft.com/office/drawing/2014/main" id="{BA65D92F-6D41-5467-9A8E-E2D25A628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6" t="-520" r="49741" b="790"/>
          <a:stretch>
            <a:fillRect/>
          </a:stretch>
        </p:blipFill>
        <p:spPr bwMode="auto">
          <a:xfrm>
            <a:off x="228600" y="4038600"/>
            <a:ext cx="4038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D9645315-B901-CC3B-F2C3-8362CD128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9942" t="-2" b="-758"/>
          <a:stretch>
            <a:fillRect/>
          </a:stretch>
        </p:blipFill>
        <p:spPr bwMode="auto">
          <a:xfrm>
            <a:off x="4681538" y="4038600"/>
            <a:ext cx="370046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274BB607-1CFE-9E41-7812-FF5F2DFE35E2}"/>
              </a:ext>
            </a:extLst>
          </p:cNvPr>
          <p:cNvSpPr txBox="1">
            <a:spLocks noChangeArrowheads="1"/>
          </p:cNvSpPr>
          <p:nvPr/>
        </p:nvSpPr>
        <p:spPr bwMode="auto">
          <a:xfrm>
            <a:off x="1219200" y="5334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6.8</a:t>
            </a:r>
            <a:endParaRPr lang="en-US" altLang="en-US" sz="2000" i="1">
              <a:solidFill>
                <a:schemeClr val="bg1"/>
              </a:solidFill>
              <a:latin typeface="Times New Roman" panose="02020603050405020304" pitchFamily="18" charset="0"/>
            </a:endParaRPr>
          </a:p>
        </p:txBody>
      </p:sp>
      <p:sp>
        <p:nvSpPr>
          <p:cNvPr id="40963" name="Rectangle 3">
            <a:extLst>
              <a:ext uri="{FF2B5EF4-FFF2-40B4-BE49-F238E27FC236}">
                <a16:creationId xmlns:a16="http://schemas.microsoft.com/office/drawing/2014/main" id="{1F113C12-BE2F-BFEB-BBA7-575FE02869E8}"/>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4" name="Rectangle 4">
            <a:extLst>
              <a:ext uri="{FF2B5EF4-FFF2-40B4-BE49-F238E27FC236}">
                <a16:creationId xmlns:a16="http://schemas.microsoft.com/office/drawing/2014/main" id="{13BC53B8-DF4F-97FC-D39E-DBD3490625B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5" name="Rectangle 5">
            <a:extLst>
              <a:ext uri="{FF2B5EF4-FFF2-40B4-BE49-F238E27FC236}">
                <a16:creationId xmlns:a16="http://schemas.microsoft.com/office/drawing/2014/main" id="{166034F8-AB80-C806-DCB7-EBA1DE15E1B3}"/>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6" name="Rectangle 6">
            <a:extLst>
              <a:ext uri="{FF2B5EF4-FFF2-40B4-BE49-F238E27FC236}">
                <a16:creationId xmlns:a16="http://schemas.microsoft.com/office/drawing/2014/main" id="{A1C51BBC-02A7-6CB4-C45F-8F39F2834A8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7" name="Rectangle 7">
            <a:extLst>
              <a:ext uri="{FF2B5EF4-FFF2-40B4-BE49-F238E27FC236}">
                <a16:creationId xmlns:a16="http://schemas.microsoft.com/office/drawing/2014/main" id="{5F20205E-DA65-E664-0927-C716F2D00CA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8" name="Rectangle 8">
            <a:extLst>
              <a:ext uri="{FF2B5EF4-FFF2-40B4-BE49-F238E27FC236}">
                <a16:creationId xmlns:a16="http://schemas.microsoft.com/office/drawing/2014/main" id="{1A9CD151-B92D-EA29-FC29-ED455091185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9" name="Rectangle 9">
            <a:extLst>
              <a:ext uri="{FF2B5EF4-FFF2-40B4-BE49-F238E27FC236}">
                <a16:creationId xmlns:a16="http://schemas.microsoft.com/office/drawing/2014/main" id="{0F313A5D-A41F-47AC-150D-F85CC1FD905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70" name="Text Box 10">
            <a:extLst>
              <a:ext uri="{FF2B5EF4-FFF2-40B4-BE49-F238E27FC236}">
                <a16:creationId xmlns:a16="http://schemas.microsoft.com/office/drawing/2014/main" id="{30EB44B9-E2E4-D42A-04A1-CF1E78BB5CA8}"/>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1093643" name="Rectangle 11">
            <a:extLst>
              <a:ext uri="{FF2B5EF4-FFF2-40B4-BE49-F238E27FC236}">
                <a16:creationId xmlns:a16="http://schemas.microsoft.com/office/drawing/2014/main" id="{24B76E20-B8CF-7CC4-51C2-43CF446A1314}"/>
              </a:ext>
            </a:extLst>
          </p:cNvPr>
          <p:cNvSpPr>
            <a:spLocks noChangeArrowheads="1"/>
          </p:cNvSpPr>
          <p:nvPr/>
        </p:nvSpPr>
        <p:spPr bwMode="auto">
          <a:xfrm>
            <a:off x="381000" y="1112838"/>
            <a:ext cx="8229600" cy="1917700"/>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Let us try the first weak key in Table 6.18 to encrypt a block two times. After two encryptions</a:t>
            </a:r>
          </a:p>
          <a:p>
            <a:pPr algn="just" eaLnBrk="1" hangingPunct="1">
              <a:defRPr/>
            </a:pPr>
            <a:r>
              <a:rPr lang="en-US" sz="2400">
                <a:effectLst>
                  <a:outerShdw blurRad="38100" dist="38100" dir="2700000" algn="tl">
                    <a:srgbClr val="C0C0C0"/>
                  </a:outerShdw>
                </a:effectLst>
                <a:latin typeface="Times New Roman" pitchFamily="18" charset="0"/>
              </a:rPr>
              <a:t>with the same key the original plaintext block is created. Note that we have used the encryption algorithm two times, not one encryption followed by another decryption.</a:t>
            </a:r>
          </a:p>
        </p:txBody>
      </p:sp>
      <p:pic>
        <p:nvPicPr>
          <p:cNvPr id="40972" name="Picture 15">
            <a:extLst>
              <a:ext uri="{FF2B5EF4-FFF2-40B4-BE49-F238E27FC236}">
                <a16:creationId xmlns:a16="http://schemas.microsoft.com/office/drawing/2014/main" id="{669C606C-54F6-4051-E315-B15984370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3429000"/>
            <a:ext cx="846455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31EAFC4-597B-2ADB-BDD6-DC92C07001A3}"/>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87" name="Rectangle 3">
            <a:extLst>
              <a:ext uri="{FF2B5EF4-FFF2-40B4-BE49-F238E27FC236}">
                <a16:creationId xmlns:a16="http://schemas.microsoft.com/office/drawing/2014/main" id="{ABEC27F6-5857-D03A-A4BC-EE4347657CF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88" name="Rectangle 4">
            <a:extLst>
              <a:ext uri="{FF2B5EF4-FFF2-40B4-BE49-F238E27FC236}">
                <a16:creationId xmlns:a16="http://schemas.microsoft.com/office/drawing/2014/main" id="{74767D01-884D-EB00-F2C6-A71DA7CA2004}"/>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89" name="Rectangle 5">
            <a:extLst>
              <a:ext uri="{FF2B5EF4-FFF2-40B4-BE49-F238E27FC236}">
                <a16:creationId xmlns:a16="http://schemas.microsoft.com/office/drawing/2014/main" id="{C48192E6-5C2A-A0FC-7E2B-650C1B150A3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0" name="Rectangle 6">
            <a:extLst>
              <a:ext uri="{FF2B5EF4-FFF2-40B4-BE49-F238E27FC236}">
                <a16:creationId xmlns:a16="http://schemas.microsoft.com/office/drawing/2014/main" id="{581B04ED-ED3E-FA73-0348-1E0271E9BDA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1" name="Rectangle 7">
            <a:extLst>
              <a:ext uri="{FF2B5EF4-FFF2-40B4-BE49-F238E27FC236}">
                <a16:creationId xmlns:a16="http://schemas.microsoft.com/office/drawing/2014/main" id="{DA7D9EF4-95E1-6766-92B8-D440A018FDA5}"/>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2" name="Rectangle 8">
            <a:extLst>
              <a:ext uri="{FF2B5EF4-FFF2-40B4-BE49-F238E27FC236}">
                <a16:creationId xmlns:a16="http://schemas.microsoft.com/office/drawing/2014/main" id="{5ABAF4D2-C616-57D3-B6C6-21FA07AED54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3" name="Text Box 9">
            <a:extLst>
              <a:ext uri="{FF2B5EF4-FFF2-40B4-BE49-F238E27FC236}">
                <a16:creationId xmlns:a16="http://schemas.microsoft.com/office/drawing/2014/main" id="{D7C8012D-E3C2-5A7A-134C-AB0F89CD02BD}"/>
              </a:ext>
            </a:extLst>
          </p:cNvPr>
          <p:cNvSpPr txBox="1">
            <a:spLocks noChangeArrowheads="1"/>
          </p:cNvSpPr>
          <p:nvPr/>
        </p:nvSpPr>
        <p:spPr bwMode="auto">
          <a:xfrm>
            <a:off x="1143000" y="0"/>
            <a:ext cx="2960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pic>
        <p:nvPicPr>
          <p:cNvPr id="41994" name="Picture 10">
            <a:extLst>
              <a:ext uri="{FF2B5EF4-FFF2-40B4-BE49-F238E27FC236}">
                <a16:creationId xmlns:a16="http://schemas.microsoft.com/office/drawing/2014/main" id="{99C8B426-C4D2-6955-6A51-75777B008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2290763"/>
            <a:ext cx="7669212"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5" name="Text Box 11">
            <a:extLst>
              <a:ext uri="{FF2B5EF4-FFF2-40B4-BE49-F238E27FC236}">
                <a16:creationId xmlns:a16="http://schemas.microsoft.com/office/drawing/2014/main" id="{FF5F5119-EC57-BC75-62BB-55353C270CC8}"/>
              </a:ext>
            </a:extLst>
          </p:cNvPr>
          <p:cNvSpPr txBox="1">
            <a:spLocks noChangeArrowheads="1"/>
          </p:cNvSpPr>
          <p:nvPr/>
        </p:nvSpPr>
        <p:spPr bwMode="auto">
          <a:xfrm>
            <a:off x="573088" y="1219200"/>
            <a:ext cx="708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6.11  </a:t>
            </a:r>
            <a:r>
              <a:rPr lang="en-US" altLang="en-US" sz="2000" i="1">
                <a:latin typeface="Times New Roman" panose="02020603050405020304" pitchFamily="18" charset="0"/>
              </a:rPr>
              <a:t>Double encryption and decryption with a weak key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568CFC1-6FD5-2285-8A65-2289CAB86936}"/>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147" name="Rectangle 3">
            <a:extLst>
              <a:ext uri="{FF2B5EF4-FFF2-40B4-BE49-F238E27FC236}">
                <a16:creationId xmlns:a16="http://schemas.microsoft.com/office/drawing/2014/main" id="{A6353AF8-2212-D29E-7D63-EE1045D55B0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148" name="Rectangle 4">
            <a:extLst>
              <a:ext uri="{FF2B5EF4-FFF2-40B4-BE49-F238E27FC236}">
                <a16:creationId xmlns:a16="http://schemas.microsoft.com/office/drawing/2014/main" id="{3AA79E89-34AF-5368-063F-81B320DCE774}"/>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149" name="Rectangle 5">
            <a:extLst>
              <a:ext uri="{FF2B5EF4-FFF2-40B4-BE49-F238E27FC236}">
                <a16:creationId xmlns:a16="http://schemas.microsoft.com/office/drawing/2014/main" id="{F4FAEC3F-5651-5DBA-6CF8-8A1AB9586E9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150" name="Rectangle 6">
            <a:extLst>
              <a:ext uri="{FF2B5EF4-FFF2-40B4-BE49-F238E27FC236}">
                <a16:creationId xmlns:a16="http://schemas.microsoft.com/office/drawing/2014/main" id="{5CE76E59-5742-03AE-51A4-EC16459F31E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151" name="Rectangle 7">
            <a:extLst>
              <a:ext uri="{FF2B5EF4-FFF2-40B4-BE49-F238E27FC236}">
                <a16:creationId xmlns:a16="http://schemas.microsoft.com/office/drawing/2014/main" id="{807D9F0F-1F00-C209-28D2-993FFD78BB16}"/>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152" name="Rectangle 8">
            <a:extLst>
              <a:ext uri="{FF2B5EF4-FFF2-40B4-BE49-F238E27FC236}">
                <a16:creationId xmlns:a16="http://schemas.microsoft.com/office/drawing/2014/main" id="{90F5C737-0F94-2A70-7543-6D265426633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6153" name="Rectangle 9">
            <a:extLst>
              <a:ext uri="{FF2B5EF4-FFF2-40B4-BE49-F238E27FC236}">
                <a16:creationId xmlns:a16="http://schemas.microsoft.com/office/drawing/2014/main" id="{08B32F83-9C54-F7A4-5C23-4599BB1141D9}"/>
              </a:ext>
            </a:extLst>
          </p:cNvPr>
          <p:cNvSpPr>
            <a:spLocks noChangeArrowheads="1"/>
          </p:cNvSpPr>
          <p:nvPr/>
        </p:nvSpPr>
        <p:spPr bwMode="auto">
          <a:xfrm>
            <a:off x="228600" y="9906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DES is a block cipher, as shown in Figure 6.1.</a:t>
            </a:r>
          </a:p>
        </p:txBody>
      </p:sp>
      <p:sp>
        <p:nvSpPr>
          <p:cNvPr id="6154" name="Text Box 10">
            <a:extLst>
              <a:ext uri="{FF2B5EF4-FFF2-40B4-BE49-F238E27FC236}">
                <a16:creationId xmlns:a16="http://schemas.microsoft.com/office/drawing/2014/main" id="{78224741-8149-1C2A-9F49-6029CBB4F84D}"/>
              </a:ext>
            </a:extLst>
          </p:cNvPr>
          <p:cNvSpPr txBox="1">
            <a:spLocks noChangeArrowheads="1"/>
          </p:cNvSpPr>
          <p:nvPr/>
        </p:nvSpPr>
        <p:spPr bwMode="auto">
          <a:xfrm>
            <a:off x="1143000" y="0"/>
            <a:ext cx="2760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6.1.2  Overview</a:t>
            </a:r>
          </a:p>
        </p:txBody>
      </p:sp>
      <p:sp>
        <p:nvSpPr>
          <p:cNvPr id="6155" name="Text Box 11">
            <a:extLst>
              <a:ext uri="{FF2B5EF4-FFF2-40B4-BE49-F238E27FC236}">
                <a16:creationId xmlns:a16="http://schemas.microsoft.com/office/drawing/2014/main" id="{70CBBAA4-5D5C-C6B2-0EA3-811E21710752}"/>
              </a:ext>
            </a:extLst>
          </p:cNvPr>
          <p:cNvSpPr txBox="1">
            <a:spLocks noChangeArrowheads="1"/>
          </p:cNvSpPr>
          <p:nvPr/>
        </p:nvSpPr>
        <p:spPr bwMode="auto">
          <a:xfrm>
            <a:off x="1731963" y="2057400"/>
            <a:ext cx="551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  </a:t>
            </a:r>
            <a:r>
              <a:rPr lang="en-US" altLang="en-US" sz="2000" i="1">
                <a:latin typeface="Times New Roman" panose="02020603050405020304" pitchFamily="18" charset="0"/>
              </a:rPr>
              <a:t>Encryption and decryption with DES</a:t>
            </a:r>
          </a:p>
        </p:txBody>
      </p:sp>
      <p:pic>
        <p:nvPicPr>
          <p:cNvPr id="6156" name="Picture 12">
            <a:extLst>
              <a:ext uri="{FF2B5EF4-FFF2-40B4-BE49-F238E27FC236}">
                <a16:creationId xmlns:a16="http://schemas.microsoft.com/office/drawing/2014/main" id="{9B80D03C-D12E-1375-D59B-0143DF6A2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3114675"/>
            <a:ext cx="83915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AA49A61D-0A8D-09D2-9421-76CAB5A864CE}"/>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1" name="Rectangle 4">
            <a:extLst>
              <a:ext uri="{FF2B5EF4-FFF2-40B4-BE49-F238E27FC236}">
                <a16:creationId xmlns:a16="http://schemas.microsoft.com/office/drawing/2014/main" id="{9BE09395-E013-9D61-6762-F743A0EB8D7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2" name="Rectangle 5">
            <a:extLst>
              <a:ext uri="{FF2B5EF4-FFF2-40B4-BE49-F238E27FC236}">
                <a16:creationId xmlns:a16="http://schemas.microsoft.com/office/drawing/2014/main" id="{3837787F-5526-0887-6630-D3BD12050C2A}"/>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3" name="Rectangle 6">
            <a:extLst>
              <a:ext uri="{FF2B5EF4-FFF2-40B4-BE49-F238E27FC236}">
                <a16:creationId xmlns:a16="http://schemas.microsoft.com/office/drawing/2014/main" id="{36AF7016-7696-F678-2199-2711321A41F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4" name="Rectangle 7">
            <a:extLst>
              <a:ext uri="{FF2B5EF4-FFF2-40B4-BE49-F238E27FC236}">
                <a16:creationId xmlns:a16="http://schemas.microsoft.com/office/drawing/2014/main" id="{C756CC83-2666-8947-85A5-F7A1AAB6C13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5" name="Rectangle 8">
            <a:extLst>
              <a:ext uri="{FF2B5EF4-FFF2-40B4-BE49-F238E27FC236}">
                <a16:creationId xmlns:a16="http://schemas.microsoft.com/office/drawing/2014/main" id="{FB4D8F26-D199-2490-168D-38A891D105A0}"/>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6" name="Rectangle 9">
            <a:extLst>
              <a:ext uri="{FF2B5EF4-FFF2-40B4-BE49-F238E27FC236}">
                <a16:creationId xmlns:a16="http://schemas.microsoft.com/office/drawing/2014/main" id="{9D42E6D1-4E08-2D32-76A5-34A00888AED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7" name="Text Box 10">
            <a:extLst>
              <a:ext uri="{FF2B5EF4-FFF2-40B4-BE49-F238E27FC236}">
                <a16:creationId xmlns:a16="http://schemas.microsoft.com/office/drawing/2014/main" id="{C26828A6-1C6E-561C-70B6-6EE5D8732FDE}"/>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pic>
        <p:nvPicPr>
          <p:cNvPr id="43018" name="Picture 15">
            <a:extLst>
              <a:ext uri="{FF2B5EF4-FFF2-40B4-BE49-F238E27FC236}">
                <a16:creationId xmlns:a16="http://schemas.microsoft.com/office/drawing/2014/main" id="{BDD5046D-089E-F0BC-3525-833E05258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1371600"/>
            <a:ext cx="8062912"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887F5DD-3B54-C3AC-8DA1-4EF8508AD047}"/>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35" name="Rectangle 3">
            <a:extLst>
              <a:ext uri="{FF2B5EF4-FFF2-40B4-BE49-F238E27FC236}">
                <a16:creationId xmlns:a16="http://schemas.microsoft.com/office/drawing/2014/main" id="{BA36F9CF-769A-071C-AB93-34884871C3C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36" name="Rectangle 4">
            <a:extLst>
              <a:ext uri="{FF2B5EF4-FFF2-40B4-BE49-F238E27FC236}">
                <a16:creationId xmlns:a16="http://schemas.microsoft.com/office/drawing/2014/main" id="{C8273780-3F42-D955-F42C-50F5AC8B0934}"/>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37" name="Rectangle 5">
            <a:extLst>
              <a:ext uri="{FF2B5EF4-FFF2-40B4-BE49-F238E27FC236}">
                <a16:creationId xmlns:a16="http://schemas.microsoft.com/office/drawing/2014/main" id="{43386ACF-83DE-82CB-1110-F80DFF15734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38" name="Rectangle 6">
            <a:extLst>
              <a:ext uri="{FF2B5EF4-FFF2-40B4-BE49-F238E27FC236}">
                <a16:creationId xmlns:a16="http://schemas.microsoft.com/office/drawing/2014/main" id="{4F1ECF7A-8811-3D9B-D794-369D1A44719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39" name="Rectangle 7">
            <a:extLst>
              <a:ext uri="{FF2B5EF4-FFF2-40B4-BE49-F238E27FC236}">
                <a16:creationId xmlns:a16="http://schemas.microsoft.com/office/drawing/2014/main" id="{6FFA254E-722A-B34B-8B8D-8AA29DA07FF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40" name="Rectangle 8">
            <a:extLst>
              <a:ext uri="{FF2B5EF4-FFF2-40B4-BE49-F238E27FC236}">
                <a16:creationId xmlns:a16="http://schemas.microsoft.com/office/drawing/2014/main" id="{04B3933B-647B-F58F-5894-775B0BE0188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41" name="Text Box 9">
            <a:extLst>
              <a:ext uri="{FF2B5EF4-FFF2-40B4-BE49-F238E27FC236}">
                <a16:creationId xmlns:a16="http://schemas.microsoft.com/office/drawing/2014/main" id="{DFD2CE98-9F0F-6BEA-8D4F-8332FEC5401B}"/>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pic>
        <p:nvPicPr>
          <p:cNvPr id="44042" name="Picture 13">
            <a:extLst>
              <a:ext uri="{FF2B5EF4-FFF2-40B4-BE49-F238E27FC236}">
                <a16:creationId xmlns:a16="http://schemas.microsoft.com/office/drawing/2014/main" id="{B34EC746-45EE-9503-4B0C-43457A18E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219200"/>
            <a:ext cx="8583612"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8DA19D5-1DCC-F9D9-BC1D-7DF443FBBBC5}"/>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59" name="Rectangle 3">
            <a:extLst>
              <a:ext uri="{FF2B5EF4-FFF2-40B4-BE49-F238E27FC236}">
                <a16:creationId xmlns:a16="http://schemas.microsoft.com/office/drawing/2014/main" id="{6893983B-5341-C67A-5126-1E37F9E6F6E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0" name="Rectangle 4">
            <a:extLst>
              <a:ext uri="{FF2B5EF4-FFF2-40B4-BE49-F238E27FC236}">
                <a16:creationId xmlns:a16="http://schemas.microsoft.com/office/drawing/2014/main" id="{09111421-FA68-FD5D-31F0-530B86165FF1}"/>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1" name="Rectangle 5">
            <a:extLst>
              <a:ext uri="{FF2B5EF4-FFF2-40B4-BE49-F238E27FC236}">
                <a16:creationId xmlns:a16="http://schemas.microsoft.com/office/drawing/2014/main" id="{B4873917-3DD8-1B46-A274-ADAFA5909B9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2" name="Rectangle 6">
            <a:extLst>
              <a:ext uri="{FF2B5EF4-FFF2-40B4-BE49-F238E27FC236}">
                <a16:creationId xmlns:a16="http://schemas.microsoft.com/office/drawing/2014/main" id="{347D39A0-2457-5AD7-3803-FCE1F7F2151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3" name="Rectangle 7">
            <a:extLst>
              <a:ext uri="{FF2B5EF4-FFF2-40B4-BE49-F238E27FC236}">
                <a16:creationId xmlns:a16="http://schemas.microsoft.com/office/drawing/2014/main" id="{C3014DD1-9925-0CDA-0A4B-767F3A02B390}"/>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4" name="Rectangle 8">
            <a:extLst>
              <a:ext uri="{FF2B5EF4-FFF2-40B4-BE49-F238E27FC236}">
                <a16:creationId xmlns:a16="http://schemas.microsoft.com/office/drawing/2014/main" id="{C44A1A1D-5654-2262-91AC-3D0E8C34FFF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5" name="Text Box 9">
            <a:extLst>
              <a:ext uri="{FF2B5EF4-FFF2-40B4-BE49-F238E27FC236}">
                <a16:creationId xmlns:a16="http://schemas.microsoft.com/office/drawing/2014/main" id="{D8EE60E7-2FF8-0449-8B53-B01D21FDB4B5}"/>
              </a:ext>
            </a:extLst>
          </p:cNvPr>
          <p:cNvSpPr txBox="1">
            <a:spLocks noChangeArrowheads="1"/>
          </p:cNvSpPr>
          <p:nvPr/>
        </p:nvSpPr>
        <p:spPr bwMode="auto">
          <a:xfrm>
            <a:off x="1143000" y="0"/>
            <a:ext cx="2960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pic>
        <p:nvPicPr>
          <p:cNvPr id="45066" name="Picture 12">
            <a:extLst>
              <a:ext uri="{FF2B5EF4-FFF2-40B4-BE49-F238E27FC236}">
                <a16:creationId xmlns:a16="http://schemas.microsoft.com/office/drawing/2014/main" id="{7A44CBBC-3579-64A3-4A1F-B6D43092A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2155825"/>
            <a:ext cx="51371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7" name="Text Box 13">
            <a:extLst>
              <a:ext uri="{FF2B5EF4-FFF2-40B4-BE49-F238E27FC236}">
                <a16:creationId xmlns:a16="http://schemas.microsoft.com/office/drawing/2014/main" id="{EE27D680-1766-FB15-95E2-1D135A68F162}"/>
              </a:ext>
            </a:extLst>
          </p:cNvPr>
          <p:cNvSpPr txBox="1">
            <a:spLocks noChangeArrowheads="1"/>
          </p:cNvSpPr>
          <p:nvPr/>
        </p:nvSpPr>
        <p:spPr bwMode="auto">
          <a:xfrm>
            <a:off x="533400" y="1143000"/>
            <a:ext cx="748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6.12  </a:t>
            </a:r>
            <a:r>
              <a:rPr lang="en-US" altLang="en-US" sz="2000" i="1">
                <a:latin typeface="Times New Roman" panose="02020603050405020304" pitchFamily="18" charset="0"/>
              </a:rPr>
              <a:t>A pair of semi-weak keys in encryption and decryption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3B5DFA61-8FC4-749E-D7F5-098029637A5F}"/>
              </a:ext>
            </a:extLst>
          </p:cNvPr>
          <p:cNvSpPr txBox="1">
            <a:spLocks noChangeArrowheads="1"/>
          </p:cNvSpPr>
          <p:nvPr/>
        </p:nvSpPr>
        <p:spPr bwMode="auto">
          <a:xfrm>
            <a:off x="1219200" y="533400"/>
            <a:ext cx="17922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6.9</a:t>
            </a:r>
            <a:endParaRPr lang="en-US" altLang="en-US" sz="2000" i="1">
              <a:solidFill>
                <a:schemeClr val="bg1"/>
              </a:solidFill>
              <a:latin typeface="Times New Roman" panose="02020603050405020304" pitchFamily="18" charset="0"/>
            </a:endParaRPr>
          </a:p>
        </p:txBody>
      </p:sp>
      <p:sp>
        <p:nvSpPr>
          <p:cNvPr id="46083" name="Rectangle 3">
            <a:extLst>
              <a:ext uri="{FF2B5EF4-FFF2-40B4-BE49-F238E27FC236}">
                <a16:creationId xmlns:a16="http://schemas.microsoft.com/office/drawing/2014/main" id="{452B561F-1D0B-264B-DC0B-F742E4A52E1C}"/>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4" name="Rectangle 4">
            <a:extLst>
              <a:ext uri="{FF2B5EF4-FFF2-40B4-BE49-F238E27FC236}">
                <a16:creationId xmlns:a16="http://schemas.microsoft.com/office/drawing/2014/main" id="{95A889C1-076D-A8CF-DC76-2427CFC6576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5" name="Rectangle 5">
            <a:extLst>
              <a:ext uri="{FF2B5EF4-FFF2-40B4-BE49-F238E27FC236}">
                <a16:creationId xmlns:a16="http://schemas.microsoft.com/office/drawing/2014/main" id="{EBE22C30-6D62-CE6A-58BE-74E53BB55843}"/>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6" name="Rectangle 6">
            <a:extLst>
              <a:ext uri="{FF2B5EF4-FFF2-40B4-BE49-F238E27FC236}">
                <a16:creationId xmlns:a16="http://schemas.microsoft.com/office/drawing/2014/main" id="{233F3F47-5F1F-0DB3-BF17-F72BC99158C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7" name="Rectangle 7">
            <a:extLst>
              <a:ext uri="{FF2B5EF4-FFF2-40B4-BE49-F238E27FC236}">
                <a16:creationId xmlns:a16="http://schemas.microsoft.com/office/drawing/2014/main" id="{AFF79D37-334F-4EA7-3051-534178E5CDF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8" name="Rectangle 8">
            <a:extLst>
              <a:ext uri="{FF2B5EF4-FFF2-40B4-BE49-F238E27FC236}">
                <a16:creationId xmlns:a16="http://schemas.microsoft.com/office/drawing/2014/main" id="{35263A00-93A8-AFC7-D04A-D82C68DB2DDE}"/>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89" name="Rectangle 9">
            <a:extLst>
              <a:ext uri="{FF2B5EF4-FFF2-40B4-BE49-F238E27FC236}">
                <a16:creationId xmlns:a16="http://schemas.microsoft.com/office/drawing/2014/main" id="{2992F4FE-0511-383A-025B-6DD22A00C7A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6090" name="Text Box 10">
            <a:extLst>
              <a:ext uri="{FF2B5EF4-FFF2-40B4-BE49-F238E27FC236}">
                <a16:creationId xmlns:a16="http://schemas.microsoft.com/office/drawing/2014/main" id="{887565F7-8D91-189B-02F8-B267B2CCDE3F}"/>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1107979" name="Rectangle 11">
            <a:extLst>
              <a:ext uri="{FF2B5EF4-FFF2-40B4-BE49-F238E27FC236}">
                <a16:creationId xmlns:a16="http://schemas.microsoft.com/office/drawing/2014/main" id="{24B852BC-0213-398A-2618-E4D98FC84EE5}"/>
              </a:ext>
            </a:extLst>
          </p:cNvPr>
          <p:cNvSpPr>
            <a:spLocks noChangeArrowheads="1"/>
          </p:cNvSpPr>
          <p:nvPr/>
        </p:nvSpPr>
        <p:spPr bwMode="auto">
          <a:xfrm>
            <a:off x="381000" y="1219200"/>
            <a:ext cx="8229600" cy="822325"/>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What is the probability of randomly selecting a weak, a semi-weak, or a possible weak key?</a:t>
            </a:r>
          </a:p>
        </p:txBody>
      </p:sp>
      <p:sp>
        <p:nvSpPr>
          <p:cNvPr id="1107981" name="Rectangle 13">
            <a:extLst>
              <a:ext uri="{FF2B5EF4-FFF2-40B4-BE49-F238E27FC236}">
                <a16:creationId xmlns:a16="http://schemas.microsoft.com/office/drawing/2014/main" id="{05207532-6751-E841-4161-780AB20FC290}"/>
              </a:ext>
            </a:extLst>
          </p:cNvPr>
          <p:cNvSpPr>
            <a:spLocks noChangeArrowheads="1"/>
          </p:cNvSpPr>
          <p:nvPr/>
        </p:nvSpPr>
        <p:spPr bwMode="auto">
          <a:xfrm>
            <a:off x="381000" y="21336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a:solidFill>
                  <a:schemeClr val="hlink"/>
                </a:solidFill>
                <a:effectLst>
                  <a:outerShdw blurRad="38100" dist="38100" dir="2700000" algn="tl">
                    <a:srgbClr val="C0C0C0"/>
                  </a:outerShdw>
                </a:effectLst>
                <a:latin typeface="Times New Roman" pitchFamily="18" charset="0"/>
              </a:rPr>
              <a:t>Solution</a:t>
            </a:r>
          </a:p>
        </p:txBody>
      </p:sp>
      <p:sp>
        <p:nvSpPr>
          <p:cNvPr id="1107982" name="Rectangle 14">
            <a:extLst>
              <a:ext uri="{FF2B5EF4-FFF2-40B4-BE49-F238E27FC236}">
                <a16:creationId xmlns:a16="http://schemas.microsoft.com/office/drawing/2014/main" id="{4678D68D-E63B-9A8F-94D2-F91F80511A4A}"/>
              </a:ext>
            </a:extLst>
          </p:cNvPr>
          <p:cNvSpPr>
            <a:spLocks noChangeArrowheads="1"/>
          </p:cNvSpPr>
          <p:nvPr/>
        </p:nvSpPr>
        <p:spPr bwMode="auto">
          <a:xfrm>
            <a:off x="381000" y="2820988"/>
            <a:ext cx="8229600" cy="1187450"/>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DES has a key domain of 2</a:t>
            </a:r>
            <a:r>
              <a:rPr lang="en-US" sz="2400" baseline="30000">
                <a:effectLst>
                  <a:outerShdw blurRad="38100" dist="38100" dir="2700000" algn="tl">
                    <a:srgbClr val="C0C0C0"/>
                  </a:outerShdw>
                </a:effectLst>
                <a:latin typeface="Times New Roman" pitchFamily="18" charset="0"/>
              </a:rPr>
              <a:t>56</a:t>
            </a:r>
            <a:r>
              <a:rPr lang="en-US" sz="2400">
                <a:effectLst>
                  <a:outerShdw blurRad="38100" dist="38100" dir="2700000" algn="tl">
                    <a:srgbClr val="C0C0C0"/>
                  </a:outerShdw>
                </a:effectLst>
                <a:latin typeface="Times New Roman" pitchFamily="18" charset="0"/>
              </a:rPr>
              <a:t>. The total number of the above keys are 64 (4 + 12 + 48). The probability of choosing one of these keys is 8.8 × 10</a:t>
            </a:r>
            <a:r>
              <a:rPr lang="en-US" sz="2400" baseline="30000">
                <a:effectLst>
                  <a:outerShdw blurRad="38100" dist="38100" dir="2700000" algn="tl">
                    <a:srgbClr val="C0C0C0"/>
                  </a:outerShdw>
                </a:effectLst>
                <a:latin typeface="Times New Roman" pitchFamily="18" charset="0"/>
              </a:rPr>
              <a:t>−16</a:t>
            </a:r>
            <a:r>
              <a:rPr lang="en-US" sz="2400">
                <a:effectLst>
                  <a:outerShdw blurRad="38100" dist="38100" dir="2700000" algn="tl">
                    <a:srgbClr val="C0C0C0"/>
                  </a:outerShdw>
                </a:effectLst>
                <a:latin typeface="Times New Roman" pitchFamily="18" charset="0"/>
              </a:rPr>
              <a:t>, almost impossible.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F1E3DDF-377B-18C9-C1EE-66C24588BD09}"/>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7107" name="Rectangle 3">
            <a:extLst>
              <a:ext uri="{FF2B5EF4-FFF2-40B4-BE49-F238E27FC236}">
                <a16:creationId xmlns:a16="http://schemas.microsoft.com/office/drawing/2014/main" id="{2B154D73-76FC-5FD2-DA10-E38AE7FE531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7108" name="Rectangle 4">
            <a:extLst>
              <a:ext uri="{FF2B5EF4-FFF2-40B4-BE49-F238E27FC236}">
                <a16:creationId xmlns:a16="http://schemas.microsoft.com/office/drawing/2014/main" id="{453C872D-A371-31E0-DA30-6EB4444D7F53}"/>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7109" name="Rectangle 5">
            <a:extLst>
              <a:ext uri="{FF2B5EF4-FFF2-40B4-BE49-F238E27FC236}">
                <a16:creationId xmlns:a16="http://schemas.microsoft.com/office/drawing/2014/main" id="{09E880F4-7D35-77E1-5ED6-8498960D0D4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7110" name="Rectangle 6">
            <a:extLst>
              <a:ext uri="{FF2B5EF4-FFF2-40B4-BE49-F238E27FC236}">
                <a16:creationId xmlns:a16="http://schemas.microsoft.com/office/drawing/2014/main" id="{B7288BC2-90C7-8717-6889-AB7BDF6703C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7111" name="Rectangle 7">
            <a:extLst>
              <a:ext uri="{FF2B5EF4-FFF2-40B4-BE49-F238E27FC236}">
                <a16:creationId xmlns:a16="http://schemas.microsoft.com/office/drawing/2014/main" id="{1FFD9007-7191-C0D1-84FB-67106524755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7112" name="Rectangle 8">
            <a:extLst>
              <a:ext uri="{FF2B5EF4-FFF2-40B4-BE49-F238E27FC236}">
                <a16:creationId xmlns:a16="http://schemas.microsoft.com/office/drawing/2014/main" id="{75A71CAF-E604-F95A-2053-C434DABF457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7113" name="Text Box 9">
            <a:extLst>
              <a:ext uri="{FF2B5EF4-FFF2-40B4-BE49-F238E27FC236}">
                <a16:creationId xmlns:a16="http://schemas.microsoft.com/office/drawing/2014/main" id="{D44A8422-4A71-322F-E373-CD864875CBBC}"/>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pic>
        <p:nvPicPr>
          <p:cNvPr id="47114" name="Picture 11">
            <a:extLst>
              <a:ext uri="{FF2B5EF4-FFF2-40B4-BE49-F238E27FC236}">
                <a16:creationId xmlns:a16="http://schemas.microsoft.com/office/drawing/2014/main" id="{44FE6B65-B872-6F9E-45E8-55440FBE4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206500"/>
            <a:ext cx="8583612"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48292AAF-1E95-5854-8FBC-67B282C2F5A7}"/>
              </a:ext>
            </a:extLst>
          </p:cNvPr>
          <p:cNvSpPr txBox="1">
            <a:spLocks noChangeArrowheads="1"/>
          </p:cNvSpPr>
          <p:nvPr/>
        </p:nvSpPr>
        <p:spPr bwMode="auto">
          <a:xfrm>
            <a:off x="1219200" y="533400"/>
            <a:ext cx="1944688"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6.10</a:t>
            </a:r>
            <a:endParaRPr lang="en-US" altLang="en-US" sz="2000" i="1">
              <a:solidFill>
                <a:schemeClr val="bg1"/>
              </a:solidFill>
              <a:latin typeface="Times New Roman" panose="02020603050405020304" pitchFamily="18" charset="0"/>
            </a:endParaRPr>
          </a:p>
        </p:txBody>
      </p:sp>
      <p:sp>
        <p:nvSpPr>
          <p:cNvPr id="48131" name="Rectangle 3">
            <a:extLst>
              <a:ext uri="{FF2B5EF4-FFF2-40B4-BE49-F238E27FC236}">
                <a16:creationId xmlns:a16="http://schemas.microsoft.com/office/drawing/2014/main" id="{61344AAA-1380-2276-306F-DCBEB0A2A266}"/>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8132" name="Rectangle 4">
            <a:extLst>
              <a:ext uri="{FF2B5EF4-FFF2-40B4-BE49-F238E27FC236}">
                <a16:creationId xmlns:a16="http://schemas.microsoft.com/office/drawing/2014/main" id="{ECA6DF00-CB9B-C06B-D794-DCA5B4A8D7B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8133" name="Rectangle 5">
            <a:extLst>
              <a:ext uri="{FF2B5EF4-FFF2-40B4-BE49-F238E27FC236}">
                <a16:creationId xmlns:a16="http://schemas.microsoft.com/office/drawing/2014/main" id="{74F11C56-5397-B3F8-FECB-030C0572958B}"/>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8134" name="Rectangle 6">
            <a:extLst>
              <a:ext uri="{FF2B5EF4-FFF2-40B4-BE49-F238E27FC236}">
                <a16:creationId xmlns:a16="http://schemas.microsoft.com/office/drawing/2014/main" id="{4693476F-4976-1D29-0B7F-B5C29FAC875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8135" name="Rectangle 7">
            <a:extLst>
              <a:ext uri="{FF2B5EF4-FFF2-40B4-BE49-F238E27FC236}">
                <a16:creationId xmlns:a16="http://schemas.microsoft.com/office/drawing/2014/main" id="{FD42184F-DE2F-27CC-CC5C-B6788CF479B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8136" name="Rectangle 8">
            <a:extLst>
              <a:ext uri="{FF2B5EF4-FFF2-40B4-BE49-F238E27FC236}">
                <a16:creationId xmlns:a16="http://schemas.microsoft.com/office/drawing/2014/main" id="{297D1B43-98DF-73E9-E129-9D1243E2BF82}"/>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8137" name="Rectangle 9">
            <a:extLst>
              <a:ext uri="{FF2B5EF4-FFF2-40B4-BE49-F238E27FC236}">
                <a16:creationId xmlns:a16="http://schemas.microsoft.com/office/drawing/2014/main" id="{6DE18E39-76A0-EE06-44B5-A99BF53EC88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8138" name="Text Box 10">
            <a:extLst>
              <a:ext uri="{FF2B5EF4-FFF2-40B4-BE49-F238E27FC236}">
                <a16:creationId xmlns:a16="http://schemas.microsoft.com/office/drawing/2014/main" id="{96208C02-EF48-3347-A45F-BE80DA74595E}"/>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6.3.3</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1112075" name="Rectangle 11">
            <a:extLst>
              <a:ext uri="{FF2B5EF4-FFF2-40B4-BE49-F238E27FC236}">
                <a16:creationId xmlns:a16="http://schemas.microsoft.com/office/drawing/2014/main" id="{F229CEFF-1945-CBD5-940E-E03858A82BC3}"/>
              </a:ext>
            </a:extLst>
          </p:cNvPr>
          <p:cNvSpPr>
            <a:spLocks noChangeArrowheads="1"/>
          </p:cNvSpPr>
          <p:nvPr/>
        </p:nvSpPr>
        <p:spPr bwMode="auto">
          <a:xfrm>
            <a:off x="381000" y="1206500"/>
            <a:ext cx="8229600" cy="1917700"/>
          </a:xfrm>
          <a:prstGeom prst="rect">
            <a:avLst/>
          </a:prstGeom>
          <a:noFill/>
          <a:ln w="9525">
            <a:noFill/>
            <a:miter lim="800000"/>
            <a:headEnd/>
            <a:tailEnd/>
          </a:ln>
          <a:effectLst/>
        </p:spPr>
        <p:txBody>
          <a:bodyPr anchor="ctr">
            <a:spAutoFit/>
          </a:bodyPr>
          <a:lstStyle/>
          <a:p>
            <a:pPr algn="just" eaLnBrk="1" hangingPunct="1">
              <a:defRPr/>
            </a:pPr>
            <a:r>
              <a:rPr lang="en-US" sz="2400">
                <a:effectLst>
                  <a:outerShdw blurRad="38100" dist="38100" dir="2700000" algn="tl">
                    <a:srgbClr val="C0C0C0"/>
                  </a:outerShdw>
                </a:effectLst>
                <a:latin typeface="Times New Roman" pitchFamily="18" charset="0"/>
              </a:rPr>
              <a:t>Let us test the claim about the complement keys. We have used an arbitrary key and plaintext to find the corresponding ciphertext. If we have the key complement and the plaintext, we can obtain the complement of the previous ciphertext (Table 6.20).</a:t>
            </a:r>
          </a:p>
        </p:txBody>
      </p:sp>
      <p:pic>
        <p:nvPicPr>
          <p:cNvPr id="48140" name="Picture 14">
            <a:extLst>
              <a:ext uri="{FF2B5EF4-FFF2-40B4-BE49-F238E27FC236}">
                <a16:creationId xmlns:a16="http://schemas.microsoft.com/office/drawing/2014/main" id="{AFDD16A4-BEE3-D194-8614-4BD3A35AA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394075"/>
            <a:ext cx="8135938"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1954" name="Rectangle 2">
            <a:extLst>
              <a:ext uri="{FF2B5EF4-FFF2-40B4-BE49-F238E27FC236}">
                <a16:creationId xmlns:a16="http://schemas.microsoft.com/office/drawing/2014/main" id="{0951313E-BEF4-9CFA-9F63-28B6636F39D0}"/>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1021955" name="Text Box 3">
            <a:extLst>
              <a:ext uri="{FF2B5EF4-FFF2-40B4-BE49-F238E27FC236}">
                <a16:creationId xmlns:a16="http://schemas.microsoft.com/office/drawing/2014/main" id="{2C106B44-9321-E6C1-6CA8-E9CC29AF9A4E}"/>
              </a:ext>
            </a:extLst>
          </p:cNvPr>
          <p:cNvSpPr txBox="1">
            <a:spLocks noChangeArrowheads="1"/>
          </p:cNvSpPr>
          <p:nvPr/>
        </p:nvSpPr>
        <p:spPr bwMode="auto">
          <a:xfrm>
            <a:off x="228600" y="228600"/>
            <a:ext cx="3829050" cy="584200"/>
          </a:xfrm>
          <a:prstGeom prst="rect">
            <a:avLst/>
          </a:prstGeom>
          <a:noFill/>
          <a:ln w="9525">
            <a:noFill/>
            <a:miter lim="800000"/>
            <a:headEnd/>
            <a:tailEnd/>
          </a:ln>
          <a:effectLst/>
        </p:spPr>
        <p:txBody>
          <a:bodyPr wrap="none">
            <a:spAutoFit/>
          </a:bodyPr>
          <a:lstStyle/>
          <a:p>
            <a:pPr>
              <a:defRPr/>
            </a:pPr>
            <a:r>
              <a:rPr lang="en-US" dirty="0">
                <a:effectLst>
                  <a:outerShdw blurRad="38100" dist="38100" dir="2700000" algn="tl">
                    <a:srgbClr val="C0C0C0"/>
                  </a:outerShdw>
                </a:effectLst>
                <a:latin typeface="Times" pitchFamily="18" charset="0"/>
              </a:rPr>
              <a:t>6-4  Security of DES</a:t>
            </a:r>
          </a:p>
        </p:txBody>
      </p:sp>
      <p:sp>
        <p:nvSpPr>
          <p:cNvPr id="49156" name="Text Box 4">
            <a:extLst>
              <a:ext uri="{FF2B5EF4-FFF2-40B4-BE49-F238E27FC236}">
                <a16:creationId xmlns:a16="http://schemas.microsoft.com/office/drawing/2014/main" id="{1394FC6F-E7B9-F223-DAF1-467208DE5E3E}"/>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021957" name="Rectangle 5">
            <a:extLst>
              <a:ext uri="{FF2B5EF4-FFF2-40B4-BE49-F238E27FC236}">
                <a16:creationId xmlns:a16="http://schemas.microsoft.com/office/drawing/2014/main" id="{8EF4A2B4-38F3-B350-7E95-9701FFD3EFCD}"/>
              </a:ext>
            </a:extLst>
          </p:cNvPr>
          <p:cNvSpPr>
            <a:spLocks noChangeArrowheads="1"/>
          </p:cNvSpPr>
          <p:nvPr/>
        </p:nvSpPr>
        <p:spPr bwMode="auto">
          <a:xfrm>
            <a:off x="228600" y="1203325"/>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DES, as the first important block cipher, has gone through much scrutiny. Among the attempted attacks, three are of interest: brute-force, differential cryptanalysis, and linear cryptanalysis.</a:t>
            </a:r>
          </a:p>
        </p:txBody>
      </p:sp>
      <p:sp>
        <p:nvSpPr>
          <p:cNvPr id="49158" name="Rectangle 6">
            <a:extLst>
              <a:ext uri="{FF2B5EF4-FFF2-40B4-BE49-F238E27FC236}">
                <a16:creationId xmlns:a16="http://schemas.microsoft.com/office/drawing/2014/main" id="{3BF44A9A-FF98-C6D3-3756-C8D6E41D0C42}"/>
              </a:ext>
            </a:extLst>
          </p:cNvPr>
          <p:cNvSpPr>
            <a:spLocks noChangeArrowheads="1"/>
          </p:cNvSpPr>
          <p:nvPr/>
        </p:nvSpPr>
        <p:spPr bwMode="auto">
          <a:xfrm>
            <a:off x="152400" y="4772025"/>
            <a:ext cx="762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chemeClr val="hlink"/>
                </a:solidFill>
                <a:latin typeface="Times New Roman" panose="02020603050405020304" pitchFamily="18" charset="0"/>
              </a:rPr>
              <a:t>6.4.1</a:t>
            </a:r>
            <a:r>
              <a:rPr lang="en-US" altLang="en-US" sz="2400">
                <a:solidFill>
                  <a:srgbClr val="0033CC"/>
                </a:solidFill>
                <a:latin typeface="Times New Roman" panose="02020603050405020304" pitchFamily="18" charset="0"/>
              </a:rPr>
              <a:t>  Brute-Force Attack</a:t>
            </a:r>
            <a:br>
              <a:rPr lang="fr-FR" altLang="en-US" sz="2400">
                <a:solidFill>
                  <a:srgbClr val="0033CC"/>
                </a:solidFill>
                <a:latin typeface="Times New Roman" panose="02020603050405020304" pitchFamily="18" charset="0"/>
              </a:rPr>
            </a:br>
            <a:r>
              <a:rPr lang="fr-FR" altLang="en-US" sz="2400">
                <a:solidFill>
                  <a:schemeClr val="hlink"/>
                </a:solidFill>
                <a:latin typeface="Times New Roman" panose="02020603050405020304" pitchFamily="18" charset="0"/>
              </a:rPr>
              <a:t>6.4.2</a:t>
            </a:r>
            <a:r>
              <a:rPr lang="fr-FR" altLang="en-US" sz="2400">
                <a:solidFill>
                  <a:srgbClr val="0033CC"/>
                </a:solidFill>
                <a:latin typeface="Times New Roman" panose="02020603050405020304" pitchFamily="18" charset="0"/>
              </a:rPr>
              <a:t>  Differential Cryptanalysis</a:t>
            </a:r>
          </a:p>
          <a:p>
            <a:pPr>
              <a:buClr>
                <a:schemeClr val="tx1"/>
              </a:buClr>
              <a:buSzPct val="117000"/>
              <a:buFont typeface="Wingdings" panose="05000000000000000000" pitchFamily="2" charset="2"/>
              <a:buNone/>
            </a:pPr>
            <a:r>
              <a:rPr lang="fr-FR" altLang="en-US" sz="2400">
                <a:solidFill>
                  <a:schemeClr val="hlink"/>
                </a:solidFill>
                <a:latin typeface="Times New Roman" panose="02020603050405020304" pitchFamily="18" charset="0"/>
              </a:rPr>
              <a:t>6.4.3</a:t>
            </a:r>
            <a:r>
              <a:rPr lang="fr-FR" altLang="en-US" sz="2400">
                <a:solidFill>
                  <a:srgbClr val="0033CC"/>
                </a:solidFill>
                <a:latin typeface="Times New Roman" panose="02020603050405020304" pitchFamily="18" charset="0"/>
              </a:rPr>
              <a:t>  Linear Cryptanalysis</a:t>
            </a:r>
            <a:endParaRPr lang="en-US" altLang="en-US" sz="2400">
              <a:solidFill>
                <a:srgbClr val="0033CC"/>
              </a:solidFill>
              <a:latin typeface="Times New Roman" panose="02020603050405020304" pitchFamily="18" charset="0"/>
            </a:endParaRPr>
          </a:p>
        </p:txBody>
      </p:sp>
      <p:sp>
        <p:nvSpPr>
          <p:cNvPr id="1021959" name="Text Box 7">
            <a:extLst>
              <a:ext uri="{FF2B5EF4-FFF2-40B4-BE49-F238E27FC236}">
                <a16:creationId xmlns:a16="http://schemas.microsoft.com/office/drawing/2014/main" id="{43741003-38CD-49BE-EC07-83B1823AA29C}"/>
              </a:ext>
            </a:extLst>
          </p:cNvPr>
          <p:cNvSpPr txBox="1">
            <a:spLocks noChangeArrowheads="1"/>
          </p:cNvSpPr>
          <p:nvPr/>
        </p:nvSpPr>
        <p:spPr bwMode="auto">
          <a:xfrm>
            <a:off x="165100" y="4295775"/>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B1AAD89-E033-E68D-A18B-983288BB0F32}"/>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79" name="Rectangle 3">
            <a:extLst>
              <a:ext uri="{FF2B5EF4-FFF2-40B4-BE49-F238E27FC236}">
                <a16:creationId xmlns:a16="http://schemas.microsoft.com/office/drawing/2014/main" id="{5BAF32AA-CF15-B037-CE39-BFA3E58A949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0" name="Rectangle 4">
            <a:extLst>
              <a:ext uri="{FF2B5EF4-FFF2-40B4-BE49-F238E27FC236}">
                <a16:creationId xmlns:a16="http://schemas.microsoft.com/office/drawing/2014/main" id="{885818EB-AD2E-3AC2-4D81-D630AE16439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1" name="Rectangle 5">
            <a:extLst>
              <a:ext uri="{FF2B5EF4-FFF2-40B4-BE49-F238E27FC236}">
                <a16:creationId xmlns:a16="http://schemas.microsoft.com/office/drawing/2014/main" id="{DFC5E088-5896-494E-CE82-1C83C8B1FC6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2" name="Rectangle 6">
            <a:extLst>
              <a:ext uri="{FF2B5EF4-FFF2-40B4-BE49-F238E27FC236}">
                <a16:creationId xmlns:a16="http://schemas.microsoft.com/office/drawing/2014/main" id="{16DD90EA-CF5D-0540-236A-FA023213C51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3" name="Rectangle 7">
            <a:extLst>
              <a:ext uri="{FF2B5EF4-FFF2-40B4-BE49-F238E27FC236}">
                <a16:creationId xmlns:a16="http://schemas.microsoft.com/office/drawing/2014/main" id="{AC03F616-832E-921B-4CF2-E80577702D22}"/>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4" name="Rectangle 8">
            <a:extLst>
              <a:ext uri="{FF2B5EF4-FFF2-40B4-BE49-F238E27FC236}">
                <a16:creationId xmlns:a16="http://schemas.microsoft.com/office/drawing/2014/main" id="{00EADDDF-EAB2-5813-DB32-3168E788B1D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0185" name="Rectangle 9">
            <a:extLst>
              <a:ext uri="{FF2B5EF4-FFF2-40B4-BE49-F238E27FC236}">
                <a16:creationId xmlns:a16="http://schemas.microsoft.com/office/drawing/2014/main" id="{A8406512-45F1-BEA3-95E4-7E67207F1508}"/>
              </a:ext>
            </a:extLst>
          </p:cNvPr>
          <p:cNvSpPr>
            <a:spLocks noChangeArrowheads="1"/>
          </p:cNvSpPr>
          <p:nvPr/>
        </p:nvSpPr>
        <p:spPr bwMode="auto">
          <a:xfrm>
            <a:off x="228600" y="914400"/>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We have discussed the weakness of short cipher key in DES. Combining this weakness with the key complement weakness, it is clear that DES can be broken using 2</a:t>
            </a:r>
            <a:r>
              <a:rPr lang="en-US" altLang="en-US" sz="2800" i="1" baseline="30000">
                <a:latin typeface="Times New Roman" panose="02020603050405020304" pitchFamily="18" charset="0"/>
              </a:rPr>
              <a:t>55</a:t>
            </a:r>
            <a:r>
              <a:rPr lang="en-US" altLang="en-US" sz="2800" i="1">
                <a:latin typeface="Times New Roman" panose="02020603050405020304" pitchFamily="18" charset="0"/>
              </a:rPr>
              <a:t> encryptions. </a:t>
            </a:r>
          </a:p>
        </p:txBody>
      </p:sp>
      <p:sp>
        <p:nvSpPr>
          <p:cNvPr id="50186" name="Text Box 10">
            <a:extLst>
              <a:ext uri="{FF2B5EF4-FFF2-40B4-BE49-F238E27FC236}">
                <a16:creationId xmlns:a16="http://schemas.microsoft.com/office/drawing/2014/main" id="{DE89E040-9A9B-05B9-FCB7-072255B96559}"/>
              </a:ext>
            </a:extLst>
          </p:cNvPr>
          <p:cNvSpPr txBox="1">
            <a:spLocks noChangeArrowheads="1"/>
          </p:cNvSpPr>
          <p:nvPr/>
        </p:nvSpPr>
        <p:spPr bwMode="auto">
          <a:xfrm>
            <a:off x="1143000" y="0"/>
            <a:ext cx="4492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6.4.1  Brute-Force Attack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7A55B66-4771-2978-8247-BC69C8F4CD33}"/>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03" name="Rectangle 3">
            <a:extLst>
              <a:ext uri="{FF2B5EF4-FFF2-40B4-BE49-F238E27FC236}">
                <a16:creationId xmlns:a16="http://schemas.microsoft.com/office/drawing/2014/main" id="{974BCF7D-15CD-DA05-38DE-7D2BEE30C82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04" name="Rectangle 4">
            <a:extLst>
              <a:ext uri="{FF2B5EF4-FFF2-40B4-BE49-F238E27FC236}">
                <a16:creationId xmlns:a16="http://schemas.microsoft.com/office/drawing/2014/main" id="{BAB74236-B10B-D450-E7A4-57CED7984EFC}"/>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05" name="Rectangle 5">
            <a:extLst>
              <a:ext uri="{FF2B5EF4-FFF2-40B4-BE49-F238E27FC236}">
                <a16:creationId xmlns:a16="http://schemas.microsoft.com/office/drawing/2014/main" id="{603E2984-BBE1-5DBC-2675-0B4B3FC04ED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06" name="Rectangle 6">
            <a:extLst>
              <a:ext uri="{FF2B5EF4-FFF2-40B4-BE49-F238E27FC236}">
                <a16:creationId xmlns:a16="http://schemas.microsoft.com/office/drawing/2014/main" id="{208C2199-636C-0AF7-929D-3E450C7DED0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07" name="Rectangle 7">
            <a:extLst>
              <a:ext uri="{FF2B5EF4-FFF2-40B4-BE49-F238E27FC236}">
                <a16:creationId xmlns:a16="http://schemas.microsoft.com/office/drawing/2014/main" id="{94910A05-08ED-C653-272D-4046B1575F43}"/>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08" name="Rectangle 8">
            <a:extLst>
              <a:ext uri="{FF2B5EF4-FFF2-40B4-BE49-F238E27FC236}">
                <a16:creationId xmlns:a16="http://schemas.microsoft.com/office/drawing/2014/main" id="{802E003B-D8F8-31B0-8A03-292B34614FA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1209" name="Rectangle 9">
            <a:extLst>
              <a:ext uri="{FF2B5EF4-FFF2-40B4-BE49-F238E27FC236}">
                <a16:creationId xmlns:a16="http://schemas.microsoft.com/office/drawing/2014/main" id="{075E5A83-9209-C56B-7240-FBEA61B6D881}"/>
              </a:ext>
            </a:extLst>
          </p:cNvPr>
          <p:cNvSpPr>
            <a:spLocks noChangeArrowheads="1"/>
          </p:cNvSpPr>
          <p:nvPr/>
        </p:nvSpPr>
        <p:spPr bwMode="auto">
          <a:xfrm>
            <a:off x="228600" y="914400"/>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It has been revealed that the designers of DES already knew about this type of attack and designed S-boxes and chose 16 as the number of rounds to make DES specifically resistant to this type of attack. </a:t>
            </a:r>
          </a:p>
        </p:txBody>
      </p:sp>
      <p:sp>
        <p:nvSpPr>
          <p:cNvPr id="51210" name="Text Box 10">
            <a:extLst>
              <a:ext uri="{FF2B5EF4-FFF2-40B4-BE49-F238E27FC236}">
                <a16:creationId xmlns:a16="http://schemas.microsoft.com/office/drawing/2014/main" id="{3F594476-6555-FCBC-B11A-E14C39DF16B9}"/>
              </a:ext>
            </a:extLst>
          </p:cNvPr>
          <p:cNvSpPr txBox="1">
            <a:spLocks noChangeArrowheads="1"/>
          </p:cNvSpPr>
          <p:nvPr/>
        </p:nvSpPr>
        <p:spPr bwMode="auto">
          <a:xfrm>
            <a:off x="1143000" y="0"/>
            <a:ext cx="5548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6.4.2  Differential Cryptanalysis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11EAA0D-0E28-36C7-C699-AAE24091711F}"/>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27" name="Rectangle 3">
            <a:extLst>
              <a:ext uri="{FF2B5EF4-FFF2-40B4-BE49-F238E27FC236}">
                <a16:creationId xmlns:a16="http://schemas.microsoft.com/office/drawing/2014/main" id="{F4A26E5A-9797-A0E4-0EF3-C8632BE6FCC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28" name="Rectangle 4">
            <a:extLst>
              <a:ext uri="{FF2B5EF4-FFF2-40B4-BE49-F238E27FC236}">
                <a16:creationId xmlns:a16="http://schemas.microsoft.com/office/drawing/2014/main" id="{F4C26916-C9DE-E0E6-2270-5F1174B4FD2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29" name="Rectangle 5">
            <a:extLst>
              <a:ext uri="{FF2B5EF4-FFF2-40B4-BE49-F238E27FC236}">
                <a16:creationId xmlns:a16="http://schemas.microsoft.com/office/drawing/2014/main" id="{66884722-1BF9-B07A-C7D6-E74FF5175E2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30" name="Rectangle 6">
            <a:extLst>
              <a:ext uri="{FF2B5EF4-FFF2-40B4-BE49-F238E27FC236}">
                <a16:creationId xmlns:a16="http://schemas.microsoft.com/office/drawing/2014/main" id="{963B2BBA-7996-8922-A37E-A657FF81086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31" name="Rectangle 7">
            <a:extLst>
              <a:ext uri="{FF2B5EF4-FFF2-40B4-BE49-F238E27FC236}">
                <a16:creationId xmlns:a16="http://schemas.microsoft.com/office/drawing/2014/main" id="{279FA599-2BD2-1243-C692-4A61A0F11F2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32" name="Rectangle 8">
            <a:extLst>
              <a:ext uri="{FF2B5EF4-FFF2-40B4-BE49-F238E27FC236}">
                <a16:creationId xmlns:a16="http://schemas.microsoft.com/office/drawing/2014/main" id="{8F1CE47C-09A1-674A-2D7B-CEA6204C9E6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2233" name="Rectangle 9">
            <a:extLst>
              <a:ext uri="{FF2B5EF4-FFF2-40B4-BE49-F238E27FC236}">
                <a16:creationId xmlns:a16="http://schemas.microsoft.com/office/drawing/2014/main" id="{7057ECA4-45D7-0FC6-F9AA-E093D4427B2A}"/>
              </a:ext>
            </a:extLst>
          </p:cNvPr>
          <p:cNvSpPr>
            <a:spLocks noChangeArrowheads="1"/>
          </p:cNvSpPr>
          <p:nvPr/>
        </p:nvSpPr>
        <p:spPr bwMode="auto">
          <a:xfrm>
            <a:off x="228600" y="838200"/>
            <a:ext cx="8686800" cy="3081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Linear cryptanalysis is newer than differential cryptanalysis. DES is more vulnerable to linear cryptanalysis than to differential cryptanalysis. S-boxes are not very resistant to linear cryptanalysis. It has been shown that DES can be broken using 2</a:t>
            </a:r>
            <a:r>
              <a:rPr lang="en-US" altLang="en-US" sz="2800" i="1" baseline="30000">
                <a:latin typeface="Times New Roman" panose="02020603050405020304" pitchFamily="18" charset="0"/>
              </a:rPr>
              <a:t>43</a:t>
            </a:r>
            <a:r>
              <a:rPr lang="en-US" altLang="en-US" sz="2800" i="1">
                <a:latin typeface="Times New Roman" panose="02020603050405020304" pitchFamily="18" charset="0"/>
              </a:rPr>
              <a:t> pairs of known plaintexts. However, from the practical point of view, finding so many pairs is very unlikely.</a:t>
            </a:r>
          </a:p>
        </p:txBody>
      </p:sp>
      <p:sp>
        <p:nvSpPr>
          <p:cNvPr id="52234" name="Text Box 10">
            <a:extLst>
              <a:ext uri="{FF2B5EF4-FFF2-40B4-BE49-F238E27FC236}">
                <a16:creationId xmlns:a16="http://schemas.microsoft.com/office/drawing/2014/main" id="{05C8B3FD-63DE-811B-9227-1791551A5DEB}"/>
              </a:ext>
            </a:extLst>
          </p:cNvPr>
          <p:cNvSpPr txBox="1">
            <a:spLocks noChangeArrowheads="1"/>
          </p:cNvSpPr>
          <p:nvPr/>
        </p:nvSpPr>
        <p:spPr bwMode="auto">
          <a:xfrm>
            <a:off x="1143000" y="0"/>
            <a:ext cx="4713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6.4.3  Linear Cryptanalysis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9794" name="Rectangle 2">
            <a:extLst>
              <a:ext uri="{FF2B5EF4-FFF2-40B4-BE49-F238E27FC236}">
                <a16:creationId xmlns:a16="http://schemas.microsoft.com/office/drawing/2014/main" id="{8AF17581-6F5E-E694-0332-50AC36F5C5D0}"/>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929795" name="Text Box 3">
            <a:extLst>
              <a:ext uri="{FF2B5EF4-FFF2-40B4-BE49-F238E27FC236}">
                <a16:creationId xmlns:a16="http://schemas.microsoft.com/office/drawing/2014/main" id="{A1AEC77E-4BF0-5370-2F92-654C1DDD02EB}"/>
              </a:ext>
            </a:extLst>
          </p:cNvPr>
          <p:cNvSpPr txBox="1">
            <a:spLocks noChangeArrowheads="1"/>
          </p:cNvSpPr>
          <p:nvPr/>
        </p:nvSpPr>
        <p:spPr bwMode="auto">
          <a:xfrm>
            <a:off x="228600" y="228600"/>
            <a:ext cx="4430713"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6-2   DES STRUCTURE</a:t>
            </a:r>
          </a:p>
        </p:txBody>
      </p:sp>
      <p:sp>
        <p:nvSpPr>
          <p:cNvPr id="7172" name="Text Box 4">
            <a:extLst>
              <a:ext uri="{FF2B5EF4-FFF2-40B4-BE49-F238E27FC236}">
                <a16:creationId xmlns:a16="http://schemas.microsoft.com/office/drawing/2014/main" id="{AC9A27C6-22F2-43C2-1399-71F3D0D11B3F}"/>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929797" name="Rectangle 5">
            <a:extLst>
              <a:ext uri="{FF2B5EF4-FFF2-40B4-BE49-F238E27FC236}">
                <a16:creationId xmlns:a16="http://schemas.microsoft.com/office/drawing/2014/main" id="{BC461C96-E956-1E61-A0BC-31410BE00B14}"/>
              </a:ext>
            </a:extLst>
          </p:cNvPr>
          <p:cNvSpPr>
            <a:spLocks noChangeArrowheads="1"/>
          </p:cNvSpPr>
          <p:nvPr/>
        </p:nvSpPr>
        <p:spPr bwMode="auto">
          <a:xfrm>
            <a:off x="228600" y="11430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encryption process is made of two permutations (P-boxes), which we call initial and final permutations, and sixteen Feistel rounds. </a:t>
            </a:r>
          </a:p>
        </p:txBody>
      </p:sp>
      <p:sp>
        <p:nvSpPr>
          <p:cNvPr id="7174" name="Rectangle 6">
            <a:extLst>
              <a:ext uri="{FF2B5EF4-FFF2-40B4-BE49-F238E27FC236}">
                <a16:creationId xmlns:a16="http://schemas.microsoft.com/office/drawing/2014/main" id="{F526D87F-276A-ADD3-A611-7C1BEF30087D}"/>
              </a:ext>
            </a:extLst>
          </p:cNvPr>
          <p:cNvSpPr>
            <a:spLocks noChangeArrowheads="1"/>
          </p:cNvSpPr>
          <p:nvPr/>
        </p:nvSpPr>
        <p:spPr bwMode="auto">
          <a:xfrm>
            <a:off x="152400" y="4772025"/>
            <a:ext cx="762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chemeClr val="hlink"/>
                </a:solidFill>
                <a:latin typeface="Times New Roman" panose="02020603050405020304" pitchFamily="18" charset="0"/>
              </a:rPr>
              <a:t>6.2.1</a:t>
            </a:r>
            <a:r>
              <a:rPr lang="en-US" altLang="en-US" sz="2400">
                <a:solidFill>
                  <a:srgbClr val="0033CC"/>
                </a:solidFill>
                <a:latin typeface="Times New Roman" panose="02020603050405020304" pitchFamily="18" charset="0"/>
              </a:rPr>
              <a:t>  Initial and Final Permutations</a:t>
            </a:r>
            <a:br>
              <a:rPr lang="fr-FR" altLang="en-US" sz="2400">
                <a:solidFill>
                  <a:srgbClr val="0033CC"/>
                </a:solidFill>
                <a:latin typeface="Times New Roman" panose="02020603050405020304" pitchFamily="18" charset="0"/>
              </a:rPr>
            </a:br>
            <a:r>
              <a:rPr lang="fr-FR" altLang="en-US" sz="2400">
                <a:solidFill>
                  <a:schemeClr val="hlink"/>
                </a:solidFill>
                <a:latin typeface="Times New Roman" panose="02020603050405020304" pitchFamily="18" charset="0"/>
              </a:rPr>
              <a:t>6.2.2</a:t>
            </a:r>
            <a:r>
              <a:rPr lang="fr-FR" altLang="en-US" sz="2400">
                <a:solidFill>
                  <a:srgbClr val="0033CC"/>
                </a:solidFill>
                <a:latin typeface="Times New Roman" panose="02020603050405020304" pitchFamily="18" charset="0"/>
              </a:rPr>
              <a:t>  Rounds</a:t>
            </a:r>
          </a:p>
          <a:p>
            <a:pPr>
              <a:buClr>
                <a:schemeClr val="tx1"/>
              </a:buClr>
              <a:buSzPct val="117000"/>
              <a:buFont typeface="Wingdings" panose="05000000000000000000" pitchFamily="2" charset="2"/>
              <a:buNone/>
            </a:pPr>
            <a:r>
              <a:rPr lang="fr-FR" altLang="en-US" sz="2400">
                <a:solidFill>
                  <a:schemeClr val="hlink"/>
                </a:solidFill>
                <a:latin typeface="Times New Roman" panose="02020603050405020304" pitchFamily="18" charset="0"/>
              </a:rPr>
              <a:t>6.2.3</a:t>
            </a:r>
            <a:r>
              <a:rPr lang="fr-FR" altLang="en-US" sz="2400">
                <a:solidFill>
                  <a:srgbClr val="0033CC"/>
                </a:solidFill>
                <a:latin typeface="Times New Roman" panose="02020603050405020304" pitchFamily="18" charset="0"/>
              </a:rPr>
              <a:t>  Cipher and Reverse Cipher</a:t>
            </a:r>
          </a:p>
          <a:p>
            <a:pPr>
              <a:buClr>
                <a:schemeClr val="tx1"/>
              </a:buClr>
              <a:buSzPct val="117000"/>
              <a:buFont typeface="Wingdings" panose="05000000000000000000" pitchFamily="2" charset="2"/>
              <a:buNone/>
            </a:pPr>
            <a:r>
              <a:rPr lang="fr-FR" altLang="en-US" sz="2400">
                <a:solidFill>
                  <a:schemeClr val="hlink"/>
                </a:solidFill>
                <a:latin typeface="Times New Roman" panose="02020603050405020304" pitchFamily="18" charset="0"/>
              </a:rPr>
              <a:t>6.2.4</a:t>
            </a:r>
            <a:r>
              <a:rPr lang="fr-FR" altLang="en-US" sz="2400">
                <a:solidFill>
                  <a:srgbClr val="0033CC"/>
                </a:solidFill>
                <a:latin typeface="Times New Roman" panose="02020603050405020304" pitchFamily="18" charset="0"/>
              </a:rPr>
              <a:t>  Examples</a:t>
            </a:r>
            <a:endParaRPr lang="en-US" altLang="en-US" sz="2400">
              <a:solidFill>
                <a:srgbClr val="0033CC"/>
              </a:solidFill>
              <a:latin typeface="Times New Roman" panose="02020603050405020304" pitchFamily="18" charset="0"/>
            </a:endParaRPr>
          </a:p>
        </p:txBody>
      </p:sp>
      <p:sp>
        <p:nvSpPr>
          <p:cNvPr id="929799" name="Text Box 7">
            <a:extLst>
              <a:ext uri="{FF2B5EF4-FFF2-40B4-BE49-F238E27FC236}">
                <a16:creationId xmlns:a16="http://schemas.microsoft.com/office/drawing/2014/main" id="{0FD68D45-A1E9-E840-05BF-D27BD9E55DDA}"/>
              </a:ext>
            </a:extLst>
          </p:cNvPr>
          <p:cNvSpPr txBox="1">
            <a:spLocks noChangeArrowheads="1"/>
          </p:cNvSpPr>
          <p:nvPr/>
        </p:nvSpPr>
        <p:spPr bwMode="auto">
          <a:xfrm>
            <a:off x="165100" y="4295775"/>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0258" name="Rectangle 2">
            <a:extLst>
              <a:ext uri="{FF2B5EF4-FFF2-40B4-BE49-F238E27FC236}">
                <a16:creationId xmlns:a16="http://schemas.microsoft.com/office/drawing/2014/main" id="{DB6A20E9-1ABF-91AF-5CCE-C95633CD2239}"/>
              </a:ext>
            </a:extLst>
          </p:cNvPr>
          <p:cNvSpPr>
            <a:spLocks noChangeArrowheads="1"/>
          </p:cNvSpPr>
          <p:nvPr/>
        </p:nvSpPr>
        <p:spPr bwMode="auto">
          <a:xfrm>
            <a:off x="0" y="0"/>
            <a:ext cx="9144000" cy="6858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1120259" name="Text Box 3">
            <a:extLst>
              <a:ext uri="{FF2B5EF4-FFF2-40B4-BE49-F238E27FC236}">
                <a16:creationId xmlns:a16="http://schemas.microsoft.com/office/drawing/2014/main" id="{C1E73D5B-2422-02CD-B3F7-2126F25E7C7D}"/>
              </a:ext>
            </a:extLst>
          </p:cNvPr>
          <p:cNvSpPr txBox="1">
            <a:spLocks noChangeArrowheads="1"/>
          </p:cNvSpPr>
          <p:nvPr/>
        </p:nvSpPr>
        <p:spPr bwMode="auto">
          <a:xfrm>
            <a:off x="228600" y="76200"/>
            <a:ext cx="2632075"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6-2   Continue</a:t>
            </a:r>
          </a:p>
        </p:txBody>
      </p:sp>
      <p:sp>
        <p:nvSpPr>
          <p:cNvPr id="8196" name="Text Box 4">
            <a:extLst>
              <a:ext uri="{FF2B5EF4-FFF2-40B4-BE49-F238E27FC236}">
                <a16:creationId xmlns:a16="http://schemas.microsoft.com/office/drawing/2014/main" id="{7F442317-A62A-3BBE-56A6-047A275633D0}"/>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pic>
        <p:nvPicPr>
          <p:cNvPr id="8197" name="Picture 8">
            <a:extLst>
              <a:ext uri="{FF2B5EF4-FFF2-40B4-BE49-F238E27FC236}">
                <a16:creationId xmlns:a16="http://schemas.microsoft.com/office/drawing/2014/main" id="{A0845F85-4FBB-63B1-BE88-012F1E18B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0" y="1709738"/>
            <a:ext cx="5613400"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9">
            <a:extLst>
              <a:ext uri="{FF2B5EF4-FFF2-40B4-BE49-F238E27FC236}">
                <a16:creationId xmlns:a16="http://schemas.microsoft.com/office/drawing/2014/main" id="{634FE2E2-62B5-62BC-5434-7B620520FD0B}"/>
              </a:ext>
            </a:extLst>
          </p:cNvPr>
          <p:cNvSpPr txBox="1">
            <a:spLocks noChangeArrowheads="1"/>
          </p:cNvSpPr>
          <p:nvPr/>
        </p:nvSpPr>
        <p:spPr bwMode="auto">
          <a:xfrm>
            <a:off x="2124075" y="990600"/>
            <a:ext cx="434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6.2  </a:t>
            </a:r>
            <a:r>
              <a:rPr lang="en-US" altLang="en-US" sz="2000" i="1">
                <a:latin typeface="Times New Roman" panose="02020603050405020304" pitchFamily="18" charset="0"/>
              </a:rPr>
              <a:t>General structure of DES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2C2D0A2-A427-F113-F2D3-1FFF649F2BAE}"/>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9219" name="Rectangle 3">
            <a:extLst>
              <a:ext uri="{FF2B5EF4-FFF2-40B4-BE49-F238E27FC236}">
                <a16:creationId xmlns:a16="http://schemas.microsoft.com/office/drawing/2014/main" id="{409B8A9B-21A5-69F3-56A7-2FDC1DBBE7E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9220" name="Rectangle 4">
            <a:extLst>
              <a:ext uri="{FF2B5EF4-FFF2-40B4-BE49-F238E27FC236}">
                <a16:creationId xmlns:a16="http://schemas.microsoft.com/office/drawing/2014/main" id="{8AE87265-D9A9-ECE0-37F3-67D7523C1017}"/>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9221" name="Rectangle 5">
            <a:extLst>
              <a:ext uri="{FF2B5EF4-FFF2-40B4-BE49-F238E27FC236}">
                <a16:creationId xmlns:a16="http://schemas.microsoft.com/office/drawing/2014/main" id="{19B1B105-9865-0ECE-9301-60A43022DFA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9222" name="Rectangle 6">
            <a:extLst>
              <a:ext uri="{FF2B5EF4-FFF2-40B4-BE49-F238E27FC236}">
                <a16:creationId xmlns:a16="http://schemas.microsoft.com/office/drawing/2014/main" id="{F1279314-F104-669A-648E-875816514F9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9223" name="Rectangle 7">
            <a:extLst>
              <a:ext uri="{FF2B5EF4-FFF2-40B4-BE49-F238E27FC236}">
                <a16:creationId xmlns:a16="http://schemas.microsoft.com/office/drawing/2014/main" id="{3B1AFAA9-F6FA-53B0-D52C-1E95E95A0B32}"/>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9224" name="Rectangle 8">
            <a:extLst>
              <a:ext uri="{FF2B5EF4-FFF2-40B4-BE49-F238E27FC236}">
                <a16:creationId xmlns:a16="http://schemas.microsoft.com/office/drawing/2014/main" id="{52E18AC8-B4D8-AE25-A92C-3A18777E20D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9225" name="Rectangle 9">
            <a:extLst>
              <a:ext uri="{FF2B5EF4-FFF2-40B4-BE49-F238E27FC236}">
                <a16:creationId xmlns:a16="http://schemas.microsoft.com/office/drawing/2014/main" id="{2EDD84C6-D39E-4759-AD96-CB48BB396E33}"/>
              </a:ext>
            </a:extLst>
          </p:cNvPr>
          <p:cNvSpPr>
            <a:spLocks noChangeArrowheads="1"/>
          </p:cNvSpPr>
          <p:nvPr/>
        </p:nvSpPr>
        <p:spPr bwMode="auto">
          <a:xfrm>
            <a:off x="228600" y="914400"/>
            <a:ext cx="8686800"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i="1">
              <a:latin typeface="Times New Roman" panose="02020603050405020304" pitchFamily="18" charset="0"/>
            </a:endParaRPr>
          </a:p>
        </p:txBody>
      </p:sp>
      <p:sp>
        <p:nvSpPr>
          <p:cNvPr id="9226" name="Text Box 10">
            <a:extLst>
              <a:ext uri="{FF2B5EF4-FFF2-40B4-BE49-F238E27FC236}">
                <a16:creationId xmlns:a16="http://schemas.microsoft.com/office/drawing/2014/main" id="{9DA5B2B7-7AF4-AEE7-73F5-AEC3D9FBC019}"/>
              </a:ext>
            </a:extLst>
          </p:cNvPr>
          <p:cNvSpPr txBox="1">
            <a:spLocks noChangeArrowheads="1"/>
          </p:cNvSpPr>
          <p:nvPr/>
        </p:nvSpPr>
        <p:spPr bwMode="auto">
          <a:xfrm>
            <a:off x="1143000" y="0"/>
            <a:ext cx="6357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6.2.1  Initial and Final Permutations</a:t>
            </a:r>
          </a:p>
        </p:txBody>
      </p:sp>
      <p:pic>
        <p:nvPicPr>
          <p:cNvPr id="9227" name="Picture 11">
            <a:extLst>
              <a:ext uri="{FF2B5EF4-FFF2-40B4-BE49-F238E27FC236}">
                <a16:creationId xmlns:a16="http://schemas.microsoft.com/office/drawing/2014/main" id="{0A4B396B-9DF3-21AD-7771-F7AAD583D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688" y="1828800"/>
            <a:ext cx="5421312"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Text Box 12">
            <a:extLst>
              <a:ext uri="{FF2B5EF4-FFF2-40B4-BE49-F238E27FC236}">
                <a16:creationId xmlns:a16="http://schemas.microsoft.com/office/drawing/2014/main" id="{FCCA0ED6-99AB-3F23-D178-10F99E8487DF}"/>
              </a:ext>
            </a:extLst>
          </p:cNvPr>
          <p:cNvSpPr txBox="1">
            <a:spLocks noChangeArrowheads="1"/>
          </p:cNvSpPr>
          <p:nvPr/>
        </p:nvSpPr>
        <p:spPr bwMode="auto">
          <a:xfrm>
            <a:off x="1219200" y="990600"/>
            <a:ext cx="606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6.3  </a:t>
            </a:r>
            <a:r>
              <a:rPr lang="en-US" altLang="en-US" sz="2000" i="1">
                <a:latin typeface="Times New Roman" panose="02020603050405020304" pitchFamily="18" charset="0"/>
              </a:rPr>
              <a:t>Initial and final permutation steps in 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81C4196-D1AC-7B06-6067-AC42A087C585}"/>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0243" name="Rectangle 3">
            <a:extLst>
              <a:ext uri="{FF2B5EF4-FFF2-40B4-BE49-F238E27FC236}">
                <a16:creationId xmlns:a16="http://schemas.microsoft.com/office/drawing/2014/main" id="{EC8B5C15-DED2-CDC5-AC40-23AED26DCED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0244" name="Rectangle 4">
            <a:extLst>
              <a:ext uri="{FF2B5EF4-FFF2-40B4-BE49-F238E27FC236}">
                <a16:creationId xmlns:a16="http://schemas.microsoft.com/office/drawing/2014/main" id="{300D4855-FFA9-3933-AB6F-F70A555756BA}"/>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0245" name="Rectangle 5">
            <a:extLst>
              <a:ext uri="{FF2B5EF4-FFF2-40B4-BE49-F238E27FC236}">
                <a16:creationId xmlns:a16="http://schemas.microsoft.com/office/drawing/2014/main" id="{D4E2EEED-917B-B157-D3E5-D1AB6CF7CB5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0246" name="Rectangle 6">
            <a:extLst>
              <a:ext uri="{FF2B5EF4-FFF2-40B4-BE49-F238E27FC236}">
                <a16:creationId xmlns:a16="http://schemas.microsoft.com/office/drawing/2014/main" id="{6D92B277-9937-61EA-C441-3954060EEC1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0247" name="Rectangle 7">
            <a:extLst>
              <a:ext uri="{FF2B5EF4-FFF2-40B4-BE49-F238E27FC236}">
                <a16:creationId xmlns:a16="http://schemas.microsoft.com/office/drawing/2014/main" id="{56EE147E-CFED-F7ED-7203-C12CDB8DC311}"/>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0248" name="Rectangle 8">
            <a:extLst>
              <a:ext uri="{FF2B5EF4-FFF2-40B4-BE49-F238E27FC236}">
                <a16:creationId xmlns:a16="http://schemas.microsoft.com/office/drawing/2014/main" id="{7E3F158B-A030-F0B9-6AA9-992C3572209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0249" name="Text Box 10">
            <a:extLst>
              <a:ext uri="{FF2B5EF4-FFF2-40B4-BE49-F238E27FC236}">
                <a16:creationId xmlns:a16="http://schemas.microsoft.com/office/drawing/2014/main" id="{BBF13674-9211-4E93-20DD-F20BA19DD76F}"/>
              </a:ext>
            </a:extLst>
          </p:cNvPr>
          <p:cNvSpPr txBox="1">
            <a:spLocks noChangeArrowheads="1"/>
          </p:cNvSpPr>
          <p:nvPr/>
        </p:nvSpPr>
        <p:spPr bwMode="auto">
          <a:xfrm>
            <a:off x="1143000" y="0"/>
            <a:ext cx="2757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6.2.1</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a:t>
            </a:r>
          </a:p>
        </p:txBody>
      </p:sp>
      <p:sp>
        <p:nvSpPr>
          <p:cNvPr id="10250" name="Text Box 12">
            <a:extLst>
              <a:ext uri="{FF2B5EF4-FFF2-40B4-BE49-F238E27FC236}">
                <a16:creationId xmlns:a16="http://schemas.microsoft.com/office/drawing/2014/main" id="{C32DD920-A22D-44F7-3DE4-31F43B2CC406}"/>
              </a:ext>
            </a:extLst>
          </p:cNvPr>
          <p:cNvSpPr txBox="1">
            <a:spLocks noChangeArrowheads="1"/>
          </p:cNvSpPr>
          <p:nvPr/>
        </p:nvSpPr>
        <p:spPr bwMode="auto">
          <a:xfrm>
            <a:off x="1703388" y="1676400"/>
            <a:ext cx="521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6.1  </a:t>
            </a:r>
            <a:r>
              <a:rPr lang="en-US" altLang="en-US" sz="2000" i="1">
                <a:latin typeface="Times New Roman" panose="02020603050405020304" pitchFamily="18" charset="0"/>
              </a:rPr>
              <a:t>Initial and final permutation tables</a:t>
            </a:r>
          </a:p>
        </p:txBody>
      </p:sp>
      <p:pic>
        <p:nvPicPr>
          <p:cNvPr id="10251" name="Picture 13">
            <a:extLst>
              <a:ext uri="{FF2B5EF4-FFF2-40B4-BE49-F238E27FC236}">
                <a16:creationId xmlns:a16="http://schemas.microsoft.com/office/drawing/2014/main" id="{7C9C72D3-DEC0-8244-DA9F-71403504A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2514600"/>
            <a:ext cx="6316662"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425FAC23-1020-F1CE-BC17-E3524409C23A}"/>
              </a:ext>
            </a:extLst>
          </p:cNvPr>
          <p:cNvSpPr txBox="1">
            <a:spLocks noChangeArrowheads="1"/>
          </p:cNvSpPr>
          <p:nvPr/>
        </p:nvSpPr>
        <p:spPr bwMode="auto">
          <a:xfrm>
            <a:off x="265113" y="1219200"/>
            <a:ext cx="1792287"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6.1</a:t>
            </a:r>
            <a:endParaRPr lang="en-US" altLang="en-US" sz="2000" i="1">
              <a:solidFill>
                <a:schemeClr val="bg1"/>
              </a:solidFill>
              <a:latin typeface="Times New Roman" panose="02020603050405020304" pitchFamily="18" charset="0"/>
            </a:endParaRPr>
          </a:p>
        </p:txBody>
      </p:sp>
      <p:sp>
        <p:nvSpPr>
          <p:cNvPr id="11267" name="Rectangle 3">
            <a:extLst>
              <a:ext uri="{FF2B5EF4-FFF2-40B4-BE49-F238E27FC236}">
                <a16:creationId xmlns:a16="http://schemas.microsoft.com/office/drawing/2014/main" id="{BD0EA574-A6AD-7371-54D8-C20E4439C6AA}"/>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268" name="Rectangle 4">
            <a:extLst>
              <a:ext uri="{FF2B5EF4-FFF2-40B4-BE49-F238E27FC236}">
                <a16:creationId xmlns:a16="http://schemas.microsoft.com/office/drawing/2014/main" id="{8DF2E9E4-2C16-5974-374A-0581495DC09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269" name="Rectangle 5">
            <a:extLst>
              <a:ext uri="{FF2B5EF4-FFF2-40B4-BE49-F238E27FC236}">
                <a16:creationId xmlns:a16="http://schemas.microsoft.com/office/drawing/2014/main" id="{B76F1CE5-8880-1F30-7849-CD36E413E426}"/>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270" name="Rectangle 6">
            <a:extLst>
              <a:ext uri="{FF2B5EF4-FFF2-40B4-BE49-F238E27FC236}">
                <a16:creationId xmlns:a16="http://schemas.microsoft.com/office/drawing/2014/main" id="{37237BB6-3F2C-F667-D739-8E9DB60AF20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271" name="Rectangle 7">
            <a:extLst>
              <a:ext uri="{FF2B5EF4-FFF2-40B4-BE49-F238E27FC236}">
                <a16:creationId xmlns:a16="http://schemas.microsoft.com/office/drawing/2014/main" id="{18F84B4D-9627-2A00-D60A-2F93A4D684C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272" name="Rectangle 8">
            <a:extLst>
              <a:ext uri="{FF2B5EF4-FFF2-40B4-BE49-F238E27FC236}">
                <a16:creationId xmlns:a16="http://schemas.microsoft.com/office/drawing/2014/main" id="{16386760-F840-EC3F-90E6-FCBF09045FE5}"/>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273" name="Rectangle 9">
            <a:extLst>
              <a:ext uri="{FF2B5EF4-FFF2-40B4-BE49-F238E27FC236}">
                <a16:creationId xmlns:a16="http://schemas.microsoft.com/office/drawing/2014/main" id="{E5EABAAD-D87A-AD60-78B8-00C4B47A33A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274" name="Text Box 10">
            <a:extLst>
              <a:ext uri="{FF2B5EF4-FFF2-40B4-BE49-F238E27FC236}">
                <a16:creationId xmlns:a16="http://schemas.microsoft.com/office/drawing/2014/main" id="{290F8314-2187-38DD-9F80-F9BBD3BC299F}"/>
              </a:ext>
            </a:extLst>
          </p:cNvPr>
          <p:cNvSpPr txBox="1">
            <a:spLocks noChangeArrowheads="1"/>
          </p:cNvSpPr>
          <p:nvPr/>
        </p:nvSpPr>
        <p:spPr bwMode="auto">
          <a:xfrm>
            <a:off x="1143000" y="0"/>
            <a:ext cx="3062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6.2.1</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Continued</a:t>
            </a:r>
          </a:p>
        </p:txBody>
      </p:sp>
      <p:sp>
        <p:nvSpPr>
          <p:cNvPr id="948235" name="Rectangle 11">
            <a:extLst>
              <a:ext uri="{FF2B5EF4-FFF2-40B4-BE49-F238E27FC236}">
                <a16:creationId xmlns:a16="http://schemas.microsoft.com/office/drawing/2014/main" id="{4AC2E652-C1DD-CF22-93B6-5EA36EC43440}"/>
              </a:ext>
            </a:extLst>
          </p:cNvPr>
          <p:cNvSpPr>
            <a:spLocks noChangeArrowheads="1"/>
          </p:cNvSpPr>
          <p:nvPr/>
        </p:nvSpPr>
        <p:spPr bwMode="auto">
          <a:xfrm>
            <a:off x="228600" y="1839913"/>
            <a:ext cx="8229600" cy="831850"/>
          </a:xfrm>
          <a:prstGeom prst="rect">
            <a:avLst/>
          </a:prstGeom>
          <a:noFill/>
          <a:ln w="9525">
            <a:noFill/>
            <a:miter lim="800000"/>
            <a:headEnd/>
            <a:tailEnd/>
          </a:ln>
          <a:effectLst/>
        </p:spPr>
        <p:txBody>
          <a:bodyPr anchor="ctr">
            <a:spAutoFit/>
          </a:bodyPr>
          <a:lstStyle/>
          <a:p>
            <a:pPr algn="just" eaLnBrk="1" hangingPunct="1">
              <a:defRPr/>
            </a:pPr>
            <a:r>
              <a:rPr lang="en-US" sz="2400" dirty="0">
                <a:effectLst>
                  <a:outerShdw blurRad="38100" dist="38100" dir="2700000" algn="tl">
                    <a:srgbClr val="C0C0C0"/>
                  </a:outerShdw>
                </a:effectLst>
                <a:latin typeface="Times New Roman" pitchFamily="18" charset="0"/>
              </a:rPr>
              <a:t>Find the output of the final permutation box when the input is given in hexadecimal as:</a:t>
            </a:r>
          </a:p>
        </p:txBody>
      </p:sp>
      <p:sp>
        <p:nvSpPr>
          <p:cNvPr id="948236" name="Rectangle 12">
            <a:extLst>
              <a:ext uri="{FF2B5EF4-FFF2-40B4-BE49-F238E27FC236}">
                <a16:creationId xmlns:a16="http://schemas.microsoft.com/office/drawing/2014/main" id="{C3605998-4BCB-753B-8576-C6917514E0C5}"/>
              </a:ext>
            </a:extLst>
          </p:cNvPr>
          <p:cNvSpPr>
            <a:spLocks noChangeArrowheads="1"/>
          </p:cNvSpPr>
          <p:nvPr/>
        </p:nvSpPr>
        <p:spPr bwMode="auto">
          <a:xfrm>
            <a:off x="228600" y="3851275"/>
            <a:ext cx="8229600" cy="1200150"/>
          </a:xfrm>
          <a:prstGeom prst="rect">
            <a:avLst/>
          </a:prstGeom>
          <a:noFill/>
          <a:ln w="9525">
            <a:noFill/>
            <a:miter lim="800000"/>
            <a:headEnd/>
            <a:tailEnd/>
          </a:ln>
          <a:effectLst/>
        </p:spPr>
        <p:txBody>
          <a:bodyPr anchor="ctr">
            <a:spAutoFit/>
          </a:bodyPr>
          <a:lstStyle/>
          <a:p>
            <a:pPr algn="just" eaLnBrk="1" hangingPunct="1">
              <a:defRPr/>
            </a:pPr>
            <a:r>
              <a:rPr lang="en-US" sz="2400" dirty="0">
                <a:effectLst>
                  <a:outerShdw blurRad="38100" dist="38100" dir="2700000" algn="tl">
                    <a:srgbClr val="C0C0C0"/>
                  </a:outerShdw>
                </a:effectLst>
                <a:latin typeface="Times New Roman" pitchFamily="18" charset="0"/>
              </a:rPr>
              <a:t>Only bit 25 and </a:t>
            </a:r>
            <a:r>
              <a:rPr lang="en-US" sz="2400">
                <a:effectLst>
                  <a:outerShdw blurRad="38100" dist="38100" dir="2700000" algn="tl">
                    <a:srgbClr val="C0C0C0"/>
                  </a:outerShdw>
                </a:effectLst>
                <a:latin typeface="Times New Roman" pitchFamily="18" charset="0"/>
              </a:rPr>
              <a:t>bit 63 </a:t>
            </a:r>
            <a:r>
              <a:rPr lang="en-US" sz="2400" dirty="0">
                <a:effectLst>
                  <a:outerShdw blurRad="38100" dist="38100" dir="2700000" algn="tl">
                    <a:srgbClr val="C0C0C0"/>
                  </a:outerShdw>
                </a:effectLst>
                <a:latin typeface="Times New Roman" pitchFamily="18" charset="0"/>
              </a:rPr>
              <a:t>are 1s; the other bits are 0s. In the final permutation, bit 25 becomes bit 64 and bit 63 becomes bit 15. The result is</a:t>
            </a:r>
          </a:p>
        </p:txBody>
      </p:sp>
      <p:sp>
        <p:nvSpPr>
          <p:cNvPr id="948237" name="Rectangle 13">
            <a:extLst>
              <a:ext uri="{FF2B5EF4-FFF2-40B4-BE49-F238E27FC236}">
                <a16:creationId xmlns:a16="http://schemas.microsoft.com/office/drawing/2014/main" id="{EA1D2A93-A260-DCBF-444B-B450E7D7884D}"/>
              </a:ext>
            </a:extLst>
          </p:cNvPr>
          <p:cNvSpPr>
            <a:spLocks noChangeArrowheads="1"/>
          </p:cNvSpPr>
          <p:nvPr/>
        </p:nvSpPr>
        <p:spPr bwMode="auto">
          <a:xfrm>
            <a:off x="228600" y="3429000"/>
            <a:ext cx="8229600" cy="457200"/>
          </a:xfrm>
          <a:prstGeom prst="rect">
            <a:avLst/>
          </a:prstGeom>
          <a:noFill/>
          <a:ln w="9525">
            <a:noFill/>
            <a:miter lim="800000"/>
            <a:headEnd/>
            <a:tailEnd/>
          </a:ln>
          <a:effectLst/>
        </p:spPr>
        <p:txBody>
          <a:bodyPr anchor="ctr">
            <a:spAutoFit/>
          </a:bodyPr>
          <a:lstStyle/>
          <a:p>
            <a:pPr algn="just" eaLnBrk="1" hangingPunct="1">
              <a:defRPr/>
            </a:pPr>
            <a:r>
              <a:rPr lang="en-US" sz="2400" dirty="0">
                <a:solidFill>
                  <a:schemeClr val="hlink"/>
                </a:solidFill>
                <a:effectLst>
                  <a:outerShdw blurRad="38100" dist="38100" dir="2700000" algn="tl">
                    <a:srgbClr val="C0C0C0"/>
                  </a:outerShdw>
                </a:effectLst>
                <a:latin typeface="Times New Roman" pitchFamily="18" charset="0"/>
              </a:rPr>
              <a:t>Solution</a:t>
            </a:r>
          </a:p>
        </p:txBody>
      </p:sp>
      <p:pic>
        <p:nvPicPr>
          <p:cNvPr id="948239" name="Picture 15">
            <a:extLst>
              <a:ext uri="{FF2B5EF4-FFF2-40B4-BE49-F238E27FC236}">
                <a16:creationId xmlns:a16="http://schemas.microsoft.com/office/drawing/2014/main" id="{EEC2B0C0-8652-DA99-A491-B54CCCA2E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663" y="5334000"/>
            <a:ext cx="35909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Picture 16">
            <a:extLst>
              <a:ext uri="{FF2B5EF4-FFF2-40B4-BE49-F238E27FC236}">
                <a16:creationId xmlns:a16="http://schemas.microsoft.com/office/drawing/2014/main" id="{96C83030-5454-ACCB-D1AF-F35823960F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100" y="2854325"/>
            <a:ext cx="34464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8237"/>
                                        </p:tgtEl>
                                        <p:attrNameLst>
                                          <p:attrName>style.visibility</p:attrName>
                                        </p:attrNameLst>
                                      </p:cBhvr>
                                      <p:to>
                                        <p:strVal val="visible"/>
                                      </p:to>
                                    </p:set>
                                    <p:anim calcmode="lin" valueType="num">
                                      <p:cBhvr additive="base">
                                        <p:cTn id="7" dur="500" fill="hold"/>
                                        <p:tgtEl>
                                          <p:spTgt spid="948237"/>
                                        </p:tgtEl>
                                        <p:attrNameLst>
                                          <p:attrName>ppt_x</p:attrName>
                                        </p:attrNameLst>
                                      </p:cBhvr>
                                      <p:tavLst>
                                        <p:tav tm="0">
                                          <p:val>
                                            <p:strVal val="#ppt_x"/>
                                          </p:val>
                                        </p:tav>
                                        <p:tav tm="100000">
                                          <p:val>
                                            <p:strVal val="#ppt_x"/>
                                          </p:val>
                                        </p:tav>
                                      </p:tavLst>
                                    </p:anim>
                                    <p:anim calcmode="lin" valueType="num">
                                      <p:cBhvr additive="base">
                                        <p:cTn id="8" dur="500" fill="hold"/>
                                        <p:tgtEl>
                                          <p:spTgt spid="9482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8236"/>
                                        </p:tgtEl>
                                        <p:attrNameLst>
                                          <p:attrName>style.visibility</p:attrName>
                                        </p:attrNameLst>
                                      </p:cBhvr>
                                      <p:to>
                                        <p:strVal val="visible"/>
                                      </p:to>
                                    </p:set>
                                    <p:anim calcmode="lin" valueType="num">
                                      <p:cBhvr additive="base">
                                        <p:cTn id="13" dur="500" fill="hold"/>
                                        <p:tgtEl>
                                          <p:spTgt spid="948236"/>
                                        </p:tgtEl>
                                        <p:attrNameLst>
                                          <p:attrName>ppt_x</p:attrName>
                                        </p:attrNameLst>
                                      </p:cBhvr>
                                      <p:tavLst>
                                        <p:tav tm="0">
                                          <p:val>
                                            <p:strVal val="#ppt_x"/>
                                          </p:val>
                                        </p:tav>
                                        <p:tav tm="100000">
                                          <p:val>
                                            <p:strVal val="#ppt_x"/>
                                          </p:val>
                                        </p:tav>
                                      </p:tavLst>
                                    </p:anim>
                                    <p:anim calcmode="lin" valueType="num">
                                      <p:cBhvr additive="base">
                                        <p:cTn id="14" dur="500" fill="hold"/>
                                        <p:tgtEl>
                                          <p:spTgt spid="9482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48239"/>
                                        </p:tgtEl>
                                        <p:attrNameLst>
                                          <p:attrName>style.visibility</p:attrName>
                                        </p:attrNameLst>
                                      </p:cBhvr>
                                      <p:to>
                                        <p:strVal val="visible"/>
                                      </p:to>
                                    </p:set>
                                    <p:anim calcmode="lin" valueType="num">
                                      <p:cBhvr additive="base">
                                        <p:cTn id="19" dur="500" fill="hold"/>
                                        <p:tgtEl>
                                          <p:spTgt spid="948239"/>
                                        </p:tgtEl>
                                        <p:attrNameLst>
                                          <p:attrName>ppt_x</p:attrName>
                                        </p:attrNameLst>
                                      </p:cBhvr>
                                      <p:tavLst>
                                        <p:tav tm="0">
                                          <p:val>
                                            <p:strVal val="#ppt_x"/>
                                          </p:val>
                                        </p:tav>
                                        <p:tav tm="100000">
                                          <p:val>
                                            <p:strVal val="#ppt_x"/>
                                          </p:val>
                                        </p:tav>
                                      </p:tavLst>
                                    </p:anim>
                                    <p:anim calcmode="lin" valueType="num">
                                      <p:cBhvr additive="base">
                                        <p:cTn id="20" dur="500" fill="hold"/>
                                        <p:tgtEl>
                                          <p:spTgt spid="948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36" grpId="0"/>
      <p:bldP spid="948237" grpId="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3097</TotalTime>
  <Words>1763</Words>
  <Application>Microsoft Office PowerPoint</Application>
  <PresentationFormat>On-screen Show (4:3)</PresentationFormat>
  <Paragraphs>170</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McGrawHill-Italic</vt:lpstr>
      <vt:lpstr>Tahoma</vt:lpstr>
      <vt:lpstr>Times</vt:lpstr>
      <vt:lpstr>Times New Roman</vt:lpstr>
      <vt:lpstr>Wingdings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Raj Sah</cp:lastModifiedBy>
  <cp:revision>195</cp:revision>
  <dcterms:created xsi:type="dcterms:W3CDTF">2000-01-15T04:50:39Z</dcterms:created>
  <dcterms:modified xsi:type="dcterms:W3CDTF">2024-11-25T06:58:59Z</dcterms:modified>
</cp:coreProperties>
</file>