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81" r:id="rId3"/>
    <p:sldId id="262" r:id="rId4"/>
    <p:sldId id="258" r:id="rId5"/>
    <p:sldId id="259" r:id="rId6"/>
    <p:sldId id="263" r:id="rId7"/>
    <p:sldId id="260" r:id="rId8"/>
    <p:sldId id="261" r:id="rId9"/>
    <p:sldId id="264" r:id="rId10"/>
    <p:sldId id="265" r:id="rId11"/>
    <p:sldId id="267" r:id="rId12"/>
    <p:sldId id="269" r:id="rId13"/>
    <p:sldId id="270" r:id="rId14"/>
    <p:sldId id="271" r:id="rId15"/>
    <p:sldId id="272" r:id="rId16"/>
    <p:sldId id="274" r:id="rId17"/>
    <p:sldId id="275" r:id="rId18"/>
    <p:sldId id="276" r:id="rId19"/>
    <p:sldId id="277" r:id="rId20"/>
    <p:sldId id="279" r:id="rId21"/>
    <p:sldId id="280"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92" autoAdjust="0"/>
  </p:normalViewPr>
  <p:slideViewPr>
    <p:cSldViewPr>
      <p:cViewPr varScale="1">
        <p:scale>
          <a:sx n="81" d="100"/>
          <a:sy n="81" d="100"/>
        </p:scale>
        <p:origin x="1469"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A43326-A0F9-41CC-A2BB-1C523EFAFA55}" type="datetimeFigureOut">
              <a:rPr lang="en-US" smtClean="0"/>
              <a:t>9/1/2022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DC5DF8-E25C-46BA-BF1D-95A83F474C62}" type="slidenum">
              <a:rPr lang="en-US" smtClean="0"/>
              <a:t>‹#›</a:t>
            </a:fld>
            <a:endParaRPr lang="en-US"/>
          </a:p>
        </p:txBody>
      </p:sp>
    </p:spTree>
    <p:extLst>
      <p:ext uri="{BB962C8B-B14F-4D97-AF65-F5344CB8AC3E}">
        <p14:creationId xmlns:p14="http://schemas.microsoft.com/office/powerpoint/2010/main" val="22992834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2C55EA-0E55-4181-9560-34C927044152}" type="datetimeFigureOut">
              <a:rPr lang="en-US" smtClean="0"/>
              <a:t>9/1/2022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C1ECF-AAF9-4ED5-B720-2EF659F96AA6}" type="slidenum">
              <a:rPr lang="en-US" smtClean="0"/>
              <a:t>‹#›</a:t>
            </a:fld>
            <a:endParaRPr lang="en-US"/>
          </a:p>
        </p:txBody>
      </p:sp>
    </p:spTree>
    <p:extLst>
      <p:ext uri="{BB962C8B-B14F-4D97-AF65-F5344CB8AC3E}">
        <p14:creationId xmlns:p14="http://schemas.microsoft.com/office/powerpoint/2010/main" val="415563857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7C1ECF-AAF9-4ED5-B720-2EF659F96AA6}"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37605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8B72C3-ABA8-45D0-AA49-8B3C3E6B7F39}"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437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F218-557C-4D7F-BF78-3B83EA759BF3}" type="datetime1">
              <a:rPr lang="en-US" smtClean="0"/>
              <a:t>9/1/2022</a:t>
            </a:fld>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32196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1EE2C-DF08-41C2-B604-3828D04A9B9C}"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59822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4D8B-C5BD-4A83-978E-9F756411EC26}"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24707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24B7B-9FB9-4033-B926-9D7133983DCD}"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6336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755E57-19A5-465C-9706-141EC69A4D5C}" type="datetime1">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50627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64B8E4-0A67-44B3-9B40-153479BA76FD}" type="datetime1">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317099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9F3DF-3255-472B-BF32-D8D613263B0A}" type="datetime1">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93204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9041-FD1A-4372-BD2E-635679E2C08A}" type="datetime1">
              <a:rPr lang="en-US" smtClean="0"/>
              <a:t>9/1/2022</a:t>
            </a:fld>
            <a:endParaRPr lang="en-US"/>
          </a:p>
        </p:txBody>
      </p:sp>
      <p:sp>
        <p:nvSpPr>
          <p:cNvPr id="4" name="Slide Number Placeholder 3"/>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26594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C3343-C004-4925-821C-6911AD891313}" type="datetime1">
              <a:rPr lang="en-US" smtClean="0"/>
              <a:t>9/1/2022</a:t>
            </a:fld>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40461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69BE5-14B5-4F63-95B9-A1DB2086BC98}" type="datetime1">
              <a:rPr lang="en-US" smtClean="0"/>
              <a:t>9/1/2022</a:t>
            </a:fld>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224727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95249-ABB0-4500-BAF8-6DC054AC7ED2}" type="datetime1">
              <a:rPr lang="en-US" smtClean="0"/>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AC025-CC48-4BEF-8E7F-C5DBC425F814}" type="slidenum">
              <a:rPr lang="en-US" smtClean="0"/>
              <a:t>‹#›</a:t>
            </a:fld>
            <a:endParaRPr lang="en-US"/>
          </a:p>
        </p:txBody>
      </p:sp>
    </p:spTree>
    <p:extLst>
      <p:ext uri="{BB962C8B-B14F-4D97-AF65-F5344CB8AC3E}">
        <p14:creationId xmlns:p14="http://schemas.microsoft.com/office/powerpoint/2010/main" val="3277141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GT0daScxO18?feature=oembed"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oaeyu2ipyTQ?start=15&amp;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tatista.com/topics/5054/cyber-crime-in-india/" TargetMode="External"/><Relationship Id="rId2" Type="http://schemas.openxmlformats.org/officeDocument/2006/relationships/hyperlink" Target="https://financesonline.com/cybercrime-trends/"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973"/>
          <a:stretch/>
        </p:blipFill>
        <p:spPr bwMode="auto">
          <a:xfrm>
            <a:off x="0" y="2438400"/>
            <a:ext cx="4293565" cy="4419600"/>
          </a:xfrm>
          <a:prstGeom prst="rect">
            <a:avLst/>
          </a:prstGeom>
          <a:ln/>
        </p:spPr>
        <p:style>
          <a:lnRef idx="2">
            <a:schemeClr val="accent1"/>
          </a:lnRef>
          <a:fillRef idx="1">
            <a:schemeClr val="lt1"/>
          </a:fillRef>
          <a:effectRef idx="0">
            <a:schemeClr val="accent1"/>
          </a:effectRef>
          <a:fontRef idx="minor">
            <a:schemeClr val="dk1"/>
          </a:fontRef>
        </p:style>
      </p:pic>
      <p:sp>
        <p:nvSpPr>
          <p:cNvPr id="5" name="TextBox 4"/>
          <p:cNvSpPr txBox="1"/>
          <p:nvPr/>
        </p:nvSpPr>
        <p:spPr>
          <a:xfrm>
            <a:off x="1828800" y="423208"/>
            <a:ext cx="7218305" cy="1446550"/>
          </a:xfrm>
          <a:prstGeom prst="rect">
            <a:avLst/>
          </a:prstGeom>
          <a:noFill/>
        </p:spPr>
        <p:txBody>
          <a:bodyPr wrap="square" rtlCol="0">
            <a:spAutoFit/>
          </a:bodyPr>
          <a:lstStyle/>
          <a:p>
            <a:pPr algn="r"/>
            <a:r>
              <a:rPr lang="en-US" sz="4400" b="1" dirty="0">
                <a:latin typeface="Baskerville Old Face" pitchFamily="18" charset="0"/>
              </a:rPr>
              <a:t>Chapter 1</a:t>
            </a:r>
          </a:p>
          <a:p>
            <a:pPr algn="r"/>
            <a:r>
              <a:rPr lang="en-US" sz="4400" b="1" dirty="0">
                <a:latin typeface="Baskerville Old Face" pitchFamily="18" charset="0"/>
              </a:rPr>
              <a:t>Introduction to Cybercrime</a:t>
            </a:r>
            <a:endParaRPr lang="en-GB" sz="4400" b="1" dirty="0">
              <a:latin typeface="Baskerville Old Face" pitchFamily="18" charset="0"/>
            </a:endParaRP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713" r="6458" b="85305"/>
          <a:stretch/>
        </p:blipFill>
        <p:spPr bwMode="auto">
          <a:xfrm>
            <a:off x="3637692" y="2438400"/>
            <a:ext cx="579792" cy="75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76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4328" y="498475"/>
            <a:ext cx="8458200" cy="2231380"/>
          </a:xfrm>
          <a:prstGeom prst="rect">
            <a:avLst/>
          </a:prstGeom>
        </p:spPr>
        <p:txBody>
          <a:bodyPr wrap="square">
            <a:spAutoFit/>
          </a:bodyPr>
          <a:lstStyle/>
          <a:p>
            <a:endParaRPr lang="en-US" sz="800" b="1" dirty="0"/>
          </a:p>
          <a:p>
            <a:r>
              <a:rPr lang="en-US" dirty="0"/>
              <a:t>Cybercrimes are classified as follows:</a:t>
            </a:r>
          </a:p>
          <a:p>
            <a:endParaRPr lang="en-US" sz="500" b="1" dirty="0"/>
          </a:p>
          <a:p>
            <a:pPr marL="342900" indent="-342900">
              <a:buAutoNum type="arabicPeriod"/>
            </a:pPr>
            <a:r>
              <a:rPr lang="en-US" b="1" dirty="0"/>
              <a:t>Cybercrime against individual</a:t>
            </a:r>
          </a:p>
          <a:p>
            <a:r>
              <a:rPr lang="en-US" b="1" dirty="0"/>
              <a:t>2.    Cybercrime against property</a:t>
            </a:r>
          </a:p>
          <a:p>
            <a:r>
              <a:rPr lang="en-US" b="1" dirty="0"/>
              <a:t>3.   Cybercrime against organization</a:t>
            </a:r>
          </a:p>
          <a:p>
            <a:r>
              <a:rPr lang="en-US" b="1" dirty="0"/>
              <a:t>4.    Cybercrime against Society</a:t>
            </a:r>
          </a:p>
          <a:p>
            <a:r>
              <a:rPr lang="en-US" b="1" dirty="0"/>
              <a:t>5.    Crimes emanating from Usenet newsgroup:</a:t>
            </a:r>
            <a:r>
              <a:rPr lang="en-US" dirty="0"/>
              <a:t> </a:t>
            </a:r>
          </a:p>
          <a:p>
            <a:pPr marL="342900" indent="-342900">
              <a:buAutoNum type="arabicPeriod"/>
            </a:pP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
        <p:nvSpPr>
          <p:cNvPr id="2" name="Rectangle 1"/>
          <p:cNvSpPr/>
          <p:nvPr/>
        </p:nvSpPr>
        <p:spPr>
          <a:xfrm>
            <a:off x="284328" y="2855874"/>
            <a:ext cx="8533595" cy="2646878"/>
          </a:xfrm>
          <a:prstGeom prst="rect">
            <a:avLst/>
          </a:prstGeom>
        </p:spPr>
        <p:txBody>
          <a:bodyPr wrap="square">
            <a:spAutoFit/>
          </a:bodyPr>
          <a:lstStyle/>
          <a:p>
            <a:r>
              <a:rPr lang="en-US" sz="2000" b="1" dirty="0">
                <a:highlight>
                  <a:srgbClr val="FFFF00"/>
                </a:highlight>
              </a:rPr>
              <a:t>E-Mail Spoofing</a:t>
            </a:r>
          </a:p>
          <a:p>
            <a:pPr marL="285750" indent="-285750">
              <a:buFont typeface="Arial" pitchFamily="34" charset="0"/>
              <a:buChar char="•"/>
            </a:pPr>
            <a:r>
              <a:rPr lang="en-US" dirty="0">
                <a:highlight>
                  <a:srgbClr val="FFFF00"/>
                </a:highlight>
              </a:rPr>
              <a:t>A spoofed E-Mail is one that appears to originate from one source but actually has been sent from another source. </a:t>
            </a:r>
          </a:p>
          <a:p>
            <a:r>
              <a:rPr lang="en-US" sz="2000" b="1" dirty="0">
                <a:highlight>
                  <a:srgbClr val="FFFF00"/>
                </a:highlight>
              </a:rPr>
              <a:t>Spamming</a:t>
            </a:r>
            <a:endParaRPr lang="en-US" b="1" dirty="0">
              <a:highlight>
                <a:srgbClr val="FFFF00"/>
              </a:highlight>
            </a:endParaRPr>
          </a:p>
          <a:p>
            <a:pPr marL="285750" indent="-285750">
              <a:buFont typeface="Arial" pitchFamily="34" charset="0"/>
              <a:buChar char="•"/>
            </a:pPr>
            <a:r>
              <a:rPr lang="en-US" dirty="0">
                <a:highlight>
                  <a:srgbClr val="FFFF00"/>
                </a:highlight>
              </a:rPr>
              <a:t>People who create electronic Spam are called </a:t>
            </a:r>
            <a:r>
              <a:rPr lang="en-US" i="1" dirty="0">
                <a:highlight>
                  <a:srgbClr val="FFFF00"/>
                </a:highlight>
              </a:rPr>
              <a:t>spammers</a:t>
            </a:r>
            <a:r>
              <a:rPr lang="en-US" dirty="0">
                <a:highlight>
                  <a:srgbClr val="FFFF00"/>
                </a:highlight>
              </a:rPr>
              <a:t>. </a:t>
            </a:r>
          </a:p>
          <a:p>
            <a:pPr marL="285750" indent="-285750">
              <a:buFont typeface="Arial" pitchFamily="34" charset="0"/>
              <a:buChar char="•"/>
            </a:pPr>
            <a:r>
              <a:rPr lang="en-US" dirty="0">
                <a:highlight>
                  <a:srgbClr val="FFFF00"/>
                </a:highlight>
              </a:rPr>
              <a:t>Spam is the abuse of electronic messaging systems to send unsolicited bulk messages indiscriminately. </a:t>
            </a:r>
          </a:p>
          <a:p>
            <a:pPr marL="285750" indent="-285750">
              <a:buFont typeface="Arial" pitchFamily="34" charset="0"/>
              <a:buChar char="•"/>
            </a:pPr>
            <a:r>
              <a:rPr lang="en-US" dirty="0">
                <a:highlight>
                  <a:srgbClr val="FFFF00"/>
                </a:highlight>
              </a:rPr>
              <a:t>Spamming is widely detested, and has been the subject of legislation in many jurisdictions – for example, the CAN-SPAM Act of 2003.</a:t>
            </a:r>
          </a:p>
        </p:txBody>
      </p:sp>
    </p:spTree>
    <p:extLst>
      <p:ext uri="{BB962C8B-B14F-4D97-AF65-F5344CB8AC3E}">
        <p14:creationId xmlns:p14="http://schemas.microsoft.com/office/powerpoint/2010/main" val="263053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31423"/>
            <a:ext cx="8229600" cy="1477328"/>
          </a:xfrm>
          <a:prstGeom prst="rect">
            <a:avLst/>
          </a:prstGeom>
        </p:spPr>
        <p:txBody>
          <a:bodyPr wrap="square">
            <a:spAutoFit/>
          </a:bodyPr>
          <a:lstStyle/>
          <a:p>
            <a:r>
              <a:rPr lang="en-US" b="1" dirty="0"/>
              <a:t>Search engine spamming</a:t>
            </a:r>
          </a:p>
          <a:p>
            <a:pPr marL="285750" indent="-285750">
              <a:buFont typeface="Wingdings" pitchFamily="2" charset="2"/>
              <a:buChar char="Ø"/>
            </a:pPr>
            <a:r>
              <a:rPr lang="en-US" dirty="0"/>
              <a:t>Spamming is alteration or creation of a document with the intent to deceive an electronic catalog or a fi ling system. </a:t>
            </a:r>
          </a:p>
          <a:p>
            <a:pPr marL="285750" indent="-285750">
              <a:buFont typeface="Wingdings" pitchFamily="2" charset="2"/>
              <a:buChar char="Ø"/>
            </a:pPr>
            <a:r>
              <a:rPr lang="en-US" dirty="0"/>
              <a:t>Some web authors use “subversive techniques” to ensure that their site appears more frequently or higher number in returned search results.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
        <p:nvSpPr>
          <p:cNvPr id="6" name="Rectangle 5"/>
          <p:cNvSpPr/>
          <p:nvPr/>
        </p:nvSpPr>
        <p:spPr>
          <a:xfrm>
            <a:off x="457200" y="1918987"/>
            <a:ext cx="8229600" cy="4801314"/>
          </a:xfrm>
          <a:prstGeom prst="rect">
            <a:avLst/>
          </a:prstGeom>
        </p:spPr>
        <p:txBody>
          <a:bodyPr wrap="square">
            <a:spAutoFit/>
          </a:bodyPr>
          <a:lstStyle/>
          <a:p>
            <a:r>
              <a:rPr lang="en-US" b="1" dirty="0" err="1">
                <a:highlight>
                  <a:srgbClr val="FFFF00"/>
                </a:highlight>
                <a:latin typeface="+mj-lt"/>
              </a:rPr>
              <a:t>Cyberdefamation</a:t>
            </a:r>
            <a:endParaRPr lang="en-US" sz="1600" b="1" dirty="0">
              <a:highlight>
                <a:srgbClr val="FFFF00"/>
              </a:highlight>
              <a:latin typeface="+mj-lt"/>
            </a:endParaRPr>
          </a:p>
          <a:p>
            <a:pPr marL="285750" indent="-285750">
              <a:buFont typeface="Arial" pitchFamily="34" charset="0"/>
              <a:buChar char="•"/>
            </a:pPr>
            <a:r>
              <a:rPr lang="en-US" sz="1600" dirty="0">
                <a:highlight>
                  <a:srgbClr val="FFFF00"/>
                </a:highlight>
              </a:rPr>
              <a:t>“</a:t>
            </a:r>
            <a:r>
              <a:rPr lang="en-US" sz="1600" dirty="0" err="1">
                <a:highlight>
                  <a:srgbClr val="FFFF00"/>
                </a:highlight>
              </a:rPr>
              <a:t>Cyberdefamation</a:t>
            </a:r>
            <a:r>
              <a:rPr lang="en-US" sz="1600" dirty="0">
                <a:highlight>
                  <a:srgbClr val="FFFF00"/>
                </a:highlight>
              </a:rPr>
              <a:t>” occurs when defamation takes place with the help of computers and/or the According to the IPC Section 499: </a:t>
            </a:r>
          </a:p>
          <a:p>
            <a:r>
              <a:rPr lang="en-US" sz="1600" b="1" dirty="0">
                <a:highlight>
                  <a:srgbClr val="FFFF00"/>
                </a:highlight>
              </a:rPr>
              <a:t>1. </a:t>
            </a:r>
            <a:r>
              <a:rPr lang="en-US" sz="1600" dirty="0">
                <a:highlight>
                  <a:srgbClr val="FFFF00"/>
                </a:highlight>
              </a:rPr>
              <a:t>It may amount to defamation to impute anything to a deceased person, if the imputation would harm the reputation of that person if living, and is intended to be hurtful to the feelings of his family or other near relatives.</a:t>
            </a:r>
          </a:p>
          <a:p>
            <a:r>
              <a:rPr lang="en-US" sz="1600" b="1" dirty="0">
                <a:highlight>
                  <a:srgbClr val="FFFF00"/>
                </a:highlight>
              </a:rPr>
              <a:t>2. </a:t>
            </a:r>
            <a:r>
              <a:rPr lang="en-US" sz="1600" dirty="0">
                <a:highlight>
                  <a:srgbClr val="FFFF00"/>
                </a:highlight>
              </a:rPr>
              <a:t>It may amount to defamation to make an imputation concerning a company or an association or collection of persons as such.</a:t>
            </a:r>
          </a:p>
          <a:p>
            <a:r>
              <a:rPr lang="en-US" sz="1600" b="1" dirty="0">
                <a:highlight>
                  <a:srgbClr val="FFFF00"/>
                </a:highlight>
              </a:rPr>
              <a:t>3. </a:t>
            </a:r>
            <a:r>
              <a:rPr lang="en-US" sz="1600" dirty="0">
                <a:highlight>
                  <a:srgbClr val="FFFF00"/>
                </a:highlight>
              </a:rPr>
              <a:t>An imputation in the form of an alternative or expressed ironically, may amount to defamation. </a:t>
            </a:r>
          </a:p>
          <a:p>
            <a:r>
              <a:rPr lang="en-US" sz="1600" b="1" dirty="0">
                <a:highlight>
                  <a:srgbClr val="FFFF00"/>
                </a:highlight>
              </a:rPr>
              <a:t>4. </a:t>
            </a:r>
            <a:r>
              <a:rPr lang="en-US" sz="1600" dirty="0">
                <a:highlight>
                  <a:srgbClr val="FFFF00"/>
                </a:highlight>
              </a:rPr>
              <a:t>No imputation is said to harm a person’s reputation unless that imputation directly or indirectly, in the estimation of others, lowers the moral or intellectual character of that person, or lowers the character of that person in respect of his caste or of his calling, or lowers the credit of that person, or causes it to be believed that the body of that person is in a loathsome state or in a state generally considered as disgraceful.</a:t>
            </a:r>
          </a:p>
          <a:p>
            <a:pPr marL="285750" indent="-285750">
              <a:buFont typeface="Arial" pitchFamily="34" charset="0"/>
              <a:buChar char="•"/>
            </a:pPr>
            <a:r>
              <a:rPr lang="en-US" sz="1600" dirty="0"/>
              <a:t>The law on defamation attempts to create a workable balance between two equally important human rights</a:t>
            </a:r>
          </a:p>
          <a:p>
            <a:pPr marL="800100" lvl="1" indent="-342900">
              <a:buFont typeface="+mj-lt"/>
              <a:buAutoNum type="arabicPeriod"/>
            </a:pPr>
            <a:r>
              <a:rPr lang="en-US" sz="1600" i="1" dirty="0"/>
              <a:t>The right to an unimpaired reputation</a:t>
            </a:r>
            <a:r>
              <a:rPr lang="en-US" sz="1600" dirty="0"/>
              <a:t> </a:t>
            </a:r>
          </a:p>
          <a:p>
            <a:pPr marL="800100" lvl="1" indent="-342900">
              <a:buFont typeface="+mj-lt"/>
              <a:buAutoNum type="arabicPeriod"/>
            </a:pPr>
            <a:r>
              <a:rPr lang="en-US" sz="1600" i="1" dirty="0"/>
              <a:t>The right to freedom of expression</a:t>
            </a:r>
            <a:endParaRPr lang="en-US" sz="1600" dirty="0"/>
          </a:p>
          <a:p>
            <a:endParaRPr lang="en-US" sz="1600" dirty="0"/>
          </a:p>
        </p:txBody>
      </p:sp>
    </p:spTree>
    <p:extLst>
      <p:ext uri="{BB962C8B-B14F-4D97-AF65-F5344CB8AC3E}">
        <p14:creationId xmlns:p14="http://schemas.microsoft.com/office/powerpoint/2010/main" val="3019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1929" y="990600"/>
            <a:ext cx="8229600" cy="4185761"/>
          </a:xfrm>
          <a:prstGeom prst="rect">
            <a:avLst/>
          </a:prstGeom>
        </p:spPr>
        <p:txBody>
          <a:bodyPr wrap="square">
            <a:spAutoFit/>
          </a:bodyPr>
          <a:lstStyle/>
          <a:p>
            <a:r>
              <a:rPr lang="en-US" b="1" dirty="0">
                <a:highlight>
                  <a:srgbClr val="FFFF00"/>
                </a:highlight>
                <a:latin typeface="+mj-lt"/>
              </a:rPr>
              <a:t>Internet Time Theft</a:t>
            </a:r>
          </a:p>
          <a:p>
            <a:pPr marL="285750" indent="-285750">
              <a:buFont typeface="Wingdings" pitchFamily="2" charset="2"/>
              <a:buChar char="Ø"/>
            </a:pPr>
            <a:r>
              <a:rPr lang="en-US" sz="1600" dirty="0">
                <a:highlight>
                  <a:srgbClr val="FFFF00"/>
                </a:highlight>
              </a:rPr>
              <a:t>Internet time theft occurs when an unauthorized person uses the Internet hours paid for by another person. </a:t>
            </a:r>
          </a:p>
          <a:p>
            <a:pPr marL="285750" indent="-285750">
              <a:buFont typeface="Wingdings" pitchFamily="2" charset="2"/>
              <a:buChar char="Ø"/>
            </a:pPr>
            <a:r>
              <a:rPr lang="en-US" sz="1600" dirty="0">
                <a:highlight>
                  <a:srgbClr val="FFFF00"/>
                </a:highlight>
              </a:rPr>
              <a:t>It comes under hacking because the person gets access to someone else’s ISP user ID and password, either by hacking or by gaining access to it by illegal means</a:t>
            </a:r>
          </a:p>
          <a:p>
            <a:endParaRPr lang="en-US" b="1" dirty="0">
              <a:latin typeface="+mj-lt"/>
            </a:endParaRPr>
          </a:p>
          <a:p>
            <a:r>
              <a:rPr lang="en-US" b="1" dirty="0">
                <a:latin typeface="+mj-lt"/>
              </a:rPr>
              <a:t>Salami Attack/Salami Technique</a:t>
            </a:r>
          </a:p>
          <a:p>
            <a:pPr marL="285750" indent="-285750">
              <a:buFont typeface="Wingdings" pitchFamily="2" charset="2"/>
              <a:buChar char="Ø"/>
            </a:pPr>
            <a:r>
              <a:rPr lang="en-US" sz="1600" dirty="0"/>
              <a:t>These attacks are used for committing financial crimes. </a:t>
            </a:r>
          </a:p>
          <a:p>
            <a:pPr marL="285750" indent="-285750">
              <a:buFont typeface="Wingdings" pitchFamily="2" charset="2"/>
              <a:buChar char="Ø"/>
            </a:pPr>
            <a:r>
              <a:rPr lang="en-US" sz="1600" dirty="0"/>
              <a:t>No account holder will probably notice this unauthorized debit, but the bank employee will make a sizable amount every month.</a:t>
            </a:r>
          </a:p>
          <a:p>
            <a:endParaRPr lang="en-US" b="1" dirty="0">
              <a:latin typeface="+mj-lt"/>
            </a:endParaRPr>
          </a:p>
          <a:p>
            <a:r>
              <a:rPr lang="en-US" b="1" dirty="0">
                <a:highlight>
                  <a:srgbClr val="FFFF00"/>
                </a:highlight>
                <a:latin typeface="+mj-lt"/>
              </a:rPr>
              <a:t>Data Diddling</a:t>
            </a:r>
          </a:p>
          <a:p>
            <a:pPr marL="285750" indent="-285750">
              <a:buFont typeface="Wingdings" pitchFamily="2" charset="2"/>
              <a:buChar char="Ø"/>
            </a:pPr>
            <a:r>
              <a:rPr lang="en-US" sz="1600" dirty="0">
                <a:highlight>
                  <a:srgbClr val="FFFF00"/>
                </a:highlight>
              </a:rPr>
              <a:t>A data diddling attack involves altering raw data just before it is processed by a computer and then changing it back after the processing is completed. </a:t>
            </a:r>
          </a:p>
          <a:p>
            <a:pPr marL="285750" indent="-285750">
              <a:buFont typeface="Wingdings" pitchFamily="2" charset="2"/>
              <a:buChar char="Ø"/>
            </a:pPr>
            <a:r>
              <a:rPr lang="en-US" sz="1600" dirty="0">
                <a:highlight>
                  <a:srgbClr val="FFFF00"/>
                </a:highlight>
              </a:rPr>
              <a:t>Electricity Boards in India have been victims to data diddling programs inserted when private parties computerize their systems.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Tree>
    <p:extLst>
      <p:ext uri="{BB962C8B-B14F-4D97-AF65-F5344CB8AC3E}">
        <p14:creationId xmlns:p14="http://schemas.microsoft.com/office/powerpoint/2010/main" val="133625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229600" cy="5878532"/>
          </a:xfrm>
          <a:prstGeom prst="rect">
            <a:avLst/>
          </a:prstGeom>
        </p:spPr>
        <p:txBody>
          <a:bodyPr wrap="square">
            <a:spAutoFit/>
          </a:bodyPr>
          <a:lstStyle/>
          <a:p>
            <a:r>
              <a:rPr lang="en-US" b="1" dirty="0">
                <a:latin typeface="+mj-lt"/>
              </a:rPr>
              <a:t>Forgery</a:t>
            </a:r>
          </a:p>
          <a:p>
            <a:pPr marL="285750" indent="-285750">
              <a:buFont typeface="Arial" pitchFamily="34" charset="0"/>
              <a:buChar char="•"/>
            </a:pPr>
            <a:r>
              <a:rPr lang="en-US" sz="1600" dirty="0"/>
              <a:t>Forging counterfeit currency notes, postage and revenue stamps, </a:t>
            </a:r>
            <a:r>
              <a:rPr lang="en-US" sz="1600" dirty="0" err="1"/>
              <a:t>marksheets</a:t>
            </a:r>
            <a:r>
              <a:rPr lang="en-US" sz="1600" dirty="0"/>
              <a:t>, etc. using sophisticated computers, printers and scanners. </a:t>
            </a:r>
          </a:p>
          <a:p>
            <a:endParaRPr lang="en-US" sz="1600" dirty="0"/>
          </a:p>
          <a:p>
            <a:r>
              <a:rPr lang="en-US" b="1" dirty="0">
                <a:latin typeface="+mj-lt"/>
              </a:rPr>
              <a:t>Web Jacking</a:t>
            </a:r>
          </a:p>
          <a:p>
            <a:pPr marL="285750" indent="-285750">
              <a:buFont typeface="Arial" pitchFamily="34" charset="0"/>
              <a:buChar char="•"/>
            </a:pPr>
            <a:r>
              <a:rPr lang="en-US" sz="1600" dirty="0"/>
              <a:t>Web jacking occurs when someone forcefully takes control of a website (by cracking the password and later changing it). </a:t>
            </a:r>
          </a:p>
          <a:p>
            <a:endParaRPr lang="en-US" sz="1600" dirty="0"/>
          </a:p>
          <a:p>
            <a:r>
              <a:rPr lang="en-US" b="1" dirty="0">
                <a:latin typeface="+mj-lt"/>
              </a:rPr>
              <a:t>Newsgroup Spam/Crimes Emanating from Usenet Newsgroup</a:t>
            </a:r>
          </a:p>
          <a:p>
            <a:pPr marL="285750" indent="-285750">
              <a:buFont typeface="Arial" pitchFamily="34" charset="0"/>
              <a:buChar char="•"/>
            </a:pPr>
            <a:r>
              <a:rPr lang="en-US" sz="1600" dirty="0"/>
              <a:t>The advent of Google Groups, and its large Usenet archive, has made Usenet more attractive to spammers than ever. </a:t>
            </a:r>
          </a:p>
          <a:p>
            <a:pPr marL="285750" indent="-285750">
              <a:buFont typeface="Arial" pitchFamily="34" charset="0"/>
              <a:buChar char="•"/>
            </a:pPr>
            <a:r>
              <a:rPr lang="en-US" sz="1600" dirty="0"/>
              <a:t>Spamming of Usenet newsgroups actually predates E-Mail Spam. </a:t>
            </a:r>
          </a:p>
          <a:p>
            <a:endParaRPr lang="en-US" sz="1600" b="1" dirty="0"/>
          </a:p>
          <a:p>
            <a:r>
              <a:rPr lang="en-US" b="1" dirty="0">
                <a:latin typeface="+mj-lt"/>
              </a:rPr>
              <a:t>Industrial Spying/Industrial Espionage</a:t>
            </a:r>
          </a:p>
          <a:p>
            <a:pPr marL="285750" indent="-285750">
              <a:buFont typeface="Arial" pitchFamily="34" charset="0"/>
              <a:buChar char="•"/>
            </a:pPr>
            <a:r>
              <a:rPr lang="en-US" sz="1600" dirty="0"/>
              <a:t>“Spies” can get information about product finances, research and development and marketing strategies, an activity known as “industrial spying.” </a:t>
            </a:r>
          </a:p>
          <a:p>
            <a:pPr marL="285750" indent="-285750">
              <a:buFont typeface="Arial" pitchFamily="34" charset="0"/>
              <a:buChar char="•"/>
            </a:pPr>
            <a:r>
              <a:rPr lang="en-US" sz="1600" dirty="0"/>
              <a:t>“Targeted Attacks” - applies very well to organizations that are victim of focused attacks aiming at stealing corporate data, Intellectual Property or whatever else that may yield a competitive advantage for a rival company.</a:t>
            </a:r>
          </a:p>
          <a:p>
            <a:pPr marL="285750" indent="-285750">
              <a:buFont typeface="Arial" pitchFamily="34" charset="0"/>
              <a:buChar char="•"/>
            </a:pPr>
            <a:r>
              <a:rPr lang="en-US" sz="1600" dirty="0"/>
              <a:t>There are two distinct business models for cybercrime applied to industrial spying</a:t>
            </a:r>
          </a:p>
          <a:p>
            <a:pPr marL="742950" lvl="1" indent="-285750">
              <a:buFont typeface="Wingdings" pitchFamily="2" charset="2"/>
              <a:buChar char="Ø"/>
            </a:pPr>
            <a:r>
              <a:rPr lang="en-US" sz="1600" dirty="0"/>
              <a:t>Selling Trojan-ware </a:t>
            </a:r>
          </a:p>
          <a:p>
            <a:pPr marL="742950" lvl="1" indent="-285750">
              <a:buFont typeface="Wingdings" pitchFamily="2" charset="2"/>
              <a:buChar char="Ø"/>
            </a:pPr>
            <a:r>
              <a:rPr lang="en-US" sz="1600" dirty="0"/>
              <a:t>Selling Stolen Intellectual Property.</a:t>
            </a:r>
          </a:p>
          <a:p>
            <a:pPr marL="285750" indent="-285750">
              <a:buFont typeface="Arial" pitchFamily="34" charset="0"/>
              <a:buChar char="•"/>
            </a:pPr>
            <a:endParaRPr lang="en-US" sz="16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90488"/>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Tree>
    <p:extLst>
      <p:ext uri="{BB962C8B-B14F-4D97-AF65-F5344CB8AC3E}">
        <p14:creationId xmlns:p14="http://schemas.microsoft.com/office/powerpoint/2010/main" val="169771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33400"/>
            <a:ext cx="8305800" cy="2339102"/>
          </a:xfrm>
          <a:prstGeom prst="rect">
            <a:avLst/>
          </a:prstGeom>
        </p:spPr>
        <p:txBody>
          <a:bodyPr wrap="square">
            <a:spAutoFit/>
          </a:bodyPr>
          <a:lstStyle/>
          <a:p>
            <a:r>
              <a:rPr lang="en-US" b="1" dirty="0">
                <a:highlight>
                  <a:srgbClr val="FFFF00"/>
                </a:highlight>
                <a:latin typeface="+mj-lt"/>
              </a:rPr>
              <a:t>Hacking</a:t>
            </a:r>
          </a:p>
          <a:p>
            <a:r>
              <a:rPr lang="en-US" sz="1600" dirty="0">
                <a:highlight>
                  <a:srgbClr val="FFFF00"/>
                </a:highlight>
              </a:rPr>
              <a:t>Hackers, crackers and </a:t>
            </a:r>
            <a:r>
              <a:rPr lang="en-US" sz="1600" dirty="0" err="1">
                <a:highlight>
                  <a:srgbClr val="FFFF00"/>
                </a:highlight>
              </a:rPr>
              <a:t>phrackers</a:t>
            </a:r>
            <a:r>
              <a:rPr lang="en-US" sz="1600" dirty="0">
                <a:highlight>
                  <a:srgbClr val="FFFF00"/>
                </a:highlight>
              </a:rPr>
              <a:t> are some of the oft-heard terms. The original meaning of the word “hack” meaning an elegant, witty or inspired way of doing almost anything originated at MIT. </a:t>
            </a:r>
          </a:p>
          <a:p>
            <a:endParaRPr lang="en-US" sz="1600" dirty="0">
              <a:highlight>
                <a:srgbClr val="FFFF00"/>
              </a:highlight>
            </a:endParaRPr>
          </a:p>
          <a:p>
            <a:pPr marL="285750" indent="-285750">
              <a:buFont typeface="Wingdings" pitchFamily="2" charset="2"/>
              <a:buChar char="Ø"/>
            </a:pPr>
            <a:r>
              <a:rPr lang="en-US" sz="1600" dirty="0">
                <a:highlight>
                  <a:srgbClr val="FFFF00"/>
                </a:highlight>
              </a:rPr>
              <a:t>Hackers write or use ready-made computer programs to attack the target computer. </a:t>
            </a:r>
          </a:p>
          <a:p>
            <a:pPr marL="285750" indent="-285750">
              <a:buFont typeface="Wingdings" pitchFamily="2" charset="2"/>
              <a:buChar char="Ø"/>
            </a:pPr>
            <a:r>
              <a:rPr lang="en-US" sz="1600" dirty="0">
                <a:highlight>
                  <a:srgbClr val="FFFF00"/>
                </a:highlight>
              </a:rPr>
              <a:t>They possess the desire to destruct and they get enjoyment out of such destruction. </a:t>
            </a:r>
          </a:p>
          <a:p>
            <a:pPr marL="285750" indent="-285750">
              <a:buFont typeface="Wingdings" pitchFamily="2" charset="2"/>
              <a:buChar char="Ø"/>
            </a:pPr>
            <a:r>
              <a:rPr lang="en-US" sz="1600" dirty="0">
                <a:highlight>
                  <a:srgbClr val="FFFF00"/>
                </a:highlight>
              </a:rPr>
              <a:t>Some hackers hack for personal monetary gains, such as stealing credit card information, transferring money from various bank accounts to their own account followed by withdrawal of money.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
        <p:nvSpPr>
          <p:cNvPr id="2" name="Rectangle 1"/>
          <p:cNvSpPr/>
          <p:nvPr/>
        </p:nvSpPr>
        <p:spPr>
          <a:xfrm>
            <a:off x="451512" y="2895600"/>
            <a:ext cx="8082887" cy="3516347"/>
          </a:xfrm>
          <a:prstGeom prst="rect">
            <a:avLst/>
          </a:prstGeom>
        </p:spPr>
        <p:txBody>
          <a:bodyPr wrap="square">
            <a:spAutoFit/>
          </a:bodyPr>
          <a:lstStyle/>
          <a:p>
            <a:r>
              <a:rPr lang="en-US" b="1" dirty="0"/>
              <a:t>Online Frauds</a:t>
            </a:r>
          </a:p>
          <a:p>
            <a:r>
              <a:rPr lang="en-US" sz="1600" dirty="0"/>
              <a:t>Types of crimes under the category of hacking</a:t>
            </a:r>
          </a:p>
          <a:p>
            <a:pPr marL="742950" lvl="1" indent="-285750">
              <a:buFont typeface="Wingdings" pitchFamily="2" charset="2"/>
              <a:buChar char="ü"/>
            </a:pPr>
            <a:r>
              <a:rPr lang="en-US" sz="1600" dirty="0"/>
              <a:t>Spoofing website and E-Mail security alerts</a:t>
            </a:r>
          </a:p>
          <a:p>
            <a:pPr marL="742950" lvl="1" indent="-285750">
              <a:buFont typeface="Wingdings" pitchFamily="2" charset="2"/>
              <a:buChar char="ü"/>
            </a:pPr>
            <a:r>
              <a:rPr lang="en-US" sz="1600" dirty="0"/>
              <a:t>Hoax mails about virus threats</a:t>
            </a:r>
          </a:p>
          <a:p>
            <a:pPr marL="742950" lvl="1" indent="-285750">
              <a:buFont typeface="Wingdings" pitchFamily="2" charset="2"/>
              <a:buChar char="ü"/>
            </a:pPr>
            <a:r>
              <a:rPr lang="en-US" sz="1600" dirty="0"/>
              <a:t>lottery frauds </a:t>
            </a:r>
          </a:p>
          <a:p>
            <a:pPr marL="742950" lvl="1" indent="-285750">
              <a:buFont typeface="Wingdings" pitchFamily="2" charset="2"/>
              <a:buChar char="ü"/>
            </a:pPr>
            <a:r>
              <a:rPr lang="en-US" sz="1600" dirty="0"/>
              <a:t>Spoofing. </a:t>
            </a:r>
          </a:p>
          <a:p>
            <a:r>
              <a:rPr lang="en-US" sz="1600" b="1" dirty="0"/>
              <a:t>Spoofing websites and E-Mail security threats</a:t>
            </a:r>
          </a:p>
          <a:p>
            <a:pPr marL="285750" indent="-285750">
              <a:buFont typeface="Courier New" pitchFamily="49" charset="0"/>
              <a:buChar char="o"/>
            </a:pPr>
            <a:r>
              <a:rPr lang="en-US" sz="1550" dirty="0"/>
              <a:t>Fraudsters create authentic looking websites that are actually nothing but a spoof. </a:t>
            </a:r>
          </a:p>
          <a:p>
            <a:pPr marL="285750" indent="-285750">
              <a:buFont typeface="Courier New" pitchFamily="49" charset="0"/>
              <a:buChar char="o"/>
            </a:pPr>
            <a:r>
              <a:rPr lang="en-US" sz="1550" dirty="0"/>
              <a:t>The purpose of these websites is to make the user enter personal information which is then used to access business and bank accounts</a:t>
            </a:r>
          </a:p>
          <a:p>
            <a:pPr marL="285750" indent="-285750">
              <a:buFont typeface="Courier New" pitchFamily="49" charset="0"/>
              <a:buChar char="o"/>
            </a:pPr>
            <a:r>
              <a:rPr lang="en-US" sz="1550" dirty="0"/>
              <a:t>This kind of online fraud is common in banking and financial sector. </a:t>
            </a:r>
          </a:p>
          <a:p>
            <a:pPr marL="285750" indent="-285750">
              <a:buFont typeface="Courier New" pitchFamily="49" charset="0"/>
              <a:buChar char="o"/>
            </a:pPr>
            <a:r>
              <a:rPr lang="en-US" sz="1550" dirty="0"/>
              <a:t>It is strongly recommended not to input any sensitive information that might help criminals to gain access to sensitive information, such as bank account details, even if the page appears legitimate.</a:t>
            </a:r>
          </a:p>
        </p:txBody>
      </p:sp>
    </p:spTree>
    <p:extLst>
      <p:ext uri="{BB962C8B-B14F-4D97-AF65-F5344CB8AC3E}">
        <p14:creationId xmlns:p14="http://schemas.microsoft.com/office/powerpoint/2010/main" val="305672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
        <p:nvSpPr>
          <p:cNvPr id="5" name="Rectangle 4"/>
          <p:cNvSpPr/>
          <p:nvPr/>
        </p:nvSpPr>
        <p:spPr>
          <a:xfrm>
            <a:off x="228601" y="267608"/>
            <a:ext cx="8763000" cy="2977738"/>
          </a:xfrm>
          <a:prstGeom prst="rect">
            <a:avLst/>
          </a:prstGeom>
        </p:spPr>
        <p:txBody>
          <a:bodyPr wrap="square">
            <a:spAutoFit/>
          </a:bodyPr>
          <a:lstStyle/>
          <a:p>
            <a:r>
              <a:rPr lang="en-US" sz="1600" b="1" dirty="0"/>
              <a:t>Virus hoax E-Mails</a:t>
            </a:r>
          </a:p>
          <a:p>
            <a:pPr marL="285750" indent="-285750">
              <a:buFont typeface="Courier New" pitchFamily="49" charset="0"/>
              <a:buChar char="o"/>
            </a:pPr>
            <a:r>
              <a:rPr lang="en-US" sz="1550" dirty="0"/>
              <a:t>The warnings may be genuine, so there is always a dilemma whether to take them lightly or seriously. </a:t>
            </a:r>
          </a:p>
          <a:p>
            <a:pPr marL="285750" indent="-285750">
              <a:buFont typeface="Courier New" pitchFamily="49" charset="0"/>
              <a:buChar char="o"/>
            </a:pPr>
            <a:r>
              <a:rPr lang="en-US" sz="1550" dirty="0"/>
              <a:t>A wise action is to first confirm by visiting an antivirus site such as McAfee, Sophos or Symantec before taking any action, such as forwarding them to friends and colleagues.</a:t>
            </a:r>
          </a:p>
          <a:p>
            <a:r>
              <a:rPr lang="en-US" sz="1600" b="1" dirty="0"/>
              <a:t> Lottery frauds</a:t>
            </a:r>
          </a:p>
          <a:p>
            <a:pPr marL="285750" indent="-285750">
              <a:buFont typeface="Courier New" pitchFamily="49" charset="0"/>
              <a:buChar char="o"/>
            </a:pPr>
            <a:r>
              <a:rPr lang="en-US" sz="1550" dirty="0"/>
              <a:t>Typically letters or E-Mails that inform the recipient that he/she has won a prize in a lottery. </a:t>
            </a:r>
          </a:p>
          <a:p>
            <a:pPr marL="285750" indent="-285750">
              <a:buFont typeface="Courier New" pitchFamily="49" charset="0"/>
              <a:buChar char="o"/>
            </a:pPr>
            <a:r>
              <a:rPr lang="en-US" sz="1550" dirty="0"/>
              <a:t>To get the money, the recipient has to reply, after which another mail is received asking for bank details so that the money can be directly transferred. </a:t>
            </a:r>
          </a:p>
          <a:p>
            <a:r>
              <a:rPr lang="en-US" sz="1600" b="1" dirty="0"/>
              <a:t>Spoofing</a:t>
            </a:r>
          </a:p>
          <a:p>
            <a:pPr marL="285750" indent="-285750">
              <a:buFont typeface="Courier New" pitchFamily="49" charset="0"/>
              <a:buChar char="o"/>
            </a:pPr>
            <a:r>
              <a:rPr lang="en-US" sz="1550" dirty="0"/>
              <a:t>A hacker logs-in to a computer illegally, using a different identity than his own. </a:t>
            </a:r>
          </a:p>
          <a:p>
            <a:pPr marL="285750" indent="-285750">
              <a:buFont typeface="Courier New" pitchFamily="49" charset="0"/>
              <a:buChar char="o"/>
            </a:pPr>
            <a:r>
              <a:rPr lang="en-US" sz="1550" dirty="0"/>
              <a:t>He creates a new identity by fooling the computer into thinking that the hacker is the genuine system operator and then hacker then takes control of the system. </a:t>
            </a:r>
          </a:p>
        </p:txBody>
      </p:sp>
      <p:sp>
        <p:nvSpPr>
          <p:cNvPr id="2" name="Rectangle 1"/>
          <p:cNvSpPr/>
          <p:nvPr/>
        </p:nvSpPr>
        <p:spPr>
          <a:xfrm>
            <a:off x="228601" y="3245346"/>
            <a:ext cx="8575674" cy="3016210"/>
          </a:xfrm>
          <a:prstGeom prst="rect">
            <a:avLst/>
          </a:prstGeom>
        </p:spPr>
        <p:txBody>
          <a:bodyPr wrap="square">
            <a:spAutoFit/>
          </a:bodyPr>
          <a:lstStyle/>
          <a:p>
            <a:r>
              <a:rPr lang="en-US" sz="2000" b="1" dirty="0"/>
              <a:t>Pornographic Offenses</a:t>
            </a:r>
          </a:p>
          <a:p>
            <a:r>
              <a:rPr lang="en-US" dirty="0"/>
              <a:t>“Child pornography” includes: </a:t>
            </a:r>
          </a:p>
          <a:p>
            <a:r>
              <a:rPr lang="en-US" dirty="0"/>
              <a:t>1. Any photograph that can be considered obscene and/or unsuitable for the age of child viewer;</a:t>
            </a:r>
          </a:p>
          <a:p>
            <a:r>
              <a:rPr lang="en-US" dirty="0"/>
              <a:t>2. film, video, picture;</a:t>
            </a:r>
          </a:p>
          <a:p>
            <a:r>
              <a:rPr lang="en-US" dirty="0"/>
              <a:t>3. computer-generated image or picture of sexually explicit conduct where the production of such visual depiction involves the use of a minor engaging in sexually explicit conduct.</a:t>
            </a:r>
          </a:p>
          <a:p>
            <a:endParaRPr lang="en-US" sz="800" dirty="0"/>
          </a:p>
          <a:p>
            <a:pPr marL="285750" indent="-285750">
              <a:buFont typeface="Wingdings" pitchFamily="2" charset="2"/>
              <a:buChar char="Ø"/>
            </a:pPr>
            <a:r>
              <a:rPr lang="en-US" dirty="0"/>
              <a:t>As the broad-band connections get into the reach of more and more homes, larger child population will be using the Internet and therefore greater would be the chances of falling victim to the aggression of pedophiles. </a:t>
            </a:r>
          </a:p>
        </p:txBody>
      </p:sp>
    </p:spTree>
    <p:extLst>
      <p:ext uri="{BB962C8B-B14F-4D97-AF65-F5344CB8AC3E}">
        <p14:creationId xmlns:p14="http://schemas.microsoft.com/office/powerpoint/2010/main" val="3435502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
        <p:nvSpPr>
          <p:cNvPr id="6" name="Rectangle 5"/>
          <p:cNvSpPr/>
          <p:nvPr/>
        </p:nvSpPr>
        <p:spPr>
          <a:xfrm>
            <a:off x="304799" y="291703"/>
            <a:ext cx="8499475" cy="5786199"/>
          </a:xfrm>
          <a:prstGeom prst="rect">
            <a:avLst/>
          </a:prstGeom>
        </p:spPr>
        <p:txBody>
          <a:bodyPr wrap="square">
            <a:spAutoFit/>
          </a:bodyPr>
          <a:lstStyle/>
          <a:p>
            <a:r>
              <a:rPr lang="en-US" b="1" dirty="0">
                <a:latin typeface="+mj-lt"/>
              </a:rPr>
              <a:t>Software Piracy</a:t>
            </a:r>
          </a:p>
          <a:p>
            <a:pPr marL="285750" indent="-285750">
              <a:buFont typeface="Wingdings" pitchFamily="2" charset="2"/>
              <a:buChar char="§"/>
            </a:pPr>
            <a:r>
              <a:rPr lang="en-US" sz="1600" dirty="0"/>
              <a:t>Theft of software through the illegal copying of genuine programs or the counterfeiting and distribution of products intended to pass for the original.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82" y="2362200"/>
            <a:ext cx="52768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799" y="1693307"/>
            <a:ext cx="3733801" cy="4555093"/>
          </a:xfrm>
          <a:prstGeom prst="rect">
            <a:avLst/>
          </a:prstGeom>
          <a:noFill/>
        </p:spPr>
        <p:txBody>
          <a:bodyPr wrap="square" rtlCol="0">
            <a:spAutoFit/>
          </a:bodyPr>
          <a:lstStyle/>
          <a:p>
            <a:pPr marL="0" lvl="1"/>
            <a:r>
              <a:rPr lang="en-US" sz="1600" dirty="0"/>
              <a:t>Those who buy pirated software have a lot to lose: </a:t>
            </a:r>
          </a:p>
          <a:p>
            <a:pPr marL="342900" lvl="1" indent="-342900">
              <a:buAutoNum type="alphaLcParenBoth"/>
            </a:pPr>
            <a:r>
              <a:rPr lang="en-US" sz="1600" dirty="0"/>
              <a:t>getting untested software that may have been copied thousands of times over</a:t>
            </a:r>
          </a:p>
          <a:p>
            <a:pPr marL="342900" lvl="1" indent="-342900">
              <a:buAutoNum type="alphaLcParenBoth"/>
            </a:pPr>
            <a:r>
              <a:rPr lang="en-US" sz="1600" dirty="0"/>
              <a:t>the software, if pirated, may potentially contain hard-drive-infecting viruses</a:t>
            </a:r>
          </a:p>
          <a:p>
            <a:pPr marL="342900" lvl="1" indent="-342900">
              <a:buAutoNum type="alphaLcParenBoth"/>
            </a:pPr>
            <a:r>
              <a:rPr lang="en-US" sz="1600" dirty="0"/>
              <a:t>there is no technical support in the case of software failure, that is, lack of technical product support available to properly licensed users</a:t>
            </a:r>
          </a:p>
          <a:p>
            <a:pPr marL="342900" lvl="1" indent="-342900">
              <a:buAutoNum type="alphaLcParenBoth"/>
            </a:pPr>
            <a:r>
              <a:rPr lang="en-US" sz="1600" dirty="0"/>
              <a:t>there is no warranty protection, </a:t>
            </a:r>
          </a:p>
          <a:p>
            <a:pPr marL="342900" lvl="1" indent="-342900">
              <a:buAutoNum type="alphaLcParenBoth"/>
            </a:pPr>
            <a:r>
              <a:rPr lang="en-US" sz="1600" dirty="0"/>
              <a:t>there is no legal right to use the product, etc. </a:t>
            </a:r>
          </a:p>
          <a:p>
            <a:pPr marL="0" lvl="1"/>
            <a:r>
              <a:rPr lang="en-US" sz="1600" dirty="0"/>
              <a:t>Economic impact of software piracy is grave (see Fig. 4).</a:t>
            </a:r>
          </a:p>
          <a:p>
            <a:endParaRPr lang="en-GB" dirty="0"/>
          </a:p>
        </p:txBody>
      </p:sp>
    </p:spTree>
    <p:extLst>
      <p:ext uri="{BB962C8B-B14F-4D97-AF65-F5344CB8AC3E}">
        <p14:creationId xmlns:p14="http://schemas.microsoft.com/office/powerpoint/2010/main" val="140584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33400" y="728276"/>
            <a:ext cx="8077200" cy="4739759"/>
          </a:xfrm>
          <a:prstGeom prst="rect">
            <a:avLst/>
          </a:prstGeom>
        </p:spPr>
        <p:txBody>
          <a:bodyPr wrap="square">
            <a:spAutoFit/>
          </a:bodyPr>
          <a:lstStyle/>
          <a:p>
            <a:r>
              <a:rPr lang="en-US" sz="1600" b="1" dirty="0">
                <a:highlight>
                  <a:srgbClr val="FFFF00"/>
                </a:highlight>
                <a:latin typeface="+mj-lt"/>
              </a:rPr>
              <a:t>Computer Sabotage</a:t>
            </a:r>
          </a:p>
          <a:p>
            <a:r>
              <a:rPr lang="en-US" sz="1600" dirty="0">
                <a:highlight>
                  <a:srgbClr val="FFFF00"/>
                </a:highlight>
              </a:rPr>
              <a:t>It is the use of the Internet to hinder the normal functioning of a computer system through the introduction of worms, viruses or logic bombs. It can be used to gain economic advantage over a competitor, to promote the illegal activities of terrorists or to steal data or programs for extortion purposes. Logic bombs are event-dependent programs created to do something only when a certain event (known as a trigger event) occurs. Some viruses may be termed as logic bombs.</a:t>
            </a:r>
          </a:p>
          <a:p>
            <a:endParaRPr lang="en-US" sz="1400" dirty="0"/>
          </a:p>
          <a:p>
            <a:r>
              <a:rPr lang="en-US" sz="1600" b="1" dirty="0">
                <a:highlight>
                  <a:srgbClr val="FFFF00"/>
                </a:highlight>
                <a:latin typeface="+mj-lt"/>
              </a:rPr>
              <a:t>E-Mail Bombing/Mail Bombs</a:t>
            </a:r>
          </a:p>
          <a:p>
            <a:pPr marL="285750" indent="-285750">
              <a:buFont typeface="Wingdings" pitchFamily="2" charset="2"/>
              <a:buChar char="Ø"/>
            </a:pPr>
            <a:r>
              <a:rPr lang="en-US" sz="1600" dirty="0">
                <a:highlight>
                  <a:srgbClr val="FFFF00"/>
                </a:highlight>
              </a:rPr>
              <a:t>It refers to sending a large number of E-Mails to the victim to crash victim’s E-Mail account or to make victim’s mail servers crash (in the case of a company or an E-Mail service provider).</a:t>
            </a:r>
          </a:p>
          <a:p>
            <a:pPr marL="285750" indent="-285750">
              <a:buFont typeface="Wingdings" pitchFamily="2" charset="2"/>
              <a:buChar char="Ø"/>
            </a:pPr>
            <a:r>
              <a:rPr lang="en-US" sz="1600" dirty="0">
                <a:highlight>
                  <a:srgbClr val="FFFF00"/>
                </a:highlight>
              </a:rPr>
              <a:t>Computer program can be written to instruct a computer to do such tasks on a repeated basis. </a:t>
            </a:r>
          </a:p>
          <a:p>
            <a:endParaRPr lang="en-US" sz="1600" b="1" dirty="0">
              <a:latin typeface="+mj-lt"/>
            </a:endParaRPr>
          </a:p>
          <a:p>
            <a:r>
              <a:rPr lang="en-US" sz="1600" b="1" dirty="0">
                <a:latin typeface="+mj-lt"/>
              </a:rPr>
              <a:t>Usenet Newsgroup as the Source of Cybercrimes</a:t>
            </a:r>
          </a:p>
          <a:p>
            <a:r>
              <a:rPr lang="en-US" sz="1600" dirty="0"/>
              <a:t>Usenet is a popular means of sharing and distributing information on the Web with respect to specific topic or subjects. It is a mechanism that allows sharing information in a many-to-many manner. The newsgroups are spread across 30,000 different topics. </a:t>
            </a:r>
          </a:p>
        </p:txBody>
      </p:sp>
      <p:sp>
        <p:nvSpPr>
          <p:cNvPr id="6"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Tree>
    <p:extLst>
      <p:ext uri="{BB962C8B-B14F-4D97-AF65-F5344CB8AC3E}">
        <p14:creationId xmlns:p14="http://schemas.microsoft.com/office/powerpoint/2010/main" val="526377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
        <p:nvSpPr>
          <p:cNvPr id="5" name="Rectangle 4"/>
          <p:cNvSpPr/>
          <p:nvPr/>
        </p:nvSpPr>
        <p:spPr>
          <a:xfrm>
            <a:off x="415925" y="228600"/>
            <a:ext cx="8499475" cy="6186309"/>
          </a:xfrm>
          <a:prstGeom prst="rect">
            <a:avLst/>
          </a:prstGeom>
        </p:spPr>
        <p:txBody>
          <a:bodyPr wrap="square">
            <a:spAutoFit/>
          </a:bodyPr>
          <a:lstStyle/>
          <a:p>
            <a:r>
              <a:rPr lang="en-US" b="1" dirty="0">
                <a:highlight>
                  <a:srgbClr val="FFFF00"/>
                </a:highlight>
                <a:latin typeface="+mj-lt"/>
              </a:rPr>
              <a:t>Computer Network Intrusions</a:t>
            </a:r>
          </a:p>
          <a:p>
            <a:pPr marL="285750" indent="-285750">
              <a:buFont typeface="Wingdings" pitchFamily="2" charset="2"/>
              <a:buChar char="Ø"/>
            </a:pPr>
            <a:r>
              <a:rPr lang="en-US" sz="1600" dirty="0">
                <a:highlight>
                  <a:srgbClr val="FFFF00"/>
                </a:highlight>
              </a:rPr>
              <a:t>Computer Networks pose a problem by way of security threat because people can get into them from anywhere. </a:t>
            </a:r>
          </a:p>
          <a:p>
            <a:pPr marL="285750" indent="-285750">
              <a:buFont typeface="Wingdings" pitchFamily="2" charset="2"/>
              <a:buChar char="Ø"/>
            </a:pPr>
            <a:r>
              <a:rPr lang="en-US" sz="1600" dirty="0">
                <a:highlight>
                  <a:srgbClr val="FFFF00"/>
                </a:highlight>
              </a:rPr>
              <a:t>The cracker can bypass existing password protection by creating a program to capture logon IDs and passwords. </a:t>
            </a:r>
          </a:p>
          <a:p>
            <a:pPr marL="285750" indent="-285750">
              <a:buFont typeface="Wingdings" pitchFamily="2" charset="2"/>
              <a:buChar char="Ø"/>
            </a:pPr>
            <a:r>
              <a:rPr lang="en-US" sz="1600" dirty="0">
                <a:highlight>
                  <a:srgbClr val="FFFF00"/>
                </a:highlight>
              </a:rPr>
              <a:t>The practice of “strong password” is therefore important. </a:t>
            </a:r>
          </a:p>
          <a:p>
            <a:endParaRPr lang="en-US" sz="1600" b="1" dirty="0">
              <a:highlight>
                <a:srgbClr val="FFFF00"/>
              </a:highlight>
            </a:endParaRPr>
          </a:p>
          <a:p>
            <a:r>
              <a:rPr lang="en-US" b="1" dirty="0">
                <a:highlight>
                  <a:srgbClr val="FFFF00"/>
                </a:highlight>
                <a:latin typeface="+mj-lt"/>
              </a:rPr>
              <a:t>Password Sniffing</a:t>
            </a:r>
          </a:p>
          <a:p>
            <a:pPr marL="285750" indent="-285750">
              <a:buFont typeface="Wingdings" pitchFamily="2" charset="2"/>
              <a:buChar char="Ø"/>
            </a:pPr>
            <a:r>
              <a:rPr lang="en-US" sz="1600" dirty="0">
                <a:highlight>
                  <a:srgbClr val="FFFF00"/>
                </a:highlight>
              </a:rPr>
              <a:t>Password Sniffers are programs that monitor and record the name and password of network users as they login, jeopardizing security at a site. </a:t>
            </a:r>
          </a:p>
          <a:p>
            <a:pPr marL="285750" indent="-285750">
              <a:buFont typeface="Wingdings" pitchFamily="2" charset="2"/>
              <a:buChar char="Ø"/>
            </a:pPr>
            <a:r>
              <a:rPr lang="en-US" sz="1600" dirty="0">
                <a:highlight>
                  <a:srgbClr val="FFFF00"/>
                </a:highlight>
              </a:rPr>
              <a:t>Whoever installs the Sniffer can then impersonate an authorized user and login to access restricted documents. </a:t>
            </a:r>
          </a:p>
          <a:p>
            <a:endParaRPr lang="en-US" b="1" dirty="0">
              <a:latin typeface="+mj-lt"/>
            </a:endParaRPr>
          </a:p>
          <a:p>
            <a:r>
              <a:rPr lang="en-US" b="1" dirty="0">
                <a:highlight>
                  <a:srgbClr val="FFFF00"/>
                </a:highlight>
                <a:latin typeface="+mj-lt"/>
              </a:rPr>
              <a:t>Credit Card Frauds</a:t>
            </a:r>
          </a:p>
          <a:p>
            <a:pPr marL="285750" indent="-285750">
              <a:buFont typeface="Wingdings" pitchFamily="2" charset="2"/>
              <a:buChar char="Ø"/>
            </a:pPr>
            <a:r>
              <a:rPr lang="en-US" sz="1600" dirty="0">
                <a:highlight>
                  <a:srgbClr val="FFFF00"/>
                </a:highlight>
              </a:rPr>
              <a:t>Millions of dollars may be lost annually by consumers who have credit card and calling card numbers stolen from online databases. </a:t>
            </a:r>
          </a:p>
          <a:p>
            <a:pPr marL="285750" indent="-285750">
              <a:buFont typeface="Wingdings" pitchFamily="2" charset="2"/>
              <a:buChar char="Ø"/>
            </a:pPr>
            <a:r>
              <a:rPr lang="en-US" sz="1600" dirty="0">
                <a:highlight>
                  <a:srgbClr val="FFFF00"/>
                </a:highlight>
              </a:rPr>
              <a:t>Bulletin boards and other online services are frequent targets for hackers who want to access large databases of credit card information. </a:t>
            </a:r>
            <a:endParaRPr lang="en-US" sz="1600" b="1" dirty="0">
              <a:highlight>
                <a:srgbClr val="FFFF00"/>
              </a:highlight>
            </a:endParaRPr>
          </a:p>
          <a:p>
            <a:endParaRPr lang="en-US" b="1" dirty="0">
              <a:highlight>
                <a:srgbClr val="FFFF00"/>
              </a:highlight>
              <a:latin typeface="+mj-lt"/>
            </a:endParaRPr>
          </a:p>
          <a:p>
            <a:r>
              <a:rPr lang="en-US" b="1" dirty="0">
                <a:highlight>
                  <a:srgbClr val="FFFF00"/>
                </a:highlight>
                <a:latin typeface="+mj-lt"/>
              </a:rPr>
              <a:t>Identity Theft</a:t>
            </a:r>
          </a:p>
          <a:p>
            <a:pPr marL="285750" indent="-285750">
              <a:buFont typeface="Wingdings" pitchFamily="2" charset="2"/>
              <a:buChar char="Ø"/>
            </a:pPr>
            <a:r>
              <a:rPr lang="en-US" sz="1600" dirty="0">
                <a:highlight>
                  <a:srgbClr val="FFFF00"/>
                </a:highlight>
              </a:rPr>
              <a:t>Identity theft is a fraud involving another person’s identity for an illicit purpose. </a:t>
            </a:r>
          </a:p>
          <a:p>
            <a:pPr marL="285750" indent="-285750">
              <a:buFont typeface="Wingdings" pitchFamily="2" charset="2"/>
              <a:buChar char="Ø"/>
            </a:pPr>
            <a:r>
              <a:rPr lang="en-US" sz="1600" dirty="0">
                <a:highlight>
                  <a:srgbClr val="FFFF00"/>
                </a:highlight>
              </a:rPr>
              <a:t>This occurs when a criminal uses someone else’s identity for his/her own illegal purposes. </a:t>
            </a:r>
          </a:p>
          <a:p>
            <a:pPr marL="285750" indent="-285750">
              <a:buFont typeface="Wingdings" pitchFamily="2" charset="2"/>
              <a:buChar char="Ø"/>
            </a:pPr>
            <a:r>
              <a:rPr lang="en-US" sz="1600" dirty="0">
                <a:highlight>
                  <a:srgbClr val="FFFF00"/>
                </a:highlight>
              </a:rPr>
              <a:t>The </a:t>
            </a:r>
            <a:r>
              <a:rPr lang="en-US" sz="1600" dirty="0" err="1">
                <a:highlight>
                  <a:srgbClr val="FFFF00"/>
                </a:highlight>
              </a:rPr>
              <a:t>cyberimpersonator</a:t>
            </a:r>
            <a:r>
              <a:rPr lang="en-US" sz="1600" dirty="0">
                <a:highlight>
                  <a:srgbClr val="FFFF00"/>
                </a:highlight>
              </a:rPr>
              <a:t> can steal unlimited funds in the victim’s name without the victim even knowing about it for months, sometimes even for years!</a:t>
            </a:r>
          </a:p>
        </p:txBody>
      </p:sp>
    </p:spTree>
    <p:extLst>
      <p:ext uri="{BB962C8B-B14F-4D97-AF65-F5344CB8AC3E}">
        <p14:creationId xmlns:p14="http://schemas.microsoft.com/office/powerpoint/2010/main" val="260905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
        <p:nvSpPr>
          <p:cNvPr id="6" name="Rectangle 5"/>
          <p:cNvSpPr/>
          <p:nvPr/>
        </p:nvSpPr>
        <p:spPr>
          <a:xfrm>
            <a:off x="381000" y="228600"/>
            <a:ext cx="8534400" cy="6447919"/>
          </a:xfrm>
          <a:prstGeom prst="rect">
            <a:avLst/>
          </a:prstGeom>
        </p:spPr>
        <p:txBody>
          <a:bodyPr wrap="square">
            <a:spAutoFit/>
          </a:bodyPr>
          <a:lstStyle/>
          <a:p>
            <a:r>
              <a:rPr lang="en-US" b="1" dirty="0"/>
              <a:t>Cybercrime: The Legal Perspectives</a:t>
            </a:r>
            <a:endParaRPr lang="en-US" dirty="0"/>
          </a:p>
          <a:p>
            <a:endParaRPr lang="en-US" sz="700" dirty="0"/>
          </a:p>
          <a:p>
            <a:r>
              <a:rPr lang="en-US" sz="1600" i="1" dirty="0"/>
              <a:t>Computer Crime: Criminal Justice Resource Manual</a:t>
            </a:r>
            <a:r>
              <a:rPr lang="en-US" sz="1600" dirty="0"/>
              <a:t> (1979) </a:t>
            </a:r>
          </a:p>
          <a:p>
            <a:pPr marL="285750" indent="-285750">
              <a:buFont typeface="Wingdings" pitchFamily="2" charset="2"/>
              <a:buChar char="Ø"/>
            </a:pPr>
            <a:r>
              <a:rPr lang="en-US" sz="1600" dirty="0"/>
              <a:t>The first comprehensive presentation of computer crime </a:t>
            </a:r>
          </a:p>
          <a:p>
            <a:pPr marL="285750" indent="-285750">
              <a:buFont typeface="Wingdings" pitchFamily="2" charset="2"/>
              <a:buChar char="Ø"/>
            </a:pPr>
            <a:r>
              <a:rPr lang="en-US" sz="1600" dirty="0"/>
              <a:t>computer-related crime was defined in the broader meaning as: any illegal act for which knowledge of computer technology is essential for a successful prosecution. </a:t>
            </a:r>
          </a:p>
          <a:p>
            <a:r>
              <a:rPr lang="en-US" sz="1600" dirty="0"/>
              <a:t>Cybercrime:</a:t>
            </a:r>
          </a:p>
          <a:p>
            <a:pPr marL="285750" indent="-285750">
              <a:buFont typeface="Wingdings" pitchFamily="2" charset="2"/>
              <a:buChar char="Ø"/>
            </a:pPr>
            <a:r>
              <a:rPr lang="en-US" sz="1600" dirty="0"/>
              <a:t>outcome of “globalization.” </a:t>
            </a:r>
          </a:p>
          <a:p>
            <a:pPr marL="285750" indent="-285750">
              <a:buFont typeface="Wingdings" pitchFamily="2" charset="2"/>
              <a:buChar char="Ø"/>
            </a:pPr>
            <a:r>
              <a:rPr lang="en-US" sz="1600" dirty="0"/>
              <a:t>Globalized information systems accommodate an increasing number of transnational offenses. </a:t>
            </a:r>
          </a:p>
          <a:p>
            <a:r>
              <a:rPr lang="en-US" sz="1600" dirty="0"/>
              <a:t>This problem can be resolved in two ways:</a:t>
            </a:r>
          </a:p>
          <a:p>
            <a:r>
              <a:rPr lang="en-US" sz="1600" b="1" dirty="0"/>
              <a:t>1.</a:t>
            </a:r>
            <a:r>
              <a:rPr lang="en-US" sz="1600" dirty="0"/>
              <a:t> Divide information systems into segments bordered by state boundaries</a:t>
            </a:r>
          </a:p>
          <a:p>
            <a:r>
              <a:rPr lang="en-US" sz="1600" b="1" dirty="0"/>
              <a:t>2.</a:t>
            </a:r>
            <a:r>
              <a:rPr lang="en-US" sz="1600" dirty="0"/>
              <a:t> Incorporate the legal system into an integrated entity obliterating these state boundaries</a:t>
            </a:r>
          </a:p>
          <a:p>
            <a:endParaRPr lang="en-US" sz="1600" dirty="0"/>
          </a:p>
          <a:p>
            <a:r>
              <a:rPr lang="en-US" b="1" dirty="0"/>
              <a:t>Cybercrimes: An Indian Perspective</a:t>
            </a:r>
          </a:p>
          <a:p>
            <a:r>
              <a:rPr lang="en-US" sz="1600" dirty="0"/>
              <a:t>India has the fourth highest number of Internet users in the world.</a:t>
            </a:r>
          </a:p>
          <a:p>
            <a:pPr marL="285750" indent="-285750">
              <a:buFont typeface="Wingdings" pitchFamily="2" charset="2"/>
              <a:buChar char="Ø"/>
            </a:pPr>
            <a:r>
              <a:rPr lang="en-US" sz="1600" dirty="0"/>
              <a:t> there are 45 million Internet users in India</a:t>
            </a:r>
          </a:p>
          <a:p>
            <a:pPr marL="742950" lvl="1" indent="-285750">
              <a:buFont typeface="Wingdings" pitchFamily="2" charset="2"/>
              <a:buChar char="§"/>
            </a:pPr>
            <a:r>
              <a:rPr lang="en-US" sz="1600" dirty="0"/>
              <a:t>37% - from </a:t>
            </a:r>
            <a:r>
              <a:rPr lang="en-US" sz="1600" dirty="0" err="1"/>
              <a:t>cybercafes</a:t>
            </a:r>
            <a:r>
              <a:rPr lang="en-US" sz="1600" dirty="0"/>
              <a:t> </a:t>
            </a:r>
          </a:p>
          <a:p>
            <a:pPr marL="742950" lvl="1" indent="-285750">
              <a:buFont typeface="Wingdings" pitchFamily="2" charset="2"/>
              <a:buChar char="§"/>
            </a:pPr>
            <a:r>
              <a:rPr lang="en-US" sz="1600" dirty="0"/>
              <a:t>57% of users are between 18 and 35 years.</a:t>
            </a:r>
          </a:p>
          <a:p>
            <a:pPr marL="285750" lvl="1" indent="-285750">
              <a:buFont typeface="Wingdings" pitchFamily="2" charset="2"/>
              <a:buChar char="Ø"/>
            </a:pPr>
            <a:r>
              <a:rPr lang="en-US" sz="1600" dirty="0"/>
              <a:t>A point to note is that the majority of off enders were under 30 years. </a:t>
            </a:r>
          </a:p>
          <a:p>
            <a:pPr marL="742950" lvl="2" indent="-285750">
              <a:buFont typeface="Wingdings" pitchFamily="2" charset="2"/>
              <a:buChar char="§"/>
            </a:pPr>
            <a:r>
              <a:rPr lang="en-US" sz="1600" dirty="0"/>
              <a:t>About 46% cybercrime cases were related to incidents of </a:t>
            </a:r>
            <a:r>
              <a:rPr lang="en-US" sz="1600" dirty="0" err="1"/>
              <a:t>cyberpornography</a:t>
            </a:r>
            <a:endParaRPr lang="en-US" sz="1600" dirty="0"/>
          </a:p>
          <a:p>
            <a:pPr marL="742950" lvl="2" indent="-285750">
              <a:buFont typeface="Wingdings" pitchFamily="2" charset="2"/>
              <a:buChar char="§"/>
            </a:pPr>
            <a:r>
              <a:rPr lang="en-US" sz="1600" dirty="0"/>
              <a:t>In over 60% of these cases, off enders were between 18 and 30 years.</a:t>
            </a:r>
          </a:p>
          <a:p>
            <a:endParaRPr lang="en-US" sz="1600" b="1" dirty="0"/>
          </a:p>
          <a:p>
            <a:r>
              <a:rPr lang="en-US" b="1" dirty="0"/>
              <a:t>Cybercrime and the Indian ITA 2000</a:t>
            </a:r>
          </a:p>
          <a:p>
            <a:pPr marL="285750" indent="-285750">
              <a:buFont typeface="Wingdings" pitchFamily="2" charset="2"/>
              <a:buChar char="Ø"/>
            </a:pPr>
            <a:r>
              <a:rPr lang="en-US" sz="1600" dirty="0"/>
              <a:t>The first step toward the Law relating to E-Commerce at international level to regulate an alternative form of commerce and to give legal status in the area of E-Commerce.</a:t>
            </a:r>
          </a:p>
        </p:txBody>
      </p:sp>
    </p:spTree>
    <p:extLst>
      <p:ext uri="{BB962C8B-B14F-4D97-AF65-F5344CB8AC3E}">
        <p14:creationId xmlns:p14="http://schemas.microsoft.com/office/powerpoint/2010/main" val="414425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B13A-7A6C-4E35-8088-91EAD577A792}"/>
              </a:ext>
            </a:extLst>
          </p:cNvPr>
          <p:cNvSpPr>
            <a:spLocks noGrp="1"/>
          </p:cNvSpPr>
          <p:nvPr>
            <p:ph type="title"/>
          </p:nvPr>
        </p:nvSpPr>
        <p:spPr/>
        <p:txBody>
          <a:bodyPr/>
          <a:lstStyle/>
          <a:p>
            <a:r>
              <a:rPr lang="en-US" dirty="0"/>
              <a:t>Cybersecurity</a:t>
            </a:r>
            <a:endParaRPr lang="en-IN" dirty="0"/>
          </a:p>
        </p:txBody>
      </p:sp>
      <p:sp>
        <p:nvSpPr>
          <p:cNvPr id="4" name="Footer Placeholder 3">
            <a:extLst>
              <a:ext uri="{FF2B5EF4-FFF2-40B4-BE49-F238E27FC236}">
                <a16:creationId xmlns:a16="http://schemas.microsoft.com/office/drawing/2014/main" id="{6407172E-5C39-4AC4-BBA9-762D1D09AB7C}"/>
              </a:ext>
            </a:extLst>
          </p:cNvPr>
          <p:cNvSpPr>
            <a:spLocks noGrp="1"/>
          </p:cNvSpPr>
          <p:nvPr>
            <p:ph type="ftr" sz="quarter" idx="11"/>
          </p:nvPr>
        </p:nvSpPr>
        <p:spPr/>
        <p:txBody>
          <a:bodyPr/>
          <a:lstStyle/>
          <a:p>
            <a:endParaRPr lang="en-US"/>
          </a:p>
        </p:txBody>
      </p:sp>
      <p:pic>
        <p:nvPicPr>
          <p:cNvPr id="20" name="Online Media 19" title="What is Cybersecurity? | Cybersecurity in 2 Minutes | Cybersecurity Online Training | Edureka">
            <a:hlinkClick r:id="" action="ppaction://media"/>
            <a:extLst>
              <a:ext uri="{FF2B5EF4-FFF2-40B4-BE49-F238E27FC236}">
                <a16:creationId xmlns:a16="http://schemas.microsoft.com/office/drawing/2014/main" id="{B17FC40B-8BBE-48F3-8DCD-7796F26B0A52}"/>
              </a:ext>
            </a:extLst>
          </p:cNvPr>
          <p:cNvPicPr>
            <a:picLocks noGrp="1" noRot="1" noChangeAspect="1"/>
          </p:cNvPicPr>
          <p:nvPr>
            <p:ph idx="1"/>
            <a:videoFile r:link="rId1"/>
          </p:nvPr>
        </p:nvPicPr>
        <p:blipFill>
          <a:blip r:embed="rId3"/>
          <a:stretch>
            <a:fillRect/>
          </a:stretch>
        </p:blipFill>
        <p:spPr>
          <a:xfrm>
            <a:off x="566738" y="1600200"/>
            <a:ext cx="8010525" cy="4525963"/>
          </a:xfrm>
          <a:prstGeom prst="rect">
            <a:avLst/>
          </a:prstGeom>
        </p:spPr>
      </p:pic>
    </p:spTree>
    <p:extLst>
      <p:ext uri="{BB962C8B-B14F-4D97-AF65-F5344CB8AC3E}">
        <p14:creationId xmlns:p14="http://schemas.microsoft.com/office/powerpoint/2010/main" val="399388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0"/>
                </p:tgtEl>
              </p:cMediaNode>
            </p:video>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0"/>
                                        </p:tgtEl>
                                      </p:cBhvr>
                                    </p:cmd>
                                  </p:childTnLst>
                                </p:cTn>
                              </p:par>
                            </p:childTnLst>
                          </p:cTn>
                        </p:par>
                      </p:childTnLst>
                    </p:cTn>
                  </p:par>
                </p:childTnLst>
              </p:cTn>
              <p:nextCondLst>
                <p:cond evt="onClick" delay="0">
                  <p:tgtEl>
                    <p:spTgt spid="20"/>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endParaRPr lang="en-US"/>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 y="304800"/>
            <a:ext cx="8534399" cy="6093976"/>
          </a:xfrm>
          <a:prstGeom prst="rect">
            <a:avLst/>
          </a:prstGeom>
        </p:spPr>
        <p:txBody>
          <a:bodyPr wrap="square">
            <a:spAutoFit/>
          </a:bodyPr>
          <a:lstStyle/>
          <a:p>
            <a:r>
              <a:rPr lang="en-US" b="1" dirty="0">
                <a:latin typeface="+mj-lt"/>
              </a:rPr>
              <a:t>Hacking and the Indian Law(s)</a:t>
            </a:r>
          </a:p>
          <a:p>
            <a:pPr marL="285750" indent="-285750">
              <a:buFont typeface="Wingdings" pitchFamily="2" charset="2"/>
              <a:buChar char="Ø"/>
            </a:pPr>
            <a:r>
              <a:rPr lang="en-US" sz="1600" dirty="0"/>
              <a:t>Cybercrimes are punishable under two categories: the ITA 2000 and the IPC. </a:t>
            </a:r>
          </a:p>
          <a:p>
            <a:pPr marL="285750" indent="-285750">
              <a:buFont typeface="Wingdings" pitchFamily="2" charset="2"/>
              <a:buChar char="Ø"/>
            </a:pPr>
            <a:r>
              <a:rPr lang="en-US" sz="1600" dirty="0"/>
              <a:t>A total of 207 cases of cybercrime were registered under the IT Act in 2007 compared to 142 cases registered in 2006.</a:t>
            </a:r>
          </a:p>
          <a:p>
            <a:pPr marL="285750" indent="-285750">
              <a:buFont typeface="Wingdings" pitchFamily="2" charset="2"/>
              <a:buChar char="Ø"/>
            </a:pPr>
            <a:r>
              <a:rPr lang="en-US" sz="1600" dirty="0"/>
              <a:t> Under the IPC too, 339 cases were recorded in 2007 compared to 311 cases in 2006. </a:t>
            </a:r>
            <a:endParaRPr lang="en-US" sz="1000" dirty="0"/>
          </a:p>
          <a:p>
            <a:r>
              <a:rPr lang="en-US" b="1" dirty="0">
                <a:latin typeface="+mj-lt"/>
              </a:rPr>
              <a:t>A Global Perspective on Cybercrimes</a:t>
            </a:r>
          </a:p>
          <a:p>
            <a:pPr marL="285750" indent="-285750">
              <a:buFont typeface="Wingdings" pitchFamily="2" charset="2"/>
              <a:buChar char="§"/>
            </a:pPr>
            <a:r>
              <a:rPr lang="en-US" sz="1600" dirty="0"/>
              <a:t>In Australia, cybercrime has a narrow statutory meaning as used in the </a:t>
            </a:r>
            <a:r>
              <a:rPr lang="en-US" sz="1600" i="1" dirty="0"/>
              <a:t>Cyber Crime Act </a:t>
            </a:r>
            <a:r>
              <a:rPr lang="en-US" sz="1600" dirty="0"/>
              <a:t>2001, which details offenses against computer data and systems. </a:t>
            </a:r>
          </a:p>
          <a:p>
            <a:pPr marL="285750" indent="-285750">
              <a:buFont typeface="Wingdings" pitchFamily="2" charset="2"/>
              <a:buChar char="§"/>
            </a:pPr>
            <a:r>
              <a:rPr lang="en-US" sz="1600" dirty="0"/>
              <a:t>In the Council of Europe’s (</a:t>
            </a:r>
            <a:r>
              <a:rPr lang="en-US" sz="1600" dirty="0" err="1"/>
              <a:t>CoE’s</a:t>
            </a:r>
            <a:r>
              <a:rPr lang="en-US" sz="1600" dirty="0"/>
              <a:t>) </a:t>
            </a:r>
            <a:r>
              <a:rPr lang="en-US" sz="1600" i="1" dirty="0"/>
              <a:t>Cyber Crime Treaty</a:t>
            </a:r>
            <a:r>
              <a:rPr lang="en-US" sz="1600" dirty="0"/>
              <a:t>, cybercrime is used as an umbrella term to refer to an array of criminal activity including offenses against computer data and systems, computer-related offenses, content offenses and copyright offenses. </a:t>
            </a:r>
          </a:p>
          <a:p>
            <a:pPr marL="285750" indent="-285750">
              <a:buFont typeface="Wingdings" pitchFamily="2" charset="2"/>
              <a:buChar char="§"/>
            </a:pPr>
            <a:r>
              <a:rPr lang="en-US" sz="1600" dirty="0"/>
              <a:t>Recently, there have been a number of significant developments such as</a:t>
            </a:r>
          </a:p>
          <a:p>
            <a:pPr lvl="1"/>
            <a:r>
              <a:rPr lang="en-US" sz="1600" b="1" dirty="0"/>
              <a:t>1. </a:t>
            </a:r>
            <a:r>
              <a:rPr lang="en-US" sz="1600" dirty="0"/>
              <a:t>August 4, 2006 Announcement: The US Senate ratifies </a:t>
            </a:r>
            <a:r>
              <a:rPr lang="en-US" sz="1600" dirty="0" err="1"/>
              <a:t>CoE</a:t>
            </a:r>
            <a:r>
              <a:rPr lang="en-US" sz="1600" dirty="0"/>
              <a:t> Convention on Cyber Crime.</a:t>
            </a:r>
          </a:p>
          <a:p>
            <a:pPr lvl="1"/>
            <a:r>
              <a:rPr lang="en-US" sz="1600" b="1" dirty="0"/>
              <a:t>2.</a:t>
            </a:r>
            <a:r>
              <a:rPr lang="en-US" sz="1600" dirty="0"/>
              <a:t> In August 18, 2006, there was a news article published “ISPs Wary About ‘Drastic Obligations’ on Web Site Blocking.”</a:t>
            </a:r>
          </a:p>
          <a:p>
            <a:pPr lvl="1"/>
            <a:r>
              <a:rPr lang="en-US" sz="1600" b="1" dirty="0"/>
              <a:t>3.</a:t>
            </a:r>
            <a:r>
              <a:rPr lang="en-US" sz="1600" dirty="0"/>
              <a:t> </a:t>
            </a:r>
            <a:r>
              <a:rPr lang="en-US" sz="1600" dirty="0" err="1"/>
              <a:t>CoE</a:t>
            </a:r>
            <a:r>
              <a:rPr lang="en-US" sz="1600" dirty="0"/>
              <a:t> Cyber Crime Convention (1997–2001) was the first international treaty seeking to address Internet crimes by harmonizing national laws, improving investigative techniques and increasing cooperation among nations.</a:t>
            </a:r>
          </a:p>
          <a:p>
            <a:r>
              <a:rPr lang="en-US" b="1" dirty="0">
                <a:latin typeface="+mj-lt"/>
              </a:rPr>
              <a:t>Cybercrime and the Extended Enterprise</a:t>
            </a:r>
          </a:p>
          <a:p>
            <a:pPr marL="285750" indent="-285750">
              <a:buFont typeface="Wingdings" pitchFamily="2" charset="2"/>
              <a:buChar char="Ø"/>
            </a:pPr>
            <a:r>
              <a:rPr lang="en-US" sz="1600" dirty="0"/>
              <a:t>It is the responsibility of each user to become aware of the threats as well as the opportunities that “connectivity” and “mobility” presents them with. </a:t>
            </a:r>
          </a:p>
          <a:p>
            <a:pPr marL="285750" indent="-285750">
              <a:buFont typeface="Wingdings" pitchFamily="2" charset="2"/>
              <a:buChar char="Ø"/>
            </a:pPr>
            <a:r>
              <a:rPr lang="en-US" sz="1600" b="1" dirty="0"/>
              <a:t>Extended enterprise </a:t>
            </a:r>
            <a:r>
              <a:rPr lang="en-US" sz="1600" dirty="0"/>
              <a:t>- represents the concept that a company is made up not just of its employees, its board members and executives, but also its business partners, its suppliers and even its customers (Fig. 5). </a:t>
            </a:r>
          </a:p>
        </p:txBody>
      </p:sp>
      <p:sp>
        <p:nvSpPr>
          <p:cNvPr id="4"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spTree>
    <p:extLst>
      <p:ext uri="{BB962C8B-B14F-4D97-AF65-F5344CB8AC3E}">
        <p14:creationId xmlns:p14="http://schemas.microsoft.com/office/powerpoint/2010/main" val="310398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0485"/>
            <a:ext cx="443865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3581400"/>
            <a:ext cx="8305800" cy="2169825"/>
          </a:xfrm>
          <a:prstGeom prst="rect">
            <a:avLst/>
          </a:prstGeom>
        </p:spPr>
        <p:txBody>
          <a:bodyPr wrap="square">
            <a:spAutoFit/>
          </a:bodyPr>
          <a:lstStyle/>
          <a:p>
            <a:r>
              <a:rPr lang="en-US" b="1" dirty="0"/>
              <a:t>Cybercrime Era: Survival Mantra for the </a:t>
            </a:r>
            <a:r>
              <a:rPr lang="en-US" b="1" dirty="0" err="1"/>
              <a:t>Netizens</a:t>
            </a:r>
            <a:r>
              <a:rPr lang="en-US" b="1" dirty="0"/>
              <a:t> </a:t>
            </a:r>
          </a:p>
          <a:p>
            <a:endParaRPr lang="en-US" sz="500" b="1" dirty="0"/>
          </a:p>
          <a:p>
            <a:r>
              <a:rPr lang="en-US" sz="1600" dirty="0" err="1"/>
              <a:t>Netizen</a:t>
            </a:r>
            <a:endParaRPr lang="en-US" sz="1600" dirty="0"/>
          </a:p>
          <a:p>
            <a:pPr marL="285750" indent="-285750">
              <a:buFont typeface="Wingdings" pitchFamily="2" charset="2"/>
              <a:buChar char="Ø"/>
            </a:pPr>
            <a:r>
              <a:rPr lang="en-US" sz="1600" dirty="0" err="1"/>
              <a:t>Netizen</a:t>
            </a:r>
            <a:r>
              <a:rPr lang="en-US" sz="1600" dirty="0"/>
              <a:t> is someone who spends considerable time online and also has a considerable presence online (through websites about the person, through his/her active blog contribution and/or also his/her participation in the online chat rooms). </a:t>
            </a:r>
          </a:p>
          <a:p>
            <a:pPr marL="285750" indent="-285750">
              <a:buFont typeface="Wingdings" pitchFamily="2" charset="2"/>
              <a:buChar char="Ø"/>
            </a:pPr>
            <a:r>
              <a:rPr lang="en-US" sz="1600" dirty="0"/>
              <a:t>The 5P </a:t>
            </a:r>
            <a:r>
              <a:rPr lang="en-US" sz="1600" dirty="0" err="1"/>
              <a:t>Netizen</a:t>
            </a:r>
            <a:r>
              <a:rPr lang="en-US" sz="1600" dirty="0"/>
              <a:t> mantra for online security is: (a) Precaution, (b) prevention, (c) Protection, (d) Preservation and (e) Perseverance. </a:t>
            </a:r>
          </a:p>
          <a:p>
            <a:pPr marL="285750" indent="-285750">
              <a:buFont typeface="Wingdings" pitchFamily="2" charset="2"/>
              <a:buChar char="Ø"/>
            </a:pPr>
            <a:r>
              <a:rPr lang="en-US" sz="1600" dirty="0"/>
              <a:t>For ensuring </a:t>
            </a:r>
            <a:r>
              <a:rPr lang="en-US" sz="1600" dirty="0" err="1"/>
              <a:t>cybersafety</a:t>
            </a:r>
            <a:r>
              <a:rPr lang="en-US" sz="1600" dirty="0"/>
              <a:t>, the motto for the “</a:t>
            </a:r>
            <a:r>
              <a:rPr lang="en-US" sz="1600" dirty="0" err="1"/>
              <a:t>Netizen</a:t>
            </a:r>
            <a:r>
              <a:rPr lang="en-US" sz="1600" dirty="0"/>
              <a:t>” should be “Stranger is Danger!”</a:t>
            </a:r>
          </a:p>
        </p:txBody>
      </p:sp>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124200"/>
            <a:ext cx="28765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74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3DA4-8017-4FE4-89D4-84065AC5C464}"/>
              </a:ext>
            </a:extLst>
          </p:cNvPr>
          <p:cNvSpPr>
            <a:spLocks noGrp="1"/>
          </p:cNvSpPr>
          <p:nvPr>
            <p:ph type="title"/>
          </p:nvPr>
        </p:nvSpPr>
        <p:spPr/>
        <p:txBody>
          <a:bodyPr/>
          <a:lstStyle/>
          <a:p>
            <a:r>
              <a:rPr lang="en-US" dirty="0"/>
              <a:t>Internet Governance</a:t>
            </a:r>
            <a:endParaRPr lang="en-IN" dirty="0"/>
          </a:p>
        </p:txBody>
      </p:sp>
      <p:pic>
        <p:nvPicPr>
          <p:cNvPr id="5" name="Online Media 4" title="What is Internet Governance?">
            <a:hlinkClick r:id="" action="ppaction://media"/>
            <a:extLst>
              <a:ext uri="{FF2B5EF4-FFF2-40B4-BE49-F238E27FC236}">
                <a16:creationId xmlns:a16="http://schemas.microsoft.com/office/drawing/2014/main" id="{8BD22876-B63D-4598-97A3-86301C43DB59}"/>
              </a:ext>
            </a:extLst>
          </p:cNvPr>
          <p:cNvPicPr>
            <a:picLocks noGrp="1" noRot="1" noChangeAspect="1"/>
          </p:cNvPicPr>
          <p:nvPr>
            <p:ph idx="1"/>
            <a:videoFile r:link="rId1"/>
          </p:nvPr>
        </p:nvPicPr>
        <p:blipFill>
          <a:blip r:embed="rId3"/>
          <a:stretch>
            <a:fillRect/>
          </a:stretch>
        </p:blipFill>
        <p:spPr>
          <a:xfrm>
            <a:off x="566738" y="1722437"/>
            <a:ext cx="8010525" cy="4525963"/>
          </a:xfrm>
          <a:prstGeom prst="rect">
            <a:avLst/>
          </a:prstGeom>
        </p:spPr>
      </p:pic>
      <p:sp>
        <p:nvSpPr>
          <p:cNvPr id="4" name="Footer Placeholder 3">
            <a:extLst>
              <a:ext uri="{FF2B5EF4-FFF2-40B4-BE49-F238E27FC236}">
                <a16:creationId xmlns:a16="http://schemas.microsoft.com/office/drawing/2014/main" id="{06BA0D20-DFF6-480D-A21D-07EC6291B0A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350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700" y="1447800"/>
            <a:ext cx="7848600" cy="3508653"/>
          </a:xfrm>
          <a:prstGeom prst="rect">
            <a:avLst/>
          </a:prstGeom>
        </p:spPr>
        <p:txBody>
          <a:bodyPr wrap="square">
            <a:spAutoFit/>
          </a:bodyPr>
          <a:lstStyle/>
          <a:p>
            <a:r>
              <a:rPr lang="en-US" sz="2400" b="1" dirty="0">
                <a:latin typeface="+mj-lt"/>
              </a:rPr>
              <a:t>Introduction</a:t>
            </a:r>
          </a:p>
          <a:p>
            <a:endParaRPr lang="en-US" sz="2000" dirty="0"/>
          </a:p>
          <a:p>
            <a:r>
              <a:rPr lang="en-US" sz="2000" b="1" dirty="0"/>
              <a:t>Internet has undeniably opened a new way of exploitation known as cybercrime involving the use of computers, the Internet, cyberspace and the worldwide web (WWW). </a:t>
            </a:r>
            <a:r>
              <a:rPr lang="en-US" sz="2000" b="1" dirty="0">
                <a:hlinkClick r:id="rId2"/>
              </a:rPr>
              <a:t>https://financesonline.com/cybercrime-trends/</a:t>
            </a:r>
            <a:endParaRPr lang="en-US" sz="2000" b="1" dirty="0"/>
          </a:p>
          <a:p>
            <a:endParaRPr lang="en-US" sz="2000" b="1" dirty="0"/>
          </a:p>
          <a:p>
            <a:r>
              <a:rPr lang="en-US" sz="2000" b="1" dirty="0"/>
              <a:t>Statistics for Cyber Crime in India</a:t>
            </a:r>
          </a:p>
          <a:p>
            <a:endParaRPr lang="en-US" sz="2000" b="1" dirty="0"/>
          </a:p>
          <a:p>
            <a:r>
              <a:rPr lang="en-US" sz="2000" b="1" dirty="0">
                <a:hlinkClick r:id="rId3"/>
              </a:rPr>
              <a:t>https://www.statista.com/topics/5054/cyber-crime-in-india/</a:t>
            </a:r>
            <a:endParaRPr lang="en-US" sz="2000" b="1" dirty="0"/>
          </a:p>
          <a:p>
            <a:endParaRPr lang="en-US" sz="2000" b="1" dirty="0"/>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40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4294967295"/>
          </p:nvPr>
        </p:nvSpPr>
        <p:spPr>
          <a:xfrm>
            <a:off x="2057400" y="6381750"/>
            <a:ext cx="7086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200" b="1" i="1" dirty="0">
                <a:latin typeface="Calibri" pitchFamily="34" charset="0"/>
              </a:rPr>
              <a:t>Cyber Security </a:t>
            </a:r>
            <a:r>
              <a:rPr lang="en-US" sz="1200" dirty="0">
                <a:latin typeface="Calibri" pitchFamily="34" charset="0"/>
              </a:rPr>
              <a:t>by Nina </a:t>
            </a:r>
            <a:r>
              <a:rPr lang="en-US" sz="1200" dirty="0" err="1">
                <a:latin typeface="Calibri" pitchFamily="34" charset="0"/>
              </a:rPr>
              <a:t>Godbole</a:t>
            </a:r>
            <a:r>
              <a:rPr lang="en-US" sz="1200" dirty="0">
                <a:latin typeface="Calibri" pitchFamily="34" charset="0"/>
              </a:rPr>
              <a:t>/</a:t>
            </a:r>
            <a:r>
              <a:rPr lang="en-US" sz="1200" dirty="0" err="1">
                <a:latin typeface="Calibri" pitchFamily="34" charset="0"/>
              </a:rPr>
              <a:t>Sunit</a:t>
            </a:r>
            <a:r>
              <a:rPr lang="en-US" sz="1200" dirty="0">
                <a:latin typeface="Calibri" pitchFamily="34" charset="0"/>
              </a:rPr>
              <a:t> </a:t>
            </a:r>
            <a:r>
              <a:rPr lang="en-US" sz="1200" dirty="0" err="1">
                <a:latin typeface="Calibri" pitchFamily="34" charset="0"/>
              </a:rPr>
              <a:t>Belapure</a:t>
            </a:r>
            <a:endParaRPr lang="en-US" sz="1200" dirty="0">
              <a:latin typeface="Calibri" pitchFamily="34" charset="0"/>
            </a:endParaRPr>
          </a:p>
          <a:p>
            <a:pPr algn="r" eaLnBrk="1" hangingPunct="1"/>
            <a:r>
              <a:rPr lang="en-US" sz="1200" dirty="0">
                <a:latin typeface="Calibri" pitchFamily="34" charset="0"/>
              </a:rPr>
              <a:t>Copyright </a:t>
            </a:r>
            <a:r>
              <a:rPr lang="en-US" sz="1200" dirty="0">
                <a:latin typeface="Calibri" pitchFamily="34" charset="0"/>
                <a:sym typeface="Symbol" pitchFamily="18" charset="2"/>
              </a:rPr>
              <a:t> 2011 Wiley India Pvt. Ltd.  All rights reserved.</a:t>
            </a:r>
          </a:p>
        </p:txBody>
      </p:sp>
      <p:sp>
        <p:nvSpPr>
          <p:cNvPr id="5" name="Rectangle 4"/>
          <p:cNvSpPr/>
          <p:nvPr/>
        </p:nvSpPr>
        <p:spPr>
          <a:xfrm>
            <a:off x="419100" y="498475"/>
            <a:ext cx="8305800" cy="5601533"/>
          </a:xfrm>
          <a:prstGeom prst="rect">
            <a:avLst/>
          </a:prstGeom>
        </p:spPr>
        <p:txBody>
          <a:bodyPr wrap="square">
            <a:spAutoFit/>
          </a:bodyPr>
          <a:lstStyle/>
          <a:p>
            <a:r>
              <a:rPr lang="en-US" sz="2400" b="1" dirty="0">
                <a:highlight>
                  <a:srgbClr val="FFFF00"/>
                </a:highlight>
                <a:latin typeface="+mj-lt"/>
              </a:rPr>
              <a:t>Cybercrime: Definition and Origins of the Word</a:t>
            </a:r>
          </a:p>
          <a:p>
            <a:r>
              <a:rPr lang="en-US" sz="2000" dirty="0">
                <a:highlight>
                  <a:srgbClr val="FFFF00"/>
                </a:highlight>
                <a:latin typeface="+mj-lt"/>
              </a:rPr>
              <a:t>The definitions of computer crime:</a:t>
            </a:r>
          </a:p>
          <a:p>
            <a:r>
              <a:rPr lang="en-US" sz="2000" dirty="0">
                <a:highlight>
                  <a:srgbClr val="FFFF00"/>
                </a:highlight>
                <a:latin typeface="+mj-lt"/>
              </a:rPr>
              <a:t>1. Any illegal act where a special knowledge of computer technology is essential for its perpetration, investigation or prosecution.</a:t>
            </a:r>
          </a:p>
          <a:p>
            <a:r>
              <a:rPr lang="en-US" sz="2000" dirty="0">
                <a:highlight>
                  <a:srgbClr val="FFFF00"/>
                </a:highlight>
                <a:latin typeface="+mj-lt"/>
              </a:rPr>
              <a:t>2. Any traditional crime that has acquired a new dimension or order of magnitude through the aid of a computer, and abuses that have come into being because of computers.</a:t>
            </a:r>
          </a:p>
          <a:p>
            <a:r>
              <a:rPr lang="en-US" sz="2000" dirty="0">
                <a:highlight>
                  <a:srgbClr val="FFFF00"/>
                </a:highlight>
                <a:latin typeface="+mj-lt"/>
              </a:rPr>
              <a:t>3. Any financial dishonesty that takes place in a computer environment.</a:t>
            </a:r>
          </a:p>
          <a:p>
            <a:r>
              <a:rPr lang="en-US" sz="2000" dirty="0">
                <a:highlight>
                  <a:srgbClr val="FFFF00"/>
                </a:highlight>
                <a:latin typeface="+mj-lt"/>
              </a:rPr>
              <a:t>4. Any threats to the computer itself, such as theft of hardware or software, sabotage and demands for ransom.</a:t>
            </a:r>
          </a:p>
          <a:p>
            <a:endParaRPr lang="en-US" sz="2000" dirty="0">
              <a:latin typeface="+mj-lt"/>
            </a:endParaRPr>
          </a:p>
          <a:p>
            <a:r>
              <a:rPr lang="en-US" sz="2000" dirty="0"/>
              <a:t>The term “cybercrime” relates to a number of other terms such as:</a:t>
            </a:r>
          </a:p>
          <a:p>
            <a:pPr marL="1200150" lvl="2" indent="-285750">
              <a:buFont typeface="Arial" pitchFamily="34" charset="0"/>
              <a:buChar char="•"/>
            </a:pPr>
            <a:r>
              <a:rPr lang="en-US" sz="2000" i="1" dirty="0"/>
              <a:t>Computer-related crime</a:t>
            </a:r>
            <a:endParaRPr lang="en-US" sz="2000" dirty="0"/>
          </a:p>
          <a:p>
            <a:pPr marL="1200150" lvl="2" indent="-285750">
              <a:buFont typeface="Arial" pitchFamily="34" charset="0"/>
              <a:buChar char="•"/>
            </a:pPr>
            <a:r>
              <a:rPr lang="en-US" sz="2000" i="1" dirty="0"/>
              <a:t>Computer crime</a:t>
            </a:r>
          </a:p>
          <a:p>
            <a:pPr marL="1200150" lvl="2" indent="-285750">
              <a:buFont typeface="Arial" pitchFamily="34" charset="0"/>
              <a:buChar char="•"/>
            </a:pPr>
            <a:r>
              <a:rPr lang="en-US" sz="2000" i="1" dirty="0"/>
              <a:t>Internet crime</a:t>
            </a:r>
          </a:p>
          <a:p>
            <a:pPr marL="1200150" lvl="2" indent="-285750">
              <a:buFont typeface="Arial" pitchFamily="34" charset="0"/>
              <a:buChar char="•"/>
            </a:pPr>
            <a:r>
              <a:rPr lang="en-US" sz="2000" i="1" dirty="0"/>
              <a:t> E-crime</a:t>
            </a:r>
          </a:p>
          <a:p>
            <a:pPr marL="1200150" lvl="2" indent="-285750">
              <a:buFont typeface="Arial" pitchFamily="34" charset="0"/>
              <a:buChar char="•"/>
            </a:pPr>
            <a:r>
              <a:rPr lang="en-US" sz="2000" i="1" dirty="0"/>
              <a:t> High-tech crime</a:t>
            </a:r>
          </a:p>
          <a:p>
            <a:endParaRPr lang="en-US" sz="1600" dirty="0"/>
          </a:p>
        </p:txBody>
      </p:sp>
    </p:spTree>
    <p:extLst>
      <p:ext uri="{BB962C8B-B14F-4D97-AF65-F5344CB8AC3E}">
        <p14:creationId xmlns:p14="http://schemas.microsoft.com/office/powerpoint/2010/main" val="54417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88950" y="762000"/>
            <a:ext cx="8305800" cy="6555641"/>
          </a:xfrm>
          <a:prstGeom prst="rect">
            <a:avLst/>
          </a:prstGeom>
        </p:spPr>
        <p:txBody>
          <a:bodyPr wrap="square">
            <a:spAutoFit/>
          </a:bodyPr>
          <a:lstStyle/>
          <a:p>
            <a:r>
              <a:rPr lang="en-US" sz="2000" b="1" dirty="0">
                <a:latin typeface="+mj-lt"/>
              </a:rPr>
              <a:t>Two types of attack are prevalent in cybercrimes:</a:t>
            </a:r>
          </a:p>
          <a:p>
            <a:endParaRPr lang="en-US" sz="2000" dirty="0">
              <a:latin typeface="+mj-lt"/>
            </a:endParaRPr>
          </a:p>
          <a:p>
            <a:r>
              <a:rPr lang="en-US" sz="2000" b="1" dirty="0">
                <a:latin typeface="+mj-lt"/>
              </a:rPr>
              <a:t>1. Techno-crime: </a:t>
            </a:r>
            <a:r>
              <a:rPr lang="en-US" sz="2000" dirty="0">
                <a:latin typeface="+mj-lt"/>
              </a:rPr>
              <a:t>A premeditated act against a system or systems, with the intent to copy, steal, prevent access, corrupt or otherwise deface or damage parts of or the complete computer system. </a:t>
            </a:r>
            <a:endParaRPr lang="en-US" sz="2000" b="1" dirty="0"/>
          </a:p>
          <a:p>
            <a:r>
              <a:rPr lang="en-US" sz="2000" b="1" dirty="0"/>
              <a:t>2. Techno-vandalism: </a:t>
            </a:r>
            <a:r>
              <a:rPr lang="en-US" sz="2000" dirty="0"/>
              <a:t>These acts of “brainless” defacement of websites and/or other activities, such as copying files and publicizing their contents publicly, are usually opportunistic in nature. </a:t>
            </a:r>
          </a:p>
          <a:p>
            <a:endParaRPr lang="en-US" sz="2000" dirty="0">
              <a:latin typeface="+mj-lt"/>
            </a:endParaRPr>
          </a:p>
          <a:p>
            <a:r>
              <a:rPr lang="en-US" sz="2000" dirty="0"/>
              <a:t>Cybercrimes differ from most terrestrial crimes in four ways: </a:t>
            </a:r>
          </a:p>
          <a:p>
            <a:pPr marL="342900" indent="-342900">
              <a:buAutoNum type="alphaLcParenBoth"/>
            </a:pPr>
            <a:r>
              <a:rPr lang="en-US" sz="2000" dirty="0"/>
              <a:t>how to commit them is easier to learn</a:t>
            </a:r>
          </a:p>
          <a:p>
            <a:pPr marL="342900" indent="-342900">
              <a:buAutoNum type="alphaLcParenBoth"/>
            </a:pPr>
            <a:r>
              <a:rPr lang="en-US" sz="2000" dirty="0"/>
              <a:t>they require few resources relative to the potential damage caused</a:t>
            </a:r>
          </a:p>
          <a:p>
            <a:pPr marL="342900" indent="-342900">
              <a:buAutoNum type="alphaLcParenBoth"/>
            </a:pPr>
            <a:r>
              <a:rPr lang="en-US" sz="2000" dirty="0"/>
              <a:t>they can be committed in a jurisdiction without being physically present in it </a:t>
            </a:r>
          </a:p>
          <a:p>
            <a:pPr marL="342900" indent="-342900">
              <a:buAutoNum type="alphaLcParenBoth"/>
            </a:pPr>
            <a:r>
              <a:rPr lang="en-US" sz="2000" dirty="0"/>
              <a:t>they are often not clearly illegal.</a:t>
            </a:r>
          </a:p>
          <a:p>
            <a:endParaRPr lang="en-US" sz="2000" dirty="0">
              <a:latin typeface="+mj-lt"/>
            </a:endParaRPr>
          </a:p>
          <a:p>
            <a:r>
              <a:rPr lang="en-US" sz="2000" dirty="0"/>
              <a:t>Cyberterrorism is defined as “</a:t>
            </a:r>
            <a:r>
              <a:rPr lang="en-US" sz="2000" i="1" dirty="0"/>
              <a:t>any person, group or organization who, with </a:t>
            </a:r>
            <a:r>
              <a:rPr lang="en-US" sz="2000" b="1" i="1" dirty="0"/>
              <a:t>terrorist intent</a:t>
            </a:r>
            <a:r>
              <a:rPr lang="en-US" sz="2000" dirty="0"/>
              <a:t>, </a:t>
            </a:r>
            <a:r>
              <a:rPr lang="en-US" sz="2000" i="1" dirty="0"/>
              <a:t>utilizes accesses or aids in accessing a computer or computer network or electronic system or electronic device by any available means, and thereby knowingly engages in or attempts to engage in a terrorist act commits the offence of cyberterrorism</a:t>
            </a:r>
            <a:r>
              <a:rPr lang="en-US" sz="2000" dirty="0"/>
              <a:t>.”</a:t>
            </a:r>
          </a:p>
        </p:txBody>
      </p:sp>
    </p:spTree>
    <p:extLst>
      <p:ext uri="{BB962C8B-B14F-4D97-AF65-F5344CB8AC3E}">
        <p14:creationId xmlns:p14="http://schemas.microsoft.com/office/powerpoint/2010/main" val="186998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835821"/>
            <a:ext cx="8077200" cy="2585323"/>
          </a:xfrm>
          <a:prstGeom prst="rect">
            <a:avLst/>
          </a:prstGeom>
        </p:spPr>
        <p:txBody>
          <a:bodyPr wrap="square">
            <a:spAutoFit/>
          </a:bodyPr>
          <a:lstStyle/>
          <a:p>
            <a:r>
              <a:rPr lang="en-US" b="1" dirty="0"/>
              <a:t>How cybercrimes are planned and how they actually take place</a:t>
            </a:r>
          </a:p>
          <a:p>
            <a:pPr marL="285750" indent="-285750">
              <a:buFont typeface="Arial" pitchFamily="34" charset="0"/>
              <a:buChar char="•"/>
            </a:pPr>
            <a:r>
              <a:rPr lang="en-US" dirty="0" err="1"/>
              <a:t>Cyberterrorists</a:t>
            </a:r>
            <a:r>
              <a:rPr lang="en-US" dirty="0"/>
              <a:t> usually use computer as a tool, target or both for their unlawful act to gain information. </a:t>
            </a:r>
          </a:p>
          <a:p>
            <a:pPr marL="285750" indent="-285750">
              <a:buFont typeface="Arial" pitchFamily="34" charset="0"/>
              <a:buChar char="•"/>
            </a:pPr>
            <a:r>
              <a:rPr lang="en-US" dirty="0"/>
              <a:t>Internet is one of the means by which the offenders can gain priced sensitive information of companies, firms, individuals, banks and can lead to intellectual property (IP), selling illegal articles, pornography/child pornography, etc. This is done using:</a:t>
            </a:r>
          </a:p>
          <a:p>
            <a:pPr marL="742950" lvl="1" indent="-285750">
              <a:buFont typeface="Wingdings" pitchFamily="2" charset="2"/>
              <a:buChar char="Ø"/>
            </a:pPr>
            <a:r>
              <a:rPr lang="en-US" dirty="0"/>
              <a:t> Phishing, Spoofing, Pharming, Internet Phishing, wire transfer, etc.</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7" y="3303224"/>
            <a:ext cx="6513513" cy="309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58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a:spLocks noGrp="1"/>
          </p:cNvSpPr>
          <p:nvPr>
            <p:ph type="ftr" sz="quarter" idx="11"/>
          </p:nvPr>
        </p:nvSpPr>
        <p:spPr>
          <a:xfrm>
            <a:off x="2057400" y="6381750"/>
            <a:ext cx="7086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200" b="1" i="1" dirty="0">
                <a:latin typeface="Calibri" pitchFamily="34" charset="0"/>
              </a:rPr>
              <a:t>Cyber Security </a:t>
            </a:r>
            <a:r>
              <a:rPr lang="en-US" sz="1200" dirty="0">
                <a:latin typeface="Calibri" pitchFamily="34" charset="0"/>
              </a:rPr>
              <a:t>by Nina </a:t>
            </a:r>
            <a:r>
              <a:rPr lang="en-US" sz="1200" dirty="0" err="1">
                <a:latin typeface="Calibri" pitchFamily="34" charset="0"/>
              </a:rPr>
              <a:t>Godbole</a:t>
            </a:r>
            <a:r>
              <a:rPr lang="en-US" sz="1200" dirty="0">
                <a:latin typeface="Calibri" pitchFamily="34" charset="0"/>
              </a:rPr>
              <a:t>/</a:t>
            </a:r>
            <a:r>
              <a:rPr lang="en-US" sz="1200" dirty="0" err="1">
                <a:latin typeface="Calibri" pitchFamily="34" charset="0"/>
              </a:rPr>
              <a:t>Sunit</a:t>
            </a:r>
            <a:r>
              <a:rPr lang="en-US" sz="1200" dirty="0">
                <a:latin typeface="Calibri" pitchFamily="34" charset="0"/>
              </a:rPr>
              <a:t> </a:t>
            </a:r>
            <a:r>
              <a:rPr lang="en-US" sz="1200" dirty="0" err="1">
                <a:latin typeface="Calibri" pitchFamily="34" charset="0"/>
              </a:rPr>
              <a:t>Belapure</a:t>
            </a:r>
            <a:endParaRPr lang="en-US" sz="1200" dirty="0">
              <a:latin typeface="Calibri" pitchFamily="34" charset="0"/>
            </a:endParaRPr>
          </a:p>
          <a:p>
            <a:pPr algn="r" eaLnBrk="1" hangingPunct="1"/>
            <a:r>
              <a:rPr lang="en-US" sz="1200" dirty="0">
                <a:latin typeface="Calibri" pitchFamily="34" charset="0"/>
              </a:rPr>
              <a:t>Copyright </a:t>
            </a:r>
            <a:r>
              <a:rPr lang="en-US" sz="1200" dirty="0">
                <a:latin typeface="Calibri" pitchFamily="34" charset="0"/>
                <a:sym typeface="Symbol" pitchFamily="18" charset="2"/>
              </a:rPr>
              <a:t> 2011 Wiley India Pvt. Ltd.  All rights reserved.</a:t>
            </a:r>
          </a:p>
        </p:txBody>
      </p:sp>
      <p:sp>
        <p:nvSpPr>
          <p:cNvPr id="6" name="Rectangle 5"/>
          <p:cNvSpPr/>
          <p:nvPr/>
        </p:nvSpPr>
        <p:spPr>
          <a:xfrm>
            <a:off x="533400" y="419140"/>
            <a:ext cx="3701206" cy="369332"/>
          </a:xfrm>
          <a:prstGeom prst="rect">
            <a:avLst/>
          </a:prstGeom>
        </p:spPr>
        <p:txBody>
          <a:bodyPr wrap="none">
            <a:spAutoFit/>
          </a:bodyPr>
          <a:lstStyle/>
          <a:p>
            <a:r>
              <a:rPr lang="en-US" b="1" dirty="0">
                <a:latin typeface="+mj-lt"/>
              </a:rPr>
              <a:t>Cybercrime and Information Security</a:t>
            </a:r>
          </a:p>
        </p:txBody>
      </p:sp>
      <p:sp>
        <p:nvSpPr>
          <p:cNvPr id="7" name="Rectangle 6"/>
          <p:cNvSpPr/>
          <p:nvPr/>
        </p:nvSpPr>
        <p:spPr>
          <a:xfrm>
            <a:off x="228600" y="821475"/>
            <a:ext cx="8229600" cy="5632311"/>
          </a:xfrm>
          <a:prstGeom prst="rect">
            <a:avLst/>
          </a:prstGeom>
        </p:spPr>
        <p:txBody>
          <a:bodyPr wrap="square">
            <a:spAutoFit/>
          </a:bodyPr>
          <a:lstStyle/>
          <a:p>
            <a:r>
              <a:rPr lang="en-US" dirty="0"/>
              <a:t>Indian Information Technology Act (ITA 2008) provides a new focus on “Information Security in India.” </a:t>
            </a:r>
          </a:p>
          <a:p>
            <a:pPr marL="285750" indent="-285750">
              <a:buFont typeface="Wingdings" pitchFamily="2" charset="2"/>
              <a:buChar char="Ø"/>
            </a:pPr>
            <a:r>
              <a:rPr lang="en-US" dirty="0"/>
              <a:t>“</a:t>
            </a:r>
            <a:r>
              <a:rPr lang="en-US" dirty="0" err="1"/>
              <a:t>Cybersecurity</a:t>
            </a:r>
            <a:r>
              <a:rPr lang="en-US" dirty="0"/>
              <a:t>” means protecting information, equipment, devices, computer, computer resource, communication device and information stored therein from unauthorized access. </a:t>
            </a:r>
          </a:p>
          <a:p>
            <a:pPr marL="285750" indent="-285750">
              <a:buFont typeface="Wingdings" pitchFamily="2" charset="2"/>
              <a:buChar char="Ø"/>
            </a:pPr>
            <a:r>
              <a:rPr lang="en-US" dirty="0"/>
              <a:t>Where financial losses to the organization due to insider crimes are concerned, difficulty is faced in estimating the losses because the financial impacts may not be detected by the victimized organization and no direct costs may be associated with the data theft. </a:t>
            </a:r>
          </a:p>
          <a:p>
            <a:pPr marL="285750" indent="-285750">
              <a:buFont typeface="Wingdings" pitchFamily="2" charset="2"/>
              <a:buChar char="Ø"/>
            </a:pPr>
            <a:r>
              <a:rPr lang="en-US" dirty="0"/>
              <a:t>For anyone trying to compile data on business impact of cybercrime, there are number of challenges. </a:t>
            </a:r>
          </a:p>
          <a:p>
            <a:pPr marL="742950" lvl="1" indent="-285750">
              <a:buFont typeface="Courier New" pitchFamily="49" charset="0"/>
              <a:buChar char="o"/>
            </a:pPr>
            <a:r>
              <a:rPr lang="en-US" dirty="0"/>
              <a:t>Organizations do not explicitly incorporate the cost of the vast majority of computer security incidents into their accounting. </a:t>
            </a:r>
          </a:p>
          <a:p>
            <a:pPr marL="742950" lvl="1" indent="-285750">
              <a:buFont typeface="Courier New" pitchFamily="49" charset="0"/>
              <a:buChar char="o"/>
            </a:pPr>
            <a:r>
              <a:rPr lang="en-US" dirty="0"/>
              <a:t>There is always a difficulty in attaching a quantifiable monetary value to the corporate data and yet corporate data get stolen/lost. </a:t>
            </a:r>
          </a:p>
          <a:p>
            <a:pPr marL="742950" lvl="2" indent="-285750">
              <a:buFont typeface="Courier New" pitchFamily="49" charset="0"/>
              <a:buChar char="o"/>
            </a:pPr>
            <a:r>
              <a:rPr lang="en-US" dirty="0"/>
              <a:t>Most organizations abstain from revealing facts and figures about “security incidents” including cybercrime. </a:t>
            </a:r>
          </a:p>
          <a:p>
            <a:pPr marL="742950" lvl="2" indent="-285750">
              <a:buFont typeface="Courier New" pitchFamily="49" charset="0"/>
              <a:buChar char="o"/>
            </a:pPr>
            <a:r>
              <a:rPr lang="en-US" dirty="0"/>
              <a:t>Organizations perception about “insider attacks” seems to be different than that made out by security solution vendor. </a:t>
            </a:r>
          </a:p>
          <a:p>
            <a:pPr marL="742950" lvl="1" indent="-285750">
              <a:buFont typeface="Courier New" pitchFamily="49" charset="0"/>
              <a:buChar char="o"/>
            </a:pPr>
            <a:r>
              <a:rPr lang="en-US" dirty="0"/>
              <a:t>Awareness about “data privacy” too tends to be low in most organizations.</a:t>
            </a:r>
          </a:p>
        </p:txBody>
      </p:sp>
    </p:spTree>
    <p:extLst>
      <p:ext uri="{BB962C8B-B14F-4D97-AF65-F5344CB8AC3E}">
        <p14:creationId xmlns:p14="http://schemas.microsoft.com/office/powerpoint/2010/main" val="227539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a:latin typeface="Calibri" pitchFamily="34" charset="0"/>
              </a:rPr>
              <a:t>Cyber Security </a:t>
            </a:r>
            <a:r>
              <a:rPr lang="en-US">
                <a:latin typeface="Calibri" pitchFamily="34" charset="0"/>
              </a:rPr>
              <a:t>by Nina Godbole/Sunit Belapure</a:t>
            </a:r>
          </a:p>
          <a:p>
            <a:pPr algn="r" eaLnBrk="1" hangingPunct="1"/>
            <a:r>
              <a:rPr lang="en-US">
                <a:latin typeface="Calibri" pitchFamily="34" charset="0"/>
              </a:rPr>
              <a:t>Copyright </a:t>
            </a:r>
            <a:r>
              <a:rPr lang="en-US">
                <a:latin typeface="Calibri" pitchFamily="34" charset="0"/>
                <a:sym typeface="Symbol" pitchFamily="18" charset="2"/>
              </a:rPr>
              <a:t> 2011 Wiley India Pvt. Ltd.  All rights reserved.</a:t>
            </a:r>
            <a:endParaRPr lang="en-US" dirty="0">
              <a:latin typeface="Calibri" pitchFamily="34" charset="0"/>
              <a:sym typeface="Symbol" pitchFamily="18" charset="2"/>
            </a:endParaRPr>
          </a:p>
        </p:txBody>
      </p:sp>
      <p:sp>
        <p:nvSpPr>
          <p:cNvPr id="6" name="Rectangle 5"/>
          <p:cNvSpPr/>
          <p:nvPr/>
        </p:nvSpPr>
        <p:spPr>
          <a:xfrm>
            <a:off x="457199" y="1149727"/>
            <a:ext cx="8347075" cy="4031873"/>
          </a:xfrm>
          <a:prstGeom prst="rect">
            <a:avLst/>
          </a:prstGeom>
        </p:spPr>
        <p:txBody>
          <a:bodyPr wrap="square">
            <a:spAutoFit/>
          </a:bodyPr>
          <a:lstStyle/>
          <a:p>
            <a:r>
              <a:rPr lang="en-US" sz="1600" dirty="0"/>
              <a:t>Figure 3 shows several categories of incidences – viruses, insider abuse, laptop theft and unauthorized access to systems.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Typical network misuses are for: </a:t>
            </a:r>
          </a:p>
          <a:p>
            <a:pPr marL="285750" indent="-285750">
              <a:buFont typeface="Wingdings" pitchFamily="2" charset="2"/>
              <a:buChar char="Ø"/>
            </a:pPr>
            <a:r>
              <a:rPr lang="en-US" sz="1600" dirty="0"/>
              <a:t>Internet radio</a:t>
            </a:r>
          </a:p>
          <a:p>
            <a:pPr marL="285750" indent="-285750">
              <a:buFont typeface="Wingdings" pitchFamily="2" charset="2"/>
              <a:buChar char="Ø"/>
            </a:pPr>
            <a:r>
              <a:rPr lang="en-US" sz="1600" dirty="0"/>
              <a:t>streaming audio</a:t>
            </a:r>
          </a:p>
          <a:p>
            <a:pPr marL="285750" indent="-285750">
              <a:buFont typeface="Wingdings" pitchFamily="2" charset="2"/>
              <a:buChar char="Ø"/>
            </a:pPr>
            <a:r>
              <a:rPr lang="en-US" sz="1600" dirty="0"/>
              <a:t>streaming video</a:t>
            </a:r>
          </a:p>
          <a:p>
            <a:pPr marL="285750" indent="-285750">
              <a:buFont typeface="Wingdings" pitchFamily="2" charset="2"/>
              <a:buChar char="Ø"/>
            </a:pPr>
            <a:r>
              <a:rPr lang="en-US" sz="1600" dirty="0"/>
              <a:t>file sharing</a:t>
            </a:r>
          </a:p>
          <a:p>
            <a:pPr marL="285750" indent="-285750">
              <a:buFont typeface="Wingdings" pitchFamily="2" charset="2"/>
              <a:buChar char="Ø"/>
            </a:pPr>
            <a:r>
              <a:rPr lang="en-US" sz="1600" dirty="0"/>
              <a:t>instant messaging </a:t>
            </a:r>
          </a:p>
          <a:p>
            <a:pPr marL="285750" indent="-285750">
              <a:buFont typeface="Wingdings" pitchFamily="2" charset="2"/>
              <a:buChar char="Ø"/>
            </a:pPr>
            <a:r>
              <a:rPr lang="en-US" sz="1600" dirty="0"/>
              <a:t>Online gaming </a:t>
            </a:r>
          </a:p>
          <a:p>
            <a:pPr marL="285750" indent="-285750">
              <a:buFont typeface="Wingdings" pitchFamily="2" charset="2"/>
              <a:buChar char="Ø"/>
            </a:pPr>
            <a:r>
              <a:rPr lang="en-US" sz="1600" dirty="0"/>
              <a:t>Online gambling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971469"/>
            <a:ext cx="5176837" cy="3514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58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759023"/>
            <a:ext cx="2847126" cy="400110"/>
          </a:xfrm>
          <a:prstGeom prst="rect">
            <a:avLst/>
          </a:prstGeom>
        </p:spPr>
        <p:txBody>
          <a:bodyPr wrap="none">
            <a:spAutoFit/>
          </a:bodyPr>
          <a:lstStyle/>
          <a:p>
            <a:r>
              <a:rPr lang="en-US" sz="2000" b="1" dirty="0">
                <a:latin typeface="+mj-lt"/>
              </a:rPr>
              <a:t>Who are Cybercriminals?</a:t>
            </a:r>
          </a:p>
        </p:txBody>
      </p:sp>
      <p:sp>
        <p:nvSpPr>
          <p:cNvPr id="4" name="Rectangle 3"/>
          <p:cNvSpPr/>
          <p:nvPr/>
        </p:nvSpPr>
        <p:spPr>
          <a:xfrm>
            <a:off x="466724" y="1143000"/>
            <a:ext cx="8143875" cy="1815882"/>
          </a:xfrm>
          <a:prstGeom prst="rect">
            <a:avLst/>
          </a:prstGeom>
        </p:spPr>
        <p:txBody>
          <a:bodyPr wrap="square">
            <a:spAutoFit/>
          </a:bodyPr>
          <a:lstStyle/>
          <a:p>
            <a:r>
              <a:rPr lang="en-US" sz="1600" dirty="0"/>
              <a:t>Cybercriminals are those who conduct activities such as child pornography; credit card fraud; </a:t>
            </a:r>
            <a:r>
              <a:rPr lang="en-US" sz="1600" dirty="0" err="1"/>
              <a:t>cyberstalking</a:t>
            </a:r>
            <a:r>
              <a:rPr lang="en-US" sz="1600" dirty="0"/>
              <a:t>; defaming another online; gaining unauthorized access to computer systems; ignoring copyright, software licensing and trademark protection; overriding encryption to make illegal copies; software piracy and stealing another’s identity to perform criminal acts. </a:t>
            </a:r>
          </a:p>
          <a:p>
            <a:r>
              <a:rPr lang="en-US" sz="1600" b="1" dirty="0"/>
              <a:t>1. Type I: Cybercriminals – hungry for recognition</a:t>
            </a:r>
          </a:p>
          <a:p>
            <a:r>
              <a:rPr lang="en-US" sz="1600" b="1" dirty="0"/>
              <a:t>2. Type II: Cybercriminals – not interested in recognition</a:t>
            </a:r>
          </a:p>
          <a:p>
            <a:r>
              <a:rPr lang="en-US" sz="1600" b="1" dirty="0"/>
              <a:t>3. Type III: Cybercriminals – the insiders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txBox="1">
            <a:spLocks/>
          </p:cNvSpPr>
          <p:nvPr/>
        </p:nvSpPr>
        <p:spPr>
          <a:xfrm>
            <a:off x="2057400" y="6381750"/>
            <a:ext cx="7086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1200" kern="1200">
                <a:solidFill>
                  <a:schemeClr val="tx1"/>
                </a:solidFill>
                <a:latin typeface="Arial" charset="0"/>
                <a:ea typeface="+mn-ea"/>
                <a:cs typeface="Arial" charset="0"/>
              </a:defRPr>
            </a:lvl1pPr>
            <a:lvl2pPr marL="742950" indent="-285750" algn="l" defTabSz="914400" rtl="0" eaLnBrk="0" latinLnBrk="0" hangingPunct="0">
              <a:defRPr sz="1800" kern="1200">
                <a:solidFill>
                  <a:schemeClr val="tx1"/>
                </a:solidFill>
                <a:latin typeface="Arial" charset="0"/>
                <a:ea typeface="+mn-ea"/>
                <a:cs typeface="Arial" charset="0"/>
              </a:defRPr>
            </a:lvl2pPr>
            <a:lvl3pPr marL="1143000" indent="-228600" algn="l" defTabSz="914400" rtl="0" eaLnBrk="0" latinLnBrk="0" hangingPunct="0">
              <a:defRPr sz="1800" kern="1200">
                <a:solidFill>
                  <a:schemeClr val="tx1"/>
                </a:solidFill>
                <a:latin typeface="Arial" charset="0"/>
                <a:ea typeface="+mn-ea"/>
                <a:cs typeface="Arial" charset="0"/>
              </a:defRPr>
            </a:lvl3pPr>
            <a:lvl4pPr marL="1600200" indent="-228600" algn="l" defTabSz="914400" rtl="0" eaLnBrk="0" latinLnBrk="0" hangingPunct="0">
              <a:defRPr sz="1800" kern="1200">
                <a:solidFill>
                  <a:schemeClr val="tx1"/>
                </a:solidFill>
                <a:latin typeface="Arial" charset="0"/>
                <a:ea typeface="+mn-ea"/>
                <a:cs typeface="Arial" charset="0"/>
              </a:defRPr>
            </a:lvl4pPr>
            <a:lvl5pPr marL="2057400" indent="-228600" algn="l" defTabSz="914400" rtl="0" eaLnBrk="0" latinLnBrk="0" hangingPunct="0">
              <a:defRPr sz="18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pPr algn="r" eaLnBrk="1" hangingPunct="1"/>
            <a:r>
              <a:rPr lang="en-US" b="1" i="1" dirty="0">
                <a:latin typeface="Calibri" pitchFamily="34" charset="0"/>
              </a:rPr>
              <a:t>Cyber Security </a:t>
            </a:r>
            <a:r>
              <a:rPr lang="en-US" dirty="0">
                <a:latin typeface="Calibri" pitchFamily="34" charset="0"/>
              </a:rPr>
              <a:t>by Nina </a:t>
            </a:r>
            <a:r>
              <a:rPr lang="en-US" dirty="0" err="1">
                <a:latin typeface="Calibri" pitchFamily="34" charset="0"/>
              </a:rPr>
              <a:t>Godbole</a:t>
            </a:r>
            <a:r>
              <a:rPr lang="en-US" dirty="0">
                <a:latin typeface="Calibri" pitchFamily="34" charset="0"/>
              </a:rPr>
              <a:t>/</a:t>
            </a:r>
            <a:r>
              <a:rPr lang="en-US" dirty="0" err="1">
                <a:latin typeface="Calibri" pitchFamily="34" charset="0"/>
              </a:rPr>
              <a:t>Sunit</a:t>
            </a:r>
            <a:r>
              <a:rPr lang="en-US" dirty="0">
                <a:latin typeface="Calibri" pitchFamily="34" charset="0"/>
              </a:rPr>
              <a:t> </a:t>
            </a:r>
            <a:r>
              <a:rPr lang="en-US" dirty="0" err="1">
                <a:latin typeface="Calibri" pitchFamily="34" charset="0"/>
              </a:rPr>
              <a:t>Belapure</a:t>
            </a:r>
            <a:endParaRPr lang="en-US" dirty="0">
              <a:latin typeface="Calibri" pitchFamily="34" charset="0"/>
            </a:endParaRPr>
          </a:p>
          <a:p>
            <a:pPr algn="r" eaLnBrk="1" hangingPunct="1"/>
            <a:r>
              <a:rPr lang="en-US" dirty="0">
                <a:latin typeface="Calibri" pitchFamily="34" charset="0"/>
              </a:rPr>
              <a:t>Copyright </a:t>
            </a:r>
            <a:r>
              <a:rPr lang="en-US" dirty="0">
                <a:latin typeface="Calibri" pitchFamily="34" charset="0"/>
                <a:sym typeface="Symbol" pitchFamily="18" charset="2"/>
              </a:rPr>
              <a:t> 2011 Wiley India Pvt. Ltd.  All rights reserved.</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81400"/>
            <a:ext cx="738719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54584" y="3208235"/>
            <a:ext cx="3005631" cy="369332"/>
          </a:xfrm>
          <a:prstGeom prst="rect">
            <a:avLst/>
          </a:prstGeom>
        </p:spPr>
        <p:txBody>
          <a:bodyPr wrap="none">
            <a:spAutoFit/>
          </a:bodyPr>
          <a:lstStyle/>
          <a:p>
            <a:r>
              <a:rPr lang="en-US" b="1" dirty="0"/>
              <a:t>Classifications of Cybercrimes</a:t>
            </a:r>
          </a:p>
        </p:txBody>
      </p:sp>
    </p:spTree>
    <p:extLst>
      <p:ext uri="{BB962C8B-B14F-4D97-AF65-F5344CB8AC3E}">
        <p14:creationId xmlns:p14="http://schemas.microsoft.com/office/powerpoint/2010/main" val="376323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3478</Words>
  <Application>Microsoft Office PowerPoint</Application>
  <PresentationFormat>On-screen Show (4:3)</PresentationFormat>
  <Paragraphs>288</Paragraphs>
  <Slides>22</Slides>
  <Notes>1</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Baskerville Old Face</vt:lpstr>
      <vt:lpstr>Calibri</vt:lpstr>
      <vt:lpstr>Courier New</vt:lpstr>
      <vt:lpstr>Wingdings</vt:lpstr>
      <vt:lpstr>Office Theme</vt:lpstr>
      <vt:lpstr>PowerPoint Presentation</vt:lpstr>
      <vt:lpstr>Cybersecurity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Governance</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Rupnarayan - New Delhi</dc:creator>
  <cp:lastModifiedBy>LATIKA KHARB</cp:lastModifiedBy>
  <cp:revision>92</cp:revision>
  <dcterms:created xsi:type="dcterms:W3CDTF">2013-02-04T04:52:43Z</dcterms:created>
  <dcterms:modified xsi:type="dcterms:W3CDTF">2022-09-01T07:33:50Z</dcterms:modified>
</cp:coreProperties>
</file>