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3" d="100"/>
          <a:sy n="103" d="100"/>
        </p:scale>
        <p:origin x="91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CD1EB-8A37-41B9-9F5E-411B49D754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F29F8D7-1A13-4434-88FD-4D4199F8A0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CFE1C25-BC8D-471E-AB74-87DD87C90514}"/>
              </a:ext>
            </a:extLst>
          </p:cNvPr>
          <p:cNvSpPr>
            <a:spLocks noGrp="1"/>
          </p:cNvSpPr>
          <p:nvPr>
            <p:ph type="dt" sz="half" idx="10"/>
          </p:nvPr>
        </p:nvSpPr>
        <p:spPr/>
        <p:txBody>
          <a:bodyPr/>
          <a:lstStyle/>
          <a:p>
            <a:fld id="{2914E997-6A9E-41FB-9B8C-995FF66F7FF7}" type="datetimeFigureOut">
              <a:rPr lang="en-IN" smtClean="0"/>
              <a:t>19-12-2024</a:t>
            </a:fld>
            <a:endParaRPr lang="en-IN"/>
          </a:p>
        </p:txBody>
      </p:sp>
      <p:sp>
        <p:nvSpPr>
          <p:cNvPr id="5" name="Footer Placeholder 4">
            <a:extLst>
              <a:ext uri="{FF2B5EF4-FFF2-40B4-BE49-F238E27FC236}">
                <a16:creationId xmlns:a16="http://schemas.microsoft.com/office/drawing/2014/main" id="{EC5AA68E-3E7C-4BBA-B69F-0465A1D260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CE4591-4A18-446D-A515-E39126809AB8}"/>
              </a:ext>
            </a:extLst>
          </p:cNvPr>
          <p:cNvSpPr>
            <a:spLocks noGrp="1"/>
          </p:cNvSpPr>
          <p:nvPr>
            <p:ph type="sldNum" sz="quarter" idx="12"/>
          </p:nvPr>
        </p:nvSpPr>
        <p:spPr/>
        <p:txBody>
          <a:bodyPr/>
          <a:lstStyle/>
          <a:p>
            <a:fld id="{8026242C-A68D-4D9E-8CD6-B4DD6F6F9EC8}" type="slidenum">
              <a:rPr lang="en-IN" smtClean="0"/>
              <a:t>‹#›</a:t>
            </a:fld>
            <a:endParaRPr lang="en-IN"/>
          </a:p>
        </p:txBody>
      </p:sp>
    </p:spTree>
    <p:extLst>
      <p:ext uri="{BB962C8B-B14F-4D97-AF65-F5344CB8AC3E}">
        <p14:creationId xmlns:p14="http://schemas.microsoft.com/office/powerpoint/2010/main" val="1242978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5C892-F638-4C64-9623-5F2B6490F0E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7BF8E4E-41AE-4215-A98A-0A4244D3C8A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95BCAE-869B-437D-B384-67A2232F7CED}"/>
              </a:ext>
            </a:extLst>
          </p:cNvPr>
          <p:cNvSpPr>
            <a:spLocks noGrp="1"/>
          </p:cNvSpPr>
          <p:nvPr>
            <p:ph type="dt" sz="half" idx="10"/>
          </p:nvPr>
        </p:nvSpPr>
        <p:spPr/>
        <p:txBody>
          <a:bodyPr/>
          <a:lstStyle/>
          <a:p>
            <a:fld id="{2914E997-6A9E-41FB-9B8C-995FF66F7FF7}" type="datetimeFigureOut">
              <a:rPr lang="en-IN" smtClean="0"/>
              <a:t>19-12-2024</a:t>
            </a:fld>
            <a:endParaRPr lang="en-IN"/>
          </a:p>
        </p:txBody>
      </p:sp>
      <p:sp>
        <p:nvSpPr>
          <p:cNvPr id="5" name="Footer Placeholder 4">
            <a:extLst>
              <a:ext uri="{FF2B5EF4-FFF2-40B4-BE49-F238E27FC236}">
                <a16:creationId xmlns:a16="http://schemas.microsoft.com/office/drawing/2014/main" id="{3C0962B4-6FF5-4C8D-97DA-E5706591C0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9EFE09-0FA3-42BA-BEFE-8C3C345227C3}"/>
              </a:ext>
            </a:extLst>
          </p:cNvPr>
          <p:cNvSpPr>
            <a:spLocks noGrp="1"/>
          </p:cNvSpPr>
          <p:nvPr>
            <p:ph type="sldNum" sz="quarter" idx="12"/>
          </p:nvPr>
        </p:nvSpPr>
        <p:spPr/>
        <p:txBody>
          <a:bodyPr/>
          <a:lstStyle/>
          <a:p>
            <a:fld id="{8026242C-A68D-4D9E-8CD6-B4DD6F6F9EC8}" type="slidenum">
              <a:rPr lang="en-IN" smtClean="0"/>
              <a:t>‹#›</a:t>
            </a:fld>
            <a:endParaRPr lang="en-IN"/>
          </a:p>
        </p:txBody>
      </p:sp>
    </p:spTree>
    <p:extLst>
      <p:ext uri="{BB962C8B-B14F-4D97-AF65-F5344CB8AC3E}">
        <p14:creationId xmlns:p14="http://schemas.microsoft.com/office/powerpoint/2010/main" val="1833477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480829-F1A6-4627-95C2-B94884D99BE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1620C82-0BA4-4250-8E75-835FB03C04D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8F2EA3D-D28B-45EA-B667-CCAC1C18048A}"/>
              </a:ext>
            </a:extLst>
          </p:cNvPr>
          <p:cNvSpPr>
            <a:spLocks noGrp="1"/>
          </p:cNvSpPr>
          <p:nvPr>
            <p:ph type="dt" sz="half" idx="10"/>
          </p:nvPr>
        </p:nvSpPr>
        <p:spPr/>
        <p:txBody>
          <a:bodyPr/>
          <a:lstStyle/>
          <a:p>
            <a:fld id="{2914E997-6A9E-41FB-9B8C-995FF66F7FF7}" type="datetimeFigureOut">
              <a:rPr lang="en-IN" smtClean="0"/>
              <a:t>19-12-2024</a:t>
            </a:fld>
            <a:endParaRPr lang="en-IN"/>
          </a:p>
        </p:txBody>
      </p:sp>
      <p:sp>
        <p:nvSpPr>
          <p:cNvPr id="5" name="Footer Placeholder 4">
            <a:extLst>
              <a:ext uri="{FF2B5EF4-FFF2-40B4-BE49-F238E27FC236}">
                <a16:creationId xmlns:a16="http://schemas.microsoft.com/office/drawing/2014/main" id="{5BE2B6AD-647E-48C8-9946-8F5A456B17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2601F8-078D-4031-A6FA-B35F745E48B5}"/>
              </a:ext>
            </a:extLst>
          </p:cNvPr>
          <p:cNvSpPr>
            <a:spLocks noGrp="1"/>
          </p:cNvSpPr>
          <p:nvPr>
            <p:ph type="sldNum" sz="quarter" idx="12"/>
          </p:nvPr>
        </p:nvSpPr>
        <p:spPr/>
        <p:txBody>
          <a:bodyPr/>
          <a:lstStyle/>
          <a:p>
            <a:fld id="{8026242C-A68D-4D9E-8CD6-B4DD6F6F9EC8}" type="slidenum">
              <a:rPr lang="en-IN" smtClean="0"/>
              <a:t>‹#›</a:t>
            </a:fld>
            <a:endParaRPr lang="en-IN"/>
          </a:p>
        </p:txBody>
      </p:sp>
    </p:spTree>
    <p:extLst>
      <p:ext uri="{BB962C8B-B14F-4D97-AF65-F5344CB8AC3E}">
        <p14:creationId xmlns:p14="http://schemas.microsoft.com/office/powerpoint/2010/main" val="2225048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3B1B6-07D2-48CA-B00E-CD459E3CE64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3DCE39A-C437-4B19-982E-3E2E1800DC9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D3487E-B4DE-4EC6-8F7D-DD9FB7E6D6D9}"/>
              </a:ext>
            </a:extLst>
          </p:cNvPr>
          <p:cNvSpPr>
            <a:spLocks noGrp="1"/>
          </p:cNvSpPr>
          <p:nvPr>
            <p:ph type="dt" sz="half" idx="10"/>
          </p:nvPr>
        </p:nvSpPr>
        <p:spPr/>
        <p:txBody>
          <a:bodyPr/>
          <a:lstStyle/>
          <a:p>
            <a:fld id="{2914E997-6A9E-41FB-9B8C-995FF66F7FF7}" type="datetimeFigureOut">
              <a:rPr lang="en-IN" smtClean="0"/>
              <a:t>19-12-2024</a:t>
            </a:fld>
            <a:endParaRPr lang="en-IN"/>
          </a:p>
        </p:txBody>
      </p:sp>
      <p:sp>
        <p:nvSpPr>
          <p:cNvPr id="5" name="Footer Placeholder 4">
            <a:extLst>
              <a:ext uri="{FF2B5EF4-FFF2-40B4-BE49-F238E27FC236}">
                <a16:creationId xmlns:a16="http://schemas.microsoft.com/office/drawing/2014/main" id="{CA831E90-877C-47E2-9179-FD1524CC3F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75F36C-CB2B-4E39-8045-50F5A942C97B}"/>
              </a:ext>
            </a:extLst>
          </p:cNvPr>
          <p:cNvSpPr>
            <a:spLocks noGrp="1"/>
          </p:cNvSpPr>
          <p:nvPr>
            <p:ph type="sldNum" sz="quarter" idx="12"/>
          </p:nvPr>
        </p:nvSpPr>
        <p:spPr/>
        <p:txBody>
          <a:bodyPr/>
          <a:lstStyle/>
          <a:p>
            <a:fld id="{8026242C-A68D-4D9E-8CD6-B4DD6F6F9EC8}" type="slidenum">
              <a:rPr lang="en-IN" smtClean="0"/>
              <a:t>‹#›</a:t>
            </a:fld>
            <a:endParaRPr lang="en-IN"/>
          </a:p>
        </p:txBody>
      </p:sp>
    </p:spTree>
    <p:extLst>
      <p:ext uri="{BB962C8B-B14F-4D97-AF65-F5344CB8AC3E}">
        <p14:creationId xmlns:p14="http://schemas.microsoft.com/office/powerpoint/2010/main" val="1642034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3D821-4B5E-4FD1-9E0D-CBB93ABF93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9AA52AD-2CCF-46C8-8314-4F2FDB3BD9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4BF2F4-ED6D-468C-83E7-DCA654D55735}"/>
              </a:ext>
            </a:extLst>
          </p:cNvPr>
          <p:cNvSpPr>
            <a:spLocks noGrp="1"/>
          </p:cNvSpPr>
          <p:nvPr>
            <p:ph type="dt" sz="half" idx="10"/>
          </p:nvPr>
        </p:nvSpPr>
        <p:spPr/>
        <p:txBody>
          <a:bodyPr/>
          <a:lstStyle/>
          <a:p>
            <a:fld id="{2914E997-6A9E-41FB-9B8C-995FF66F7FF7}" type="datetimeFigureOut">
              <a:rPr lang="en-IN" smtClean="0"/>
              <a:t>19-12-2024</a:t>
            </a:fld>
            <a:endParaRPr lang="en-IN"/>
          </a:p>
        </p:txBody>
      </p:sp>
      <p:sp>
        <p:nvSpPr>
          <p:cNvPr id="5" name="Footer Placeholder 4">
            <a:extLst>
              <a:ext uri="{FF2B5EF4-FFF2-40B4-BE49-F238E27FC236}">
                <a16:creationId xmlns:a16="http://schemas.microsoft.com/office/drawing/2014/main" id="{7FE1F64E-59B0-4F59-AC73-FCACF0D9CA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9BE1F7-7674-4FC0-87C7-EFF0B3FEA5EF}"/>
              </a:ext>
            </a:extLst>
          </p:cNvPr>
          <p:cNvSpPr>
            <a:spLocks noGrp="1"/>
          </p:cNvSpPr>
          <p:nvPr>
            <p:ph type="sldNum" sz="quarter" idx="12"/>
          </p:nvPr>
        </p:nvSpPr>
        <p:spPr/>
        <p:txBody>
          <a:bodyPr/>
          <a:lstStyle/>
          <a:p>
            <a:fld id="{8026242C-A68D-4D9E-8CD6-B4DD6F6F9EC8}" type="slidenum">
              <a:rPr lang="en-IN" smtClean="0"/>
              <a:t>‹#›</a:t>
            </a:fld>
            <a:endParaRPr lang="en-IN"/>
          </a:p>
        </p:txBody>
      </p:sp>
    </p:spTree>
    <p:extLst>
      <p:ext uri="{BB962C8B-B14F-4D97-AF65-F5344CB8AC3E}">
        <p14:creationId xmlns:p14="http://schemas.microsoft.com/office/powerpoint/2010/main" val="428616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185C4-EFB6-4C1C-9610-D13CAD136ED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F0E66B1-7ACF-4C70-87A0-D8920A7C0D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FFC6CB8-CC18-4278-92E3-0D823BAE51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5ADCB65-F350-4B0E-B68A-D84E6979651C}"/>
              </a:ext>
            </a:extLst>
          </p:cNvPr>
          <p:cNvSpPr>
            <a:spLocks noGrp="1"/>
          </p:cNvSpPr>
          <p:nvPr>
            <p:ph type="dt" sz="half" idx="10"/>
          </p:nvPr>
        </p:nvSpPr>
        <p:spPr/>
        <p:txBody>
          <a:bodyPr/>
          <a:lstStyle/>
          <a:p>
            <a:fld id="{2914E997-6A9E-41FB-9B8C-995FF66F7FF7}" type="datetimeFigureOut">
              <a:rPr lang="en-IN" smtClean="0"/>
              <a:t>19-12-2024</a:t>
            </a:fld>
            <a:endParaRPr lang="en-IN"/>
          </a:p>
        </p:txBody>
      </p:sp>
      <p:sp>
        <p:nvSpPr>
          <p:cNvPr id="6" name="Footer Placeholder 5">
            <a:extLst>
              <a:ext uri="{FF2B5EF4-FFF2-40B4-BE49-F238E27FC236}">
                <a16:creationId xmlns:a16="http://schemas.microsoft.com/office/drawing/2014/main" id="{40A0E131-74C3-400E-8E79-74399536220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DBE1906-6A84-463D-B138-3F661F3702F9}"/>
              </a:ext>
            </a:extLst>
          </p:cNvPr>
          <p:cNvSpPr>
            <a:spLocks noGrp="1"/>
          </p:cNvSpPr>
          <p:nvPr>
            <p:ph type="sldNum" sz="quarter" idx="12"/>
          </p:nvPr>
        </p:nvSpPr>
        <p:spPr/>
        <p:txBody>
          <a:bodyPr/>
          <a:lstStyle/>
          <a:p>
            <a:fld id="{8026242C-A68D-4D9E-8CD6-B4DD6F6F9EC8}" type="slidenum">
              <a:rPr lang="en-IN" smtClean="0"/>
              <a:t>‹#›</a:t>
            </a:fld>
            <a:endParaRPr lang="en-IN"/>
          </a:p>
        </p:txBody>
      </p:sp>
    </p:spTree>
    <p:extLst>
      <p:ext uri="{BB962C8B-B14F-4D97-AF65-F5344CB8AC3E}">
        <p14:creationId xmlns:p14="http://schemas.microsoft.com/office/powerpoint/2010/main" val="3281372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A5E65-56CA-460C-884B-DB6BD7B86A0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9755631-87CC-484D-9B95-3B445CAABC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85FC43C-16BC-4443-A241-109C31CA06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C6385EB-C00E-4EC4-A7E4-B8149739EE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BA7B35-19A4-45BF-8967-391E97EEB2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FE8D5F4-D166-4393-B83B-CCC65E1673A3}"/>
              </a:ext>
            </a:extLst>
          </p:cNvPr>
          <p:cNvSpPr>
            <a:spLocks noGrp="1"/>
          </p:cNvSpPr>
          <p:nvPr>
            <p:ph type="dt" sz="half" idx="10"/>
          </p:nvPr>
        </p:nvSpPr>
        <p:spPr/>
        <p:txBody>
          <a:bodyPr/>
          <a:lstStyle/>
          <a:p>
            <a:fld id="{2914E997-6A9E-41FB-9B8C-995FF66F7FF7}" type="datetimeFigureOut">
              <a:rPr lang="en-IN" smtClean="0"/>
              <a:t>19-12-2024</a:t>
            </a:fld>
            <a:endParaRPr lang="en-IN"/>
          </a:p>
        </p:txBody>
      </p:sp>
      <p:sp>
        <p:nvSpPr>
          <p:cNvPr id="8" name="Footer Placeholder 7">
            <a:extLst>
              <a:ext uri="{FF2B5EF4-FFF2-40B4-BE49-F238E27FC236}">
                <a16:creationId xmlns:a16="http://schemas.microsoft.com/office/drawing/2014/main" id="{774E0A89-EC72-4330-AEFB-68E52ECB535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C49E7FD-2F08-4C5F-9C81-B9CCEC8B9F50}"/>
              </a:ext>
            </a:extLst>
          </p:cNvPr>
          <p:cNvSpPr>
            <a:spLocks noGrp="1"/>
          </p:cNvSpPr>
          <p:nvPr>
            <p:ph type="sldNum" sz="quarter" idx="12"/>
          </p:nvPr>
        </p:nvSpPr>
        <p:spPr/>
        <p:txBody>
          <a:bodyPr/>
          <a:lstStyle/>
          <a:p>
            <a:fld id="{8026242C-A68D-4D9E-8CD6-B4DD6F6F9EC8}" type="slidenum">
              <a:rPr lang="en-IN" smtClean="0"/>
              <a:t>‹#›</a:t>
            </a:fld>
            <a:endParaRPr lang="en-IN"/>
          </a:p>
        </p:txBody>
      </p:sp>
    </p:spTree>
    <p:extLst>
      <p:ext uri="{BB962C8B-B14F-4D97-AF65-F5344CB8AC3E}">
        <p14:creationId xmlns:p14="http://schemas.microsoft.com/office/powerpoint/2010/main" val="1870665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DE7CF-FD19-4233-98D3-DF9928D3E24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81F030F-0350-4053-AAC5-40B871A34B9A}"/>
              </a:ext>
            </a:extLst>
          </p:cNvPr>
          <p:cNvSpPr>
            <a:spLocks noGrp="1"/>
          </p:cNvSpPr>
          <p:nvPr>
            <p:ph type="dt" sz="half" idx="10"/>
          </p:nvPr>
        </p:nvSpPr>
        <p:spPr/>
        <p:txBody>
          <a:bodyPr/>
          <a:lstStyle/>
          <a:p>
            <a:fld id="{2914E997-6A9E-41FB-9B8C-995FF66F7FF7}" type="datetimeFigureOut">
              <a:rPr lang="en-IN" smtClean="0"/>
              <a:t>19-12-2024</a:t>
            </a:fld>
            <a:endParaRPr lang="en-IN"/>
          </a:p>
        </p:txBody>
      </p:sp>
      <p:sp>
        <p:nvSpPr>
          <p:cNvPr id="4" name="Footer Placeholder 3">
            <a:extLst>
              <a:ext uri="{FF2B5EF4-FFF2-40B4-BE49-F238E27FC236}">
                <a16:creationId xmlns:a16="http://schemas.microsoft.com/office/drawing/2014/main" id="{14235DD9-61D9-4C11-9ECC-78E2A6FA53C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F124E87-169F-4BF7-B869-17250185FFB7}"/>
              </a:ext>
            </a:extLst>
          </p:cNvPr>
          <p:cNvSpPr>
            <a:spLocks noGrp="1"/>
          </p:cNvSpPr>
          <p:nvPr>
            <p:ph type="sldNum" sz="quarter" idx="12"/>
          </p:nvPr>
        </p:nvSpPr>
        <p:spPr/>
        <p:txBody>
          <a:bodyPr/>
          <a:lstStyle/>
          <a:p>
            <a:fld id="{8026242C-A68D-4D9E-8CD6-B4DD6F6F9EC8}" type="slidenum">
              <a:rPr lang="en-IN" smtClean="0"/>
              <a:t>‹#›</a:t>
            </a:fld>
            <a:endParaRPr lang="en-IN"/>
          </a:p>
        </p:txBody>
      </p:sp>
    </p:spTree>
    <p:extLst>
      <p:ext uri="{BB962C8B-B14F-4D97-AF65-F5344CB8AC3E}">
        <p14:creationId xmlns:p14="http://schemas.microsoft.com/office/powerpoint/2010/main" val="2949736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E68713-BE9D-4FD8-81F0-5382E84C8DE3}"/>
              </a:ext>
            </a:extLst>
          </p:cNvPr>
          <p:cNvSpPr>
            <a:spLocks noGrp="1"/>
          </p:cNvSpPr>
          <p:nvPr>
            <p:ph type="dt" sz="half" idx="10"/>
          </p:nvPr>
        </p:nvSpPr>
        <p:spPr/>
        <p:txBody>
          <a:bodyPr/>
          <a:lstStyle/>
          <a:p>
            <a:fld id="{2914E997-6A9E-41FB-9B8C-995FF66F7FF7}" type="datetimeFigureOut">
              <a:rPr lang="en-IN" smtClean="0"/>
              <a:t>19-12-2024</a:t>
            </a:fld>
            <a:endParaRPr lang="en-IN"/>
          </a:p>
        </p:txBody>
      </p:sp>
      <p:sp>
        <p:nvSpPr>
          <p:cNvPr id="3" name="Footer Placeholder 2">
            <a:extLst>
              <a:ext uri="{FF2B5EF4-FFF2-40B4-BE49-F238E27FC236}">
                <a16:creationId xmlns:a16="http://schemas.microsoft.com/office/drawing/2014/main" id="{D2CF0201-23D7-4DB0-AEC8-DE7C18D2914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385D4FC-5ECC-43FB-9729-A927FEE019E1}"/>
              </a:ext>
            </a:extLst>
          </p:cNvPr>
          <p:cNvSpPr>
            <a:spLocks noGrp="1"/>
          </p:cNvSpPr>
          <p:nvPr>
            <p:ph type="sldNum" sz="quarter" idx="12"/>
          </p:nvPr>
        </p:nvSpPr>
        <p:spPr/>
        <p:txBody>
          <a:bodyPr/>
          <a:lstStyle/>
          <a:p>
            <a:fld id="{8026242C-A68D-4D9E-8CD6-B4DD6F6F9EC8}" type="slidenum">
              <a:rPr lang="en-IN" smtClean="0"/>
              <a:t>‹#›</a:t>
            </a:fld>
            <a:endParaRPr lang="en-IN"/>
          </a:p>
        </p:txBody>
      </p:sp>
    </p:spTree>
    <p:extLst>
      <p:ext uri="{BB962C8B-B14F-4D97-AF65-F5344CB8AC3E}">
        <p14:creationId xmlns:p14="http://schemas.microsoft.com/office/powerpoint/2010/main" val="3275779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60BBB-79CD-4B42-A91F-1AE0281BF9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8613E2A-76F6-4ADC-868F-39B3232C91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2AB4E6E-131B-419A-95ED-56065BCDDC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C98407-4DB1-4A1E-B956-755FE56EC561}"/>
              </a:ext>
            </a:extLst>
          </p:cNvPr>
          <p:cNvSpPr>
            <a:spLocks noGrp="1"/>
          </p:cNvSpPr>
          <p:nvPr>
            <p:ph type="dt" sz="half" idx="10"/>
          </p:nvPr>
        </p:nvSpPr>
        <p:spPr/>
        <p:txBody>
          <a:bodyPr/>
          <a:lstStyle/>
          <a:p>
            <a:fld id="{2914E997-6A9E-41FB-9B8C-995FF66F7FF7}" type="datetimeFigureOut">
              <a:rPr lang="en-IN" smtClean="0"/>
              <a:t>19-12-2024</a:t>
            </a:fld>
            <a:endParaRPr lang="en-IN"/>
          </a:p>
        </p:txBody>
      </p:sp>
      <p:sp>
        <p:nvSpPr>
          <p:cNvPr id="6" name="Footer Placeholder 5">
            <a:extLst>
              <a:ext uri="{FF2B5EF4-FFF2-40B4-BE49-F238E27FC236}">
                <a16:creationId xmlns:a16="http://schemas.microsoft.com/office/drawing/2014/main" id="{50731C1D-FFFE-4A9F-8094-C11A07F618E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D8749B1-A58D-4AAC-80A2-D86A7510EA00}"/>
              </a:ext>
            </a:extLst>
          </p:cNvPr>
          <p:cNvSpPr>
            <a:spLocks noGrp="1"/>
          </p:cNvSpPr>
          <p:nvPr>
            <p:ph type="sldNum" sz="quarter" idx="12"/>
          </p:nvPr>
        </p:nvSpPr>
        <p:spPr/>
        <p:txBody>
          <a:bodyPr/>
          <a:lstStyle/>
          <a:p>
            <a:fld id="{8026242C-A68D-4D9E-8CD6-B4DD6F6F9EC8}" type="slidenum">
              <a:rPr lang="en-IN" smtClean="0"/>
              <a:t>‹#›</a:t>
            </a:fld>
            <a:endParaRPr lang="en-IN"/>
          </a:p>
        </p:txBody>
      </p:sp>
    </p:spTree>
    <p:extLst>
      <p:ext uri="{BB962C8B-B14F-4D97-AF65-F5344CB8AC3E}">
        <p14:creationId xmlns:p14="http://schemas.microsoft.com/office/powerpoint/2010/main" val="1782839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C5866-06BB-4F78-A50E-95B0C8A4EF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8EF182B-0F17-4AC9-89C8-3D4C704C91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E78C031-AE74-4336-A6AF-9B702D3D64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B3F283-1B75-4CDD-AD17-A8516CE762FD}"/>
              </a:ext>
            </a:extLst>
          </p:cNvPr>
          <p:cNvSpPr>
            <a:spLocks noGrp="1"/>
          </p:cNvSpPr>
          <p:nvPr>
            <p:ph type="dt" sz="half" idx="10"/>
          </p:nvPr>
        </p:nvSpPr>
        <p:spPr/>
        <p:txBody>
          <a:bodyPr/>
          <a:lstStyle/>
          <a:p>
            <a:fld id="{2914E997-6A9E-41FB-9B8C-995FF66F7FF7}" type="datetimeFigureOut">
              <a:rPr lang="en-IN" smtClean="0"/>
              <a:t>19-12-2024</a:t>
            </a:fld>
            <a:endParaRPr lang="en-IN"/>
          </a:p>
        </p:txBody>
      </p:sp>
      <p:sp>
        <p:nvSpPr>
          <p:cNvPr id="6" name="Footer Placeholder 5">
            <a:extLst>
              <a:ext uri="{FF2B5EF4-FFF2-40B4-BE49-F238E27FC236}">
                <a16:creationId xmlns:a16="http://schemas.microsoft.com/office/drawing/2014/main" id="{1BA3A54E-B72F-4BCC-8090-FCFDFF06E70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781C692-9D38-42C7-AE4F-86C6C05F19CC}"/>
              </a:ext>
            </a:extLst>
          </p:cNvPr>
          <p:cNvSpPr>
            <a:spLocks noGrp="1"/>
          </p:cNvSpPr>
          <p:nvPr>
            <p:ph type="sldNum" sz="quarter" idx="12"/>
          </p:nvPr>
        </p:nvSpPr>
        <p:spPr/>
        <p:txBody>
          <a:bodyPr/>
          <a:lstStyle/>
          <a:p>
            <a:fld id="{8026242C-A68D-4D9E-8CD6-B4DD6F6F9EC8}" type="slidenum">
              <a:rPr lang="en-IN" smtClean="0"/>
              <a:t>‹#›</a:t>
            </a:fld>
            <a:endParaRPr lang="en-IN"/>
          </a:p>
        </p:txBody>
      </p:sp>
    </p:spTree>
    <p:extLst>
      <p:ext uri="{BB962C8B-B14F-4D97-AF65-F5344CB8AC3E}">
        <p14:creationId xmlns:p14="http://schemas.microsoft.com/office/powerpoint/2010/main" val="860077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755547-751A-41CF-943E-3B211BF89C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6B7D7DA-D983-4E69-B913-C5378D11BA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1B5143-97EA-4E28-8B4C-0C13DD84A8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14E997-6A9E-41FB-9B8C-995FF66F7FF7}" type="datetimeFigureOut">
              <a:rPr lang="en-IN" smtClean="0"/>
              <a:t>19-12-2024</a:t>
            </a:fld>
            <a:endParaRPr lang="en-IN"/>
          </a:p>
        </p:txBody>
      </p:sp>
      <p:sp>
        <p:nvSpPr>
          <p:cNvPr id="5" name="Footer Placeholder 4">
            <a:extLst>
              <a:ext uri="{FF2B5EF4-FFF2-40B4-BE49-F238E27FC236}">
                <a16:creationId xmlns:a16="http://schemas.microsoft.com/office/drawing/2014/main" id="{85A45C55-1B2B-40A5-9112-C113BA3E7A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32A4D6E-523A-4CA5-8336-13DEE42DBE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26242C-A68D-4D9E-8CD6-B4DD6F6F9EC8}" type="slidenum">
              <a:rPr lang="en-IN" smtClean="0"/>
              <a:t>‹#›</a:t>
            </a:fld>
            <a:endParaRPr lang="en-IN"/>
          </a:p>
        </p:txBody>
      </p:sp>
    </p:spTree>
    <p:extLst>
      <p:ext uri="{BB962C8B-B14F-4D97-AF65-F5344CB8AC3E}">
        <p14:creationId xmlns:p14="http://schemas.microsoft.com/office/powerpoint/2010/main" val="5947564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9ED5B-96AE-4052-8127-CF67F7332C7C}"/>
              </a:ext>
            </a:extLst>
          </p:cNvPr>
          <p:cNvSpPr>
            <a:spLocks noGrp="1"/>
          </p:cNvSpPr>
          <p:nvPr>
            <p:ph type="ctrTitle"/>
          </p:nvPr>
        </p:nvSpPr>
        <p:spPr/>
        <p:txBody>
          <a:bodyPr/>
          <a:lstStyle/>
          <a:p>
            <a:r>
              <a:rPr lang="en-IN" dirty="0">
                <a:latin typeface="Times New Roman" panose="02020603050405020304" pitchFamily="18" charset="0"/>
                <a:cs typeface="Times New Roman" panose="02020603050405020304" pitchFamily="18" charset="0"/>
              </a:rPr>
              <a:t>Unit 4: Environmental pollution</a:t>
            </a:r>
          </a:p>
        </p:txBody>
      </p:sp>
    </p:spTree>
    <p:extLst>
      <p:ext uri="{BB962C8B-B14F-4D97-AF65-F5344CB8AC3E}">
        <p14:creationId xmlns:p14="http://schemas.microsoft.com/office/powerpoint/2010/main" val="3256477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E7F06-9493-4547-86F0-A8E37E0FCF23}"/>
              </a:ext>
            </a:extLst>
          </p:cNvPr>
          <p:cNvSpPr>
            <a:spLocks noGrp="1"/>
          </p:cNvSpPr>
          <p:nvPr>
            <p:ph type="title"/>
          </p:nvPr>
        </p:nvSpPr>
        <p:spPr>
          <a:xfrm>
            <a:off x="838200" y="365126"/>
            <a:ext cx="10515600" cy="653778"/>
          </a:xfrm>
        </p:spPr>
        <p:txBody>
          <a:bodyPr>
            <a:normAutofit fontScale="90000"/>
          </a:bodyPr>
          <a:lstStyle/>
          <a:p>
            <a:r>
              <a:rPr lang="en-IN" sz="4400" b="1" dirty="0">
                <a:latin typeface="Times New Roman" panose="02020603050405020304" pitchFamily="18" charset="0"/>
                <a:cs typeface="Times New Roman" panose="02020603050405020304" pitchFamily="18" charset="0"/>
              </a:rPr>
              <a:t>Sources</a:t>
            </a:r>
            <a:r>
              <a:rPr lang="en-IN" sz="4400" b="1" spc="-20" dirty="0">
                <a:latin typeface="Times New Roman" panose="02020603050405020304" pitchFamily="18" charset="0"/>
                <a:cs typeface="Times New Roman" panose="02020603050405020304" pitchFamily="18" charset="0"/>
              </a:rPr>
              <a:t> </a:t>
            </a:r>
            <a:r>
              <a:rPr lang="en-IN" sz="4400" b="1" dirty="0">
                <a:latin typeface="Times New Roman" panose="02020603050405020304" pitchFamily="18" charset="0"/>
                <a:cs typeface="Times New Roman" panose="02020603050405020304" pitchFamily="18" charset="0"/>
              </a:rPr>
              <a:t>of</a:t>
            </a:r>
            <a:r>
              <a:rPr lang="en-IN" sz="4400" b="1" spc="-20" dirty="0">
                <a:latin typeface="Times New Roman" panose="02020603050405020304" pitchFamily="18" charset="0"/>
                <a:cs typeface="Times New Roman" panose="02020603050405020304" pitchFamily="18" charset="0"/>
              </a:rPr>
              <a:t> </a:t>
            </a:r>
            <a:r>
              <a:rPr lang="en-IN" sz="4400" b="1" dirty="0">
                <a:latin typeface="Times New Roman" panose="02020603050405020304" pitchFamily="18" charset="0"/>
                <a:cs typeface="Times New Roman" panose="02020603050405020304" pitchFamily="18" charset="0"/>
              </a:rPr>
              <a:t>water</a:t>
            </a:r>
            <a:r>
              <a:rPr lang="en-IN" sz="4400" b="1" spc="-70" dirty="0">
                <a:latin typeface="Times New Roman" panose="02020603050405020304" pitchFamily="18" charset="0"/>
                <a:cs typeface="Times New Roman" panose="02020603050405020304" pitchFamily="18" charset="0"/>
              </a:rPr>
              <a:t> </a:t>
            </a:r>
            <a:r>
              <a:rPr lang="en-IN" sz="4400" b="1" spc="-10" dirty="0">
                <a:latin typeface="Times New Roman" panose="02020603050405020304" pitchFamily="18" charset="0"/>
                <a:cs typeface="Times New Roman" panose="02020603050405020304" pitchFamily="18" charset="0"/>
              </a:rPr>
              <a:t>pollution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CC20335-AC7D-4369-BAA9-1C5BE5D43AB6}"/>
              </a:ext>
            </a:extLst>
          </p:cNvPr>
          <p:cNvSpPr>
            <a:spLocks noGrp="1"/>
          </p:cNvSpPr>
          <p:nvPr>
            <p:ph idx="1"/>
          </p:nvPr>
        </p:nvSpPr>
        <p:spPr>
          <a:xfrm>
            <a:off x="838200" y="1018904"/>
            <a:ext cx="10515600" cy="5158059"/>
          </a:xfrm>
        </p:spPr>
        <p:txBody>
          <a:bodyPr>
            <a:normAutofit lnSpcReduction="10000"/>
          </a:bodyPr>
          <a:lstStyle/>
          <a:p>
            <a:pPr marL="0" indent="0">
              <a:lnSpc>
                <a:spcPct val="150000"/>
              </a:lnSpc>
              <a:buNone/>
            </a:pPr>
            <a:r>
              <a:rPr lang="en-US" sz="2400" b="1" dirty="0">
                <a:solidFill>
                  <a:schemeClr val="accent1"/>
                </a:solidFill>
                <a:latin typeface="Times New Roman" panose="02020603050405020304" pitchFamily="18" charset="0"/>
                <a:cs typeface="Times New Roman" panose="02020603050405020304" pitchFamily="18" charset="0"/>
              </a:rPr>
              <a:t>4. FERTILIZERS</a:t>
            </a:r>
          </a:p>
          <a:p>
            <a:pPr marL="0" indent="0">
              <a:lnSpc>
                <a:spcPct val="150000"/>
              </a:lnSpc>
              <a:buNone/>
            </a:pPr>
            <a:r>
              <a:rPr lang="en-US" sz="2400" dirty="0">
                <a:latin typeface="Times New Roman" panose="02020603050405020304" pitchFamily="18" charset="0"/>
                <a:cs typeface="Times New Roman" panose="02020603050405020304" pitchFamily="18" charset="0"/>
              </a:rPr>
              <a:t>Indiscriminate and excessive use of fertilizers on land , has also created ecological effect on </a:t>
            </a:r>
            <a:r>
              <a:rPr lang="en-US" sz="2400" dirty="0" err="1">
                <a:latin typeface="Times New Roman" panose="02020603050405020304" pitchFamily="18" charset="0"/>
                <a:cs typeface="Times New Roman" panose="02020603050405020304" pitchFamily="18" charset="0"/>
              </a:rPr>
              <a:t>acqautic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sytem</a:t>
            </a:r>
            <a:r>
              <a:rPr lang="en-US" sz="2400" dirty="0">
                <a:latin typeface="Times New Roman" panose="02020603050405020304" pitchFamily="18" charset="0"/>
                <a:cs typeface="Times New Roman" panose="02020603050405020304" pitchFamily="18" charset="0"/>
              </a:rPr>
              <a:t>. Nitrates cause blue baby syndrome (</a:t>
            </a:r>
            <a:r>
              <a:rPr lang="en-US" sz="2400" dirty="0" err="1">
                <a:latin typeface="Times New Roman" panose="02020603050405020304" pitchFamily="18" charset="0"/>
                <a:cs typeface="Times New Roman" panose="02020603050405020304" pitchFamily="18" charset="0"/>
              </a:rPr>
              <a:t>mathemoglobinemia</a:t>
            </a:r>
            <a:r>
              <a:rPr lang="en-US" sz="2400" dirty="0">
                <a:latin typeface="Times New Roman" panose="02020603050405020304" pitchFamily="18" charset="0"/>
                <a:cs typeface="Times New Roman" panose="02020603050405020304" pitchFamily="18" charset="0"/>
              </a:rPr>
              <a:t>(lack of oxygen) in which damage is caused to the respiratory and vascular system.</a:t>
            </a:r>
          </a:p>
          <a:p>
            <a:pPr marL="0" indent="0">
              <a:lnSpc>
                <a:spcPct val="150000"/>
              </a:lnSpc>
              <a:buNone/>
            </a:pPr>
            <a:r>
              <a:rPr lang="en-US" sz="2400" b="1" dirty="0">
                <a:solidFill>
                  <a:schemeClr val="accent1"/>
                </a:solidFill>
                <a:latin typeface="Times New Roman" panose="02020603050405020304" pitchFamily="18" charset="0"/>
                <a:cs typeface="Times New Roman" panose="02020603050405020304" pitchFamily="18" charset="0"/>
              </a:rPr>
              <a:t>5. DETERGENTS </a:t>
            </a:r>
          </a:p>
          <a:p>
            <a:pPr marL="0" indent="0">
              <a:lnSpc>
                <a:spcPct val="150000"/>
              </a:lnSpc>
              <a:buNone/>
            </a:pPr>
            <a:r>
              <a:rPr lang="en-US" sz="2400" dirty="0">
                <a:latin typeface="Times New Roman" panose="02020603050405020304" pitchFamily="18" charset="0"/>
                <a:cs typeface="Times New Roman" panose="02020603050405020304" pitchFamily="18" charset="0"/>
              </a:rPr>
              <a:t>Refuse from factory carries huge amount of foam. This foam is unaesthetic and also phosphorous causes eutrophication.</a:t>
            </a:r>
          </a:p>
          <a:p>
            <a:pPr>
              <a:lnSpc>
                <a:spcPct val="150000"/>
              </a:lnSpc>
            </a:pPr>
            <a:r>
              <a:rPr lang="fr-FR" sz="2400" dirty="0">
                <a:latin typeface="Times New Roman" panose="02020603050405020304" pitchFamily="18" charset="0"/>
                <a:cs typeface="Times New Roman" panose="02020603050405020304" pitchFamily="18" charset="0"/>
              </a:rPr>
              <a:t>Ex: </a:t>
            </a:r>
            <a:r>
              <a:rPr lang="fr-FR" sz="2400" dirty="0" err="1">
                <a:latin typeface="Times New Roman" panose="02020603050405020304" pitchFamily="18" charset="0"/>
                <a:cs typeface="Times New Roman" panose="02020603050405020304" pitchFamily="18" charset="0"/>
              </a:rPr>
              <a:t>lakes</a:t>
            </a:r>
            <a:r>
              <a:rPr lang="fr-FR" sz="2400" dirty="0">
                <a:latin typeface="Times New Roman" panose="02020603050405020304" pitchFamily="18" charset="0"/>
                <a:cs typeface="Times New Roman" panose="02020603050405020304" pitchFamily="18" charset="0"/>
              </a:rPr>
              <a:t> in </a:t>
            </a:r>
            <a:r>
              <a:rPr lang="fr-FR" sz="2400" dirty="0" err="1">
                <a:latin typeface="Times New Roman" panose="02020603050405020304" pitchFamily="18" charset="0"/>
                <a:cs typeface="Times New Roman" panose="02020603050405020304" pitchFamily="18" charset="0"/>
              </a:rPr>
              <a:t>bangalore</a:t>
            </a:r>
            <a:r>
              <a:rPr lang="fr-FR" sz="2400" dirty="0">
                <a:latin typeface="Times New Roman" panose="02020603050405020304" pitchFamily="18" charset="0"/>
                <a:cs typeface="Times New Roman" panose="02020603050405020304" pitchFamily="18" charset="0"/>
              </a:rPr>
              <a:t>(</a:t>
            </a:r>
            <a:r>
              <a:rPr lang="fr-FR" sz="2400" dirty="0" err="1">
                <a:latin typeface="Times New Roman" panose="02020603050405020304" pitchFamily="18" charset="0"/>
                <a:cs typeface="Times New Roman" panose="02020603050405020304" pitchFamily="18" charset="0"/>
              </a:rPr>
              <a:t>bellandur</a:t>
            </a:r>
            <a:r>
              <a:rPr lang="fr-FR" sz="2400" dirty="0">
                <a:latin typeface="Times New Roman" panose="02020603050405020304" pitchFamily="18" charset="0"/>
                <a:cs typeface="Times New Roman" panose="02020603050405020304" pitchFamily="18" charset="0"/>
              </a:rPr>
              <a:t>),</a:t>
            </a:r>
            <a:r>
              <a:rPr lang="fr-FR" sz="2400" dirty="0" err="1">
                <a:latin typeface="Times New Roman" panose="02020603050405020304" pitchFamily="18" charset="0"/>
                <a:cs typeface="Times New Roman" panose="02020603050405020304" pitchFamily="18" charset="0"/>
              </a:rPr>
              <a:t>Ulsoor</a:t>
            </a:r>
            <a:r>
              <a:rPr lang="fr-FR" sz="2400" dirty="0">
                <a:latin typeface="Times New Roman" panose="02020603050405020304" pitchFamily="18" charset="0"/>
                <a:cs typeface="Times New Roman" panose="02020603050405020304" pitchFamily="18" charset="0"/>
              </a:rPr>
              <a:t> etc.</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6420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E7F06-9493-4547-86F0-A8E37E0FCF23}"/>
              </a:ext>
            </a:extLst>
          </p:cNvPr>
          <p:cNvSpPr>
            <a:spLocks noGrp="1"/>
          </p:cNvSpPr>
          <p:nvPr>
            <p:ph type="title"/>
          </p:nvPr>
        </p:nvSpPr>
        <p:spPr>
          <a:xfrm>
            <a:off x="838200" y="365126"/>
            <a:ext cx="10515600" cy="653778"/>
          </a:xfrm>
        </p:spPr>
        <p:txBody>
          <a:bodyPr>
            <a:normAutofit fontScale="90000"/>
          </a:bodyPr>
          <a:lstStyle/>
          <a:p>
            <a:r>
              <a:rPr lang="en-IN" sz="4400" b="1" dirty="0">
                <a:latin typeface="Times New Roman" panose="02020603050405020304" pitchFamily="18" charset="0"/>
                <a:cs typeface="Times New Roman" panose="02020603050405020304" pitchFamily="18" charset="0"/>
              </a:rPr>
              <a:t>Sources</a:t>
            </a:r>
            <a:r>
              <a:rPr lang="en-IN" sz="4400" b="1" spc="-20" dirty="0">
                <a:latin typeface="Times New Roman" panose="02020603050405020304" pitchFamily="18" charset="0"/>
                <a:cs typeface="Times New Roman" panose="02020603050405020304" pitchFamily="18" charset="0"/>
              </a:rPr>
              <a:t> </a:t>
            </a:r>
            <a:r>
              <a:rPr lang="en-IN" sz="4400" b="1" dirty="0">
                <a:latin typeface="Times New Roman" panose="02020603050405020304" pitchFamily="18" charset="0"/>
                <a:cs typeface="Times New Roman" panose="02020603050405020304" pitchFamily="18" charset="0"/>
              </a:rPr>
              <a:t>of</a:t>
            </a:r>
            <a:r>
              <a:rPr lang="en-IN" sz="4400" b="1" spc="-20" dirty="0">
                <a:latin typeface="Times New Roman" panose="02020603050405020304" pitchFamily="18" charset="0"/>
                <a:cs typeface="Times New Roman" panose="02020603050405020304" pitchFamily="18" charset="0"/>
              </a:rPr>
              <a:t> </a:t>
            </a:r>
            <a:r>
              <a:rPr lang="en-IN" sz="4400" b="1" dirty="0">
                <a:latin typeface="Times New Roman" panose="02020603050405020304" pitchFamily="18" charset="0"/>
                <a:cs typeface="Times New Roman" panose="02020603050405020304" pitchFamily="18" charset="0"/>
              </a:rPr>
              <a:t>water</a:t>
            </a:r>
            <a:r>
              <a:rPr lang="en-IN" sz="4400" b="1" spc="-70" dirty="0">
                <a:latin typeface="Times New Roman" panose="02020603050405020304" pitchFamily="18" charset="0"/>
                <a:cs typeface="Times New Roman" panose="02020603050405020304" pitchFamily="18" charset="0"/>
              </a:rPr>
              <a:t> </a:t>
            </a:r>
            <a:r>
              <a:rPr lang="en-IN" sz="4400" b="1" spc="-10" dirty="0">
                <a:latin typeface="Times New Roman" panose="02020603050405020304" pitchFamily="18" charset="0"/>
                <a:cs typeface="Times New Roman" panose="02020603050405020304" pitchFamily="18" charset="0"/>
              </a:rPr>
              <a:t>pollution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CC20335-AC7D-4369-BAA9-1C5BE5D43AB6}"/>
              </a:ext>
            </a:extLst>
          </p:cNvPr>
          <p:cNvSpPr>
            <a:spLocks noGrp="1"/>
          </p:cNvSpPr>
          <p:nvPr>
            <p:ph idx="1"/>
          </p:nvPr>
        </p:nvSpPr>
        <p:spPr>
          <a:xfrm>
            <a:off x="838200" y="1018904"/>
            <a:ext cx="10515600" cy="5158059"/>
          </a:xfrm>
        </p:spPr>
        <p:txBody>
          <a:bodyPr>
            <a:normAutofit fontScale="92500"/>
          </a:bodyPr>
          <a:lstStyle/>
          <a:p>
            <a:pPr marL="0" indent="0">
              <a:lnSpc>
                <a:spcPct val="150000"/>
              </a:lnSpc>
              <a:buNone/>
            </a:pPr>
            <a:r>
              <a:rPr lang="en-US" sz="2400" b="1" dirty="0">
                <a:solidFill>
                  <a:schemeClr val="accent1"/>
                </a:solidFill>
                <a:latin typeface="Times New Roman" panose="02020603050405020304" pitchFamily="18" charset="0"/>
                <a:cs typeface="Times New Roman" panose="02020603050405020304" pitchFamily="18" charset="0"/>
              </a:rPr>
              <a:t>6.Toxic metals</a:t>
            </a:r>
          </a:p>
          <a:p>
            <a:pPr marL="0" indent="0">
              <a:lnSpc>
                <a:spcPct val="150000"/>
              </a:lnSpc>
              <a:buNone/>
            </a:pPr>
            <a:r>
              <a:rPr lang="en-US" sz="2400" dirty="0">
                <a:latin typeface="Times New Roman" panose="02020603050405020304" pitchFamily="18" charset="0"/>
                <a:cs typeface="Times New Roman" panose="02020603050405020304" pitchFamily="18" charset="0"/>
              </a:rPr>
              <a:t>Mining industry, </a:t>
            </a:r>
            <a:r>
              <a:rPr lang="en-US" sz="2400" dirty="0" err="1">
                <a:latin typeface="Times New Roman" panose="02020603050405020304" pitchFamily="18" charset="0"/>
                <a:cs typeface="Times New Roman" panose="02020603050405020304" pitchFamily="18" charset="0"/>
              </a:rPr>
              <a:t>mettalurgical</a:t>
            </a:r>
            <a:r>
              <a:rPr lang="en-US" sz="2400" dirty="0">
                <a:latin typeface="Times New Roman" panose="02020603050405020304" pitchFamily="18" charset="0"/>
                <a:cs typeface="Times New Roman" panose="02020603050405020304" pitchFamily="18" charset="0"/>
              </a:rPr>
              <a:t> industry, chemical industry, leather ,sugar, distilleries, battery industry and thermal power plants are main sources of toxic heavy metals.</a:t>
            </a:r>
          </a:p>
          <a:p>
            <a:pPr marL="0" indent="0">
              <a:lnSpc>
                <a:spcPct val="150000"/>
              </a:lnSpc>
              <a:buNone/>
            </a:pPr>
            <a:r>
              <a:rPr lang="en-US" sz="2400" dirty="0">
                <a:latin typeface="Times New Roman" panose="02020603050405020304" pitchFamily="18" charset="0"/>
                <a:cs typeface="Times New Roman" panose="02020603050405020304" pitchFamily="18" charset="0"/>
              </a:rPr>
              <a:t>ex: </a:t>
            </a:r>
            <a:r>
              <a:rPr lang="en-US" sz="2400" dirty="0" err="1">
                <a:latin typeface="Times New Roman" panose="02020603050405020304" pitchFamily="18" charset="0"/>
                <a:cs typeface="Times New Roman" panose="02020603050405020304" pitchFamily="18" charset="0"/>
              </a:rPr>
              <a:t>Minamata</a:t>
            </a:r>
            <a:r>
              <a:rPr lang="en-US" sz="2400" dirty="0">
                <a:latin typeface="Times New Roman" panose="02020603050405020304" pitchFamily="18" charset="0"/>
                <a:cs typeface="Times New Roman" panose="02020603050405020304" pitchFamily="18" charset="0"/>
              </a:rPr>
              <a:t> disease(consumption due to methyl mercury).Heavy metals such as </a:t>
            </a:r>
            <a:r>
              <a:rPr lang="en-US" sz="2400" dirty="0" err="1">
                <a:latin typeface="Times New Roman" panose="02020603050405020304" pitchFamily="18" charset="0"/>
                <a:cs typeface="Times New Roman" panose="02020603050405020304" pitchFamily="18" charset="0"/>
              </a:rPr>
              <a:t>Hg,Cd,Pb,Co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etc</a:t>
            </a:r>
            <a:r>
              <a:rPr lang="en-US" sz="2400" dirty="0">
                <a:latin typeface="Times New Roman" panose="02020603050405020304" pitchFamily="18" charset="0"/>
                <a:cs typeface="Times New Roman" panose="02020603050405020304" pitchFamily="18" charset="0"/>
              </a:rPr>
              <a:t> are detrimental to </a:t>
            </a:r>
            <a:r>
              <a:rPr lang="en-US" sz="2400" dirty="0" err="1">
                <a:latin typeface="Times New Roman" panose="02020603050405020304" pitchFamily="18" charset="0"/>
                <a:cs typeface="Times New Roman" panose="02020603050405020304" pitchFamily="18" charset="0"/>
              </a:rPr>
              <a:t>acquatic</a:t>
            </a:r>
            <a:r>
              <a:rPr lang="en-US" sz="2400" dirty="0">
                <a:latin typeface="Times New Roman" panose="02020603050405020304" pitchFamily="18" charset="0"/>
                <a:cs typeface="Times New Roman" panose="02020603050405020304" pitchFamily="18" charset="0"/>
              </a:rPr>
              <a:t> ecosystem and human </a:t>
            </a:r>
            <a:r>
              <a:rPr lang="en-US" sz="2400" dirty="0" err="1">
                <a:latin typeface="Times New Roman" panose="02020603050405020304" pitchFamily="18" charset="0"/>
                <a:cs typeface="Times New Roman" panose="02020603050405020304" pitchFamily="18" charset="0"/>
              </a:rPr>
              <a:t>life.combination</a:t>
            </a:r>
            <a:r>
              <a:rPr lang="en-US" sz="2400" dirty="0">
                <a:latin typeface="Times New Roman" panose="02020603050405020304" pitchFamily="18" charset="0"/>
                <a:cs typeface="Times New Roman" panose="02020603050405020304" pitchFamily="18" charset="0"/>
              </a:rPr>
              <a:t> of heavy metals with slats with organic compounds in particular is very toxic.</a:t>
            </a:r>
          </a:p>
          <a:p>
            <a:pPr marL="0" indent="0">
              <a:lnSpc>
                <a:spcPct val="150000"/>
              </a:lnSpc>
              <a:buNone/>
            </a:pPr>
            <a:r>
              <a:rPr lang="en-US" sz="2400" b="1" dirty="0">
                <a:solidFill>
                  <a:schemeClr val="accent1"/>
                </a:solidFill>
                <a:latin typeface="Times New Roman" panose="02020603050405020304" pitchFamily="18" charset="0"/>
                <a:cs typeface="Times New Roman" panose="02020603050405020304" pitchFamily="18" charset="0"/>
              </a:rPr>
              <a:t>7.SILTATION</a:t>
            </a:r>
          </a:p>
          <a:p>
            <a:pPr marL="0" indent="0">
              <a:lnSpc>
                <a:spcPct val="150000"/>
              </a:lnSpc>
              <a:buNone/>
            </a:pPr>
            <a:r>
              <a:rPr lang="en-US" sz="2400" dirty="0">
                <a:latin typeface="Times New Roman" panose="02020603050405020304" pitchFamily="18" charset="0"/>
                <a:cs typeface="Times New Roman" panose="02020603050405020304" pitchFamily="18" charset="0"/>
              </a:rPr>
              <a:t>siltation consists of dirt and dust particles, which are carried from land to water. Siltation is the most widespread and damaging pollutant especially in the hilly areas.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95646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E7F06-9493-4547-86F0-A8E37E0FCF23}"/>
              </a:ext>
            </a:extLst>
          </p:cNvPr>
          <p:cNvSpPr>
            <a:spLocks noGrp="1"/>
          </p:cNvSpPr>
          <p:nvPr>
            <p:ph type="title"/>
          </p:nvPr>
        </p:nvSpPr>
        <p:spPr>
          <a:xfrm>
            <a:off x="838200" y="365126"/>
            <a:ext cx="10515600" cy="653778"/>
          </a:xfrm>
        </p:spPr>
        <p:txBody>
          <a:bodyPr>
            <a:normAutofit fontScale="90000"/>
          </a:bodyPr>
          <a:lstStyle/>
          <a:p>
            <a:r>
              <a:rPr lang="en-IN" sz="4400" b="1" dirty="0">
                <a:latin typeface="Times New Roman" panose="02020603050405020304" pitchFamily="18" charset="0"/>
                <a:cs typeface="Times New Roman" panose="02020603050405020304" pitchFamily="18" charset="0"/>
              </a:rPr>
              <a:t>Sources</a:t>
            </a:r>
            <a:r>
              <a:rPr lang="en-IN" sz="4400" b="1" spc="-20" dirty="0">
                <a:latin typeface="Times New Roman" panose="02020603050405020304" pitchFamily="18" charset="0"/>
                <a:cs typeface="Times New Roman" panose="02020603050405020304" pitchFamily="18" charset="0"/>
              </a:rPr>
              <a:t> </a:t>
            </a:r>
            <a:r>
              <a:rPr lang="en-IN" sz="4400" b="1" dirty="0">
                <a:latin typeface="Times New Roman" panose="02020603050405020304" pitchFamily="18" charset="0"/>
                <a:cs typeface="Times New Roman" panose="02020603050405020304" pitchFamily="18" charset="0"/>
              </a:rPr>
              <a:t>of</a:t>
            </a:r>
            <a:r>
              <a:rPr lang="en-IN" sz="4400" b="1" spc="-20" dirty="0">
                <a:latin typeface="Times New Roman" panose="02020603050405020304" pitchFamily="18" charset="0"/>
                <a:cs typeface="Times New Roman" panose="02020603050405020304" pitchFamily="18" charset="0"/>
              </a:rPr>
              <a:t> </a:t>
            </a:r>
            <a:r>
              <a:rPr lang="en-IN" sz="4400" b="1" dirty="0">
                <a:latin typeface="Times New Roman" panose="02020603050405020304" pitchFamily="18" charset="0"/>
                <a:cs typeface="Times New Roman" panose="02020603050405020304" pitchFamily="18" charset="0"/>
              </a:rPr>
              <a:t>water</a:t>
            </a:r>
            <a:r>
              <a:rPr lang="en-IN" sz="4400" b="1" spc="-70" dirty="0">
                <a:latin typeface="Times New Roman" panose="02020603050405020304" pitchFamily="18" charset="0"/>
                <a:cs typeface="Times New Roman" panose="02020603050405020304" pitchFamily="18" charset="0"/>
              </a:rPr>
              <a:t> </a:t>
            </a:r>
            <a:r>
              <a:rPr lang="en-IN" sz="4400" b="1" spc="-10" dirty="0">
                <a:latin typeface="Times New Roman" panose="02020603050405020304" pitchFamily="18" charset="0"/>
                <a:cs typeface="Times New Roman" panose="02020603050405020304" pitchFamily="18" charset="0"/>
              </a:rPr>
              <a:t>pollution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CC20335-AC7D-4369-BAA9-1C5BE5D43AB6}"/>
              </a:ext>
            </a:extLst>
          </p:cNvPr>
          <p:cNvSpPr>
            <a:spLocks noGrp="1"/>
          </p:cNvSpPr>
          <p:nvPr>
            <p:ph idx="1"/>
          </p:nvPr>
        </p:nvSpPr>
        <p:spPr>
          <a:xfrm>
            <a:off x="838200" y="1018904"/>
            <a:ext cx="10515600" cy="5158059"/>
          </a:xfrm>
        </p:spPr>
        <p:txBody>
          <a:bodyPr>
            <a:normAutofit/>
          </a:bodyPr>
          <a:lstStyle/>
          <a:p>
            <a:pPr marL="0" indent="0">
              <a:lnSpc>
                <a:spcPct val="200000"/>
              </a:lnSpc>
              <a:buNone/>
            </a:pPr>
            <a:r>
              <a:rPr lang="en-US" sz="2400" b="1" dirty="0">
                <a:solidFill>
                  <a:schemeClr val="accent1"/>
                </a:solidFill>
                <a:latin typeface="Times New Roman" panose="02020603050405020304" pitchFamily="18" charset="0"/>
                <a:cs typeface="Times New Roman" panose="02020603050405020304" pitchFamily="18" charset="0"/>
              </a:rPr>
              <a:t>8.THERMAL POLLUTANTS</a:t>
            </a:r>
          </a:p>
          <a:p>
            <a:pPr marL="0" indent="0">
              <a:lnSpc>
                <a:spcPct val="200000"/>
              </a:lnSpc>
              <a:buNone/>
            </a:pPr>
            <a:r>
              <a:rPr lang="en-US" sz="2400" dirty="0">
                <a:latin typeface="Times New Roman" panose="02020603050405020304" pitchFamily="18" charset="0"/>
                <a:cs typeface="Times New Roman" panose="02020603050405020304" pitchFamily="18" charset="0"/>
              </a:rPr>
              <a:t>Waste from thermal(coal),atomic( and nuclear). Cause high temperature, DO in water decreases, threatens </a:t>
            </a:r>
            <a:r>
              <a:rPr lang="en-US" sz="2400" dirty="0" err="1">
                <a:latin typeface="Times New Roman" panose="02020603050405020304" pitchFamily="18" charset="0"/>
                <a:cs typeface="Times New Roman" panose="02020603050405020304" pitchFamily="18" charset="0"/>
              </a:rPr>
              <a:t>acquatic</a:t>
            </a:r>
            <a:r>
              <a:rPr lang="en-US" sz="2400" dirty="0">
                <a:latin typeface="Times New Roman" panose="02020603050405020304" pitchFamily="18" charset="0"/>
                <a:cs typeface="Times New Roman" panose="02020603050405020304" pitchFamily="18" charset="0"/>
              </a:rPr>
              <a:t> life.</a:t>
            </a:r>
          </a:p>
          <a:p>
            <a:pPr marL="0" indent="0">
              <a:lnSpc>
                <a:spcPct val="200000"/>
              </a:lnSpc>
              <a:buNone/>
            </a:pPr>
            <a:r>
              <a:rPr lang="en-US" sz="2400" b="1" dirty="0">
                <a:solidFill>
                  <a:schemeClr val="accent1"/>
                </a:solidFill>
                <a:latin typeface="Times New Roman" panose="02020603050405020304" pitchFamily="18" charset="0"/>
                <a:cs typeface="Times New Roman" panose="02020603050405020304" pitchFamily="18" charset="0"/>
              </a:rPr>
              <a:t>9.RADIO ACTIVE</a:t>
            </a:r>
          </a:p>
          <a:p>
            <a:pPr marL="0" indent="0">
              <a:lnSpc>
                <a:spcPct val="200000"/>
              </a:lnSpc>
              <a:buNone/>
            </a:pPr>
            <a:r>
              <a:rPr lang="en-US" sz="2400" dirty="0">
                <a:latin typeface="Times New Roman" panose="02020603050405020304" pitchFamily="18" charset="0"/>
                <a:cs typeface="Times New Roman" panose="02020603050405020304" pitchFamily="18" charset="0"/>
              </a:rPr>
              <a:t> Materials in water-nuclear plants ,nuclear reactors,</a:t>
            </a:r>
          </a:p>
          <a:p>
            <a:pPr marL="0" indent="0">
              <a:lnSpc>
                <a:spcPct val="200000"/>
              </a:lnSpc>
              <a:buNone/>
            </a:pPr>
            <a:r>
              <a:rPr lang="en-US" sz="2400" dirty="0">
                <a:latin typeface="Times New Roman" panose="02020603050405020304" pitchFamily="18" charset="0"/>
                <a:cs typeface="Times New Roman" panose="02020603050405020304" pitchFamily="18" charset="0"/>
              </a:rPr>
              <a:t>nuclear installations enter food chain. Deposit in body organs and deliver radiation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90694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EFFECTS OF WATER POLLUTION</a:t>
            </a:r>
          </a:p>
        </p:txBody>
      </p:sp>
      <p:sp>
        <p:nvSpPr>
          <p:cNvPr id="3" name="Content Placeholder 2"/>
          <p:cNvSpPr>
            <a:spLocks noGrp="1"/>
          </p:cNvSpPr>
          <p:nvPr>
            <p:ph idx="1"/>
          </p:nvPr>
        </p:nvSpPr>
        <p:spPr>
          <a:xfrm>
            <a:off x="838200" y="1463040"/>
            <a:ext cx="10515600" cy="4713923"/>
          </a:xfrm>
        </p:spPr>
        <p:txBody>
          <a:bodyPr>
            <a:normAutofit/>
          </a:bodyPr>
          <a:lstStyle/>
          <a:p>
            <a:r>
              <a:rPr lang="en-US" dirty="0">
                <a:latin typeface="Times New Roman" panose="02020603050405020304" pitchFamily="18" charset="0"/>
                <a:cs typeface="Times New Roman" panose="02020603050405020304" pitchFamily="18" charset="0"/>
              </a:rPr>
              <a:t>Pollutants impart </a:t>
            </a:r>
            <a:r>
              <a:rPr lang="en-US" dirty="0" err="1">
                <a:latin typeface="Times New Roman" panose="02020603050405020304" pitchFamily="18" charset="0"/>
                <a:cs typeface="Times New Roman" panose="02020603050405020304" pitchFamily="18" charset="0"/>
              </a:rPr>
              <a:t>color,odour</a:t>
            </a:r>
            <a:r>
              <a:rPr lang="en-US" dirty="0">
                <a:latin typeface="Times New Roman" panose="02020603050405020304" pitchFamily="18" charset="0"/>
                <a:cs typeface="Times New Roman" panose="02020603050405020304" pitchFamily="18" charset="0"/>
              </a:rPr>
              <a:t> and taste.</a:t>
            </a:r>
          </a:p>
          <a:p>
            <a:r>
              <a:rPr lang="en-US" dirty="0">
                <a:latin typeface="Times New Roman" panose="02020603050405020304" pitchFamily="18" charset="0"/>
                <a:cs typeface="Times New Roman" panose="02020603050405020304" pitchFamily="18" charset="0"/>
              </a:rPr>
              <a:t>Causes chemical reactions</a:t>
            </a:r>
          </a:p>
          <a:p>
            <a:r>
              <a:rPr lang="en-US" dirty="0">
                <a:latin typeface="Times New Roman" panose="02020603050405020304" pitchFamily="18" charset="0"/>
                <a:cs typeface="Times New Roman" panose="02020603050405020304" pitchFamily="18" charset="0"/>
              </a:rPr>
              <a:t>Organic matter decreases oxygen content</a:t>
            </a:r>
          </a:p>
          <a:p>
            <a:r>
              <a:rPr lang="en-US" dirty="0">
                <a:latin typeface="Times New Roman" panose="02020603050405020304" pitchFamily="18" charset="0"/>
                <a:cs typeface="Times New Roman" panose="02020603050405020304" pitchFamily="18" charset="0"/>
              </a:rPr>
              <a:t>Nutrients in wastes enhance Algal bloom leads to eutrophication(combination of nitrates and phosphates)</a:t>
            </a:r>
          </a:p>
          <a:p>
            <a:r>
              <a:rPr lang="en-US" dirty="0">
                <a:latin typeface="Times New Roman" panose="02020603050405020304" pitchFamily="18" charset="0"/>
                <a:cs typeface="Times New Roman" panose="02020603050405020304" pitchFamily="18" charset="0"/>
              </a:rPr>
              <a:t>Algal photosynthesis releases CO2.</a:t>
            </a:r>
          </a:p>
          <a:p>
            <a:r>
              <a:rPr lang="en-US" dirty="0">
                <a:latin typeface="Times New Roman" panose="02020603050405020304" pitchFamily="18" charset="0"/>
                <a:cs typeface="Times New Roman" panose="02020603050405020304" pitchFamily="18" charset="0"/>
              </a:rPr>
              <a:t>Pathogens lead to water borne diseases.</a:t>
            </a:r>
          </a:p>
          <a:p>
            <a:r>
              <a:rPr lang="en-US" dirty="0">
                <a:latin typeface="Times New Roman" panose="02020603050405020304" pitchFamily="18" charset="0"/>
                <a:cs typeface="Times New Roman" panose="02020603050405020304" pitchFamily="18" charset="0"/>
              </a:rPr>
              <a:t>Chemicals, heavy metals are detrimental to human</a:t>
            </a:r>
          </a:p>
          <a:p>
            <a:r>
              <a:rPr lang="en-US" dirty="0">
                <a:latin typeface="Times New Roman" panose="02020603050405020304" pitchFamily="18" charset="0"/>
                <a:cs typeface="Times New Roman" panose="02020603050405020304" pitchFamily="18" charset="0"/>
              </a:rPr>
              <a:t>health and </a:t>
            </a:r>
            <a:r>
              <a:rPr lang="en-US" dirty="0" err="1">
                <a:latin typeface="Times New Roman" panose="02020603050405020304" pitchFamily="18" charset="0"/>
                <a:cs typeface="Times New Roman" panose="02020603050405020304" pitchFamily="18" charset="0"/>
              </a:rPr>
              <a:t>acquatic</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6157553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CONTROL OF WATER POLLUTION</a:t>
            </a:r>
          </a:p>
        </p:txBody>
      </p:sp>
      <p:sp>
        <p:nvSpPr>
          <p:cNvPr id="3" name="Content Placeholder 2"/>
          <p:cNvSpPr>
            <a:spLocks noGrp="1"/>
          </p:cNvSpPr>
          <p:nvPr>
            <p:ph idx="1"/>
          </p:nvPr>
        </p:nvSpPr>
        <p:spPr>
          <a:xfrm>
            <a:off x="838200" y="1506583"/>
            <a:ext cx="10515600" cy="4670380"/>
          </a:xfrm>
        </p:spPr>
        <p:txBody>
          <a:bodyPr>
            <a:normAutofit/>
          </a:bodyPr>
          <a:lstStyle/>
          <a:p>
            <a:pPr>
              <a:lnSpc>
                <a:spcPct val="150000"/>
              </a:lnSpc>
            </a:pPr>
            <a:r>
              <a:rPr lang="en-US" dirty="0">
                <a:latin typeface="Times New Roman" panose="02020603050405020304" pitchFamily="18" charset="0"/>
                <a:cs typeface="Times New Roman" panose="02020603050405020304" pitchFamily="18" charset="0"/>
              </a:rPr>
              <a:t>Judicious use of agrochemicals</a:t>
            </a:r>
          </a:p>
          <a:p>
            <a:pPr>
              <a:lnSpc>
                <a:spcPct val="150000"/>
              </a:lnSpc>
            </a:pPr>
            <a:r>
              <a:rPr lang="en-US" dirty="0">
                <a:latin typeface="Times New Roman" panose="02020603050405020304" pitchFamily="18" charset="0"/>
                <a:cs typeface="Times New Roman" panose="02020603050405020304" pitchFamily="18" charset="0"/>
              </a:rPr>
              <a:t>Use of nitrogen fixing plants</a:t>
            </a:r>
          </a:p>
          <a:p>
            <a:pPr>
              <a:lnSpc>
                <a:spcPct val="150000"/>
              </a:lnSpc>
            </a:pPr>
            <a:r>
              <a:rPr lang="en-US" dirty="0">
                <a:latin typeface="Times New Roman" panose="02020603050405020304" pitchFamily="18" charset="0"/>
                <a:cs typeface="Times New Roman" panose="02020603050405020304" pitchFamily="18" charset="0"/>
              </a:rPr>
              <a:t>Adopting pest management</a:t>
            </a:r>
          </a:p>
          <a:p>
            <a:pPr>
              <a:lnSpc>
                <a:spcPct val="150000"/>
              </a:lnSpc>
            </a:pPr>
            <a:r>
              <a:rPr lang="en-US" dirty="0">
                <a:latin typeface="Times New Roman" panose="02020603050405020304" pitchFamily="18" charset="0"/>
                <a:cs typeface="Times New Roman" panose="02020603050405020304" pitchFamily="18" charset="0"/>
              </a:rPr>
              <a:t>Prevent run-off manure</a:t>
            </a:r>
          </a:p>
          <a:p>
            <a:pPr>
              <a:lnSpc>
                <a:spcPct val="150000"/>
              </a:lnSpc>
            </a:pPr>
            <a:r>
              <a:rPr lang="en-US" dirty="0">
                <a:latin typeface="Times New Roman" panose="02020603050405020304" pitchFamily="18" charset="0"/>
                <a:cs typeface="Times New Roman" panose="02020603050405020304" pitchFamily="18" charset="0"/>
              </a:rPr>
              <a:t>Separate drainage of sewage and rain-water</a:t>
            </a:r>
          </a:p>
          <a:p>
            <a:pPr>
              <a:lnSpc>
                <a:spcPct val="150000"/>
              </a:lnSpc>
            </a:pPr>
            <a:r>
              <a:rPr lang="en-US" dirty="0">
                <a:latin typeface="Times New Roman" panose="02020603050405020304" pitchFamily="18" charset="0"/>
                <a:cs typeface="Times New Roman" panose="02020603050405020304" pitchFamily="18" charset="0"/>
              </a:rPr>
              <a:t>Planting trees would reduce pollution</a:t>
            </a:r>
          </a:p>
        </p:txBody>
      </p:sp>
    </p:spTree>
    <p:extLst>
      <p:ext uri="{BB962C8B-B14F-4D97-AF65-F5344CB8AC3E}">
        <p14:creationId xmlns:p14="http://schemas.microsoft.com/office/powerpoint/2010/main" val="13136633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LAND POLLUTION</a:t>
            </a:r>
          </a:p>
        </p:txBody>
      </p:sp>
      <p:sp>
        <p:nvSpPr>
          <p:cNvPr id="3" name="Content Placeholder 2"/>
          <p:cNvSpPr>
            <a:spLocks noGrp="1"/>
          </p:cNvSpPr>
          <p:nvPr>
            <p:ph idx="1"/>
          </p:nvPr>
        </p:nvSpPr>
        <p:spPr>
          <a:xfrm>
            <a:off x="838200" y="1445623"/>
            <a:ext cx="10515600" cy="4731340"/>
          </a:xfrm>
        </p:spPr>
        <p:txBody>
          <a:bodyPr/>
          <a:lstStyle/>
          <a:p>
            <a:pPr>
              <a:lnSpc>
                <a:spcPct val="150000"/>
              </a:lnSpc>
            </a:pPr>
            <a:r>
              <a:rPr lang="en-US" dirty="0">
                <a:latin typeface="Times New Roman" panose="02020603050405020304" pitchFamily="18" charset="0"/>
                <a:cs typeface="Times New Roman" panose="02020603050405020304" pitchFamily="18" charset="0"/>
              </a:rPr>
              <a:t>Soil pollution is the introduction of substances, biological organisms, or energy into the soil which affects soil quality.</a:t>
            </a:r>
          </a:p>
          <a:p>
            <a:pPr>
              <a:lnSpc>
                <a:spcPct val="150000"/>
              </a:lnSpc>
            </a:pPr>
            <a:r>
              <a:rPr lang="en-US" dirty="0">
                <a:latin typeface="Times New Roman" panose="02020603050405020304" pitchFamily="18" charset="0"/>
                <a:cs typeface="Times New Roman" panose="02020603050405020304" pitchFamily="18" charset="0"/>
              </a:rPr>
              <a:t>Sources: Industrial radio active urban agricultural.</a:t>
            </a:r>
          </a:p>
          <a:p>
            <a:pPr>
              <a:lnSpc>
                <a:spcPct val="150000"/>
              </a:lnSpc>
            </a:pPr>
            <a:r>
              <a:rPr lang="en-US" dirty="0">
                <a:latin typeface="Times New Roman" panose="02020603050405020304" pitchFamily="18" charset="0"/>
                <a:cs typeface="Times New Roman" panose="02020603050405020304" pitchFamily="18" charset="0"/>
              </a:rPr>
              <a:t>Chemical and Metallic Biological Agents </a:t>
            </a:r>
            <a:r>
              <a:rPr lang="en-US" dirty="0" err="1">
                <a:latin typeface="Times New Roman" panose="02020603050405020304" pitchFamily="18" charset="0"/>
                <a:cs typeface="Times New Roman" panose="02020603050405020304" pitchFamily="18" charset="0"/>
              </a:rPr>
              <a:t>minning</a:t>
            </a:r>
            <a:r>
              <a:rPr lang="en-US" dirty="0">
                <a:latin typeface="Times New Roman" panose="02020603050405020304" pitchFamily="18" charset="0"/>
                <a:cs typeface="Times New Roman" panose="02020603050405020304" pitchFamily="18" charset="0"/>
              </a:rPr>
              <a:t>.</a:t>
            </a:r>
          </a:p>
        </p:txBody>
      </p:sp>
      <p:pic>
        <p:nvPicPr>
          <p:cNvPr id="1026" name="Picture 2" descr="Land Pollution- Causes, Effects and solutions | Earth Remind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5175" y="2081350"/>
            <a:ext cx="3806825" cy="4689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00140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EFFECTS OF LAND POLLUTION</a:t>
            </a:r>
          </a:p>
        </p:txBody>
      </p:sp>
      <p:sp>
        <p:nvSpPr>
          <p:cNvPr id="3" name="Content Placeholder 2"/>
          <p:cNvSpPr>
            <a:spLocks noGrp="1"/>
          </p:cNvSpPr>
          <p:nvPr>
            <p:ph idx="1"/>
          </p:nvPr>
        </p:nvSpPr>
        <p:spPr>
          <a:xfrm>
            <a:off x="838200" y="1367246"/>
            <a:ext cx="10515600" cy="4809717"/>
          </a:xfrm>
        </p:spPr>
        <p:txBody>
          <a:bodyPr>
            <a:normAutofit/>
          </a:bodyPr>
          <a:lstStyle/>
          <a:p>
            <a:pPr marL="514350" indent="-514350">
              <a:buFont typeface="+mj-lt"/>
              <a:buAutoNum type="arabicPeriod"/>
            </a:pPr>
            <a:r>
              <a:rPr lang="en-US" b="1" dirty="0">
                <a:solidFill>
                  <a:schemeClr val="accent1"/>
                </a:solidFill>
                <a:latin typeface="Times New Roman" panose="02020603050405020304" pitchFamily="18" charset="0"/>
                <a:cs typeface="Times New Roman" panose="02020603050405020304" pitchFamily="18" charset="0"/>
              </a:rPr>
              <a:t>Pathogenic soil bacteria are chronic health disease carrier, </a:t>
            </a:r>
            <a:r>
              <a:rPr lang="en-US" dirty="0">
                <a:latin typeface="Times New Roman" panose="02020603050405020304" pitchFamily="18" charset="0"/>
                <a:cs typeface="Times New Roman" panose="02020603050405020304" pitchFamily="18" charset="0"/>
              </a:rPr>
              <a:t>which</a:t>
            </a:r>
            <a:r>
              <a:rPr lang="en-US" b="1" dirty="0">
                <a:solidFill>
                  <a:schemeClr val="accent1"/>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is transmitted from soil to man(</a:t>
            </a:r>
            <a:r>
              <a:rPr lang="en-US" dirty="0" err="1">
                <a:latin typeface="Times New Roman" panose="02020603050405020304" pitchFamily="18" charset="0"/>
                <a:cs typeface="Times New Roman" panose="02020603050405020304" pitchFamily="18" charset="0"/>
              </a:rPr>
              <a:t>defacation</a:t>
            </a:r>
            <a:r>
              <a:rPr lang="en-US" dirty="0">
                <a:latin typeface="Times New Roman" panose="02020603050405020304" pitchFamily="18" charset="0"/>
                <a:cs typeface="Times New Roman" panose="02020603050405020304" pitchFamily="18" charset="0"/>
              </a:rPr>
              <a:t>) causing diseases like cholera, typhoid, dysentery etc. Viruses add to pollution in soil.</a:t>
            </a:r>
          </a:p>
          <a:p>
            <a:pPr lvl="1"/>
            <a:r>
              <a:rPr lang="en-US" dirty="0">
                <a:latin typeface="Times New Roman" panose="02020603050405020304" pitchFamily="18" charset="0"/>
                <a:cs typeface="Times New Roman" panose="02020603050405020304" pitchFamily="18" charset="0"/>
              </a:rPr>
              <a:t>Soil provides best medium for growth of eggs, </a:t>
            </a:r>
            <a:r>
              <a:rPr lang="en-US" dirty="0" err="1">
                <a:latin typeface="Times New Roman" panose="02020603050405020304" pitchFamily="18" charset="0"/>
                <a:cs typeface="Times New Roman" panose="02020603050405020304" pitchFamily="18" charset="0"/>
              </a:rPr>
              <a:t>larve</a:t>
            </a:r>
            <a:r>
              <a:rPr lang="en-US" dirty="0">
                <a:latin typeface="Times New Roman" panose="02020603050405020304" pitchFamily="18" charset="0"/>
                <a:cs typeface="Times New Roman" panose="02020603050405020304" pitchFamily="18" charset="0"/>
              </a:rPr>
              <a:t>, flies </a:t>
            </a:r>
            <a:r>
              <a:rPr lang="en-US" dirty="0" err="1">
                <a:latin typeface="Times New Roman" panose="02020603050405020304" pitchFamily="18" charset="0"/>
                <a:cs typeface="Times New Roman" panose="02020603050405020304" pitchFamily="18" charset="0"/>
              </a:rPr>
              <a:t>etc</a:t>
            </a:r>
            <a:r>
              <a:rPr lang="en-US" dirty="0">
                <a:latin typeface="Times New Roman" panose="02020603050405020304" pitchFamily="18" charset="0"/>
                <a:cs typeface="Times New Roman" panose="02020603050405020304" pitchFamily="18" charset="0"/>
              </a:rPr>
              <a:t> causing diseases like malaria, </a:t>
            </a:r>
            <a:r>
              <a:rPr lang="en-US" dirty="0" err="1">
                <a:latin typeface="Times New Roman" panose="02020603050405020304" pitchFamily="18" charset="0"/>
                <a:cs typeface="Times New Roman" panose="02020603050405020304" pitchFamily="18" charset="0"/>
              </a:rPr>
              <a:t>filariasis</a:t>
            </a:r>
            <a:r>
              <a:rPr lang="en-US" dirty="0">
                <a:latin typeface="Times New Roman" panose="02020603050405020304" pitchFamily="18" charset="0"/>
                <a:cs typeface="Times New Roman" panose="02020603050405020304" pitchFamily="18" charset="0"/>
              </a:rPr>
              <a:t> etc.</a:t>
            </a:r>
          </a:p>
          <a:p>
            <a:pPr marL="514350" indent="-514350">
              <a:buFont typeface="+mj-lt"/>
              <a:buAutoNum type="arabicPeriod"/>
            </a:pPr>
            <a:r>
              <a:rPr lang="en-US" b="1" dirty="0">
                <a:solidFill>
                  <a:schemeClr val="accent1"/>
                </a:solidFill>
                <a:latin typeface="Times New Roman" panose="02020603050405020304" pitchFamily="18" charset="0"/>
                <a:cs typeface="Times New Roman" panose="02020603050405020304" pitchFamily="18" charset="0"/>
              </a:rPr>
              <a:t>Hazardous chemicals and metals </a:t>
            </a:r>
            <a:r>
              <a:rPr lang="en-US" dirty="0">
                <a:latin typeface="Times New Roman" panose="02020603050405020304" pitchFamily="18" charset="0"/>
                <a:cs typeface="Times New Roman" panose="02020603050405020304" pitchFamily="18" charset="0"/>
              </a:rPr>
              <a:t>can percolate into ground water and make water unfit for drinking.</a:t>
            </a:r>
          </a:p>
          <a:p>
            <a:pPr marL="514350" indent="-514350">
              <a:buFont typeface="+mj-lt"/>
              <a:buAutoNum type="arabicPeriod"/>
            </a:pPr>
            <a:r>
              <a:rPr lang="en-US" b="1" dirty="0">
                <a:solidFill>
                  <a:schemeClr val="accent1"/>
                </a:solidFill>
                <a:latin typeface="Times New Roman" panose="02020603050405020304" pitchFamily="18" charset="0"/>
                <a:cs typeface="Times New Roman" panose="02020603050405020304" pitchFamily="18" charset="0"/>
              </a:rPr>
              <a:t>Hazardous substances </a:t>
            </a:r>
            <a:r>
              <a:rPr lang="en-US" dirty="0">
                <a:latin typeface="Times New Roman" panose="02020603050405020304" pitchFamily="18" charset="0"/>
                <a:cs typeface="Times New Roman" panose="02020603050405020304" pitchFamily="18" charset="0"/>
              </a:rPr>
              <a:t>accumulate in soil and water and can be transferred organisms.ex:24 villages in Gujarat have recently been using heavy industrial effluents for agriculture.</a:t>
            </a:r>
          </a:p>
        </p:txBody>
      </p:sp>
    </p:spTree>
    <p:extLst>
      <p:ext uri="{BB962C8B-B14F-4D97-AF65-F5344CB8AC3E}">
        <p14:creationId xmlns:p14="http://schemas.microsoft.com/office/powerpoint/2010/main" val="5709999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LAND POLLUTION</a:t>
            </a:r>
          </a:p>
        </p:txBody>
      </p:sp>
      <p:sp>
        <p:nvSpPr>
          <p:cNvPr id="3" name="Content Placeholder 2"/>
          <p:cNvSpPr>
            <a:spLocks noGrp="1"/>
          </p:cNvSpPr>
          <p:nvPr>
            <p:ph idx="1"/>
          </p:nvPr>
        </p:nvSpPr>
        <p:spPr/>
        <p:txBody>
          <a:bodyPr/>
          <a:lstStyle/>
          <a:p>
            <a:pPr>
              <a:lnSpc>
                <a:spcPct val="150000"/>
              </a:lnSpc>
            </a:pPr>
            <a:r>
              <a:rPr lang="en-US" dirty="0">
                <a:latin typeface="Times New Roman" panose="02020603050405020304" pitchFamily="18" charset="0"/>
                <a:cs typeface="Times New Roman" panose="02020603050405020304" pitchFamily="18" charset="0"/>
              </a:rPr>
              <a:t>Radioactive fallout on vegetation ,enters into food chain and effects grazing animals and then humans(strontium -90 deposits in bone causing bone deformities and brittleness ).</a:t>
            </a:r>
          </a:p>
        </p:txBody>
      </p:sp>
    </p:spTree>
    <p:extLst>
      <p:ext uri="{BB962C8B-B14F-4D97-AF65-F5344CB8AC3E}">
        <p14:creationId xmlns:p14="http://schemas.microsoft.com/office/powerpoint/2010/main" val="31291129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NOISE POLLUTION</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Noise pollution is defined as any electromagnetic signal that produces jarring or displeasing effect and which </a:t>
            </a:r>
            <a:r>
              <a:rPr lang="en-US" dirty="0" err="1">
                <a:latin typeface="Times New Roman" panose="02020603050405020304" pitchFamily="18" charset="0"/>
                <a:cs typeface="Times New Roman" panose="02020603050405020304" pitchFamily="18" charset="0"/>
              </a:rPr>
              <a:t>interfers</a:t>
            </a:r>
            <a:r>
              <a:rPr lang="en-US" dirty="0">
                <a:latin typeface="Times New Roman" panose="02020603050405020304" pitchFamily="18" charset="0"/>
                <a:cs typeface="Times New Roman" panose="02020603050405020304" pitchFamily="18" charset="0"/>
              </a:rPr>
              <a:t> with human communication , comfort and health.</a:t>
            </a:r>
          </a:p>
          <a:p>
            <a:r>
              <a:rPr lang="en-US" dirty="0">
                <a:latin typeface="Times New Roman" panose="02020603050405020304" pitchFamily="18" charset="0"/>
                <a:cs typeface="Times New Roman" panose="02020603050405020304" pitchFamily="18" charset="0"/>
              </a:rPr>
              <a:t>Noise pollution Is a slow agent of death.</a:t>
            </a:r>
          </a:p>
        </p:txBody>
      </p:sp>
      <p:pic>
        <p:nvPicPr>
          <p:cNvPr id="2050" name="Picture 2" descr="What is Noise Pollution - Environment For Kids | Mocom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2983" y="2708366"/>
            <a:ext cx="4970849" cy="3468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36382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MEASUREMENT OF NOISE</a:t>
            </a:r>
          </a:p>
        </p:txBody>
      </p:sp>
      <p:sp>
        <p:nvSpPr>
          <p:cNvPr id="3" name="Content Placeholder 2"/>
          <p:cNvSpPr>
            <a:spLocks noGrp="1"/>
          </p:cNvSpPr>
          <p:nvPr>
            <p:ph idx="1"/>
          </p:nvPr>
        </p:nvSpPr>
        <p:spPr>
          <a:xfrm>
            <a:off x="838200" y="1825625"/>
            <a:ext cx="11022874" cy="4351338"/>
          </a:xfrm>
        </p:spPr>
        <p:txBody>
          <a:bodyPr/>
          <a:lstStyle/>
          <a:p>
            <a:pPr marL="0" indent="0">
              <a:buNone/>
            </a:pPr>
            <a:r>
              <a:rPr lang="en-US" dirty="0">
                <a:latin typeface="Times New Roman" panose="02020603050405020304" pitchFamily="18" charset="0"/>
                <a:cs typeface="Times New Roman" panose="02020603050405020304" pitchFamily="18" charset="0"/>
              </a:rPr>
              <a:t>Noise is usually measured by:</a:t>
            </a:r>
          </a:p>
          <a:p>
            <a:pPr marL="0" indent="0">
              <a:buNone/>
            </a:pPr>
            <a:r>
              <a:rPr lang="en-US" dirty="0">
                <a:latin typeface="Times New Roman" panose="02020603050405020304" pitchFamily="18" charset="0"/>
                <a:cs typeface="Times New Roman" panose="02020603050405020304" pitchFamily="18" charset="0"/>
              </a:rPr>
              <a:t>1.Sound pressure or 2.Sound intensity</a:t>
            </a:r>
          </a:p>
          <a:p>
            <a:pPr marL="0" indent="0">
              <a:buNone/>
            </a:pPr>
            <a:r>
              <a:rPr lang="en-US" dirty="0">
                <a:latin typeface="Times New Roman" panose="02020603050405020304" pitchFamily="18" charset="0"/>
                <a:cs typeface="Times New Roman" panose="02020603050405020304" pitchFamily="18" charset="0"/>
              </a:rPr>
              <a:t>The sound intensity is measured in Decibel is ratio expressed as logarithmic scale relative to reference sound pressure level. dB is thus expressed as:</a:t>
            </a:r>
          </a:p>
          <a:p>
            <a:pPr marL="0" indent="0">
              <a:buNone/>
            </a:pPr>
            <a:r>
              <a:rPr lang="en-US" dirty="0">
                <a:solidFill>
                  <a:schemeClr val="accent1"/>
                </a:solidFill>
                <a:latin typeface="Times New Roman" panose="02020603050405020304" pitchFamily="18" charset="0"/>
                <a:cs typeface="Times New Roman" panose="02020603050405020304" pitchFamily="18" charset="0"/>
              </a:rPr>
              <a:t>Sound intensity level=log intensity measured (I)/</a:t>
            </a:r>
            <a:r>
              <a:rPr lang="en-US" dirty="0" err="1">
                <a:solidFill>
                  <a:schemeClr val="accent1"/>
                </a:solidFill>
                <a:latin typeface="Times New Roman" panose="02020603050405020304" pitchFamily="18" charset="0"/>
                <a:cs typeface="Times New Roman" panose="02020603050405020304" pitchFamily="18" charset="0"/>
              </a:rPr>
              <a:t>Refernce</a:t>
            </a:r>
            <a:r>
              <a:rPr lang="en-US" dirty="0">
                <a:solidFill>
                  <a:schemeClr val="accent1"/>
                </a:solidFill>
                <a:latin typeface="Times New Roman" panose="02020603050405020304" pitchFamily="18" charset="0"/>
                <a:cs typeface="Times New Roman" panose="02020603050405020304" pitchFamily="18" charset="0"/>
              </a:rPr>
              <a:t> intensity)(I</a:t>
            </a:r>
            <a:r>
              <a:rPr lang="en-US" sz="1800" dirty="0">
                <a:solidFill>
                  <a:schemeClr val="accent1"/>
                </a:solidFill>
                <a:latin typeface="Times New Roman" panose="02020603050405020304" pitchFamily="18" charset="0"/>
                <a:cs typeface="Times New Roman" panose="02020603050405020304" pitchFamily="18" charset="0"/>
              </a:rPr>
              <a:t>O</a:t>
            </a:r>
            <a:r>
              <a:rPr lang="en-US" dirty="0">
                <a:solidFill>
                  <a:schemeClr val="accent1"/>
                </a:solidFill>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a:t>
            </a:r>
            <a:r>
              <a:rPr lang="en-US" b="1" dirty="0">
                <a:solidFill>
                  <a:schemeClr val="accent3"/>
                </a:solidFill>
                <a:latin typeface="Times New Roman" panose="02020603050405020304" pitchFamily="18" charset="0"/>
                <a:cs typeface="Times New Roman" panose="02020603050405020304" pitchFamily="18" charset="0"/>
              </a:rPr>
              <a:t>dB=log( I/I</a:t>
            </a:r>
            <a:r>
              <a:rPr lang="en-US" sz="1600" b="1" dirty="0">
                <a:solidFill>
                  <a:schemeClr val="accent3"/>
                </a:solidFill>
                <a:latin typeface="Times New Roman" panose="02020603050405020304" pitchFamily="18" charset="0"/>
                <a:cs typeface="Times New Roman" panose="02020603050405020304" pitchFamily="18" charset="0"/>
              </a:rPr>
              <a:t>O</a:t>
            </a:r>
            <a:r>
              <a:rPr lang="en-US" b="1" dirty="0">
                <a:solidFill>
                  <a:schemeClr val="accent3"/>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969740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he Devastating Impact of Environment Pollution: Strategies and Solutions  for a Healthier Planet - Mess with Age - JNUEE and EFLU, Programming  Languages and Graphic Design Tutorials.">
            <a:extLst>
              <a:ext uri="{FF2B5EF4-FFF2-40B4-BE49-F238E27FC236}">
                <a16:creationId xmlns:a16="http://schemas.microsoft.com/office/drawing/2014/main" id="{2123D3C3-BBE2-4290-A276-42E4463EB5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2686" y="0"/>
            <a:ext cx="5399314" cy="685130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4FF9F37-644D-4E74-8D6D-D26BB2B2B7AC}"/>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Environmental pollution</a:t>
            </a:r>
          </a:p>
        </p:txBody>
      </p:sp>
      <p:sp>
        <p:nvSpPr>
          <p:cNvPr id="3" name="Content Placeholder 2">
            <a:extLst>
              <a:ext uri="{FF2B5EF4-FFF2-40B4-BE49-F238E27FC236}">
                <a16:creationId xmlns:a16="http://schemas.microsoft.com/office/drawing/2014/main" id="{BAFE55DE-AB9F-4C0B-BB0A-9CDF493D849C}"/>
              </a:ext>
            </a:extLst>
          </p:cNvPr>
          <p:cNvSpPr>
            <a:spLocks noGrp="1"/>
          </p:cNvSpPr>
          <p:nvPr>
            <p:ph idx="1"/>
          </p:nvPr>
        </p:nvSpPr>
        <p:spPr>
          <a:xfrm>
            <a:off x="642257" y="1557436"/>
            <a:ext cx="5599922" cy="4351338"/>
          </a:xfrm>
        </p:spPr>
        <p:txBody>
          <a:bodyPr>
            <a:normAutofit fontScale="92500"/>
          </a:bodyPr>
          <a:lstStyle/>
          <a:p>
            <a:r>
              <a:rPr lang="en-US" dirty="0"/>
              <a:t>Environmental pollution can be defined as any undesirable change in the </a:t>
            </a:r>
            <a:r>
              <a:rPr lang="en-US" dirty="0" err="1"/>
              <a:t>physical,chemical</a:t>
            </a:r>
            <a:r>
              <a:rPr lang="en-US" dirty="0"/>
              <a:t> or biological characteristics of any component of the environment .(</a:t>
            </a:r>
            <a:r>
              <a:rPr lang="en-US" dirty="0" err="1"/>
              <a:t>air,water,land</a:t>
            </a:r>
            <a:r>
              <a:rPr lang="en-US" dirty="0"/>
              <a:t>) which can cause harmful effects on various forms of life.</a:t>
            </a:r>
          </a:p>
          <a:p>
            <a:r>
              <a:rPr lang="en-US" dirty="0"/>
              <a:t> Pollution can take the form of chemical substances(</a:t>
            </a:r>
            <a:r>
              <a:rPr lang="en-US" dirty="0" err="1"/>
              <a:t>dust,sediment</a:t>
            </a:r>
            <a:r>
              <a:rPr lang="en-US" dirty="0"/>
              <a:t>), biotic component or physical factor, such as noise, heat or light</a:t>
            </a:r>
            <a:endParaRPr lang="en-IN" dirty="0"/>
          </a:p>
        </p:txBody>
      </p:sp>
    </p:spTree>
    <p:extLst>
      <p:ext uri="{BB962C8B-B14F-4D97-AF65-F5344CB8AC3E}">
        <p14:creationId xmlns:p14="http://schemas.microsoft.com/office/powerpoint/2010/main" val="26590116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MEASUREMENT OF NOISE</a:t>
            </a:r>
          </a:p>
        </p:txBody>
      </p:sp>
      <p:sp>
        <p:nvSpPr>
          <p:cNvPr id="3" name="Content Placeholder 2"/>
          <p:cNvSpPr>
            <a:spLocks noGrp="1"/>
          </p:cNvSpPr>
          <p:nvPr>
            <p:ph idx="1"/>
          </p:nvPr>
        </p:nvSpPr>
        <p:spPr>
          <a:xfrm>
            <a:off x="838200" y="1825625"/>
            <a:ext cx="11022874" cy="4351338"/>
          </a:xfrm>
        </p:spPr>
        <p:txBody>
          <a:bodyPr>
            <a:normAutofit/>
          </a:bodyPr>
          <a:lstStyle/>
          <a:p>
            <a:pPr marL="0" indent="0">
              <a:lnSpc>
                <a:spcPct val="150000"/>
              </a:lnSpc>
              <a:buNone/>
            </a:pPr>
            <a:r>
              <a:rPr lang="en-US" dirty="0">
                <a:latin typeface="Times New Roman" panose="02020603050405020304" pitchFamily="18" charset="0"/>
                <a:cs typeface="Times New Roman" panose="02020603050405020304" pitchFamily="18" charset="0"/>
              </a:rPr>
              <a:t>Permissible limits: DIVIDED INTO 4 ZONES</a:t>
            </a:r>
          </a:p>
          <a:p>
            <a:pPr>
              <a:lnSpc>
                <a:spcPct val="150000"/>
              </a:lnSpc>
            </a:pPr>
            <a:r>
              <a:rPr lang="en-US" dirty="0">
                <a:latin typeface="Times New Roman" panose="02020603050405020304" pitchFamily="18" charset="0"/>
                <a:cs typeface="Times New Roman" panose="02020603050405020304" pitchFamily="18" charset="0"/>
              </a:rPr>
              <a:t>Industrial-75dB</a:t>
            </a:r>
          </a:p>
          <a:p>
            <a:pPr>
              <a:lnSpc>
                <a:spcPct val="150000"/>
              </a:lnSpc>
            </a:pPr>
            <a:r>
              <a:rPr lang="en-US" dirty="0">
                <a:latin typeface="Times New Roman" panose="02020603050405020304" pitchFamily="18" charset="0"/>
                <a:cs typeface="Times New Roman" panose="02020603050405020304" pitchFamily="18" charset="0"/>
              </a:rPr>
              <a:t>Commercial-65dB</a:t>
            </a:r>
          </a:p>
          <a:p>
            <a:pPr>
              <a:lnSpc>
                <a:spcPct val="150000"/>
              </a:lnSpc>
            </a:pPr>
            <a:r>
              <a:rPr lang="en-US" dirty="0">
                <a:latin typeface="Times New Roman" panose="02020603050405020304" pitchFamily="18" charset="0"/>
                <a:cs typeface="Times New Roman" panose="02020603050405020304" pitchFamily="18" charset="0"/>
              </a:rPr>
              <a:t>Residential-50dB</a:t>
            </a:r>
          </a:p>
          <a:p>
            <a:pPr>
              <a:lnSpc>
                <a:spcPct val="150000"/>
              </a:lnSpc>
            </a:pPr>
            <a:r>
              <a:rPr lang="en-US" dirty="0">
                <a:latin typeface="Times New Roman" panose="02020603050405020304" pitchFamily="18" charset="0"/>
                <a:cs typeface="Times New Roman" panose="02020603050405020304" pitchFamily="18" charset="0"/>
              </a:rPr>
              <a:t>Audible-50dB</a:t>
            </a:r>
            <a:endParaRPr lang="en-US" b="1" dirty="0">
              <a:solidFill>
                <a:schemeClr val="accent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48998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MEASUREMENT OF NOISE</a:t>
            </a:r>
          </a:p>
        </p:txBody>
      </p:sp>
      <p:pic>
        <p:nvPicPr>
          <p:cNvPr id="4" name="Content Placeholder 3"/>
          <p:cNvPicPr>
            <a:picLocks noGrp="1" noChangeAspect="1"/>
          </p:cNvPicPr>
          <p:nvPr>
            <p:ph idx="1"/>
          </p:nvPr>
        </p:nvPicPr>
        <p:blipFill>
          <a:blip r:embed="rId2"/>
          <a:stretch>
            <a:fillRect/>
          </a:stretch>
        </p:blipFill>
        <p:spPr>
          <a:xfrm>
            <a:off x="1768345" y="1825625"/>
            <a:ext cx="9163309" cy="4351338"/>
          </a:xfrm>
          <a:prstGeom prst="rect">
            <a:avLst/>
          </a:prstGeom>
        </p:spPr>
      </p:pic>
    </p:spTree>
    <p:extLst>
      <p:ext uri="{BB962C8B-B14F-4D97-AF65-F5344CB8AC3E}">
        <p14:creationId xmlns:p14="http://schemas.microsoft.com/office/powerpoint/2010/main" val="19800896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SOURCES OF NOISE POLLUTION</a:t>
            </a:r>
          </a:p>
        </p:txBody>
      </p:sp>
      <p:sp>
        <p:nvSpPr>
          <p:cNvPr id="3" name="Content Placeholder 2"/>
          <p:cNvSpPr>
            <a:spLocks noGrp="1"/>
          </p:cNvSpPr>
          <p:nvPr>
            <p:ph idx="1"/>
          </p:nvPr>
        </p:nvSpPr>
        <p:spPr>
          <a:xfrm>
            <a:off x="838200" y="1210491"/>
            <a:ext cx="10515600" cy="4966472"/>
          </a:xfrm>
        </p:spPr>
        <p:txBody>
          <a:bodyPr>
            <a:normAutofit fontScale="92500" lnSpcReduction="10000"/>
          </a:bodyPr>
          <a:lstStyle/>
          <a:p>
            <a:pPr marL="0" indent="0">
              <a:buNone/>
            </a:pPr>
            <a:r>
              <a:rPr lang="en-US" sz="2400" dirty="0">
                <a:latin typeface="Times New Roman" panose="02020603050405020304" pitchFamily="18" charset="0"/>
                <a:cs typeface="Times New Roman" panose="02020603050405020304" pitchFamily="18" charset="0"/>
              </a:rPr>
              <a:t>It is broadly classified into 3 categories:</a:t>
            </a:r>
          </a:p>
          <a:p>
            <a:r>
              <a:rPr lang="en-US" sz="2400" dirty="0">
                <a:latin typeface="Times New Roman" panose="02020603050405020304" pitchFamily="18" charset="0"/>
                <a:cs typeface="Times New Roman" panose="02020603050405020304" pitchFamily="18" charset="0"/>
              </a:rPr>
              <a:t>Transport noise- </a:t>
            </a:r>
            <a:r>
              <a:rPr lang="en-US" sz="2400" dirty="0" err="1">
                <a:latin typeface="Times New Roman" panose="02020603050405020304" pitchFamily="18" charset="0"/>
                <a:cs typeface="Times New Roman" panose="02020603050405020304" pitchFamily="18" charset="0"/>
              </a:rPr>
              <a:t>A.Road</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B.Aircraft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C.Rail</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Occupational noise</a:t>
            </a:r>
          </a:p>
          <a:p>
            <a:r>
              <a:rPr lang="en-US" sz="2400" dirty="0" err="1">
                <a:latin typeface="Times New Roman" panose="02020603050405020304" pitchFamily="18" charset="0"/>
                <a:cs typeface="Times New Roman" panose="02020603050405020304" pitchFamily="18" charset="0"/>
              </a:rPr>
              <a:t>Neighbourhood</a:t>
            </a:r>
            <a:r>
              <a:rPr lang="en-US" sz="2400" dirty="0">
                <a:latin typeface="Times New Roman" panose="02020603050405020304" pitchFamily="18" charset="0"/>
                <a:cs typeface="Times New Roman" panose="02020603050405020304" pitchFamily="18" charset="0"/>
              </a:rPr>
              <a:t> noise </a:t>
            </a:r>
          </a:p>
          <a:p>
            <a:pPr marL="0" indent="0">
              <a:buNone/>
            </a:pPr>
            <a:r>
              <a:rPr lang="en-US" sz="2400" b="1" dirty="0">
                <a:solidFill>
                  <a:schemeClr val="accent1"/>
                </a:solidFill>
                <a:latin typeface="Times New Roman" panose="02020603050405020304" pitchFamily="18" charset="0"/>
                <a:cs typeface="Times New Roman" panose="02020603050405020304" pitchFamily="18" charset="0"/>
              </a:rPr>
              <a:t>1.Transport noise-</a:t>
            </a:r>
          </a:p>
          <a:p>
            <a:pPr algn="just"/>
            <a:r>
              <a:rPr lang="en-US" sz="2400" dirty="0">
                <a:latin typeface="Times New Roman" panose="02020603050405020304" pitchFamily="18" charset="0"/>
                <a:cs typeface="Times New Roman" panose="02020603050405020304" pitchFamily="18" charset="0"/>
              </a:rPr>
              <a:t>Road –vehicles on road produce more irritation than any other source of noise. This is because of the steady increase of the no of the road vehicles and consequent increase of road traffic intensity.</a:t>
            </a:r>
          </a:p>
          <a:p>
            <a:pPr algn="just"/>
            <a:r>
              <a:rPr lang="en-US" sz="2400" dirty="0">
                <a:latin typeface="Times New Roman" panose="02020603050405020304" pitchFamily="18" charset="0"/>
                <a:cs typeface="Times New Roman" panose="02020603050405020304" pitchFamily="18" charset="0"/>
              </a:rPr>
              <a:t>Aircraft-This is causing much more discomfort than road transport. noise produced by high speed jet aircrafts is disturbing not only human communication ,comfort ,health but also damaging hearing permanently.</a:t>
            </a:r>
          </a:p>
          <a:p>
            <a:pPr algn="just"/>
            <a:r>
              <a:rPr lang="en-US" sz="2400" dirty="0">
                <a:latin typeface="Times New Roman" panose="02020603050405020304" pitchFamily="18" charset="0"/>
                <a:cs typeface="Times New Roman" panose="02020603050405020304" pitchFamily="18" charset="0"/>
              </a:rPr>
              <a:t>Railway- This is less of a concern compared to other types of traffic noise. It mainly affects buildings close to railway tracks. The use of diesel and electric trains has significantly reduced its impact.</a:t>
            </a:r>
          </a:p>
        </p:txBody>
      </p:sp>
    </p:spTree>
    <p:extLst>
      <p:ext uri="{BB962C8B-B14F-4D97-AF65-F5344CB8AC3E}">
        <p14:creationId xmlns:p14="http://schemas.microsoft.com/office/powerpoint/2010/main" val="23910448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SOURCES OF NOISE POLLUTION</a:t>
            </a:r>
          </a:p>
        </p:txBody>
      </p:sp>
      <p:sp>
        <p:nvSpPr>
          <p:cNvPr id="3" name="Content Placeholder 2"/>
          <p:cNvSpPr>
            <a:spLocks noGrp="1"/>
          </p:cNvSpPr>
          <p:nvPr>
            <p:ph idx="1"/>
          </p:nvPr>
        </p:nvSpPr>
        <p:spPr>
          <a:xfrm>
            <a:off x="838200" y="1210491"/>
            <a:ext cx="10515600" cy="4966472"/>
          </a:xfrm>
        </p:spPr>
        <p:txBody>
          <a:bodyPr>
            <a:normAutofit/>
          </a:bodyPr>
          <a:lstStyle/>
          <a:p>
            <a:pPr marL="0" indent="0" algn="just">
              <a:lnSpc>
                <a:spcPct val="150000"/>
              </a:lnSpc>
              <a:buNone/>
            </a:pPr>
            <a:r>
              <a:rPr lang="en-US" b="1" dirty="0">
                <a:solidFill>
                  <a:schemeClr val="accent1"/>
                </a:solidFill>
                <a:latin typeface="Times New Roman" panose="02020603050405020304" pitchFamily="18" charset="0"/>
                <a:cs typeface="Times New Roman" panose="02020603050405020304" pitchFamily="18" charset="0"/>
              </a:rPr>
              <a:t>2.Occupational: </a:t>
            </a:r>
            <a:r>
              <a:rPr lang="en-US" dirty="0">
                <a:latin typeface="Times New Roman" panose="02020603050405020304" pitchFamily="18" charset="0"/>
                <a:cs typeface="Times New Roman" panose="02020603050405020304" pitchFamily="18" charset="0"/>
              </a:rPr>
              <a:t>Mainly produced by industrial machines and processes. Industrial workers are subjected to noise for 8 </a:t>
            </a:r>
            <a:r>
              <a:rPr lang="en-US" dirty="0" err="1">
                <a:latin typeface="Times New Roman" panose="02020603050405020304" pitchFamily="18" charset="0"/>
                <a:cs typeface="Times New Roman" panose="02020603050405020304" pitchFamily="18" charset="0"/>
              </a:rPr>
              <a:t>hrs</a:t>
            </a:r>
            <a:r>
              <a:rPr lang="en-US" dirty="0">
                <a:latin typeface="Times New Roman" panose="02020603050405020304" pitchFamily="18" charset="0"/>
                <a:cs typeface="Times New Roman" panose="02020603050405020304" pitchFamily="18" charset="0"/>
              </a:rPr>
              <a:t>/6 day</a:t>
            </a:r>
          </a:p>
          <a:p>
            <a:pPr marL="0" indent="0" algn="just">
              <a:lnSpc>
                <a:spcPct val="150000"/>
              </a:lnSpc>
              <a:buNone/>
            </a:pPr>
            <a:r>
              <a:rPr lang="en-US" b="1" dirty="0">
                <a:solidFill>
                  <a:schemeClr val="accent1"/>
                </a:solidFill>
                <a:latin typeface="Times New Roman" panose="02020603050405020304" pitchFamily="18" charset="0"/>
                <a:cs typeface="Times New Roman" panose="02020603050405020304" pitchFamily="18" charset="0"/>
              </a:rPr>
              <a:t>3.Neighbourhood: </a:t>
            </a:r>
            <a:r>
              <a:rPr lang="en-US" dirty="0">
                <a:latin typeface="Times New Roman" panose="02020603050405020304" pitchFamily="18" charset="0"/>
                <a:cs typeface="Times New Roman" panose="02020603050405020304" pitchFamily="18" charset="0"/>
              </a:rPr>
              <a:t>Disturbance from household items like TV,VCR,</a:t>
            </a:r>
          </a:p>
          <a:p>
            <a:pPr marL="0" indent="0" algn="just">
              <a:lnSpc>
                <a:spcPct val="150000"/>
              </a:lnSpc>
              <a:buNone/>
            </a:pPr>
            <a:r>
              <a:rPr lang="en-US" dirty="0" err="1">
                <a:latin typeface="Times New Roman" panose="02020603050405020304" pitchFamily="18" charset="0"/>
                <a:cs typeface="Times New Roman" panose="02020603050405020304" pitchFamily="18" charset="0"/>
              </a:rPr>
              <a:t>vaccum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cleaners,mixers,loud</a:t>
            </a:r>
            <a:r>
              <a:rPr lang="en-US" dirty="0">
                <a:latin typeface="Times New Roman" panose="02020603050405020304" pitchFamily="18" charset="0"/>
                <a:cs typeface="Times New Roman" panose="02020603050405020304" pitchFamily="18" charset="0"/>
              </a:rPr>
              <a:t> speakers</a:t>
            </a:r>
          </a:p>
        </p:txBody>
      </p:sp>
    </p:spTree>
    <p:extLst>
      <p:ext uri="{BB962C8B-B14F-4D97-AF65-F5344CB8AC3E}">
        <p14:creationId xmlns:p14="http://schemas.microsoft.com/office/powerpoint/2010/main" val="15136020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Effects of noise pollution</a:t>
            </a:r>
          </a:p>
        </p:txBody>
      </p:sp>
      <p:sp>
        <p:nvSpPr>
          <p:cNvPr id="3" name="Content Placeholder 2"/>
          <p:cNvSpPr>
            <a:spLocks noGrp="1"/>
          </p:cNvSpPr>
          <p:nvPr>
            <p:ph idx="1"/>
          </p:nvPr>
        </p:nvSpPr>
        <p:spPr>
          <a:xfrm>
            <a:off x="838200" y="1384663"/>
            <a:ext cx="10515600" cy="4792300"/>
          </a:xfrm>
        </p:spPr>
        <p:txBody>
          <a:bodyPr>
            <a:normAutofit/>
          </a:bodyPr>
          <a:lstStyle/>
          <a:p>
            <a:pPr marL="0" indent="0">
              <a:lnSpc>
                <a:spcPct val="150000"/>
              </a:lnSpc>
              <a:buNone/>
            </a:pPr>
            <a:r>
              <a:rPr lang="en-US" dirty="0">
                <a:latin typeface="Times New Roman" panose="02020603050405020304" pitchFamily="18" charset="0"/>
                <a:cs typeface="Times New Roman" panose="02020603050405020304" pitchFamily="18" charset="0"/>
              </a:rPr>
              <a:t>Causes physiological and psychological effects. They can be Classified under auditory and non auditory</a:t>
            </a:r>
          </a:p>
          <a:p>
            <a:pPr>
              <a:lnSpc>
                <a:spcPct val="150000"/>
              </a:lnSpc>
            </a:pPr>
            <a:r>
              <a:rPr lang="en-US" b="1" dirty="0">
                <a:solidFill>
                  <a:schemeClr val="accent1"/>
                </a:solidFill>
                <a:latin typeface="Times New Roman" panose="02020603050405020304" pitchFamily="18" charset="0"/>
                <a:cs typeface="Times New Roman" panose="02020603050405020304" pitchFamily="18" charset="0"/>
              </a:rPr>
              <a:t>Auditory-</a:t>
            </a:r>
            <a:r>
              <a:rPr lang="en-US" dirty="0">
                <a:latin typeface="Times New Roman" panose="02020603050405020304" pitchFamily="18" charset="0"/>
                <a:cs typeface="Times New Roman" panose="02020603050405020304" pitchFamily="18" charset="0"/>
              </a:rPr>
              <a:t> Most immediate effect is impairing of hearing</a:t>
            </a:r>
          </a:p>
          <a:p>
            <a:pPr>
              <a:lnSpc>
                <a:spcPct val="150000"/>
              </a:lnSpc>
            </a:pPr>
            <a:r>
              <a:rPr lang="en-US" b="1" dirty="0">
                <a:solidFill>
                  <a:schemeClr val="accent1"/>
                </a:solidFill>
                <a:latin typeface="Times New Roman" panose="02020603050405020304" pitchFamily="18" charset="0"/>
                <a:cs typeface="Times New Roman" panose="02020603050405020304" pitchFamily="18" charset="0"/>
              </a:rPr>
              <a:t>Non- auditory - </a:t>
            </a:r>
            <a:r>
              <a:rPr lang="en-US" dirty="0">
                <a:latin typeface="Times New Roman" panose="02020603050405020304" pitchFamily="18" charset="0"/>
                <a:cs typeface="Times New Roman" panose="02020603050405020304" pitchFamily="18" charset="0"/>
              </a:rPr>
              <a:t>Interference with speech communication, mental discomfort, anxiety, insomnia, hypertension, cardio vascular diseases.</a:t>
            </a:r>
          </a:p>
        </p:txBody>
      </p:sp>
    </p:spTree>
    <p:extLst>
      <p:ext uri="{BB962C8B-B14F-4D97-AF65-F5344CB8AC3E}">
        <p14:creationId xmlns:p14="http://schemas.microsoft.com/office/powerpoint/2010/main" val="29607023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Control Measures of noise pollution</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Reduction of noise at source</a:t>
            </a:r>
          </a:p>
          <a:p>
            <a:r>
              <a:rPr lang="en-US" dirty="0">
                <a:latin typeface="Times New Roman" panose="02020603050405020304" pitchFamily="18" charset="0"/>
                <a:cs typeface="Times New Roman" panose="02020603050405020304" pitchFamily="18" charset="0"/>
              </a:rPr>
              <a:t>Reduction of transmission of noise or duration of exposure</a:t>
            </a:r>
          </a:p>
          <a:p>
            <a:r>
              <a:rPr lang="en-US" dirty="0">
                <a:latin typeface="Times New Roman" panose="02020603050405020304" pitchFamily="18" charset="0"/>
                <a:cs typeface="Times New Roman" panose="02020603050405020304" pitchFamily="18" charset="0"/>
              </a:rPr>
              <a:t>Protection of receiver</a:t>
            </a:r>
          </a:p>
        </p:txBody>
      </p:sp>
    </p:spTree>
    <p:extLst>
      <p:ext uri="{BB962C8B-B14F-4D97-AF65-F5344CB8AC3E}">
        <p14:creationId xmlns:p14="http://schemas.microsoft.com/office/powerpoint/2010/main" val="1241946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82A2B-96FC-4F26-AF57-1BD61D72F2F2}"/>
              </a:ext>
            </a:extLst>
          </p:cNvPr>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BROAD CLASSIFICATION OF POLLUTION</a:t>
            </a:r>
          </a:p>
        </p:txBody>
      </p:sp>
      <p:sp>
        <p:nvSpPr>
          <p:cNvPr id="3" name="Content Placeholder 2">
            <a:extLst>
              <a:ext uri="{FF2B5EF4-FFF2-40B4-BE49-F238E27FC236}">
                <a16:creationId xmlns:a16="http://schemas.microsoft.com/office/drawing/2014/main" id="{4EE337F5-5CF3-42FA-B43A-5A8E3283B0F8}"/>
              </a:ext>
            </a:extLst>
          </p:cNvPr>
          <p:cNvSpPr>
            <a:spLocks noGrp="1"/>
          </p:cNvSpPr>
          <p:nvPr>
            <p:ph idx="1"/>
          </p:nvPr>
        </p:nvSpPr>
        <p:spPr/>
        <p:txBody>
          <a:bodyPr/>
          <a:lstStyle/>
          <a:p>
            <a:pPr marL="0" indent="0">
              <a:buNone/>
            </a:pPr>
            <a:r>
              <a:rPr lang="en-US" dirty="0"/>
              <a:t>A.(on basis of sphere of atmosphere) B. (on basis of type of pollutant)</a:t>
            </a:r>
          </a:p>
        </p:txBody>
      </p:sp>
      <p:sp>
        <p:nvSpPr>
          <p:cNvPr id="4" name="TextBox 3">
            <a:extLst>
              <a:ext uri="{FF2B5EF4-FFF2-40B4-BE49-F238E27FC236}">
                <a16:creationId xmlns:a16="http://schemas.microsoft.com/office/drawing/2014/main" id="{602E23C9-E666-4509-9F15-AE38D91D700D}"/>
              </a:ext>
            </a:extLst>
          </p:cNvPr>
          <p:cNvSpPr txBox="1"/>
          <p:nvPr/>
        </p:nvSpPr>
        <p:spPr>
          <a:xfrm>
            <a:off x="1268963" y="2459291"/>
            <a:ext cx="5453743" cy="2215991"/>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AIR POLLUTION </a:t>
            </a:r>
          </a:p>
          <a:p>
            <a:pPr marL="342900" indent="-342900">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WATER </a:t>
            </a:r>
          </a:p>
          <a:p>
            <a:pPr marL="342900" indent="-342900">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SOIL OR LAND</a:t>
            </a:r>
            <a:endParaRPr lang="en-IN" sz="2000" dirty="0">
              <a:latin typeface="Times New Roman" panose="02020603050405020304" pitchFamily="18" charset="0"/>
              <a:cs typeface="Times New Roman" panose="02020603050405020304" pitchFamily="18" charset="0"/>
            </a:endParaRPr>
          </a:p>
          <a:p>
            <a:endParaRPr lang="en-IN" dirty="0"/>
          </a:p>
        </p:txBody>
      </p:sp>
      <p:sp>
        <p:nvSpPr>
          <p:cNvPr id="6" name="TextBox 5">
            <a:extLst>
              <a:ext uri="{FF2B5EF4-FFF2-40B4-BE49-F238E27FC236}">
                <a16:creationId xmlns:a16="http://schemas.microsoft.com/office/drawing/2014/main" id="{3AA67419-EECE-41D4-A313-4E421982AD4F}"/>
              </a:ext>
            </a:extLst>
          </p:cNvPr>
          <p:cNvSpPr txBox="1"/>
          <p:nvPr/>
        </p:nvSpPr>
        <p:spPr>
          <a:xfrm>
            <a:off x="6651785" y="2160613"/>
            <a:ext cx="5453743" cy="4315027"/>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RADIOACTIVE</a:t>
            </a:r>
          </a:p>
          <a:p>
            <a:pPr marL="342900" indent="-342900">
              <a:lnSpc>
                <a:spcPct val="20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SEWAGE </a:t>
            </a:r>
          </a:p>
          <a:p>
            <a:pPr marL="342900" indent="-342900">
              <a:lnSpc>
                <a:spcPct val="20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PESTICIDE</a:t>
            </a:r>
          </a:p>
          <a:p>
            <a:pPr marL="342900" indent="-342900">
              <a:lnSpc>
                <a:spcPct val="20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NOISE </a:t>
            </a:r>
          </a:p>
          <a:p>
            <a:pPr marL="342900" indent="-342900">
              <a:lnSpc>
                <a:spcPct val="20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MARINE</a:t>
            </a:r>
          </a:p>
          <a:p>
            <a:pPr marL="342900" indent="-342900">
              <a:lnSpc>
                <a:spcPct val="20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PLASTIC </a:t>
            </a:r>
          </a:p>
          <a:p>
            <a:pPr marL="342900" indent="-342900">
              <a:lnSpc>
                <a:spcPct val="20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THERMAL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3176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D442D-BF86-4F99-AF81-3196C580EFA7}"/>
              </a:ext>
            </a:extLst>
          </p:cNvPr>
          <p:cNvSpPr>
            <a:spLocks noGrp="1"/>
          </p:cNvSpPr>
          <p:nvPr>
            <p:ph type="title"/>
          </p:nvPr>
        </p:nvSpPr>
        <p:spPr/>
        <p:txBody>
          <a:bodyPr/>
          <a:lstStyle/>
          <a:p>
            <a:r>
              <a:rPr lang="en-IN" dirty="0"/>
              <a:t>WATER POLLUTION</a:t>
            </a:r>
          </a:p>
        </p:txBody>
      </p:sp>
      <p:sp>
        <p:nvSpPr>
          <p:cNvPr id="3" name="Content Placeholder 2">
            <a:extLst>
              <a:ext uri="{FF2B5EF4-FFF2-40B4-BE49-F238E27FC236}">
                <a16:creationId xmlns:a16="http://schemas.microsoft.com/office/drawing/2014/main" id="{419E71A4-759E-40EC-99FF-47FAFEB1313C}"/>
              </a:ext>
            </a:extLst>
          </p:cNvPr>
          <p:cNvSpPr>
            <a:spLocks noGrp="1"/>
          </p:cNvSpPr>
          <p:nvPr>
            <p:ph idx="1"/>
          </p:nvPr>
        </p:nvSpPr>
        <p:spPr/>
        <p:txBody>
          <a:bodyPr>
            <a:normAutofit/>
          </a:bodyPr>
          <a:lstStyle/>
          <a:p>
            <a:pPr>
              <a:lnSpc>
                <a:spcPct val="150000"/>
              </a:lnSpc>
            </a:pPr>
            <a:r>
              <a:rPr lang="en-US" sz="2400" dirty="0">
                <a:latin typeface="Times New Roman" panose="02020603050405020304" pitchFamily="18" charset="0"/>
                <a:cs typeface="Times New Roman" panose="02020603050405020304" pitchFamily="18" charset="0"/>
              </a:rPr>
              <a:t>DETERIORATION IN PHYSICAL,CHEMICAL AND BIOLOGICAL PROPOERTIES OF WATER DUE TO ADDITION OF FOREIGN MATERIALS(NATURAL OR ANTHROPOGENIC) .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7704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at Is Water Pollution? | Conscious Water">
            <a:extLst>
              <a:ext uri="{FF2B5EF4-FFF2-40B4-BE49-F238E27FC236}">
                <a16:creationId xmlns:a16="http://schemas.microsoft.com/office/drawing/2014/main" id="{8A7CF839-811E-493B-A113-7A3B9C83C5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7126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5CBF8-3CCC-4278-BBA3-F74B5C5922EC}"/>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TYPES OF WATER POLLUTION</a:t>
            </a:r>
          </a:p>
        </p:txBody>
      </p:sp>
      <p:sp>
        <p:nvSpPr>
          <p:cNvPr id="3" name="Content Placeholder 2">
            <a:extLst>
              <a:ext uri="{FF2B5EF4-FFF2-40B4-BE49-F238E27FC236}">
                <a16:creationId xmlns:a16="http://schemas.microsoft.com/office/drawing/2014/main" id="{F8650272-2ADD-4985-A26B-1385698C31FE}"/>
              </a:ext>
            </a:extLst>
          </p:cNvPr>
          <p:cNvSpPr>
            <a:spLocks noGrp="1"/>
          </p:cNvSpPr>
          <p:nvPr>
            <p:ph idx="1"/>
          </p:nvPr>
        </p:nvSpPr>
        <p:spPr/>
        <p:txBody>
          <a:bodyPr/>
          <a:lstStyle/>
          <a:p>
            <a:pPr marL="0" indent="0">
              <a:buNone/>
            </a:pPr>
            <a:r>
              <a:rPr lang="en-US" b="1" dirty="0">
                <a:solidFill>
                  <a:schemeClr val="accent1"/>
                </a:solidFill>
              </a:rPr>
              <a:t>On the basis of sources and storage it may be divided into 5 categories</a:t>
            </a:r>
          </a:p>
          <a:p>
            <a:r>
              <a:rPr lang="en-US" dirty="0"/>
              <a:t>Ground water pollution</a:t>
            </a:r>
          </a:p>
          <a:p>
            <a:r>
              <a:rPr lang="en-US" dirty="0"/>
              <a:t> Surface water pollution </a:t>
            </a:r>
          </a:p>
          <a:p>
            <a:r>
              <a:rPr lang="en-US" dirty="0"/>
              <a:t>Lake water pollution</a:t>
            </a:r>
          </a:p>
          <a:p>
            <a:r>
              <a:rPr lang="en-US" dirty="0"/>
              <a:t> River water pollution </a:t>
            </a:r>
          </a:p>
          <a:p>
            <a:r>
              <a:rPr lang="en-US" dirty="0"/>
              <a:t>Sea water pollution</a:t>
            </a:r>
            <a:endParaRPr lang="en-IN" b="1" dirty="0">
              <a:solidFill>
                <a:schemeClr val="accent1"/>
              </a:solidFill>
            </a:endParaRPr>
          </a:p>
        </p:txBody>
      </p:sp>
      <p:pic>
        <p:nvPicPr>
          <p:cNvPr id="5" name="Picture 4">
            <a:extLst>
              <a:ext uri="{FF2B5EF4-FFF2-40B4-BE49-F238E27FC236}">
                <a16:creationId xmlns:a16="http://schemas.microsoft.com/office/drawing/2014/main" id="{E61915E0-8F3F-4408-82A6-E5FB24BD10DD}"/>
              </a:ext>
            </a:extLst>
          </p:cNvPr>
          <p:cNvPicPr>
            <a:picLocks noChangeAspect="1"/>
          </p:cNvPicPr>
          <p:nvPr/>
        </p:nvPicPr>
        <p:blipFill>
          <a:blip r:embed="rId2"/>
          <a:stretch>
            <a:fillRect/>
          </a:stretch>
        </p:blipFill>
        <p:spPr>
          <a:xfrm>
            <a:off x="5087912" y="2269268"/>
            <a:ext cx="6849431" cy="2991267"/>
          </a:xfrm>
          <a:prstGeom prst="rect">
            <a:avLst/>
          </a:prstGeom>
        </p:spPr>
      </p:pic>
      <p:sp>
        <p:nvSpPr>
          <p:cNvPr id="6" name="Oval 5">
            <a:extLst>
              <a:ext uri="{FF2B5EF4-FFF2-40B4-BE49-F238E27FC236}">
                <a16:creationId xmlns:a16="http://schemas.microsoft.com/office/drawing/2014/main" id="{6FEA7B64-2F36-454A-9385-878227A46C9C}"/>
              </a:ext>
            </a:extLst>
          </p:cNvPr>
          <p:cNvSpPr/>
          <p:nvPr/>
        </p:nvSpPr>
        <p:spPr>
          <a:xfrm>
            <a:off x="8126963" y="4739951"/>
            <a:ext cx="970384" cy="922965"/>
          </a:xfrm>
          <a:prstGeom prst="ellips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7" name="Oval 6">
            <a:extLst>
              <a:ext uri="{FF2B5EF4-FFF2-40B4-BE49-F238E27FC236}">
                <a16:creationId xmlns:a16="http://schemas.microsoft.com/office/drawing/2014/main" id="{2D4569CB-3C10-4B0D-94B8-13AF82BA9029}"/>
              </a:ext>
            </a:extLst>
          </p:cNvPr>
          <p:cNvSpPr/>
          <p:nvPr/>
        </p:nvSpPr>
        <p:spPr>
          <a:xfrm>
            <a:off x="4935894" y="4805265"/>
            <a:ext cx="475861" cy="898913"/>
          </a:xfrm>
          <a:prstGeom prst="ellips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46622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B021B-A60D-4D78-8885-7B4CA1BD2EFD}"/>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TYPES OF WATER POLLUTION</a:t>
            </a:r>
          </a:p>
        </p:txBody>
      </p:sp>
      <p:sp>
        <p:nvSpPr>
          <p:cNvPr id="3" name="Content Placeholder 2">
            <a:extLst>
              <a:ext uri="{FF2B5EF4-FFF2-40B4-BE49-F238E27FC236}">
                <a16:creationId xmlns:a16="http://schemas.microsoft.com/office/drawing/2014/main" id="{903E857A-8091-4616-BB79-FFC02389139D}"/>
              </a:ext>
            </a:extLst>
          </p:cNvPr>
          <p:cNvSpPr>
            <a:spLocks noGrp="1"/>
          </p:cNvSpPr>
          <p:nvPr>
            <p:ph idx="1"/>
          </p:nvPr>
        </p:nvSpPr>
        <p:spPr/>
        <p:txBody>
          <a:bodyPr/>
          <a:lstStyle/>
          <a:p>
            <a:r>
              <a:rPr lang="en-US" dirty="0"/>
              <a:t>On the basis of changes in properties of water, water pollution can be classified mainly into 4 categories</a:t>
            </a:r>
          </a:p>
          <a:p>
            <a:pPr>
              <a:buFont typeface="Wingdings" panose="05000000000000000000" pitchFamily="2" charset="2"/>
              <a:buChar char="§"/>
            </a:pPr>
            <a:r>
              <a:rPr lang="en-US" dirty="0"/>
              <a:t>Physical pollution of water </a:t>
            </a:r>
          </a:p>
          <a:p>
            <a:pPr>
              <a:buFont typeface="Wingdings" panose="05000000000000000000" pitchFamily="2" charset="2"/>
              <a:buChar char="§"/>
            </a:pPr>
            <a:r>
              <a:rPr lang="en-US" dirty="0"/>
              <a:t>Chemical pollution of water</a:t>
            </a:r>
          </a:p>
          <a:p>
            <a:pPr>
              <a:buFont typeface="Wingdings" panose="05000000000000000000" pitchFamily="2" charset="2"/>
              <a:buChar char="§"/>
            </a:pPr>
            <a:r>
              <a:rPr lang="en-US" dirty="0"/>
              <a:t> Biological pollution of water</a:t>
            </a:r>
          </a:p>
          <a:p>
            <a:pPr>
              <a:buFont typeface="Wingdings" panose="05000000000000000000" pitchFamily="2" charset="2"/>
              <a:buChar char="§"/>
            </a:pPr>
            <a:r>
              <a:rPr lang="en-US" dirty="0"/>
              <a:t> Physiological pollution of water</a:t>
            </a:r>
            <a:endParaRPr lang="en-IN" dirty="0"/>
          </a:p>
        </p:txBody>
      </p:sp>
    </p:spTree>
    <p:extLst>
      <p:ext uri="{BB962C8B-B14F-4D97-AF65-F5344CB8AC3E}">
        <p14:creationId xmlns:p14="http://schemas.microsoft.com/office/powerpoint/2010/main" val="1130712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E7F06-9493-4547-86F0-A8E37E0FCF23}"/>
              </a:ext>
            </a:extLst>
          </p:cNvPr>
          <p:cNvSpPr>
            <a:spLocks noGrp="1"/>
          </p:cNvSpPr>
          <p:nvPr>
            <p:ph type="title"/>
          </p:nvPr>
        </p:nvSpPr>
        <p:spPr/>
        <p:txBody>
          <a:bodyPr/>
          <a:lstStyle/>
          <a:p>
            <a:r>
              <a:rPr lang="en-IN" sz="4400" b="1" dirty="0">
                <a:latin typeface="Times New Roman" panose="02020603050405020304" pitchFamily="18" charset="0"/>
                <a:cs typeface="Times New Roman" panose="02020603050405020304" pitchFamily="18" charset="0"/>
              </a:rPr>
              <a:t>Sources</a:t>
            </a:r>
            <a:r>
              <a:rPr lang="en-IN" sz="4400" b="1" spc="-20" dirty="0">
                <a:latin typeface="Times New Roman" panose="02020603050405020304" pitchFamily="18" charset="0"/>
                <a:cs typeface="Times New Roman" panose="02020603050405020304" pitchFamily="18" charset="0"/>
              </a:rPr>
              <a:t> </a:t>
            </a:r>
            <a:r>
              <a:rPr lang="en-IN" sz="4400" b="1" dirty="0">
                <a:latin typeface="Times New Roman" panose="02020603050405020304" pitchFamily="18" charset="0"/>
                <a:cs typeface="Times New Roman" panose="02020603050405020304" pitchFamily="18" charset="0"/>
              </a:rPr>
              <a:t>of</a:t>
            </a:r>
            <a:r>
              <a:rPr lang="en-IN" sz="4400" b="1" spc="-20" dirty="0">
                <a:latin typeface="Times New Roman" panose="02020603050405020304" pitchFamily="18" charset="0"/>
                <a:cs typeface="Times New Roman" panose="02020603050405020304" pitchFamily="18" charset="0"/>
              </a:rPr>
              <a:t> </a:t>
            </a:r>
            <a:r>
              <a:rPr lang="en-IN" sz="4400" b="1" dirty="0">
                <a:latin typeface="Times New Roman" panose="02020603050405020304" pitchFamily="18" charset="0"/>
                <a:cs typeface="Times New Roman" panose="02020603050405020304" pitchFamily="18" charset="0"/>
              </a:rPr>
              <a:t>water</a:t>
            </a:r>
            <a:r>
              <a:rPr lang="en-IN" sz="4400" b="1" spc="-70" dirty="0">
                <a:latin typeface="Times New Roman" panose="02020603050405020304" pitchFamily="18" charset="0"/>
                <a:cs typeface="Times New Roman" panose="02020603050405020304" pitchFamily="18" charset="0"/>
              </a:rPr>
              <a:t> </a:t>
            </a:r>
            <a:r>
              <a:rPr lang="en-IN" sz="4400" b="1" spc="-10" dirty="0">
                <a:latin typeface="Times New Roman" panose="02020603050405020304" pitchFamily="18" charset="0"/>
                <a:cs typeface="Times New Roman" panose="02020603050405020304" pitchFamily="18" charset="0"/>
              </a:rPr>
              <a:t>pollution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CC20335-AC7D-4369-BAA9-1C5BE5D43AB6}"/>
              </a:ext>
            </a:extLst>
          </p:cNvPr>
          <p:cNvSpPr>
            <a:spLocks noGrp="1"/>
          </p:cNvSpPr>
          <p:nvPr>
            <p:ph idx="1"/>
          </p:nvPr>
        </p:nvSpPr>
        <p:spPr/>
        <p:txBody>
          <a:bodyPr>
            <a:normAutofit lnSpcReduction="10000"/>
          </a:bodyPr>
          <a:lstStyle/>
          <a:p>
            <a:pPr marL="278765" indent="-260350">
              <a:lnSpc>
                <a:spcPct val="100000"/>
              </a:lnSpc>
              <a:spcBef>
                <a:spcPts val="335"/>
              </a:spcBef>
              <a:buSzPct val="95918"/>
              <a:buAutoNum type="arabicPeriod"/>
              <a:tabLst>
                <a:tab pos="278765" algn="l"/>
              </a:tabLst>
            </a:pPr>
            <a:r>
              <a:rPr lang="en-US" sz="2800" dirty="0">
                <a:latin typeface="Times New Roman" panose="02020603050405020304" pitchFamily="18" charset="0"/>
                <a:cs typeface="Times New Roman" panose="02020603050405020304" pitchFamily="18" charset="0"/>
              </a:rPr>
              <a:t>SEWAGE</a:t>
            </a:r>
            <a:r>
              <a:rPr lang="en-US" sz="2800" spc="15"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AND</a:t>
            </a:r>
            <a:r>
              <a:rPr lang="en-US" sz="2800" spc="-3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DOMESTIC</a:t>
            </a:r>
            <a:r>
              <a:rPr lang="en-US" sz="2800" spc="-15" dirty="0">
                <a:latin typeface="Times New Roman" panose="02020603050405020304" pitchFamily="18" charset="0"/>
                <a:cs typeface="Times New Roman" panose="02020603050405020304" pitchFamily="18" charset="0"/>
              </a:rPr>
              <a:t> </a:t>
            </a:r>
            <a:r>
              <a:rPr lang="en-US" sz="2800" spc="-10" dirty="0">
                <a:latin typeface="Times New Roman" panose="02020603050405020304" pitchFamily="18" charset="0"/>
                <a:cs typeface="Times New Roman" panose="02020603050405020304" pitchFamily="18" charset="0"/>
              </a:rPr>
              <a:t>WASTES</a:t>
            </a:r>
            <a:endParaRPr lang="en-US" sz="2800" dirty="0">
              <a:latin typeface="Times New Roman" panose="02020603050405020304" pitchFamily="18" charset="0"/>
              <a:cs typeface="Times New Roman" panose="02020603050405020304" pitchFamily="18" charset="0"/>
            </a:endParaRPr>
          </a:p>
          <a:p>
            <a:pPr marL="267970" indent="-260350">
              <a:lnSpc>
                <a:spcPts val="2915"/>
              </a:lnSpc>
              <a:spcBef>
                <a:spcPts val="235"/>
              </a:spcBef>
              <a:buSzPct val="95918"/>
              <a:buAutoNum type="arabicPeriod"/>
              <a:tabLst>
                <a:tab pos="267970" algn="l"/>
              </a:tabLst>
            </a:pPr>
            <a:r>
              <a:rPr lang="en-US" sz="2800" spc="-10" dirty="0">
                <a:latin typeface="Times New Roman" panose="02020603050405020304" pitchFamily="18" charset="0"/>
                <a:cs typeface="Times New Roman" panose="02020603050405020304" pitchFamily="18" charset="0"/>
              </a:rPr>
              <a:t>INDUSTRIAL</a:t>
            </a:r>
            <a:r>
              <a:rPr lang="en-US" sz="2800" spc="-145" dirty="0">
                <a:latin typeface="Times New Roman" panose="02020603050405020304" pitchFamily="18" charset="0"/>
                <a:cs typeface="Times New Roman" panose="02020603050405020304" pitchFamily="18" charset="0"/>
              </a:rPr>
              <a:t> </a:t>
            </a:r>
            <a:r>
              <a:rPr lang="en-US" sz="2800" spc="-10" dirty="0">
                <a:latin typeface="Times New Roman" panose="02020603050405020304" pitchFamily="18" charset="0"/>
                <a:cs typeface="Times New Roman" panose="02020603050405020304" pitchFamily="18" charset="0"/>
              </a:rPr>
              <a:t>EFFLUENTS</a:t>
            </a:r>
            <a:endParaRPr lang="en-US" sz="2800" dirty="0">
              <a:latin typeface="Times New Roman" panose="02020603050405020304" pitchFamily="18" charset="0"/>
              <a:cs typeface="Times New Roman" panose="02020603050405020304" pitchFamily="18" charset="0"/>
            </a:endParaRPr>
          </a:p>
          <a:p>
            <a:pPr marL="267970" indent="-260350">
              <a:lnSpc>
                <a:spcPts val="2895"/>
              </a:lnSpc>
              <a:buSzPct val="95918"/>
              <a:buAutoNum type="arabicPeriod"/>
              <a:tabLst>
                <a:tab pos="267970" algn="l"/>
              </a:tabLst>
            </a:pPr>
            <a:r>
              <a:rPr lang="en-US" sz="2800" spc="-55" dirty="0">
                <a:latin typeface="Times New Roman" panose="02020603050405020304" pitchFamily="18" charset="0"/>
                <a:cs typeface="Times New Roman" panose="02020603050405020304" pitchFamily="18" charset="0"/>
              </a:rPr>
              <a:t>AGRICULTURAL</a:t>
            </a:r>
            <a:r>
              <a:rPr lang="en-US" sz="2800" spc="-60" dirty="0">
                <a:latin typeface="Times New Roman" panose="02020603050405020304" pitchFamily="18" charset="0"/>
                <a:cs typeface="Times New Roman" panose="02020603050405020304" pitchFamily="18" charset="0"/>
              </a:rPr>
              <a:t> </a:t>
            </a:r>
            <a:r>
              <a:rPr lang="en-US" sz="2800" spc="-10" dirty="0">
                <a:latin typeface="Times New Roman" panose="02020603050405020304" pitchFamily="18" charset="0"/>
                <a:cs typeface="Times New Roman" panose="02020603050405020304" pitchFamily="18" charset="0"/>
              </a:rPr>
              <a:t>DISCHARGES</a:t>
            </a:r>
            <a:endParaRPr lang="en-US" sz="2800" dirty="0">
              <a:latin typeface="Times New Roman" panose="02020603050405020304" pitchFamily="18" charset="0"/>
              <a:cs typeface="Times New Roman" panose="02020603050405020304" pitchFamily="18" charset="0"/>
            </a:endParaRPr>
          </a:p>
          <a:p>
            <a:pPr marL="267970" indent="-260350">
              <a:lnSpc>
                <a:spcPts val="2895"/>
              </a:lnSpc>
              <a:buSzPct val="95918"/>
              <a:buAutoNum type="arabicPeriod"/>
              <a:tabLst>
                <a:tab pos="267970" algn="l"/>
              </a:tabLst>
            </a:pPr>
            <a:r>
              <a:rPr lang="en-US" sz="2800" spc="-10" dirty="0">
                <a:latin typeface="Times New Roman" panose="02020603050405020304" pitchFamily="18" charset="0"/>
                <a:cs typeface="Times New Roman" panose="02020603050405020304" pitchFamily="18" charset="0"/>
              </a:rPr>
              <a:t>FERTILIZERS</a:t>
            </a:r>
            <a:endParaRPr lang="en-US" sz="2800" dirty="0">
              <a:latin typeface="Times New Roman" panose="02020603050405020304" pitchFamily="18" charset="0"/>
              <a:cs typeface="Times New Roman" panose="02020603050405020304" pitchFamily="18" charset="0"/>
            </a:endParaRPr>
          </a:p>
          <a:p>
            <a:pPr marL="267970" indent="-260350">
              <a:lnSpc>
                <a:spcPts val="2895"/>
              </a:lnSpc>
              <a:buSzPct val="95918"/>
              <a:buAutoNum type="arabicPeriod"/>
              <a:tabLst>
                <a:tab pos="267970" algn="l"/>
              </a:tabLst>
            </a:pPr>
            <a:r>
              <a:rPr lang="en-US" sz="2800" spc="-10" dirty="0">
                <a:latin typeface="Times New Roman" panose="02020603050405020304" pitchFamily="18" charset="0"/>
                <a:cs typeface="Times New Roman" panose="02020603050405020304" pitchFamily="18" charset="0"/>
              </a:rPr>
              <a:t>DETERGENTS</a:t>
            </a:r>
            <a:endParaRPr lang="en-US" sz="2800" dirty="0">
              <a:latin typeface="Times New Roman" panose="02020603050405020304" pitchFamily="18" charset="0"/>
              <a:cs typeface="Times New Roman" panose="02020603050405020304" pitchFamily="18" charset="0"/>
            </a:endParaRPr>
          </a:p>
          <a:p>
            <a:pPr marL="267970" indent="-260350">
              <a:lnSpc>
                <a:spcPts val="2895"/>
              </a:lnSpc>
              <a:buSzPct val="95918"/>
              <a:buAutoNum type="arabicPeriod"/>
              <a:tabLst>
                <a:tab pos="267970" algn="l"/>
              </a:tabLst>
            </a:pPr>
            <a:r>
              <a:rPr lang="en-US" sz="2800" dirty="0">
                <a:latin typeface="Times New Roman" panose="02020603050405020304" pitchFamily="18" charset="0"/>
                <a:cs typeface="Times New Roman" panose="02020603050405020304" pitchFamily="18" charset="0"/>
              </a:rPr>
              <a:t>TOXIC </a:t>
            </a:r>
            <a:r>
              <a:rPr lang="en-US" sz="2800" spc="-10" dirty="0">
                <a:latin typeface="Times New Roman" panose="02020603050405020304" pitchFamily="18" charset="0"/>
                <a:cs typeface="Times New Roman" panose="02020603050405020304" pitchFamily="18" charset="0"/>
              </a:rPr>
              <a:t>METALS</a:t>
            </a:r>
            <a:endParaRPr lang="en-US" sz="2800" dirty="0">
              <a:latin typeface="Times New Roman" panose="02020603050405020304" pitchFamily="18" charset="0"/>
              <a:cs typeface="Times New Roman" panose="02020603050405020304" pitchFamily="18" charset="0"/>
            </a:endParaRPr>
          </a:p>
          <a:p>
            <a:pPr marL="267970" indent="-260350">
              <a:lnSpc>
                <a:spcPts val="2895"/>
              </a:lnSpc>
              <a:buSzPct val="95918"/>
              <a:buAutoNum type="arabicPeriod"/>
              <a:tabLst>
                <a:tab pos="267970" algn="l"/>
              </a:tabLst>
            </a:pPr>
            <a:r>
              <a:rPr lang="en-US" sz="2800" spc="-10" dirty="0">
                <a:latin typeface="Times New Roman" panose="02020603050405020304" pitchFamily="18" charset="0"/>
                <a:cs typeface="Times New Roman" panose="02020603050405020304" pitchFamily="18" charset="0"/>
              </a:rPr>
              <a:t>SILTATION</a:t>
            </a:r>
            <a:endParaRPr lang="en-US" sz="2800" dirty="0">
              <a:latin typeface="Times New Roman" panose="02020603050405020304" pitchFamily="18" charset="0"/>
              <a:cs typeface="Times New Roman" panose="02020603050405020304" pitchFamily="18" charset="0"/>
            </a:endParaRPr>
          </a:p>
          <a:p>
            <a:pPr marL="267970" indent="-260350">
              <a:lnSpc>
                <a:spcPts val="2895"/>
              </a:lnSpc>
              <a:buSzPct val="95918"/>
              <a:buAutoNum type="arabicPeriod"/>
              <a:tabLst>
                <a:tab pos="267970" algn="l"/>
              </a:tabLst>
            </a:pPr>
            <a:r>
              <a:rPr lang="en-US" sz="2800" dirty="0">
                <a:latin typeface="Times New Roman" panose="02020603050405020304" pitchFamily="18" charset="0"/>
                <a:cs typeface="Times New Roman" panose="02020603050405020304" pitchFamily="18" charset="0"/>
              </a:rPr>
              <a:t>THERMAL</a:t>
            </a:r>
            <a:r>
              <a:rPr lang="en-US" sz="2800" spc="-45" dirty="0">
                <a:latin typeface="Times New Roman" panose="02020603050405020304" pitchFamily="18" charset="0"/>
                <a:cs typeface="Times New Roman" panose="02020603050405020304" pitchFamily="18" charset="0"/>
              </a:rPr>
              <a:t> </a:t>
            </a:r>
            <a:r>
              <a:rPr lang="en-US" sz="2800" spc="-10" dirty="0">
                <a:latin typeface="Times New Roman" panose="02020603050405020304" pitchFamily="18" charset="0"/>
                <a:cs typeface="Times New Roman" panose="02020603050405020304" pitchFamily="18" charset="0"/>
              </a:rPr>
              <a:t>POLLUTANTS</a:t>
            </a:r>
            <a:endParaRPr lang="en-US" sz="2800" dirty="0">
              <a:latin typeface="Times New Roman" panose="02020603050405020304" pitchFamily="18" charset="0"/>
              <a:cs typeface="Times New Roman" panose="02020603050405020304" pitchFamily="18" charset="0"/>
            </a:endParaRPr>
          </a:p>
          <a:p>
            <a:pPr marL="267970" indent="-260350">
              <a:lnSpc>
                <a:spcPts val="2915"/>
              </a:lnSpc>
              <a:buSzPct val="95918"/>
              <a:buAutoNum type="arabicPeriod"/>
              <a:tabLst>
                <a:tab pos="267970" algn="l"/>
              </a:tabLst>
            </a:pPr>
            <a:r>
              <a:rPr lang="en-US" sz="2800" spc="-10" dirty="0">
                <a:latin typeface="Times New Roman" panose="02020603050405020304" pitchFamily="18" charset="0"/>
                <a:cs typeface="Times New Roman" panose="02020603050405020304" pitchFamily="18" charset="0"/>
              </a:rPr>
              <a:t>RADIO</a:t>
            </a:r>
            <a:r>
              <a:rPr lang="en-US" sz="2800" spc="-3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ACTIVE</a:t>
            </a:r>
            <a:r>
              <a:rPr lang="en-US" sz="2800" spc="-5" dirty="0">
                <a:latin typeface="Times New Roman" panose="02020603050405020304" pitchFamily="18" charset="0"/>
                <a:cs typeface="Times New Roman" panose="02020603050405020304" pitchFamily="18" charset="0"/>
              </a:rPr>
              <a:t> </a:t>
            </a:r>
            <a:r>
              <a:rPr lang="en-US" sz="2800" spc="-10" dirty="0">
                <a:latin typeface="Times New Roman" panose="02020603050405020304" pitchFamily="18" charset="0"/>
                <a:cs typeface="Times New Roman" panose="02020603050405020304" pitchFamily="18" charset="0"/>
              </a:rPr>
              <a:t>METALS</a:t>
            </a:r>
            <a:endParaRPr lang="en-US" sz="28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104610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E7F06-9493-4547-86F0-A8E37E0FCF23}"/>
              </a:ext>
            </a:extLst>
          </p:cNvPr>
          <p:cNvSpPr>
            <a:spLocks noGrp="1"/>
          </p:cNvSpPr>
          <p:nvPr>
            <p:ph type="title"/>
          </p:nvPr>
        </p:nvSpPr>
        <p:spPr>
          <a:xfrm>
            <a:off x="838200" y="365126"/>
            <a:ext cx="10515600" cy="653778"/>
          </a:xfrm>
        </p:spPr>
        <p:txBody>
          <a:bodyPr>
            <a:normAutofit fontScale="90000"/>
          </a:bodyPr>
          <a:lstStyle/>
          <a:p>
            <a:r>
              <a:rPr lang="en-IN" sz="4400" b="1" dirty="0">
                <a:latin typeface="Times New Roman" panose="02020603050405020304" pitchFamily="18" charset="0"/>
                <a:cs typeface="Times New Roman" panose="02020603050405020304" pitchFamily="18" charset="0"/>
              </a:rPr>
              <a:t>Sources</a:t>
            </a:r>
            <a:r>
              <a:rPr lang="en-IN" sz="4400" b="1" spc="-20" dirty="0">
                <a:latin typeface="Times New Roman" panose="02020603050405020304" pitchFamily="18" charset="0"/>
                <a:cs typeface="Times New Roman" panose="02020603050405020304" pitchFamily="18" charset="0"/>
              </a:rPr>
              <a:t> </a:t>
            </a:r>
            <a:r>
              <a:rPr lang="en-IN" sz="4400" b="1" dirty="0">
                <a:latin typeface="Times New Roman" panose="02020603050405020304" pitchFamily="18" charset="0"/>
                <a:cs typeface="Times New Roman" panose="02020603050405020304" pitchFamily="18" charset="0"/>
              </a:rPr>
              <a:t>of</a:t>
            </a:r>
            <a:r>
              <a:rPr lang="en-IN" sz="4400" b="1" spc="-20" dirty="0">
                <a:latin typeface="Times New Roman" panose="02020603050405020304" pitchFamily="18" charset="0"/>
                <a:cs typeface="Times New Roman" panose="02020603050405020304" pitchFamily="18" charset="0"/>
              </a:rPr>
              <a:t> </a:t>
            </a:r>
            <a:r>
              <a:rPr lang="en-IN" sz="4400" b="1" dirty="0">
                <a:latin typeface="Times New Roman" panose="02020603050405020304" pitchFamily="18" charset="0"/>
                <a:cs typeface="Times New Roman" panose="02020603050405020304" pitchFamily="18" charset="0"/>
              </a:rPr>
              <a:t>water</a:t>
            </a:r>
            <a:r>
              <a:rPr lang="en-IN" sz="4400" b="1" spc="-70" dirty="0">
                <a:latin typeface="Times New Roman" panose="02020603050405020304" pitchFamily="18" charset="0"/>
                <a:cs typeface="Times New Roman" panose="02020603050405020304" pitchFamily="18" charset="0"/>
              </a:rPr>
              <a:t> </a:t>
            </a:r>
            <a:r>
              <a:rPr lang="en-IN" sz="4400" b="1" spc="-10" dirty="0">
                <a:latin typeface="Times New Roman" panose="02020603050405020304" pitchFamily="18" charset="0"/>
                <a:cs typeface="Times New Roman" panose="02020603050405020304" pitchFamily="18" charset="0"/>
              </a:rPr>
              <a:t>pollution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CC20335-AC7D-4369-BAA9-1C5BE5D43AB6}"/>
              </a:ext>
            </a:extLst>
          </p:cNvPr>
          <p:cNvSpPr>
            <a:spLocks noGrp="1"/>
          </p:cNvSpPr>
          <p:nvPr>
            <p:ph idx="1"/>
          </p:nvPr>
        </p:nvSpPr>
        <p:spPr>
          <a:xfrm>
            <a:off x="838200" y="1018904"/>
            <a:ext cx="10515600" cy="5158059"/>
          </a:xfrm>
        </p:spPr>
        <p:txBody>
          <a:bodyPr>
            <a:normAutofit/>
          </a:bodyPr>
          <a:lstStyle/>
          <a:p>
            <a:pPr marL="278765" indent="-260350">
              <a:lnSpc>
                <a:spcPct val="100000"/>
              </a:lnSpc>
              <a:spcBef>
                <a:spcPts val="335"/>
              </a:spcBef>
              <a:buSzPct val="95918"/>
              <a:buAutoNum type="arabicPeriod"/>
              <a:tabLst>
                <a:tab pos="278765" algn="l"/>
              </a:tabLst>
            </a:pPr>
            <a:r>
              <a:rPr lang="en-IN" sz="2400" dirty="0">
                <a:solidFill>
                  <a:schemeClr val="accent1"/>
                </a:solidFill>
                <a:latin typeface="Times New Roman" panose="02020603050405020304" pitchFamily="18" charset="0"/>
                <a:cs typeface="Times New Roman" panose="02020603050405020304" pitchFamily="18" charset="0"/>
              </a:rPr>
              <a:t>SEWAGE AND DOMESTIC WASTES</a:t>
            </a:r>
          </a:p>
          <a:p>
            <a:pPr marL="18415" indent="0">
              <a:lnSpc>
                <a:spcPct val="100000"/>
              </a:lnSpc>
              <a:spcBef>
                <a:spcPts val="335"/>
              </a:spcBef>
              <a:buSzPct val="95918"/>
              <a:buNone/>
              <a:tabLst>
                <a:tab pos="278765" algn="l"/>
              </a:tabLst>
            </a:pPr>
            <a:r>
              <a:rPr lang="en-IN" sz="2400" dirty="0">
                <a:latin typeface="Times New Roman" panose="02020603050405020304" pitchFamily="18" charset="0"/>
                <a:cs typeface="Times New Roman" panose="02020603050405020304" pitchFamily="18" charset="0"/>
              </a:rPr>
              <a:t>Sewage is cloudy dilute solution. Around 75% of water pollution is caused by </a:t>
            </a:r>
            <a:r>
              <a:rPr lang="en-IN" sz="2400" dirty="0" err="1">
                <a:latin typeface="Times New Roman" panose="02020603050405020304" pitchFamily="18" charset="0"/>
                <a:cs typeface="Times New Roman" panose="02020603050405020304" pitchFamily="18" charset="0"/>
              </a:rPr>
              <a:t>sewage,domestic</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wasteandfood</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processing.Sewage</a:t>
            </a:r>
            <a:r>
              <a:rPr lang="en-IN" sz="2400" dirty="0">
                <a:latin typeface="Times New Roman" panose="02020603050405020304" pitchFamily="18" charset="0"/>
                <a:cs typeface="Times New Roman" panose="02020603050405020304" pitchFamily="18" charset="0"/>
              </a:rPr>
              <a:t> and domestic waste also include human excreta, soap, detergent, metal ,glass etc.</a:t>
            </a:r>
          </a:p>
          <a:p>
            <a:pPr marL="18415" indent="0">
              <a:lnSpc>
                <a:spcPct val="100000"/>
              </a:lnSpc>
              <a:spcBef>
                <a:spcPts val="335"/>
              </a:spcBef>
              <a:buSzPct val="95918"/>
              <a:buNone/>
              <a:tabLst>
                <a:tab pos="278765" algn="l"/>
              </a:tabLst>
            </a:pPr>
            <a:r>
              <a:rPr lang="en-IN" sz="2400" dirty="0">
                <a:latin typeface="Times New Roman" panose="02020603050405020304" pitchFamily="18" charset="0"/>
                <a:cs typeface="Times New Roman" panose="02020603050405020304" pitchFamily="18" charset="0"/>
              </a:rPr>
              <a:t> </a:t>
            </a:r>
            <a:r>
              <a:rPr lang="en-IN" sz="2400" dirty="0">
                <a:solidFill>
                  <a:schemeClr val="accent1"/>
                </a:solidFill>
                <a:latin typeface="Times New Roman" panose="02020603050405020304" pitchFamily="18" charset="0"/>
                <a:cs typeface="Times New Roman" panose="02020603050405020304" pitchFamily="18" charset="0"/>
              </a:rPr>
              <a:t>2. INDUSTRIAL EFFLUENTS </a:t>
            </a:r>
          </a:p>
          <a:p>
            <a:pPr marL="18415" indent="0">
              <a:lnSpc>
                <a:spcPct val="100000"/>
              </a:lnSpc>
              <a:spcBef>
                <a:spcPts val="335"/>
              </a:spcBef>
              <a:buSzPct val="95918"/>
              <a:buNone/>
              <a:tabLst>
                <a:tab pos="278765" algn="l"/>
              </a:tabLst>
            </a:pPr>
            <a:r>
              <a:rPr lang="en-IN" sz="2400" dirty="0">
                <a:latin typeface="Times New Roman" panose="02020603050405020304" pitchFamily="18" charset="0"/>
                <a:cs typeface="Times New Roman" panose="02020603050405020304" pitchFamily="18" charset="0"/>
              </a:rPr>
              <a:t>They contain toxic chemicals, phenols ,ketones etc. sulphuric acid waste from coal </a:t>
            </a:r>
            <a:r>
              <a:rPr lang="en-IN" sz="2400" dirty="0" err="1">
                <a:latin typeface="Times New Roman" panose="02020603050405020304" pitchFamily="18" charset="0"/>
                <a:cs typeface="Times New Roman" panose="02020603050405020304" pitchFamily="18" charset="0"/>
              </a:rPr>
              <a:t>minesis</a:t>
            </a:r>
            <a:r>
              <a:rPr lang="en-IN" sz="2400" dirty="0">
                <a:latin typeface="Times New Roman" panose="02020603050405020304" pitchFamily="18" charset="0"/>
                <a:cs typeface="Times New Roman" panose="02020603050405020304" pitchFamily="18" charset="0"/>
              </a:rPr>
              <a:t> a chronic pollutant that enhances hardness of  water and corrodes concrete.</a:t>
            </a:r>
          </a:p>
          <a:p>
            <a:pPr marL="18415" indent="0">
              <a:lnSpc>
                <a:spcPct val="100000"/>
              </a:lnSpc>
              <a:spcBef>
                <a:spcPts val="335"/>
              </a:spcBef>
              <a:buSzPct val="95918"/>
              <a:buNone/>
              <a:tabLst>
                <a:tab pos="278765" algn="l"/>
              </a:tabLst>
            </a:pPr>
            <a:r>
              <a:rPr lang="en-IN" sz="2400" dirty="0">
                <a:solidFill>
                  <a:schemeClr val="accent1"/>
                </a:solidFill>
                <a:latin typeface="Times New Roman" panose="02020603050405020304" pitchFamily="18" charset="0"/>
                <a:cs typeface="Times New Roman" panose="02020603050405020304" pitchFamily="18" charset="0"/>
              </a:rPr>
              <a:t>3. AGRICULTURAL DISCHARGES</a:t>
            </a:r>
          </a:p>
          <a:p>
            <a:pPr marL="18415" indent="0">
              <a:lnSpc>
                <a:spcPct val="100000"/>
              </a:lnSpc>
              <a:spcBef>
                <a:spcPts val="335"/>
              </a:spcBef>
              <a:buSzPct val="95918"/>
              <a:buNone/>
              <a:tabLst>
                <a:tab pos="278765" algn="l"/>
              </a:tabLst>
            </a:pPr>
            <a:r>
              <a:rPr lang="en-IN" sz="2400" dirty="0">
                <a:latin typeface="Times New Roman" panose="02020603050405020304" pitchFamily="18" charset="0"/>
                <a:cs typeface="Times New Roman" panose="02020603050405020304" pitchFamily="18" charset="0"/>
              </a:rPr>
              <a:t>plant </a:t>
            </a:r>
            <a:r>
              <a:rPr lang="en-IN" sz="2400" dirty="0" err="1">
                <a:latin typeface="Times New Roman" panose="02020603050405020304" pitchFamily="18" charset="0"/>
                <a:cs typeface="Times New Roman" panose="02020603050405020304" pitchFamily="18" charset="0"/>
              </a:rPr>
              <a:t>nutrients,pestcicides</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fertilizers,insectisides</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etc</a:t>
            </a:r>
            <a:r>
              <a:rPr lang="en-IN" sz="2400" dirty="0">
                <a:latin typeface="Times New Roman" panose="02020603050405020304" pitchFamily="18" charset="0"/>
                <a:cs typeface="Times New Roman" panose="02020603050405020304" pitchFamily="18" charset="0"/>
              </a:rPr>
              <a:t> .</a:t>
            </a:r>
          </a:p>
          <a:p>
            <a:pPr marL="18415" indent="0">
              <a:lnSpc>
                <a:spcPct val="100000"/>
              </a:lnSpc>
              <a:spcBef>
                <a:spcPts val="335"/>
              </a:spcBef>
              <a:buSzPct val="95918"/>
              <a:buNone/>
              <a:tabLst>
                <a:tab pos="278765" algn="l"/>
              </a:tabLst>
            </a:pPr>
            <a:r>
              <a:rPr lang="en-US" sz="2400" dirty="0">
                <a:latin typeface="Times New Roman" panose="02020603050405020304" pitchFamily="18" charset="0"/>
                <a:cs typeface="Times New Roman" panose="02020603050405020304" pitchFamily="18" charset="0"/>
              </a:rPr>
              <a:t>NPK fertilizers (</a:t>
            </a:r>
            <a:r>
              <a:rPr lang="en-US" sz="2400" dirty="0" err="1">
                <a:latin typeface="Times New Roman" panose="02020603050405020304" pitchFamily="18" charset="0"/>
                <a:cs typeface="Times New Roman" panose="02020603050405020304" pitchFamily="18" charset="0"/>
              </a:rPr>
              <a:t>nitrate+phosphate</a:t>
            </a:r>
            <a:r>
              <a:rPr lang="en-US" sz="2400" dirty="0">
                <a:latin typeface="Times New Roman" panose="02020603050405020304" pitchFamily="18" charset="0"/>
                <a:cs typeface="Times New Roman" panose="02020603050405020304" pitchFamily="18" charset="0"/>
              </a:rPr>
              <a:t>) when washed off </a:t>
            </a:r>
            <a:r>
              <a:rPr lang="en-US" sz="2400" dirty="0" err="1">
                <a:latin typeface="Times New Roman" panose="02020603050405020304" pitchFamily="18" charset="0"/>
                <a:cs typeface="Times New Roman" panose="02020603050405020304" pitchFamily="18" charset="0"/>
              </a:rPr>
              <a:t>towater</a:t>
            </a:r>
            <a:r>
              <a:rPr lang="en-US" sz="2400" dirty="0">
                <a:latin typeface="Times New Roman" panose="02020603050405020304" pitchFamily="18" charset="0"/>
                <a:cs typeface="Times New Roman" panose="02020603050405020304" pitchFamily="18" charset="0"/>
              </a:rPr>
              <a:t> affect aquatic life</a:t>
            </a:r>
          </a:p>
          <a:p>
            <a:r>
              <a:rPr lang="en-US" sz="2400" dirty="0">
                <a:latin typeface="Times New Roman" panose="02020603050405020304" pitchFamily="18" charset="0"/>
                <a:cs typeface="Times New Roman" panose="02020603050405020304" pitchFamily="18" charset="0"/>
              </a:rPr>
              <a:t>Nitrites enter blood stream and cause </a:t>
            </a:r>
            <a:r>
              <a:rPr lang="en-US" sz="2400" dirty="0" err="1">
                <a:latin typeface="Times New Roman" panose="02020603050405020304" pitchFamily="18" charset="0"/>
                <a:cs typeface="Times New Roman" panose="02020603050405020304" pitchFamily="18" charset="0"/>
              </a:rPr>
              <a:t>mathemoglobenimia</a:t>
            </a:r>
            <a:r>
              <a:rPr lang="en-US" sz="2400" dirty="0">
                <a:latin typeface="Times New Roman" panose="02020603050405020304" pitchFamily="18" charset="0"/>
                <a:cs typeface="Times New Roman" panose="02020603050405020304" pitchFamily="18" charset="0"/>
              </a:rPr>
              <a:t> disease.(Lack of oxygen in blood) which damages </a:t>
            </a:r>
            <a:r>
              <a:rPr lang="en-US" sz="2400" dirty="0" err="1">
                <a:latin typeface="Times New Roman" panose="02020603050405020304" pitchFamily="18" charset="0"/>
                <a:cs typeface="Times New Roman" panose="02020603050405020304" pitchFamily="18" charset="0"/>
              </a:rPr>
              <a:t>respiratoty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sytem</a:t>
            </a:r>
            <a:r>
              <a:rPr 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47928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1266</Words>
  <Application>Microsoft Office PowerPoint</Application>
  <PresentationFormat>Widescreen</PresentationFormat>
  <Paragraphs>132</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Times New Roman</vt:lpstr>
      <vt:lpstr>Wingdings</vt:lpstr>
      <vt:lpstr>Office Theme</vt:lpstr>
      <vt:lpstr>Unit 4: Environmental pollution</vt:lpstr>
      <vt:lpstr>Environmental pollution</vt:lpstr>
      <vt:lpstr>BROAD CLASSIFICATION OF POLLUTION</vt:lpstr>
      <vt:lpstr>WATER POLLUTION</vt:lpstr>
      <vt:lpstr>PowerPoint Presentation</vt:lpstr>
      <vt:lpstr>TYPES OF WATER POLLUTION</vt:lpstr>
      <vt:lpstr>TYPES OF WATER POLLUTION</vt:lpstr>
      <vt:lpstr>Sources of water pollution</vt:lpstr>
      <vt:lpstr>Sources of water pollution</vt:lpstr>
      <vt:lpstr>Sources of water pollution</vt:lpstr>
      <vt:lpstr>Sources of water pollution</vt:lpstr>
      <vt:lpstr>Sources of water pollution</vt:lpstr>
      <vt:lpstr>EFFECTS OF WATER POLLUTION</vt:lpstr>
      <vt:lpstr>CONTROL OF WATER POLLUTION</vt:lpstr>
      <vt:lpstr>LAND POLLUTION</vt:lpstr>
      <vt:lpstr>EFFECTS OF LAND POLLUTION</vt:lpstr>
      <vt:lpstr>LAND POLLUTION</vt:lpstr>
      <vt:lpstr>NOISE POLLUTION</vt:lpstr>
      <vt:lpstr>MEASUREMENT OF NOISE</vt:lpstr>
      <vt:lpstr>MEASUREMENT OF NOISE</vt:lpstr>
      <vt:lpstr>MEASUREMENT OF NOISE</vt:lpstr>
      <vt:lpstr>SOURCES OF NOISE POLLUTION</vt:lpstr>
      <vt:lpstr>SOURCES OF NOISE POLLUTION</vt:lpstr>
      <vt:lpstr>Effects of noise pollution</vt:lpstr>
      <vt:lpstr>Control Measures of noise pollution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4: Environmental pollution</dc:title>
  <dc:creator>Admin</dc:creator>
  <cp:lastModifiedBy>Admin</cp:lastModifiedBy>
  <cp:revision>18</cp:revision>
  <dcterms:created xsi:type="dcterms:W3CDTF">2024-12-18T10:13:11Z</dcterms:created>
  <dcterms:modified xsi:type="dcterms:W3CDTF">2024-12-19T06:21:06Z</dcterms:modified>
</cp:coreProperties>
</file>