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3" r:id="rId3"/>
    <p:sldId id="305" r:id="rId4"/>
    <p:sldId id="306" r:id="rId5"/>
    <p:sldId id="307" r:id="rId6"/>
    <p:sldId id="279" r:id="rId7"/>
    <p:sldId id="314" r:id="rId8"/>
    <p:sldId id="308" r:id="rId9"/>
    <p:sldId id="309" r:id="rId10"/>
    <p:sldId id="310" r:id="rId11"/>
    <p:sldId id="284" r:id="rId12"/>
    <p:sldId id="286" r:id="rId13"/>
    <p:sldId id="287" r:id="rId14"/>
    <p:sldId id="288" r:id="rId15"/>
    <p:sldId id="290" r:id="rId16"/>
    <p:sldId id="289" r:id="rId17"/>
    <p:sldId id="292" r:id="rId18"/>
    <p:sldId id="293" r:id="rId19"/>
    <p:sldId id="311" r:id="rId20"/>
    <p:sldId id="294" r:id="rId21"/>
    <p:sldId id="302" r:id="rId22"/>
    <p:sldId id="295" r:id="rId23"/>
    <p:sldId id="312" r:id="rId24"/>
    <p:sldId id="296" r:id="rId25"/>
    <p:sldId id="298" r:id="rId26"/>
    <p:sldId id="297" r:id="rId27"/>
    <p:sldId id="299" r:id="rId28"/>
    <p:sldId id="300" r:id="rId29"/>
    <p:sldId id="301" r:id="rId30"/>
    <p:sldId id="304" r:id="rId31"/>
    <p:sldId id="315" r:id="rId32"/>
    <p:sldId id="316" r:id="rId33"/>
    <p:sldId id="321" r:id="rId34"/>
    <p:sldId id="320" r:id="rId35"/>
    <p:sldId id="322" r:id="rId36"/>
    <p:sldId id="323" r:id="rId37"/>
    <p:sldId id="324" r:id="rId38"/>
    <p:sldId id="326" r:id="rId39"/>
    <p:sldId id="325" r:id="rId40"/>
    <p:sldId id="327" r:id="rId41"/>
    <p:sldId id="317" r:id="rId42"/>
    <p:sldId id="318" r:id="rId43"/>
    <p:sldId id="31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>
      <p:cViewPr varScale="1">
        <p:scale>
          <a:sx n="107" d="100"/>
          <a:sy n="107" d="100"/>
        </p:scale>
        <p:origin x="18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BA980-37A1-4A15-A33D-7CEA98B723D5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ECEA4-3512-4CAC-801B-8BA9686F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9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dictionary/convert" TargetMode="External"/><Relationship Id="rId2" Type="http://schemas.openxmlformats.org/officeDocument/2006/relationships/hyperlink" Target="https://www.britannica.com/technology/turb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annica.com/science/mechanical-energy" TargetMode="External"/><Relationship Id="rId5" Type="http://schemas.openxmlformats.org/officeDocument/2006/relationships/hyperlink" Target="https://www.britannica.com/science/water" TargetMode="External"/><Relationship Id="rId4" Type="http://schemas.openxmlformats.org/officeDocument/2006/relationships/hyperlink" Target="https://www.britannica.com/science/potential-energ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energyexplained/solar/solar-thermal-collectors.php" TargetMode="External"/><Relationship Id="rId2" Type="http://schemas.openxmlformats.org/officeDocument/2006/relationships/hyperlink" Target="https://www.eia.gov/energyexplained/solar/photovoltaics-and-electrici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ia.gov/energyexplained/solar/solar-thermal-power-plants.ph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ionalgrid.com/stories/journey-to-net-zero-stories/where-theres-muck-theres-g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b="1" dirty="0"/>
              <a:t>ENVIRONMENTAL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UNIT-III-NATURAL RESOURCES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7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709"/>
            <a:ext cx="8229600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 &amp; Total hardness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Total Hardness</a:t>
            </a:r>
            <a:r>
              <a:rPr lang="en-US" dirty="0"/>
              <a:t> refers to the concentration of dissolved </a:t>
            </a:r>
            <a:r>
              <a:rPr lang="en-US" dirty="0">
                <a:highlight>
                  <a:srgbClr val="FFFF00"/>
                </a:highlight>
              </a:rPr>
              <a:t>calcium and magnesium salts in water</a:t>
            </a:r>
            <a:r>
              <a:rPr lang="en-US" dirty="0"/>
              <a:t>.</a:t>
            </a:r>
          </a:p>
          <a:p>
            <a:r>
              <a:rPr lang="en-US" dirty="0"/>
              <a:t>  Expressed as milligrams of calcium carbonate (</a:t>
            </a:r>
            <a:r>
              <a:rPr lang="en-US" dirty="0" err="1"/>
              <a:t>CaCO</a:t>
            </a:r>
            <a:r>
              <a:rPr lang="en-US" dirty="0"/>
              <a:t>₃) per liter (mg/L). ·  </a:t>
            </a:r>
          </a:p>
          <a:p>
            <a:r>
              <a:rPr lang="en-US" b="1" dirty="0"/>
              <a:t>Temporary Hardness:</a:t>
            </a:r>
            <a:r>
              <a:rPr lang="en-US" dirty="0"/>
              <a:t> Hardness caused by dissolved </a:t>
            </a:r>
            <a:r>
              <a:rPr lang="en-US" b="1" dirty="0">
                <a:highlight>
                  <a:srgbClr val="FFFF00"/>
                </a:highlight>
              </a:rPr>
              <a:t>bicarbonates of calcium and magnesium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/>
              <a:t>which can be removed by </a:t>
            </a:r>
            <a:r>
              <a:rPr lang="en-US" b="1" dirty="0">
                <a:highlight>
                  <a:srgbClr val="FFFF00"/>
                </a:highlight>
              </a:rPr>
              <a:t>boiling</a:t>
            </a:r>
            <a:r>
              <a:rPr lang="en-US" dirty="0">
                <a:highlight>
                  <a:srgbClr val="FFFF00"/>
                </a:highlight>
              </a:rPr>
              <a:t> the water</a:t>
            </a:r>
            <a:r>
              <a:rPr lang="en-US" dirty="0"/>
              <a:t>.</a:t>
            </a:r>
          </a:p>
          <a:p>
            <a:r>
              <a:rPr lang="en-US" b="1" dirty="0"/>
              <a:t>Permanent Hardness:</a:t>
            </a:r>
            <a:r>
              <a:rPr lang="en-US" dirty="0"/>
              <a:t> Hardness caused by dissolved </a:t>
            </a:r>
            <a:r>
              <a:rPr lang="en-US" b="1" dirty="0">
                <a:highlight>
                  <a:srgbClr val="FFFF00"/>
                </a:highlight>
              </a:rPr>
              <a:t>sulfates, chlorides, or nitrates of calcium and magnesium</a:t>
            </a:r>
            <a:r>
              <a:rPr lang="en-US" dirty="0">
                <a:highlight>
                  <a:srgbClr val="FFFF00"/>
                </a:highlight>
              </a:rPr>
              <a:t>, which </a:t>
            </a:r>
            <a:r>
              <a:rPr lang="en-US" b="1" dirty="0">
                <a:highlight>
                  <a:srgbClr val="FFFF00"/>
                </a:highlight>
              </a:rPr>
              <a:t>cannot be removed by boiling</a:t>
            </a:r>
            <a:r>
              <a:rPr lang="en-US" dirty="0"/>
              <a:t>.</a:t>
            </a:r>
          </a:p>
          <a:p>
            <a:r>
              <a:rPr lang="en-US" dirty="0"/>
              <a:t>The sum of temporary and permanent hardness gives the </a:t>
            </a:r>
            <a:r>
              <a:rPr lang="en-US" b="1" dirty="0"/>
              <a:t>total hardness</a:t>
            </a:r>
            <a:r>
              <a:rPr lang="en-US" dirty="0"/>
              <a:t> of water</a:t>
            </a:r>
          </a:p>
          <a:p>
            <a:r>
              <a:rPr lang="en-US" b="1" dirty="0"/>
              <a:t>Desirable Limit:</a:t>
            </a:r>
            <a:r>
              <a:rPr lang="en-US" dirty="0"/>
              <a:t> </a:t>
            </a:r>
            <a:r>
              <a:rPr lang="en-US" b="1" dirty="0">
                <a:highlight>
                  <a:srgbClr val="FFFF00"/>
                </a:highlight>
              </a:rPr>
              <a:t>200 mg/L</a:t>
            </a:r>
            <a:r>
              <a:rPr lang="en-US" dirty="0">
                <a:highlight>
                  <a:srgbClr val="FFFF00"/>
                </a:highlight>
              </a:rPr>
              <a:t> (as </a:t>
            </a:r>
            <a:r>
              <a:rPr lang="en-US" dirty="0" err="1"/>
              <a:t>CaCO</a:t>
            </a:r>
            <a:r>
              <a:rPr lang="en-US" dirty="0"/>
              <a:t>₃)</a:t>
            </a:r>
          </a:p>
          <a:p>
            <a:r>
              <a:rPr lang="en-US" dirty="0"/>
              <a:t> </a:t>
            </a:r>
            <a:r>
              <a:rPr lang="en-US" b="1" dirty="0"/>
              <a:t>Permissible Limit:</a:t>
            </a:r>
            <a:r>
              <a:rPr lang="en-US" dirty="0"/>
              <a:t> </a:t>
            </a:r>
            <a:r>
              <a:rPr lang="en-US" b="1" dirty="0">
                <a:highlight>
                  <a:srgbClr val="FFFF00"/>
                </a:highlight>
              </a:rPr>
              <a:t>600 mg/L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67" y="1066800"/>
            <a:ext cx="7886700" cy="405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Water quality standards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36476"/>
              </p:ext>
            </p:extLst>
          </p:nvPr>
        </p:nvGraphicFramePr>
        <p:xfrm>
          <a:off x="1752600" y="2133600"/>
          <a:ext cx="5486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ISI standard(IS 10500-2003)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6.5-8.5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Flouride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Arsenic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Turbidity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10NTU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600ppm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23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MPN (most probable number)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 used to estimate the concentration of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viable microorganisms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bacteria) in water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MPN is commonly used to assess the presence of 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coliform bacteria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MPN (Most Probable Number)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test, the result is typically expressed as 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MPN per 100 mL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water samples.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is calculated using the pattern of 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negative results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different dilutions.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positive result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of the dilution sets (and negative results in the others),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MPN value could be around 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2.2 MPN per 100 mL</a:t>
            </a:r>
            <a:endParaRPr 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886700" cy="445907"/>
          </a:xfrm>
        </p:spPr>
        <p:txBody>
          <a:bodyPr>
            <a:normAutofit fontScale="90000"/>
          </a:bodyPr>
          <a:lstStyle/>
          <a:p>
            <a:r>
              <a:rPr lang="en-US" dirty="0"/>
              <a:t>Water related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86750" cy="56387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borne &amp; water induced 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borne - directly caused by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contaminated water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 harmful microorganisms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toxic substances like chemicals, waste, or fertilizers.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ex:cholera,typhoid,meningitis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“induced diseases”- diseases caused by indirect impact of water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dehydration,weight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loss)</a:t>
            </a:r>
          </a:p>
        </p:txBody>
      </p:sp>
    </p:spTree>
    <p:extLst>
      <p:ext uri="{BB962C8B-B14F-4D97-AF65-F5344CB8AC3E}">
        <p14:creationId xmlns:p14="http://schemas.microsoft.com/office/powerpoint/2010/main" val="416202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867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Diseases from pesticides/fertilizers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5626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1.Excessive nitrates-blue baby syndrome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2.DDT/Heptachlor-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neurological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problem+cancer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3.Industrial waste-(seepage of toxic pollutants)</a:t>
            </a:r>
          </a:p>
        </p:txBody>
      </p:sp>
    </p:spTree>
    <p:extLst>
      <p:ext uri="{BB962C8B-B14F-4D97-AF65-F5344CB8AC3E}">
        <p14:creationId xmlns:p14="http://schemas.microsoft.com/office/powerpoint/2010/main" val="202208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Fluoride problem in drinking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1"/>
            <a:ext cx="78867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Water is a major source of </a:t>
            </a:r>
            <a:r>
              <a:rPr lang="en-US" dirty="0" err="1">
                <a:highlight>
                  <a:srgbClr val="FFFF00"/>
                </a:highlight>
              </a:rPr>
              <a:t>flouride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It is an effective agent to treat </a:t>
            </a:r>
            <a:r>
              <a:rPr lang="en-US" dirty="0">
                <a:highlight>
                  <a:srgbClr val="FFFF00"/>
                </a:highlight>
              </a:rPr>
              <a:t>dental carries</a:t>
            </a:r>
            <a:r>
              <a:rPr lang="en-US" dirty="0"/>
              <a:t>(optimal amounts)</a:t>
            </a:r>
          </a:p>
          <a:p>
            <a:r>
              <a:rPr lang="en-US" dirty="0"/>
              <a:t>Toothpaste contains fluoride</a:t>
            </a:r>
          </a:p>
          <a:p>
            <a:r>
              <a:rPr lang="en-US" dirty="0"/>
              <a:t>Fluoride content should not be more than </a:t>
            </a:r>
            <a:r>
              <a:rPr lang="en-US" dirty="0">
                <a:highlight>
                  <a:srgbClr val="FFFF00"/>
                </a:highlight>
              </a:rPr>
              <a:t>1.5 mg/L</a:t>
            </a:r>
          </a:p>
          <a:p>
            <a:r>
              <a:rPr lang="en-US" dirty="0"/>
              <a:t>Dental </a:t>
            </a:r>
            <a:r>
              <a:rPr lang="en-US" dirty="0">
                <a:highlight>
                  <a:srgbClr val="FFFF00"/>
                </a:highlight>
              </a:rPr>
              <a:t>fluorosis-</a:t>
            </a:r>
            <a:r>
              <a:rPr lang="en-US" dirty="0" err="1">
                <a:highlight>
                  <a:srgbClr val="FFFF00"/>
                </a:highlight>
              </a:rPr>
              <a:t>discolored,blackened,disfigured</a:t>
            </a:r>
            <a:r>
              <a:rPr lang="en-US" dirty="0">
                <a:highlight>
                  <a:srgbClr val="FFFF00"/>
                </a:highlight>
              </a:rPr>
              <a:t> teeth</a:t>
            </a:r>
          </a:p>
          <a:p>
            <a:r>
              <a:rPr lang="en-US" dirty="0"/>
              <a:t>Skeletal Fluorosis: Chronic exposure to high fluoride levels can cause </a:t>
            </a:r>
            <a:r>
              <a:rPr lang="en-US" dirty="0">
                <a:highlight>
                  <a:srgbClr val="FFFF00"/>
                </a:highlight>
              </a:rPr>
              <a:t>permanent </a:t>
            </a:r>
            <a:r>
              <a:rPr lang="en-US" b="1" dirty="0">
                <a:highlight>
                  <a:srgbClr val="FFFF00"/>
                </a:highlight>
              </a:rPr>
              <a:t>joint deformities</a:t>
            </a:r>
            <a:r>
              <a:rPr lang="en-US" dirty="0">
                <a:highlight>
                  <a:srgbClr val="FFFF00"/>
                </a:highlight>
              </a:rPr>
              <a:t> and stiffness.</a:t>
            </a:r>
          </a:p>
        </p:txBody>
      </p:sp>
    </p:spTree>
    <p:extLst>
      <p:ext uri="{BB962C8B-B14F-4D97-AF65-F5344CB8AC3E}">
        <p14:creationId xmlns:p14="http://schemas.microsoft.com/office/powerpoint/2010/main" val="306203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982325"/>
          </a:xfrm>
        </p:spPr>
        <p:txBody>
          <a:bodyPr>
            <a:normAutofit fontScale="90000"/>
          </a:bodyPr>
          <a:lstStyle/>
          <a:p>
            <a:r>
              <a:rPr lang="en-US" dirty="0"/>
              <a:t>Prevention of water related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2802"/>
            <a:ext cx="7886700" cy="4611797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Improved Public sanitation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Provide clean water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Treat waste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78" y="457200"/>
            <a:ext cx="7951772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MINERAL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 occurring substances that are classified based on their composition and uses</a:t>
            </a:r>
          </a:p>
          <a:p>
            <a:r>
              <a:rPr lang="en-US" b="1" dirty="0">
                <a:highlight>
                  <a:srgbClr val="FFFF00"/>
                </a:highlight>
              </a:rPr>
              <a:t>metallic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b="1" dirty="0">
                <a:highlight>
                  <a:srgbClr val="FFFF00"/>
                </a:highlight>
              </a:rPr>
              <a:t>non-metallic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51185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5 most mined minerals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Petroleum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Iron Ore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Aluminum (Bauxite)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b="1" dirty="0"/>
              <a:t>Phosphate Rock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7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5 most mined minerals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Metallic Resources</a:t>
            </a:r>
          </a:p>
          <a:p>
            <a:r>
              <a:rPr lang="en-US" b="1" dirty="0"/>
              <a:t>Aluminum Ores (Bauxite):</a:t>
            </a:r>
            <a:endParaRPr lang="en-US" dirty="0"/>
          </a:p>
          <a:p>
            <a:pPr lvl="1"/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Bauxite </a:t>
            </a:r>
            <a:r>
              <a:rPr lang="en-US" dirty="0"/>
              <a:t>(</a:t>
            </a:r>
            <a:r>
              <a:rPr lang="en-US" i="1" dirty="0" err="1"/>
              <a:t>Al₂O</a:t>
            </a:r>
            <a:r>
              <a:rPr lang="en-US" i="1" dirty="0"/>
              <a:t>₃·</a:t>
            </a:r>
            <a:r>
              <a:rPr lang="en-US" i="1" dirty="0" err="1"/>
              <a:t>nH₂O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Major Locations in India:</a:t>
            </a:r>
            <a:r>
              <a:rPr lang="en-US" dirty="0"/>
              <a:t> Bihar, Gujarat, Andhra Pradesh, Goa, Karnataka.</a:t>
            </a:r>
          </a:p>
          <a:p>
            <a:pPr lvl="1"/>
            <a:r>
              <a:rPr lang="en-US" b="1" dirty="0"/>
              <a:t>Uses:</a:t>
            </a:r>
            <a:r>
              <a:rPr lang="en-US" dirty="0"/>
              <a:t> Lightweight metal used in transportation, construction, and packaging.</a:t>
            </a:r>
          </a:p>
          <a:p>
            <a:r>
              <a:rPr lang="en-US" b="1" dirty="0"/>
              <a:t>Iron Ores:</a:t>
            </a:r>
            <a:endParaRPr lang="en-US" dirty="0"/>
          </a:p>
          <a:p>
            <a:pPr lvl="1"/>
            <a:r>
              <a:rPr lang="en-US" b="1" dirty="0"/>
              <a:t>Major Locations in India:</a:t>
            </a:r>
            <a:r>
              <a:rPr lang="en-US" dirty="0"/>
              <a:t> Odisha, Chhattisgarh, Jharkhand, Karnataka.</a:t>
            </a:r>
          </a:p>
          <a:p>
            <a:pPr lvl="1"/>
            <a:r>
              <a:rPr lang="en-US" b="1" dirty="0"/>
              <a:t>Uses:</a:t>
            </a:r>
            <a:r>
              <a:rPr lang="en-US" dirty="0"/>
              <a:t> Steel production.</a:t>
            </a:r>
          </a:p>
          <a:p>
            <a:r>
              <a:rPr lang="en-US" b="1" dirty="0"/>
              <a:t>Chromite:</a:t>
            </a:r>
            <a:endParaRPr lang="en-US" dirty="0"/>
          </a:p>
          <a:p>
            <a:pPr lvl="1"/>
            <a:r>
              <a:rPr lang="en-US" b="1" dirty="0"/>
              <a:t>Major Locations in India:</a:t>
            </a:r>
            <a:r>
              <a:rPr lang="en-US" dirty="0"/>
              <a:t> Odisha, Karnataka.</a:t>
            </a:r>
          </a:p>
          <a:p>
            <a:pPr lvl="1"/>
            <a:r>
              <a:rPr lang="en-US" b="1" dirty="0"/>
              <a:t>Uses:</a:t>
            </a:r>
            <a:r>
              <a:rPr lang="en-US" dirty="0"/>
              <a:t> Stainless steel production.</a:t>
            </a:r>
          </a:p>
          <a:p>
            <a:r>
              <a:rPr lang="en-US" b="1" dirty="0"/>
              <a:t>Copper Ores:</a:t>
            </a:r>
            <a:endParaRPr lang="en-US" dirty="0"/>
          </a:p>
          <a:p>
            <a:pPr lvl="1"/>
            <a:r>
              <a:rPr lang="en-US" b="1" dirty="0"/>
              <a:t>Major Locations in India:</a:t>
            </a:r>
            <a:r>
              <a:rPr lang="en-US" dirty="0"/>
              <a:t> Rajasthan, Jharkhand, Madhya Pradesh.</a:t>
            </a:r>
          </a:p>
          <a:p>
            <a:pPr lvl="1"/>
            <a:r>
              <a:rPr lang="en-US" b="1" dirty="0"/>
              <a:t>Uses:</a:t>
            </a:r>
            <a:r>
              <a:rPr lang="en-US" dirty="0"/>
              <a:t> Electrical wiring, coins, and alloys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2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8187"/>
            <a:ext cx="7607300" cy="52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2" y="152400"/>
            <a:ext cx="7886700" cy="344054"/>
          </a:xfrm>
        </p:spPr>
        <p:txBody>
          <a:bodyPr>
            <a:normAutofit fontScale="90000"/>
          </a:bodyPr>
          <a:lstStyle/>
          <a:p>
            <a:r>
              <a:rPr lang="en-US" dirty="0"/>
              <a:t>Non metal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10550" cy="579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formation of coal occurs over millions of years via a process known as </a:t>
            </a:r>
            <a:r>
              <a:rPr lang="en-US" dirty="0">
                <a:highlight>
                  <a:srgbClr val="FFFF00"/>
                </a:highlight>
              </a:rPr>
              <a:t>carbonation</a:t>
            </a:r>
            <a:r>
              <a:rPr lang="en-US" dirty="0"/>
              <a:t>. In this process, dead vegetation is converted into carbon-rich coal under very high temperature and pressure.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8991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metal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Uses of Coal:</a:t>
            </a:r>
          </a:p>
          <a:p>
            <a:r>
              <a:rPr lang="en-US" dirty="0"/>
              <a:t>Domestic fuel.</a:t>
            </a:r>
          </a:p>
          <a:p>
            <a:r>
              <a:rPr lang="en-US" dirty="0"/>
              <a:t>Electricity generation (thermal power plants).</a:t>
            </a:r>
          </a:p>
          <a:p>
            <a:r>
              <a:rPr lang="en-US" dirty="0"/>
              <a:t>Production of coke for steelmaking.</a:t>
            </a:r>
          </a:p>
          <a:p>
            <a:r>
              <a:rPr lang="en-US" dirty="0"/>
              <a:t>Raw material in industrial processes.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Non metal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Petroleum: </a:t>
            </a:r>
            <a:r>
              <a:rPr lang="en-US" dirty="0">
                <a:highlight>
                  <a:srgbClr val="FFFF00"/>
                </a:highlight>
              </a:rPr>
              <a:t>A complex mixture of hydrocarbons in liquid form found trapped within rocks.</a:t>
            </a:r>
          </a:p>
          <a:p>
            <a:pPr marL="0" indent="0">
              <a:buNone/>
            </a:pPr>
            <a:r>
              <a:rPr lang="en-US" dirty="0"/>
              <a:t>Petrol is a liquid fuel derived from </a:t>
            </a:r>
            <a:r>
              <a:rPr lang="en-US" b="1" dirty="0">
                <a:highlight>
                  <a:srgbClr val="FFFF00"/>
                </a:highlight>
              </a:rPr>
              <a:t>crude oil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through a process called </a:t>
            </a:r>
            <a:r>
              <a:rPr lang="en-US" b="1" dirty="0">
                <a:highlight>
                  <a:srgbClr val="FFFF00"/>
                </a:highlight>
              </a:rPr>
              <a:t>refining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During refining, crude oil is heated and separated into various components, including </a:t>
            </a:r>
            <a:r>
              <a:rPr lang="en-US" dirty="0">
                <a:highlight>
                  <a:srgbClr val="FFFF00"/>
                </a:highlight>
              </a:rPr>
              <a:t>petrol, diesel, kerosene, and aviation fuel.</a:t>
            </a:r>
          </a:p>
          <a:p>
            <a:pPr marL="0" indent="0">
              <a:buNone/>
            </a:pPr>
            <a:r>
              <a:rPr lang="en-US" dirty="0"/>
              <a:t>Transportation fuel, power generation, and petrochemical industry.</a:t>
            </a:r>
          </a:p>
        </p:txBody>
      </p:sp>
    </p:spTree>
    <p:extLst>
      <p:ext uri="{BB962C8B-B14F-4D97-AF65-F5344CB8AC3E}">
        <p14:creationId xmlns:p14="http://schemas.microsoft.com/office/powerpoint/2010/main" val="418505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Non metal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Petroleum:</a:t>
            </a:r>
          </a:p>
          <a:p>
            <a:pPr marL="0" indent="0">
              <a:buNone/>
            </a:pPr>
            <a:r>
              <a:rPr lang="en-US" b="1" dirty="0"/>
              <a:t>Crude Oil Formation:</a:t>
            </a:r>
            <a:endParaRPr lang="en-US" dirty="0"/>
          </a:p>
          <a:p>
            <a:r>
              <a:rPr lang="en-US" dirty="0"/>
              <a:t>Formed from the remains of </a:t>
            </a:r>
            <a:r>
              <a:rPr lang="en-US" b="1" dirty="0">
                <a:highlight>
                  <a:srgbClr val="FFFF00"/>
                </a:highlight>
              </a:rPr>
              <a:t>marine microorganisms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like plankton and algae.</a:t>
            </a:r>
          </a:p>
          <a:p>
            <a:r>
              <a:rPr lang="en-US" dirty="0"/>
              <a:t>These organisms settled on the seabed millions of years ago and were buried under layers of </a:t>
            </a:r>
            <a:r>
              <a:rPr lang="en-US" b="1" dirty="0">
                <a:highlight>
                  <a:srgbClr val="FFFF00"/>
                </a:highlight>
              </a:rPr>
              <a:t>sediment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Over millions of years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dirty="0">
                <a:highlight>
                  <a:srgbClr val="FFFF00"/>
                </a:highlight>
              </a:rPr>
              <a:t>heat and pressure</a:t>
            </a:r>
            <a:r>
              <a:rPr lang="en-US" dirty="0">
                <a:highlight>
                  <a:srgbClr val="FFFF00"/>
                </a:highlight>
              </a:rPr>
              <a:t> converted this organic matter into a </a:t>
            </a:r>
            <a:r>
              <a:rPr lang="en-US" b="1" dirty="0">
                <a:highlight>
                  <a:srgbClr val="FFFF00"/>
                </a:highlight>
              </a:rPr>
              <a:t>liquid mixture of hydrocarbons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trapped in porous rocks beneath the Earth’s surface.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6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838200"/>
          </a:xfrm>
        </p:spPr>
        <p:txBody>
          <a:bodyPr>
            <a:normAutofit/>
          </a:bodyPr>
          <a:lstStyle/>
          <a:p>
            <a:r>
              <a:rPr lang="en-US" dirty="0"/>
              <a:t>Other major non metals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9100"/>
            <a:ext cx="8134350" cy="4739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Asbestos:</a:t>
            </a:r>
            <a:r>
              <a:rPr lang="en-US" dirty="0"/>
              <a:t> Used for insulation and fireproof materials.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Phosphate Rock:</a:t>
            </a:r>
            <a:r>
              <a:rPr lang="en-US" dirty="0"/>
              <a:t> Used for fertilizers.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Potash:</a:t>
            </a:r>
            <a:r>
              <a:rPr lang="en-US" dirty="0"/>
              <a:t> Useful in agriculture and industrial applications.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Muscovite Mica: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India:</a:t>
            </a:r>
            <a:r>
              <a:rPr lang="en-US" dirty="0"/>
              <a:t> Leading producer globally.</a:t>
            </a:r>
          </a:p>
          <a:p>
            <a:pPr marL="0" lvl="0" indent="0">
              <a:buNone/>
            </a:pPr>
            <a:r>
              <a:rPr lang="en-US" b="1" dirty="0"/>
              <a:t>Uses:</a:t>
            </a:r>
            <a:r>
              <a:rPr lang="en-US" dirty="0"/>
              <a:t> Electrical insulation.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784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FOREST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earths land surface is forest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called “earth’s lungs”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Wood ranks first as a raw material for the manufacture of other products</a:t>
            </a:r>
          </a:p>
        </p:txBody>
      </p:sp>
    </p:spTree>
    <p:extLst>
      <p:ext uri="{BB962C8B-B14F-4D97-AF65-F5344CB8AC3E}">
        <p14:creationId xmlns:p14="http://schemas.microsoft.com/office/powerpoint/2010/main" val="160206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3780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FOREST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benefits of forests:</a:t>
            </a:r>
          </a:p>
          <a:p>
            <a:pPr marL="0" indent="0">
              <a:buNone/>
            </a:pPr>
            <a:r>
              <a:rPr lang="en-US" dirty="0"/>
              <a:t>They are extremely important to humans &amp; natural world </a:t>
            </a:r>
          </a:p>
          <a:p>
            <a:pPr marL="428625" indent="-428625">
              <a:buFont typeface="+mj-lt"/>
              <a:buAutoNum type="romanUcPeriod"/>
            </a:pPr>
            <a:r>
              <a:rPr lang="en-US" dirty="0"/>
              <a:t>Provides clean water</a:t>
            </a:r>
          </a:p>
          <a:p>
            <a:pPr marL="428625" indent="-428625">
              <a:buFont typeface="+mj-lt"/>
              <a:buAutoNum type="romanUcPeriod"/>
            </a:pPr>
            <a:r>
              <a:rPr lang="en-US" dirty="0"/>
              <a:t>Provides home to unique plants &amp; animals</a:t>
            </a:r>
          </a:p>
          <a:p>
            <a:pPr marL="428625" indent="-428625">
              <a:buFont typeface="+mj-lt"/>
              <a:buAutoNum type="romanUcPeriod"/>
            </a:pPr>
            <a:r>
              <a:rPr lang="en-US" dirty="0"/>
              <a:t>Source of economic growth</a:t>
            </a:r>
          </a:p>
          <a:p>
            <a:pPr marL="428625" indent="-428625">
              <a:buFont typeface="+mj-lt"/>
              <a:buAutoNum type="romanUcPeriod"/>
            </a:pPr>
            <a:r>
              <a:rPr lang="en-US" dirty="0"/>
              <a:t>Provides clean air</a:t>
            </a:r>
          </a:p>
          <a:p>
            <a:pPr marL="428625" indent="-428625">
              <a:buFont typeface="+mj-lt"/>
              <a:buAutoNum type="romanUcPeriod"/>
            </a:pPr>
            <a:r>
              <a:rPr lang="en-US" dirty="0"/>
              <a:t>Provides recreational opportunities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3983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Deforestation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1691"/>
            <a:ext cx="7886700" cy="38382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It means loss of forest cover.</a:t>
            </a:r>
          </a:p>
          <a:p>
            <a:pPr marL="0" indent="0">
              <a:buNone/>
            </a:pPr>
            <a:r>
              <a:rPr lang="en-US" dirty="0"/>
              <a:t>Land that is permanently converted from forest to agricultural </a:t>
            </a:r>
            <a:r>
              <a:rPr lang="en-US" dirty="0" err="1"/>
              <a:t>land,cattle</a:t>
            </a:r>
            <a:r>
              <a:rPr lang="en-US" dirty="0"/>
              <a:t>, </a:t>
            </a:r>
            <a:r>
              <a:rPr lang="en-US" dirty="0" err="1"/>
              <a:t>pasteures,homes,lakes</a:t>
            </a:r>
            <a:r>
              <a:rPr lang="en-US" dirty="0"/>
              <a:t>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Major cases can be:</a:t>
            </a:r>
          </a:p>
          <a:p>
            <a:pPr marL="0" indent="0">
              <a:buNone/>
            </a:pPr>
            <a:r>
              <a:rPr lang="en-US" dirty="0"/>
              <a:t>1)Agriculture</a:t>
            </a:r>
          </a:p>
          <a:p>
            <a:pPr marL="0" indent="0">
              <a:buNone/>
            </a:pPr>
            <a:r>
              <a:rPr lang="en-US" dirty="0"/>
              <a:t>2)Commercial logging </a:t>
            </a:r>
          </a:p>
          <a:p>
            <a:pPr marL="0" indent="0">
              <a:buNone/>
            </a:pPr>
            <a:r>
              <a:rPr lang="en-US" dirty="0"/>
              <a:t>3)Mining and construction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7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10105"/>
          </a:xfrm>
        </p:spPr>
        <p:txBody>
          <a:bodyPr>
            <a:normAutofit fontScale="90000"/>
          </a:bodyPr>
          <a:lstStyle/>
          <a:p>
            <a:r>
              <a:rPr lang="en-US" dirty="0"/>
              <a:t>Bad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2063"/>
            <a:ext cx="7886700" cy="3817910"/>
          </a:xfrm>
        </p:spPr>
        <p:txBody>
          <a:bodyPr>
            <a:normAutofit/>
          </a:bodyPr>
          <a:lstStyle/>
          <a:p>
            <a:r>
              <a:rPr lang="en-US" dirty="0"/>
              <a:t>Destruction of bio diversity</a:t>
            </a:r>
          </a:p>
          <a:p>
            <a:r>
              <a:rPr lang="en-US" dirty="0"/>
              <a:t>Dry up of moist forest land</a:t>
            </a:r>
          </a:p>
          <a:p>
            <a:r>
              <a:rPr lang="en-US" dirty="0"/>
              <a:t>No recycling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04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consumption of </a:t>
            </a:r>
            <a:r>
              <a:rPr lang="en-US" dirty="0">
                <a:highlight>
                  <a:srgbClr val="FFFF00"/>
                </a:highlight>
              </a:rPr>
              <a:t>forest and related products 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US" dirty="0">
                <a:highlight>
                  <a:srgbClr val="FFFF00"/>
                </a:highlight>
              </a:rPr>
              <a:t>Boycott product </a:t>
            </a:r>
            <a:r>
              <a:rPr lang="en-US" dirty="0"/>
              <a:t>of companies involved in </a:t>
            </a:r>
            <a:r>
              <a:rPr lang="en-US" dirty="0">
                <a:highlight>
                  <a:srgbClr val="FFFF00"/>
                </a:highlight>
              </a:rPr>
              <a:t>deforestation </a:t>
            </a:r>
          </a:p>
          <a:p>
            <a:pPr marL="0" indent="0">
              <a:buNone/>
            </a:pPr>
            <a:r>
              <a:rPr lang="en-US" dirty="0"/>
              <a:t>3.Compel govt. and industry to make changes</a:t>
            </a:r>
          </a:p>
          <a:p>
            <a:pPr marL="0" indent="0">
              <a:buNone/>
            </a:pPr>
            <a:r>
              <a:rPr lang="en-US" dirty="0"/>
              <a:t>4.Open communication &amp; group discussions(involving govt. NGO)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NATURAL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36637"/>
            <a:ext cx="83058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are the resources that are found in the environment </a:t>
            </a:r>
          </a:p>
          <a:p>
            <a:pPr marL="0" indent="0">
              <a:buNone/>
            </a:pPr>
            <a:r>
              <a:rPr lang="en-US" dirty="0"/>
              <a:t>Developed without the intervention of humans.</a:t>
            </a:r>
          </a:p>
          <a:p>
            <a:pPr marL="0" indent="0">
              <a:buNone/>
            </a:pPr>
            <a:r>
              <a:rPr lang="en-US" dirty="0"/>
              <a:t>include </a:t>
            </a:r>
            <a:r>
              <a:rPr lang="en-US" dirty="0">
                <a:highlight>
                  <a:srgbClr val="FFFF00"/>
                </a:highlight>
              </a:rPr>
              <a:t>air, sunlight, water, soil, stone, plants</a:t>
            </a:r>
            <a:r>
              <a:rPr lang="en-US" dirty="0"/>
              <a:t>, animals and fossil fuels. </a:t>
            </a:r>
          </a:p>
        </p:txBody>
      </p:sp>
    </p:spTree>
    <p:extLst>
      <p:ext uri="{BB962C8B-B14F-4D97-AF65-F5344CB8AC3E}">
        <p14:creationId xmlns:p14="http://schemas.microsoft.com/office/powerpoint/2010/main" val="508956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and non Conventional</a:t>
            </a:r>
          </a:p>
        </p:txBody>
      </p:sp>
    </p:spTree>
    <p:extLst>
      <p:ext uri="{BB962C8B-B14F-4D97-AF65-F5344CB8AC3E}">
        <p14:creationId xmlns:p14="http://schemas.microsoft.com/office/powerpoint/2010/main" val="3915741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890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Conventional vs Non-Conventional Sources of Energy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29225"/>
            <a:ext cx="8229600" cy="38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38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on-Conventional Sources of Energy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736" y="304800"/>
            <a:ext cx="9203718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6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HYDROELECTRIC POWER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 produced from generators driven by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turbines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convert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potential energy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falling or fast-flowing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water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into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mechanical energy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60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HYDROELECTRIC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India has </a:t>
            </a:r>
            <a:r>
              <a:rPr lang="en-US" dirty="0">
                <a:highlight>
                  <a:srgbClr val="FFFF00"/>
                </a:highlight>
              </a:rPr>
              <a:t>197</a:t>
            </a:r>
            <a:r>
              <a:rPr lang="en-US" dirty="0"/>
              <a:t> hydro power plants.</a:t>
            </a:r>
          </a:p>
          <a:p>
            <a:r>
              <a:rPr lang="en-US" dirty="0"/>
              <a:t>Hydropower development in India began in the late 19th century:</a:t>
            </a:r>
          </a:p>
          <a:p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1897</a:t>
            </a:r>
            <a:r>
              <a:rPr lang="en-US" dirty="0"/>
              <a:t>, the </a:t>
            </a:r>
            <a:r>
              <a:rPr lang="en-US" b="1" dirty="0" err="1">
                <a:highlight>
                  <a:srgbClr val="FFFF00"/>
                </a:highlight>
              </a:rPr>
              <a:t>Sidrapong</a:t>
            </a:r>
            <a:r>
              <a:rPr lang="en-US" b="1" dirty="0">
                <a:highlight>
                  <a:srgbClr val="FFFF00"/>
                </a:highlight>
              </a:rPr>
              <a:t> Hydropower Plant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Darjeeling</a:t>
            </a:r>
            <a:r>
              <a:rPr lang="en-US" dirty="0"/>
              <a:t> was the first hydroelectric plant in the country.</a:t>
            </a:r>
          </a:p>
          <a:p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1902</a:t>
            </a:r>
            <a:r>
              <a:rPr lang="en-US" dirty="0"/>
              <a:t>, the </a:t>
            </a:r>
            <a:r>
              <a:rPr lang="en-US" b="1" dirty="0" err="1"/>
              <a:t>Sivasamudram</a:t>
            </a:r>
            <a:r>
              <a:rPr lang="en-US" b="1" dirty="0"/>
              <a:t> Hydropower Station</a:t>
            </a:r>
            <a:r>
              <a:rPr lang="en-US" dirty="0"/>
              <a:t> in Karnataka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54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Power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7777" y="1693357"/>
            <a:ext cx="868545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form of energy conversion where wind turbines transform the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 of wind into mechanical or electrical energy for use.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Renewable and eco-friendly.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Harnesses natural wind flow without emitting greenhouse gases.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solar power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hydroelectric power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is one of the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renewable energy sources globally.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Plays a significant role in reducing reliance on fossil fuels.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53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640"/>
          </a:xfrm>
        </p:spPr>
        <p:txBody>
          <a:bodyPr>
            <a:normAutofit fontScale="90000"/>
          </a:bodyPr>
          <a:lstStyle/>
          <a:p>
            <a:r>
              <a:rPr lang="en-US" dirty="0"/>
              <a:t>Wind Power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4873" y="1115859"/>
            <a:ext cx="8338127" cy="515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a total installed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power capacity of approximately 44.7 GW (gigawatts)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Muppandal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 Farm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Located in Kanyakumari, Tamil Nadu, this is one of the largest wind power plants in India with a capacity of 1,500 megawatts. 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Jaisalmer Wind Park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Located in Jaisalmer, Rajasthan, this is one of the largest wind power plants in India with a capacity of 1,064 megawatts.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49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238125" y="1324588"/>
            <a:ext cx="8667750" cy="499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systems use radiation from the sun to produce heat and electricity. There are three basic categories of solar energy systems: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Photovoltaic (PV) 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solar-electric cells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convert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solar radiation directly into electricity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powering small devices or generating electricity in solar power plants.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Solar thermal heating 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 solar collectors to absorb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solar radiation to heat water or air for space heating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water heating.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Solar thermal power plants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 concentrating solar collectors to focus the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sun's rays to heat a fluid to a high temperature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generating electricity.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13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238125" y="1419999"/>
            <a:ext cx="866775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is among the top solar energy producers globally, with an installed capacity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70.01 GW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of 2023.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of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Solar Mission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aiming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280 GW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solar capacity by 2030.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Bhadla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Solar 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(Rajasthan): One of the largest solar parks in the world.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Pavagada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Solar 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(Karnataka): Another large solar facility in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0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Biogas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894719"/>
            <a:ext cx="8530604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Biogas is an environmentally-friendly, renewable energy source produced by the breakdown of organic matter such as food scraps and animal waste.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matter, such as food 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animal waste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broken down by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microorganisms in the absence of oxygen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process is called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anaerobic digestion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Biogas is promoted under schemes like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Biogas and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Manure Management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(NBMMP)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extensively in rural areas for cooking and small-scale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power generation. </a:t>
            </a:r>
          </a:p>
        </p:txBody>
      </p:sp>
    </p:spTree>
    <p:extLst>
      <p:ext uri="{BB962C8B-B14F-4D97-AF65-F5344CB8AC3E}">
        <p14:creationId xmlns:p14="http://schemas.microsoft.com/office/powerpoint/2010/main" val="251365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NATURAL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5257800" cy="5440363"/>
          </a:xfrm>
        </p:spPr>
        <p:txBody>
          <a:bodyPr>
            <a:normAutofit/>
          </a:bodyPr>
          <a:lstStyle/>
          <a:p>
            <a:r>
              <a:rPr lang="en-US" dirty="0"/>
              <a:t>Natural resources are classified based on availability into:</a:t>
            </a:r>
          </a:p>
          <a:p>
            <a:r>
              <a:rPr lang="en-US" b="1" dirty="0">
                <a:highlight>
                  <a:srgbClr val="FFFF00"/>
                </a:highlight>
              </a:rPr>
              <a:t>Renewable Resources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Infinite and </a:t>
            </a:r>
            <a:r>
              <a:rPr lang="en-US" dirty="0" err="1">
                <a:highlight>
                  <a:srgbClr val="FFFF00"/>
                </a:highlight>
              </a:rPr>
              <a:t>replenishable</a:t>
            </a:r>
            <a:r>
              <a:rPr lang="en-US" dirty="0"/>
              <a:t>, e.g., forests, wind, water.</a:t>
            </a:r>
          </a:p>
          <a:p>
            <a:r>
              <a:rPr lang="en-US" b="1" dirty="0">
                <a:highlight>
                  <a:srgbClr val="FFFF00"/>
                </a:highlight>
              </a:rPr>
              <a:t>Non-Renewable Resources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Finite and exhaustible</a:t>
            </a:r>
            <a:r>
              <a:rPr lang="en-US" dirty="0"/>
              <a:t>, e.g., fossil fuels, minerals.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096962"/>
            <a:ext cx="3886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4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797337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29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36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Hydrogen as an Alternate Future Source of Energy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Hydrogen is a clean and sustainable energy source with the potential to replace fossil fuels. It can be produced from renewable energy sources and is highly efficient.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Hydrogen, when used as a fuel, produces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water vapor as the only by-product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fossil fuels, it does not emit greenhouse gases or air pollutants.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contributes significantly to reducing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emissions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aligning with global climate goals.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Hydrogen Production Methods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Electrolysis:</a:t>
            </a:r>
            <a:r>
              <a:rPr lang="en-US" sz="2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Splitting water into hydrogen and oxygen using electricity.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Steam Methane Reforming (SMR):</a:t>
            </a:r>
            <a:r>
              <a:rPr lang="en-US" sz="2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Extracting hydrogen from methane.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Biological Processes:</a:t>
            </a:r>
            <a:r>
              <a:rPr lang="en-US" sz="2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Using microbes to produce hydrogen.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Thermochemical Processes:</a:t>
            </a:r>
            <a:r>
              <a:rPr lang="en-US" sz="2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High-temperature methods using nuclear or solar heat.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58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85800"/>
            <a:ext cx="5523681" cy="444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Applications of Hydrogen Energy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2582" y="1226374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Transportation: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Hydrogen fuel cells for vehicles.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52581" y="1649454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Power Generation: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Hydrogen-powered turbines.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61962" y="2020387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Industrial Use: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Steel and chemical manufacturing.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2342778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Energy Storage: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Long-term storage for renewable energy.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57200" y="2870819"/>
            <a:ext cx="2452985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Advantages of Hydrogen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61962" y="3363067"/>
            <a:ext cx="390294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Environmentally Friendly: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Produces only water as a byproduct.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61962" y="4030760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Abundant Resource: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Available everywhere.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52581" y="4479995"/>
            <a:ext cx="390294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Energy Efficient: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High energy content per unit weight.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461962" y="5029200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Versatile: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Can be used in various sectors.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4710782" y="2870819"/>
            <a:ext cx="3320876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Challenges in Adopting Hydrogen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4800600" y="3278385"/>
            <a:ext cx="4419600" cy="567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Cost of Production: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Green hydrogen is </a:t>
            </a:r>
          </a:p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expensive.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4800600" y="3845419"/>
            <a:ext cx="390294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Infrastructure Requirements: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Lack of refueling stations.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4800600" y="4431453"/>
            <a:ext cx="390294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Storage and Transportation: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Requires high pressure or low temperatures.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4800600" y="5029200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Safety Concerns: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Highly flammable.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Water is one of the most essential resources </a:t>
            </a:r>
          </a:p>
          <a:p>
            <a:r>
              <a:rPr lang="en-US" b="1" dirty="0"/>
              <a:t>Domestic Use</a:t>
            </a:r>
            <a:r>
              <a:rPr lang="en-US" dirty="0"/>
              <a:t>: Drinking, cooking, cleaning, and sanitation.</a:t>
            </a:r>
          </a:p>
          <a:p>
            <a:r>
              <a:rPr lang="en-US" b="1" dirty="0"/>
              <a:t>Industrial Use</a:t>
            </a:r>
            <a:r>
              <a:rPr lang="en-US" dirty="0"/>
              <a:t>: Manufacturing, cooling, and as a solvent in many processes.</a:t>
            </a:r>
          </a:p>
          <a:p>
            <a:r>
              <a:rPr lang="en-US" b="1" dirty="0"/>
              <a:t>Agricultural Use</a:t>
            </a:r>
            <a:r>
              <a:rPr lang="en-US" dirty="0"/>
              <a:t>: Irrigation for crops and livestock farming.</a:t>
            </a:r>
          </a:p>
          <a:p>
            <a:r>
              <a:rPr lang="en-US" b="1" dirty="0"/>
              <a:t>Power Generation</a:t>
            </a:r>
            <a:r>
              <a:rPr lang="en-US" dirty="0"/>
              <a:t>: Hydroelectric power is a renewable energy source derived from flowing water.</a:t>
            </a:r>
          </a:p>
          <a:p>
            <a:r>
              <a:rPr lang="en-US" b="1" dirty="0"/>
              <a:t>Support for Aquatic Life</a:t>
            </a:r>
            <a:r>
              <a:rPr lang="en-US" dirty="0"/>
              <a:t>: Oceans, rivers, and lakes are habitats for diverse aquatic organisms.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990600"/>
            <a:ext cx="7239000" cy="46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70%  of earth’s surface is water, most of that is ocean.</a:t>
            </a:r>
          </a:p>
          <a:p>
            <a:pPr>
              <a:lnSpc>
                <a:spcPct val="250000"/>
              </a:lnSpc>
            </a:pPr>
            <a:r>
              <a:rPr lang="en-US" dirty="0"/>
              <a:t>3% (by volume) of all water on earth is fresh water</a:t>
            </a:r>
          </a:p>
          <a:p>
            <a:pPr>
              <a:lnSpc>
                <a:spcPct val="250000"/>
              </a:lnSpc>
            </a:pPr>
            <a:r>
              <a:rPr lang="en-US" dirty="0"/>
              <a:t>Only 1% is easily accessible surface freshwater</a:t>
            </a:r>
          </a:p>
        </p:txBody>
      </p:sp>
    </p:spTree>
    <p:extLst>
      <p:ext uri="{BB962C8B-B14F-4D97-AF65-F5344CB8AC3E}">
        <p14:creationId xmlns:p14="http://schemas.microsoft.com/office/powerpoint/2010/main" val="17792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86700" cy="953820"/>
          </a:xfrm>
        </p:spPr>
        <p:txBody>
          <a:bodyPr>
            <a:normAutofit fontScale="90000"/>
          </a:bodyPr>
          <a:lstStyle/>
          <a:p>
            <a:r>
              <a:rPr lang="en-US" dirty="0"/>
              <a:t>Water Quality parameters and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25" y="1563420"/>
            <a:ext cx="8053623" cy="3851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Parameters-</a:t>
            </a:r>
            <a:r>
              <a:rPr lang="en-US" dirty="0" err="1"/>
              <a:t>PH,nitrates,flourides,arsenic,iron,lead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5" y="2551876"/>
            <a:ext cx="8603721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845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nitrate levels can </a:t>
            </a:r>
            <a:r>
              <a:rPr lang="en-US" dirty="0">
                <a:highlight>
                  <a:srgbClr val="FFFF00"/>
                </a:highlight>
              </a:rPr>
              <a:t>cause </a:t>
            </a:r>
            <a:r>
              <a:rPr lang="en-US" b="1" dirty="0" err="1">
                <a:highlight>
                  <a:srgbClr val="FFFF00"/>
                </a:highlight>
              </a:rPr>
              <a:t>methemoglobinemia</a:t>
            </a:r>
            <a:r>
              <a:rPr lang="en-US" b="1" dirty="0">
                <a:highlight>
                  <a:srgbClr val="FFFF00"/>
                </a:highlight>
              </a:rPr>
              <a:t> (blue baby syndrome)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in infants and affect oxygen transport in the blood. </a:t>
            </a:r>
            <a:r>
              <a:rPr lang="en-US" dirty="0">
                <a:highlight>
                  <a:srgbClr val="FFFF00"/>
                </a:highlight>
              </a:rPr>
              <a:t>Lead</a:t>
            </a:r>
            <a:r>
              <a:rPr lang="en-US" dirty="0"/>
              <a:t> is highly toxic, even in small amounts, and can cause </a:t>
            </a:r>
            <a:r>
              <a:rPr lang="en-US" b="1" dirty="0">
                <a:highlight>
                  <a:srgbClr val="FFFF00"/>
                </a:highlight>
              </a:rPr>
              <a:t>neurological damage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55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 &amp; Total hardness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Turbidity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measure of the cloudiness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liquid, typically caused by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suspended particles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dirt, clay, silt, organic matter, or microorganisms.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an important water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quality parameter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indicate the clarity of water.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 (IS 10500:2012):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Desirable limit for drinking water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NTU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Nephelometric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Turbidity Units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2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2029</Words>
  <Application>Microsoft Office PowerPoint</Application>
  <PresentationFormat>On-screen Show (4:3)</PresentationFormat>
  <Paragraphs>233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Black</vt:lpstr>
      <vt:lpstr>Calibri</vt:lpstr>
      <vt:lpstr>Times New Roman</vt:lpstr>
      <vt:lpstr>Office Theme</vt:lpstr>
      <vt:lpstr> ENVIRONMENTAL STUDIES</vt:lpstr>
      <vt:lpstr>PowerPoint Presentation</vt:lpstr>
      <vt:lpstr>NATURAL RESOURCES</vt:lpstr>
      <vt:lpstr>NATURAL RESOURCES</vt:lpstr>
      <vt:lpstr>WATER RESOURCES</vt:lpstr>
      <vt:lpstr>PowerPoint Presentation</vt:lpstr>
      <vt:lpstr>Availability</vt:lpstr>
      <vt:lpstr>Water Quality parameters and standard</vt:lpstr>
      <vt:lpstr>Turbidity &amp; Total hardness</vt:lpstr>
      <vt:lpstr>Turbidity &amp; Total hardness</vt:lpstr>
      <vt:lpstr> Water quality standards</vt:lpstr>
      <vt:lpstr>MPN (most probable number) </vt:lpstr>
      <vt:lpstr>Water related diseases</vt:lpstr>
      <vt:lpstr>Diseases from pesticides/fertilizers</vt:lpstr>
      <vt:lpstr>Fluoride problem in drinking water</vt:lpstr>
      <vt:lpstr>Prevention of water related diseases</vt:lpstr>
      <vt:lpstr>MINERAL RESOURCES</vt:lpstr>
      <vt:lpstr>5 most mined minerals</vt:lpstr>
      <vt:lpstr>5 most mined minerals</vt:lpstr>
      <vt:lpstr>Non metal resources</vt:lpstr>
      <vt:lpstr>Non metal resources</vt:lpstr>
      <vt:lpstr>Non metal resources</vt:lpstr>
      <vt:lpstr>Non metal resources</vt:lpstr>
      <vt:lpstr>Other major non metals</vt:lpstr>
      <vt:lpstr>FOREST RESOURCES</vt:lpstr>
      <vt:lpstr>FOREST RESOURCES</vt:lpstr>
      <vt:lpstr>Deforestation</vt:lpstr>
      <vt:lpstr>Bad effects</vt:lpstr>
      <vt:lpstr>Remedies</vt:lpstr>
      <vt:lpstr>Different types of Energy</vt:lpstr>
      <vt:lpstr>Conventional vs Non-Conventional Sources of Energy </vt:lpstr>
      <vt:lpstr>PowerPoint Presentation</vt:lpstr>
      <vt:lpstr>HYDROELECTRIC POWER</vt:lpstr>
      <vt:lpstr>HYDROELECTRIC POWER</vt:lpstr>
      <vt:lpstr>Wind Power</vt:lpstr>
      <vt:lpstr>Wind Power</vt:lpstr>
      <vt:lpstr>Solar Power</vt:lpstr>
      <vt:lpstr>Solar Power</vt:lpstr>
      <vt:lpstr>Biogas</vt:lpstr>
      <vt:lpstr>PowerPoint Presentation</vt:lpstr>
      <vt:lpstr>Hydrogen as an Alternate Future Source of Energy </vt:lpstr>
      <vt:lpstr>Hydrogen Production Methods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STUDIES</dc:title>
  <dc:creator>Student</dc:creator>
  <cp:lastModifiedBy>Admin</cp:lastModifiedBy>
  <cp:revision>93</cp:revision>
  <dcterms:created xsi:type="dcterms:W3CDTF">2006-08-16T00:00:00Z</dcterms:created>
  <dcterms:modified xsi:type="dcterms:W3CDTF">2025-01-01T04:56:24Z</dcterms:modified>
</cp:coreProperties>
</file>