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Arial Black"/>
      <p:regular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iAvyGOqB2YBaUFe1hqOm+fKA/T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ArialBlack-regular.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f54ed2e3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f54ed2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f54ed2e3b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f54ed2e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f54ed2e3b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f54ed2e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f54ed2e3b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0f54ed2e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f54ed2e3b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f54ed2e3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f54ed2e3b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f54ed2e3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f54ed2e3b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f54ed2e3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f54ed2e3b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f54ed2e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f54ed2e3b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f54ed2e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f54ed2e3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f54ed2e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f54ed2e3b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f54ed2e3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f54ed2e3b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f54ed2e3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f54ed2e3b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f54ed2e3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f54ed2e3b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f54ed2e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f54ed2e3b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f54ed2e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118d44fce2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118d44fce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118d44fce2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118d44fce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f54ed2e3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f54ed2e3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f54ed2e3b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f54ed2e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f54ed2e3b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0f54ed2e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f54ed2e3b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f54ed2e3b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f54ed2e3b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f54ed2e3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18d44fce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18d44fc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18d44fce2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18d44fce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18d44fce2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18d44fc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f54ed2e3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0f54ed2e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905000" y="2130426"/>
            <a:ext cx="8077200" cy="1470025"/>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lang="en-US"/>
            </a:br>
            <a:r>
              <a:rPr b="1" lang="en-US"/>
              <a:t>ENVIRONMENTAL STUDIES</a:t>
            </a:r>
            <a:endParaRPr/>
          </a:p>
        </p:txBody>
      </p:sp>
      <p:sp>
        <p:nvSpPr>
          <p:cNvPr id="85" name="Google Shape;85;p1"/>
          <p:cNvSpPr txBox="1"/>
          <p:nvPr>
            <p:ph idx="1" type="subTitle"/>
          </p:nvPr>
        </p:nvSpPr>
        <p:spPr>
          <a:xfrm>
            <a:off x="2209800" y="3886200"/>
            <a:ext cx="7086600" cy="1752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b="1" lang="en-US">
                <a:solidFill>
                  <a:schemeClr val="dk1"/>
                </a:solidFill>
                <a:latin typeface="Arial Black"/>
                <a:ea typeface="Arial Black"/>
                <a:cs typeface="Arial Black"/>
                <a:sym typeface="Arial Black"/>
              </a:rPr>
              <a:t>UNIT-II- </a:t>
            </a:r>
            <a:endParaRPr/>
          </a:p>
          <a:p>
            <a:pPr indent="0" lvl="0" marL="0" rtl="0" algn="ctr">
              <a:lnSpc>
                <a:spcPct val="90000"/>
              </a:lnSpc>
              <a:spcBef>
                <a:spcPts val="1000"/>
              </a:spcBef>
              <a:spcAft>
                <a:spcPts val="0"/>
              </a:spcAft>
              <a:buClr>
                <a:schemeClr val="dk1"/>
              </a:buClr>
              <a:buSzPts val="2400"/>
              <a:buNone/>
            </a:pPr>
            <a:r>
              <a:rPr b="1" lang="en-US">
                <a:latin typeface="Arial"/>
                <a:ea typeface="Arial"/>
                <a:cs typeface="Arial"/>
                <a:sym typeface="Arial"/>
              </a:rPr>
              <a:t> Effect of Human activities on Environment: </a:t>
            </a:r>
            <a:r>
              <a:rPr lang="en-US"/>
              <a:t>	</a:t>
            </a:r>
            <a:endParaRPr/>
          </a:p>
          <a:p>
            <a:pPr indent="0" lvl="0" marL="0" rtl="0" algn="ctr">
              <a:lnSpc>
                <a:spcPct val="90000"/>
              </a:lnSpc>
              <a:spcBef>
                <a:spcPts val="1000"/>
              </a:spcBef>
              <a:spcAft>
                <a:spcPts val="0"/>
              </a:spcAft>
              <a:buClr>
                <a:schemeClr val="dk1"/>
              </a:buClr>
              <a:buSzPts val="2400"/>
              <a:buNone/>
            </a:pPr>
            <a:r>
              <a:t/>
            </a:r>
            <a:endParaRPr b="1">
              <a:solidFill>
                <a:schemeClr val="dk1"/>
              </a:solidFill>
              <a:latin typeface="Arial Black"/>
              <a:ea typeface="Arial Black"/>
              <a:cs typeface="Arial Black"/>
              <a:sym typeface="Arial Black"/>
            </a:endParaRPr>
          </a:p>
        </p:txBody>
      </p:sp>
      <p:pic>
        <p:nvPicPr>
          <p:cNvPr id="86" name="Google Shape;86;p1"/>
          <p:cNvPicPr preferRelativeResize="0"/>
          <p:nvPr/>
        </p:nvPicPr>
        <p:blipFill rotWithShape="1">
          <a:blip r:embed="rId3">
            <a:alphaModFix/>
          </a:blip>
          <a:srcRect b="0" l="0" r="0" t="0"/>
          <a:stretch/>
        </p:blipFill>
        <p:spPr>
          <a:xfrm>
            <a:off x="7543801" y="457201"/>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Water Logging</a:t>
            </a:r>
            <a:endParaRPr/>
          </a:p>
        </p:txBody>
      </p:sp>
      <p:sp>
        <p:nvSpPr>
          <p:cNvPr id="140" name="Google Shape;140;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200000"/>
              </a:lnSpc>
              <a:spcBef>
                <a:spcPts val="0"/>
              </a:spcBef>
              <a:spcAft>
                <a:spcPts val="0"/>
              </a:spcAft>
              <a:buClr>
                <a:schemeClr val="dk1"/>
              </a:buClr>
              <a:buSzPts val="1000"/>
              <a:buFont typeface="Noto Sans Symbols"/>
              <a:buChar char="∙"/>
            </a:pPr>
            <a:r>
              <a:rPr b="1" lang="en-US">
                <a:latin typeface="Times New Roman"/>
                <a:ea typeface="Times New Roman"/>
                <a:cs typeface="Times New Roman"/>
                <a:sym typeface="Times New Roman"/>
              </a:rPr>
              <a:t>Prevention Measures</a:t>
            </a:r>
            <a:r>
              <a:rPr lang="en-US">
                <a:latin typeface="Times New Roman"/>
                <a:ea typeface="Times New Roman"/>
                <a:cs typeface="Times New Roman"/>
                <a:sym typeface="Times New Roman"/>
              </a:rPr>
              <a:t>:</a:t>
            </a:r>
            <a:endParaRPr/>
          </a:p>
          <a:p>
            <a:pPr indent="-285750" lvl="1" marL="742950" rtl="0" algn="l">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Avoid over-irrigation on the same cropland throughout the year.</a:t>
            </a:r>
            <a:endParaRPr sz="2800">
              <a:latin typeface="Times New Roman"/>
              <a:ea typeface="Times New Roman"/>
              <a:cs typeface="Times New Roman"/>
              <a:sym typeface="Times New Roman"/>
            </a:endParaRPr>
          </a:p>
          <a:p>
            <a:pPr indent="-285750" lvl="1" marL="742950" rtl="0" algn="l">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Reduce irrigation on clayey soils.</a:t>
            </a:r>
            <a:endParaRPr sz="2800">
              <a:latin typeface="Times New Roman"/>
              <a:ea typeface="Times New Roman"/>
              <a:cs typeface="Times New Roman"/>
              <a:sym typeface="Times New Roman"/>
            </a:endParaRPr>
          </a:p>
          <a:p>
            <a:pPr indent="-285750" lvl="1" marL="742950" rtl="0" algn="l">
              <a:lnSpc>
                <a:spcPct val="200000"/>
              </a:lnSpc>
              <a:spcBef>
                <a:spcPts val="500"/>
              </a:spcBef>
              <a:spcAft>
                <a:spcPts val="0"/>
              </a:spcAft>
              <a:buClr>
                <a:schemeClr val="dk1"/>
              </a:buClr>
              <a:buSzPts val="1000"/>
              <a:buFont typeface="Courier New"/>
              <a:buChar char="o"/>
            </a:pPr>
            <a:r>
              <a:rPr lang="en-US" sz="2800">
                <a:latin typeface="Times New Roman"/>
                <a:ea typeface="Times New Roman"/>
                <a:cs typeface="Times New Roman"/>
                <a:sym typeface="Times New Roman"/>
              </a:rPr>
              <a:t>Use stored water efficiently.</a:t>
            </a:r>
            <a:endParaRPr sz="2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Modification of Land</a:t>
            </a:r>
            <a:endParaRPr b="1"/>
          </a:p>
        </p:txBody>
      </p:sp>
      <p:sp>
        <p:nvSpPr>
          <p:cNvPr id="146" name="Google Shape;14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Conversion of tropical forests into agricultural lands has led to increased land albedo and various environmental changes, such as:</a:t>
            </a:r>
            <a:endParaRPr/>
          </a:p>
          <a:p>
            <a:pPr indent="-342900" lvl="0" marL="342900" rtl="0" algn="just">
              <a:lnSpc>
                <a:spcPct val="90000"/>
              </a:lnSpc>
              <a:spcBef>
                <a:spcPts val="1000"/>
              </a:spcBef>
              <a:spcAft>
                <a:spcPts val="0"/>
              </a:spcAft>
              <a:buClr>
                <a:schemeClr val="dk1"/>
              </a:buClr>
              <a:buSzPts val="1000"/>
              <a:buFont typeface="Noto Sans Symbols"/>
              <a:buChar char="∙"/>
            </a:pPr>
            <a:r>
              <a:rPr b="1" lang="en-US" sz="2400">
                <a:latin typeface="Times New Roman"/>
                <a:ea typeface="Times New Roman"/>
                <a:cs typeface="Times New Roman"/>
                <a:sym typeface="Times New Roman"/>
              </a:rPr>
              <a:t>Emission of Trace Gases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Deforestation releases CO2, CO, CH4, N2O, and other harmful gases into the atmosphere, contributing to climate change.</a:t>
            </a:r>
            <a:endParaRPr>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chemeClr val="dk1"/>
              </a:buClr>
              <a:buSzPts val="1000"/>
              <a:buFont typeface="Courier New"/>
              <a:buChar char="o"/>
            </a:pPr>
            <a:r>
              <a:rPr b="1" lang="en-US">
                <a:latin typeface="Times New Roman"/>
                <a:ea typeface="Times New Roman"/>
                <a:cs typeface="Times New Roman"/>
                <a:sym typeface="Times New Roman"/>
              </a:rPr>
              <a:t>Nitrous Oxide (N2O)</a:t>
            </a:r>
            <a:r>
              <a:rPr lang="en-US">
                <a:latin typeface="Times New Roman"/>
                <a:ea typeface="Times New Roman"/>
                <a:cs typeface="Times New Roman"/>
                <a:sym typeface="Times New Roman"/>
              </a:rPr>
              <a:t> emissions are particularly concerning as they contribute to both greenhouse gas buildup and ozone depletion.</a:t>
            </a:r>
            <a:endParaRPr>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chemeClr val="dk1"/>
              </a:buClr>
              <a:buSzPts val="1000"/>
              <a:buFont typeface="Courier New"/>
              <a:buChar char="o"/>
            </a:pPr>
            <a:r>
              <a:rPr b="1" lang="en-US">
                <a:latin typeface="Times New Roman"/>
                <a:ea typeface="Times New Roman"/>
                <a:cs typeface="Times New Roman"/>
                <a:sym typeface="Times New Roman"/>
              </a:rPr>
              <a:t>Carbon Monoxide (CO)</a:t>
            </a:r>
            <a:r>
              <a:rPr lang="en-US">
                <a:latin typeface="Times New Roman"/>
                <a:ea typeface="Times New Roman"/>
                <a:cs typeface="Times New Roman"/>
                <a:sym typeface="Times New Roman"/>
              </a:rPr>
              <a:t> reduces the effectiveness of OH radicals that help cleanse the atmosphere, increasing the accumulation of harmful gases.</a:t>
            </a:r>
            <a:endParaRPr>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chemeClr val="dk1"/>
              </a:buClr>
              <a:buSzPts val="1000"/>
              <a:buFont typeface="Courier New"/>
              <a:buChar char="o"/>
            </a:pPr>
            <a:r>
              <a:rPr b="1" lang="en-US">
                <a:latin typeface="Times New Roman"/>
                <a:ea typeface="Times New Roman"/>
                <a:cs typeface="Times New Roman"/>
                <a:sym typeface="Times New Roman"/>
              </a:rPr>
              <a:t>Conversion of Wetlands</a:t>
            </a:r>
            <a:r>
              <a:rPr lang="en-US">
                <a:latin typeface="Times New Roman"/>
                <a:ea typeface="Times New Roman"/>
                <a:cs typeface="Times New Roman"/>
                <a:sym typeface="Times New Roman"/>
              </a:rPr>
              <a:t> releases stored carbon, potentially increasing methane emissions when these areas are converted for rice production.</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4400"/>
              <a:t>Organic Farming:</a:t>
            </a:r>
            <a:br>
              <a:rPr b="1" lang="en-US" sz="4400">
                <a:solidFill>
                  <a:srgbClr val="243F60"/>
                </a:solidFill>
                <a:latin typeface="Cambria"/>
                <a:ea typeface="Cambria"/>
                <a:cs typeface="Cambria"/>
                <a:sym typeface="Cambria"/>
              </a:rPr>
            </a:br>
            <a:endParaRPr/>
          </a:p>
        </p:txBody>
      </p:sp>
      <p:sp>
        <p:nvSpPr>
          <p:cNvPr id="152" name="Google Shape;15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400"/>
              <a:buNone/>
            </a:pPr>
            <a:r>
              <a:rPr lang="en-US" sz="2400">
                <a:latin typeface="Times New Roman"/>
                <a:ea typeface="Times New Roman"/>
                <a:cs typeface="Times New Roman"/>
                <a:sym typeface="Times New Roman"/>
              </a:rPr>
              <a:t>Organic farming is a sustainable agricultural method that avoids synthetic pesticides and conventional fertilizers. It focuses on enhancing biodiversity, biological cycles, and soil health through natural processes. Organic farming seeks to minimize the use of off-farm inputs while restoring and maintaining ecological balance.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0f54ed2e3b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Housing </a:t>
            </a:r>
            <a:endParaRPr/>
          </a:p>
        </p:txBody>
      </p:sp>
      <p:sp>
        <p:nvSpPr>
          <p:cNvPr id="158" name="Google Shape;158;g30f54ed2e3b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3100"/>
              <a:t>Impact of Housing on Natural Resources</a:t>
            </a:r>
            <a:endParaRPr sz="3100"/>
          </a:p>
          <a:p>
            <a:pPr indent="-425450" lvl="0" marL="457200" rtl="0" algn="l">
              <a:spcBef>
                <a:spcPts val="1000"/>
              </a:spcBef>
              <a:spcAft>
                <a:spcPts val="0"/>
              </a:spcAft>
              <a:buSzPts val="3100"/>
              <a:buChar char="•"/>
            </a:pPr>
            <a:r>
              <a:rPr lang="en-US" sz="3100"/>
              <a:t>Expansion of housing has reduced agricultural land, forests, and water bodies.</a:t>
            </a:r>
            <a:endParaRPr sz="3100"/>
          </a:p>
          <a:p>
            <a:pPr indent="-425450" lvl="0" marL="457200" rtl="0" algn="l">
              <a:spcBef>
                <a:spcPts val="0"/>
              </a:spcBef>
              <a:spcAft>
                <a:spcPts val="0"/>
              </a:spcAft>
              <a:buSzPts val="3100"/>
              <a:buChar char="•"/>
            </a:pPr>
            <a:r>
              <a:rPr lang="en-US" sz="3100"/>
              <a:t>Building materials like cement, steel, and wood in housing cause environmental contamination, harming health, livestock, and plant life.</a:t>
            </a:r>
            <a:endParaRPr sz="3100"/>
          </a:p>
          <a:p>
            <a:pPr indent="-425450" lvl="0" marL="457200" rtl="0" algn="l">
              <a:spcBef>
                <a:spcPts val="0"/>
              </a:spcBef>
              <a:spcAft>
                <a:spcPts val="0"/>
              </a:spcAft>
              <a:buSzPts val="3100"/>
              <a:buChar char="•"/>
            </a:pPr>
            <a:r>
              <a:rPr lang="en-US" sz="3100"/>
              <a:t>Housing development requires essential services like water, sanitation, and electricity to be sustainable in human settlements.</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0f54ed2e3b_0_12"/>
          <p:cNvSpPr txBox="1"/>
          <p:nvPr>
            <p:ph type="title"/>
          </p:nvPr>
        </p:nvSpPr>
        <p:spPr>
          <a:xfrm>
            <a:off x="461225" y="133150"/>
            <a:ext cx="10515600" cy="9021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Housing </a:t>
            </a:r>
            <a:endParaRPr/>
          </a:p>
        </p:txBody>
      </p:sp>
      <p:sp>
        <p:nvSpPr>
          <p:cNvPr id="164" name="Google Shape;164;g30f54ed2e3b_0_12"/>
          <p:cNvSpPr txBox="1"/>
          <p:nvPr>
            <p:ph idx="1" type="body"/>
          </p:nvPr>
        </p:nvSpPr>
        <p:spPr>
          <a:xfrm>
            <a:off x="461225" y="1600675"/>
            <a:ext cx="10892700" cy="4880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Effect</a:t>
            </a:r>
            <a:r>
              <a:rPr lang="en-US"/>
              <a:t> of Building Materials</a:t>
            </a:r>
            <a:endParaRPr/>
          </a:p>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Steel</a:t>
            </a:r>
            <a:r>
              <a:rPr lang="en-US" sz="2000">
                <a:latin typeface="Arial"/>
                <a:ea typeface="Arial"/>
                <a:cs typeface="Arial"/>
                <a:sym typeface="Arial"/>
              </a:rPr>
              <a:t>: The most widely used metal, steel production impacts air quality and uses significant energy and resources, contributing to pollution.</a:t>
            </a:r>
            <a:endParaRPr sz="2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Cement</a:t>
            </a:r>
            <a:r>
              <a:rPr lang="en-US" sz="2000">
                <a:latin typeface="Arial"/>
                <a:ea typeface="Arial"/>
                <a:cs typeface="Arial"/>
                <a:sym typeface="Arial"/>
              </a:rPr>
              <a:t>: Cement production causes land degradation, air and water pollution, and waste disposal issues.</a:t>
            </a:r>
            <a:endParaRPr sz="2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Wood and Plywood</a:t>
            </a:r>
            <a:r>
              <a:rPr lang="en-US" sz="2000">
                <a:latin typeface="Arial"/>
                <a:ea typeface="Arial"/>
                <a:cs typeface="Arial"/>
                <a:sym typeface="Arial"/>
              </a:rPr>
              <a:t>: While renewable, overharvesting can lead to biodiversity loss, soil erosion, and increased demand pressure.</a:t>
            </a:r>
            <a:endParaRPr sz="2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Glass</a:t>
            </a:r>
            <a:r>
              <a:rPr lang="en-US" sz="2000">
                <a:latin typeface="Arial"/>
                <a:ea typeface="Arial"/>
                <a:cs typeface="Arial"/>
                <a:sym typeface="Arial"/>
              </a:rPr>
              <a:t>: Glass production involves mining activities that cause soil erosion, habitat alteration, and pollution.</a:t>
            </a:r>
            <a:endParaRPr sz="2000">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sz="2000">
                <a:latin typeface="Arial"/>
                <a:ea typeface="Arial"/>
                <a:cs typeface="Arial"/>
                <a:sym typeface="Arial"/>
              </a:rPr>
              <a:t>Paints</a:t>
            </a:r>
            <a:r>
              <a:rPr lang="en-US" sz="2000">
                <a:latin typeface="Arial"/>
                <a:ea typeface="Arial"/>
                <a:cs typeface="Arial"/>
                <a:sym typeface="Arial"/>
              </a:rPr>
              <a:t>: Paint production uses petroleum derivatives and heavy metals, releasing hazardous chemicals that impact health and the environment.</a:t>
            </a:r>
            <a:endParaRPr sz="2000">
              <a:latin typeface="Arial"/>
              <a:ea typeface="Arial"/>
              <a:cs typeface="Arial"/>
              <a:sym typeface="Arial"/>
            </a:endParaRPr>
          </a:p>
          <a:p>
            <a:pPr indent="0" lvl="0" marL="0" rtl="0" algn="l">
              <a:spcBef>
                <a:spcPts val="1000"/>
              </a:spcBef>
              <a:spcAft>
                <a:spcPts val="0"/>
              </a:spcAft>
              <a:buNone/>
            </a:pPr>
            <a:r>
              <a:rPr b="1" lang="en-US" sz="2000">
                <a:latin typeface="Arial"/>
                <a:ea typeface="Arial"/>
                <a:cs typeface="Arial"/>
                <a:sym typeface="Arial"/>
              </a:rPr>
              <a:t>Other Materials</a:t>
            </a:r>
            <a:r>
              <a:rPr lang="en-US" sz="2000">
                <a:latin typeface="Arial"/>
                <a:ea typeface="Arial"/>
                <a:cs typeface="Arial"/>
                <a:sym typeface="Arial"/>
              </a:rPr>
              <a:t>: New materials like insulation, sealants, and particle board lead to resource depletion and pollution during production and disposal.</a:t>
            </a:r>
            <a:endParaRPr sz="20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0f54ed2e3b_0_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0" name="Google Shape;170;g30f54ed2e3b_0_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Impact on Natural Resources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Fossil Fuels</a:t>
            </a:r>
            <a:r>
              <a:rPr lang="en-US" sz="2400">
                <a:latin typeface="Times New Roman"/>
                <a:ea typeface="Times New Roman"/>
                <a:cs typeface="Times New Roman"/>
                <a:sym typeface="Times New Roman"/>
              </a:rPr>
              <a:t>: Heavy use of coal, natural gas, and petroleum in industries and transport contributes to local pollution and global issues like ozone depletion, global warming, and water contamination.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Oil Spills</a:t>
            </a:r>
            <a:r>
              <a:rPr lang="en-US" sz="2400">
                <a:latin typeface="Times New Roman"/>
                <a:ea typeface="Times New Roman"/>
                <a:cs typeface="Times New Roman"/>
                <a:sym typeface="Times New Roman"/>
              </a:rPr>
              <a:t>: Even small oil spills can devastate ecosystems, as seen with the marine iguanas affected by an oil spill in the Galapagos Islands.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Mining</a:t>
            </a:r>
            <a:r>
              <a:rPr lang="en-US" sz="2400">
                <a:latin typeface="Times New Roman"/>
                <a:ea typeface="Times New Roman"/>
                <a:cs typeface="Times New Roman"/>
                <a:sym typeface="Times New Roman"/>
              </a:rPr>
              <a:t>: Industrial mining depletes resources, destroys habitats, and creates toxic runoff that harms aquatic life and ecosystems.</a:t>
            </a:r>
            <a:endParaRPr sz="2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0f54ed2e3b_0_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76" name="Google Shape;176;g30f54ed2e3b_0_27"/>
          <p:cNvSpPr txBox="1"/>
          <p:nvPr>
            <p:ph idx="1" type="body"/>
          </p:nvPr>
        </p:nvSpPr>
        <p:spPr>
          <a:xfrm>
            <a:off x="838200" y="1825625"/>
            <a:ext cx="10515600" cy="4965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400">
                <a:latin typeface="Times New Roman"/>
                <a:ea typeface="Times New Roman"/>
                <a:cs typeface="Times New Roman"/>
                <a:sym typeface="Times New Roman"/>
              </a:rPr>
              <a:t>Impact on Air and Water</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Industries release solid, liquid, and gaseous waste into the environment, varying by type and process:</a:t>
            </a:r>
            <a:endParaRPr sz="2400">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Char char="○"/>
            </a:pPr>
            <a:r>
              <a:rPr b="1" lang="en-US">
                <a:latin typeface="Times New Roman"/>
                <a:ea typeface="Times New Roman"/>
                <a:cs typeface="Times New Roman"/>
                <a:sym typeface="Times New Roman"/>
              </a:rPr>
              <a:t>Liquid Effluents</a:t>
            </a:r>
            <a:r>
              <a:rPr lang="en-US">
                <a:latin typeface="Times New Roman"/>
                <a:ea typeface="Times New Roman"/>
                <a:cs typeface="Times New Roman"/>
                <a:sym typeface="Times New Roman"/>
              </a:rPr>
              <a:t>: Some are highly acidic or alkaline, with high oxygen demands and potential toxicity (e.g., dairy, fertilizer, pharmaceutical effluents).</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Char char="○"/>
            </a:pPr>
            <a:r>
              <a:rPr b="1" lang="en-US">
                <a:latin typeface="Times New Roman"/>
                <a:ea typeface="Times New Roman"/>
                <a:cs typeface="Times New Roman"/>
                <a:sym typeface="Times New Roman"/>
              </a:rPr>
              <a:t>Gaseous Effluents</a:t>
            </a:r>
            <a:r>
              <a:rPr lang="en-US">
                <a:latin typeface="Times New Roman"/>
                <a:ea typeface="Times New Roman"/>
                <a:cs typeface="Times New Roman"/>
                <a:sym typeface="Times New Roman"/>
              </a:rPr>
              <a:t>: Emissions include SO₂, H₂S, particulates, and toxic gases from units like paper, tanneries, and chemical plants.</a:t>
            </a:r>
            <a:endParaRPr>
              <a:latin typeface="Times New Roman"/>
              <a:ea typeface="Times New Roman"/>
              <a:cs typeface="Times New Roman"/>
              <a:sym typeface="Times New Roman"/>
            </a:endParaRPr>
          </a:p>
          <a:p>
            <a:pPr indent="-381000" lvl="1" marL="914400" rtl="0" algn="l">
              <a:lnSpc>
                <a:spcPct val="115000"/>
              </a:lnSpc>
              <a:spcBef>
                <a:spcPts val="0"/>
              </a:spcBef>
              <a:spcAft>
                <a:spcPts val="0"/>
              </a:spcAft>
              <a:buSzPts val="2400"/>
              <a:buChar char="○"/>
            </a:pPr>
            <a:r>
              <a:rPr b="1" lang="en-US">
                <a:latin typeface="Times New Roman"/>
                <a:ea typeface="Times New Roman"/>
                <a:cs typeface="Times New Roman"/>
                <a:sym typeface="Times New Roman"/>
              </a:rPr>
              <a:t>Solid Effluents</a:t>
            </a:r>
            <a:r>
              <a:rPr lang="en-US">
                <a:latin typeface="Times New Roman"/>
                <a:ea typeface="Times New Roman"/>
                <a:cs typeface="Times New Roman"/>
                <a:sym typeface="Times New Roman"/>
              </a:rPr>
              <a:t>: Waste includes process dust, chemical residues, and toxic metals from industries like iron and steel, textiles, and electronics.</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0f54ed2e3b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87000"/>
              </a:lnSpc>
              <a:spcBef>
                <a:spcPts val="1300"/>
              </a:spcBef>
              <a:spcAft>
                <a:spcPts val="1200"/>
              </a:spcAft>
              <a:buNone/>
            </a:pPr>
            <a:r>
              <a:rPr lang="en-US">
                <a:latin typeface="Times New Roman"/>
                <a:ea typeface="Times New Roman"/>
                <a:cs typeface="Times New Roman"/>
                <a:sym typeface="Times New Roman"/>
              </a:rPr>
              <a:t>Industrialization</a:t>
            </a:r>
            <a:endParaRPr>
              <a:latin typeface="Times New Roman"/>
              <a:ea typeface="Times New Roman"/>
              <a:cs typeface="Times New Roman"/>
              <a:sym typeface="Times New Roman"/>
            </a:endParaRPr>
          </a:p>
        </p:txBody>
      </p:sp>
      <p:sp>
        <p:nvSpPr>
          <p:cNvPr id="182" name="Google Shape;182;g30f54ed2e3b_0_38"/>
          <p:cNvSpPr txBox="1"/>
          <p:nvPr>
            <p:ph idx="1" type="body"/>
          </p:nvPr>
        </p:nvSpPr>
        <p:spPr>
          <a:xfrm>
            <a:off x="838200" y="1825625"/>
            <a:ext cx="10515600" cy="4965600"/>
          </a:xfrm>
          <a:prstGeom prst="rect">
            <a:avLst/>
          </a:prstGeom>
        </p:spPr>
        <p:txBody>
          <a:bodyPr anchorCtr="0" anchor="t" bIns="45700" lIns="91425" spcFirstLastPara="1" rIns="91425" wrap="square" tIns="45700">
            <a:noAutofit/>
          </a:bodyPr>
          <a:lstStyle/>
          <a:p>
            <a:pPr indent="0" lvl="0" marL="0" rtl="0" algn="l">
              <a:lnSpc>
                <a:spcPct val="150000"/>
              </a:lnSpc>
              <a:spcBef>
                <a:spcPts val="1200"/>
              </a:spcBef>
              <a:spcAft>
                <a:spcPts val="0"/>
              </a:spcAft>
              <a:buNone/>
            </a:pPr>
            <a:r>
              <a:rPr b="1" lang="en-US" sz="3000">
                <a:latin typeface="Times New Roman"/>
                <a:ea typeface="Times New Roman"/>
                <a:cs typeface="Times New Roman"/>
                <a:sym typeface="Times New Roman"/>
              </a:rPr>
              <a:t>Remedies</a:t>
            </a:r>
            <a:r>
              <a:rPr lang="en-US" sz="3000">
                <a:latin typeface="Times New Roman"/>
                <a:ea typeface="Times New Roman"/>
                <a:cs typeface="Times New Roman"/>
                <a:sym typeface="Times New Roman"/>
              </a:rPr>
              <a:t>:</a:t>
            </a:r>
            <a:endParaRPr sz="3000">
              <a:latin typeface="Times New Roman"/>
              <a:ea typeface="Times New Roman"/>
              <a:cs typeface="Times New Roman"/>
              <a:sym typeface="Times New Roman"/>
            </a:endParaRPr>
          </a:p>
          <a:p>
            <a:pPr indent="-419100" lvl="0" marL="457200" rtl="0" algn="l">
              <a:lnSpc>
                <a:spcPct val="150000"/>
              </a:lnSpc>
              <a:spcBef>
                <a:spcPts val="1200"/>
              </a:spcBef>
              <a:spcAft>
                <a:spcPts val="0"/>
              </a:spcAft>
              <a:buSzPts val="3000"/>
              <a:buFont typeface="Times New Roman"/>
              <a:buChar char="●"/>
            </a:pPr>
            <a:r>
              <a:rPr lang="en-US" sz="3000">
                <a:latin typeface="Times New Roman"/>
                <a:ea typeface="Times New Roman"/>
                <a:cs typeface="Times New Roman"/>
                <a:sym typeface="Times New Roman"/>
              </a:rPr>
              <a:t>Proper treatment of all waste as per environmental standards.</a:t>
            </a:r>
            <a:endParaRPr sz="3000">
              <a:latin typeface="Times New Roman"/>
              <a:ea typeface="Times New Roman"/>
              <a:cs typeface="Times New Roman"/>
              <a:sym typeface="Times New Roman"/>
            </a:endParaRPr>
          </a:p>
          <a:p>
            <a:pPr indent="-419100" lvl="0" marL="45720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Relocating or closing polluting industries near human habitats.</a:t>
            </a:r>
            <a:endParaRPr sz="3000">
              <a:latin typeface="Times New Roman"/>
              <a:ea typeface="Times New Roman"/>
              <a:cs typeface="Times New Roman"/>
              <a:sym typeface="Times New Roman"/>
            </a:endParaRPr>
          </a:p>
          <a:p>
            <a:pPr indent="-419100" lvl="0" marL="457200" rtl="0" algn="l">
              <a:lnSpc>
                <a:spcPct val="15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Enforcing laws to control pollution effectively.</a:t>
            </a:r>
            <a:endParaRPr b="1" sz="3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0f54ed2e3b_0_4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88" name="Google Shape;188;g30f54ed2e3b_0_44"/>
          <p:cNvSpPr txBox="1"/>
          <p:nvPr>
            <p:ph idx="1" type="body"/>
          </p:nvPr>
        </p:nvSpPr>
        <p:spPr>
          <a:xfrm>
            <a:off x="838200" y="1557175"/>
            <a:ext cx="10515600" cy="53790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Mining (extraction and processing of ores, coal, etc.) causes major environmental issues.</a:t>
            </a:r>
            <a:endParaRPr sz="2400">
              <a:latin typeface="Times New Roman"/>
              <a:ea typeface="Times New Roman"/>
              <a:cs typeface="Times New Roman"/>
              <a:sym typeface="Times New Roman"/>
            </a:endParaRPr>
          </a:p>
          <a:p>
            <a:pPr indent="0" lvl="0" marL="0" rtl="0" algn="l">
              <a:spcBef>
                <a:spcPts val="1000"/>
              </a:spcBef>
              <a:spcAft>
                <a:spcPts val="0"/>
              </a:spcAft>
              <a:buClr>
                <a:schemeClr val="dk1"/>
              </a:buClr>
              <a:buSzPct val="45833"/>
              <a:buFont typeface="Arial"/>
              <a:buNone/>
            </a:pPr>
            <a:r>
              <a:rPr lang="en-US" sz="2400">
                <a:latin typeface="Times New Roman"/>
                <a:ea typeface="Times New Roman"/>
                <a:cs typeface="Times New Roman"/>
                <a:sym typeface="Times New Roman"/>
              </a:rPr>
              <a:t>Impacts include:</a:t>
            </a:r>
            <a:endParaRPr sz="2400">
              <a:latin typeface="Times New Roman"/>
              <a:ea typeface="Times New Roman"/>
              <a:cs typeface="Times New Roman"/>
              <a:sym typeface="Times New Roman"/>
            </a:endParaRPr>
          </a:p>
          <a:p>
            <a:pPr indent="-369570" lvl="0" marL="457200" rtl="0" algn="l">
              <a:lnSpc>
                <a:spcPct val="115000"/>
              </a:lnSpc>
              <a:spcBef>
                <a:spcPts val="1200"/>
              </a:spcBef>
              <a:spcAft>
                <a:spcPts val="0"/>
              </a:spcAft>
              <a:buSzPct val="100000"/>
              <a:buChar char="●"/>
            </a:pPr>
            <a:r>
              <a:rPr b="1" lang="en-US" sz="2400">
                <a:latin typeface="Times New Roman"/>
                <a:ea typeface="Times New Roman"/>
                <a:cs typeface="Times New Roman"/>
                <a:sym typeface="Times New Roman"/>
              </a:rPr>
              <a:t>Land disturbance</a:t>
            </a:r>
            <a:r>
              <a:rPr lang="en-US" sz="2400">
                <a:latin typeface="Times New Roman"/>
                <a:ea typeface="Times New Roman"/>
                <a:cs typeface="Times New Roman"/>
                <a:sym typeface="Times New Roman"/>
              </a:rPr>
              <a:t>: Significant alteration of natural landscapes.</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Char char="●"/>
            </a:pPr>
            <a:r>
              <a:rPr b="1" lang="en-US" sz="2400">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smelter emissions pollute the atmosphere.</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Char char="●"/>
            </a:pPr>
            <a:r>
              <a:rPr b="1" lang="en-US" sz="2400">
                <a:latin typeface="Times New Roman"/>
                <a:ea typeface="Times New Roman"/>
                <a:cs typeface="Times New Roman"/>
                <a:sym typeface="Times New Roman"/>
              </a:rPr>
              <a:t>Water contamination</a:t>
            </a:r>
            <a:r>
              <a:rPr lang="en-US" sz="2400">
                <a:latin typeface="Times New Roman"/>
                <a:ea typeface="Times New Roman"/>
                <a:cs typeface="Times New Roman"/>
                <a:sym typeface="Times New Roman"/>
              </a:rPr>
              <a:t>: Disrupted aquifers and polluted water sources.</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5833"/>
              <a:buFont typeface="Arial"/>
              <a:buNone/>
            </a:pPr>
            <a:r>
              <a:rPr lang="en-US" sz="2400">
                <a:latin typeface="Times New Roman"/>
                <a:ea typeface="Times New Roman"/>
                <a:cs typeface="Times New Roman"/>
                <a:sym typeface="Times New Roman"/>
              </a:rPr>
              <a:t>Environmental damage often continues long after a mine is closed.</a:t>
            </a:r>
            <a:endParaRPr sz="2400">
              <a:latin typeface="Times New Roman"/>
              <a:ea typeface="Times New Roman"/>
              <a:cs typeface="Times New Roman"/>
              <a:sym typeface="Times New Roman"/>
            </a:endParaRPr>
          </a:p>
          <a:p>
            <a:pPr indent="0" lvl="0" marL="0" rtl="0" algn="l">
              <a:spcBef>
                <a:spcPts val="1000"/>
              </a:spcBef>
              <a:spcAft>
                <a:spcPts val="0"/>
              </a:spcAft>
              <a:buClr>
                <a:schemeClr val="dk1"/>
              </a:buClr>
              <a:buSzPct val="45833"/>
              <a:buFont typeface="Arial"/>
              <a:buNone/>
            </a:pPr>
            <a:r>
              <a:rPr b="1" lang="en-US" sz="2400">
                <a:latin typeface="Times New Roman"/>
                <a:ea typeface="Times New Roman"/>
                <a:cs typeface="Times New Roman"/>
                <a:sym typeface="Times New Roman"/>
              </a:rPr>
              <a:t>Exploratory phase</a:t>
            </a:r>
            <a:r>
              <a:rPr lang="en-US" sz="2400">
                <a:latin typeface="Times New Roman"/>
                <a:ea typeface="Times New Roman"/>
                <a:cs typeface="Times New Roman"/>
                <a:sym typeface="Times New Roman"/>
              </a:rPr>
              <a:t> impacts:</a:t>
            </a:r>
            <a:endParaRPr sz="2400">
              <a:latin typeface="Times New Roman"/>
              <a:ea typeface="Times New Roman"/>
              <a:cs typeface="Times New Roman"/>
              <a:sym typeface="Times New Roman"/>
            </a:endParaRPr>
          </a:p>
          <a:p>
            <a:pPr indent="-369570" lvl="0" marL="457200" rtl="0" algn="l">
              <a:lnSpc>
                <a:spcPct val="115000"/>
              </a:lnSpc>
              <a:spcBef>
                <a:spcPts val="1200"/>
              </a:spcBef>
              <a:spcAft>
                <a:spcPts val="0"/>
              </a:spcAft>
              <a:buSzPct val="100000"/>
              <a:buFont typeface="Times New Roman"/>
              <a:buChar char="●"/>
            </a:pPr>
            <a:r>
              <a:rPr lang="en-US" sz="2400">
                <a:latin typeface="Times New Roman"/>
                <a:ea typeface="Times New Roman"/>
                <a:cs typeface="Times New Roman"/>
                <a:sym typeface="Times New Roman"/>
              </a:rPr>
              <a:t>Drilling, heavy equipment transport, and road construction disturb habitats.</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Font typeface="Times New Roman"/>
              <a:buChar char="●"/>
            </a:pPr>
            <a:r>
              <a:rPr lang="en-US" sz="2400">
                <a:latin typeface="Times New Roman"/>
                <a:ea typeface="Times New Roman"/>
                <a:cs typeface="Times New Roman"/>
                <a:sym typeface="Times New Roman"/>
              </a:rPr>
              <a:t>Increased access to remote forest areas, potentially leading to further environmental stress.</a:t>
            </a:r>
            <a:endParaRPr sz="24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ct val="45833"/>
              <a:buFont typeface="Arial"/>
              <a:buNone/>
            </a:pPr>
            <a:r>
              <a:rPr b="1" lang="en-US" sz="2400">
                <a:latin typeface="Times New Roman"/>
                <a:ea typeface="Times New Roman"/>
                <a:cs typeface="Times New Roman"/>
                <a:sym typeface="Times New Roman"/>
              </a:rPr>
              <a:t>Operational phase</a:t>
            </a:r>
            <a:r>
              <a:rPr lang="en-US" sz="2400">
                <a:latin typeface="Times New Roman"/>
                <a:ea typeface="Times New Roman"/>
                <a:cs typeface="Times New Roman"/>
                <a:sym typeface="Times New Roman"/>
              </a:rPr>
              <a:t> has the most severe effects, with lasting impact on forests and ecosystems even after mining ceases.</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0f54ed2e3b_0_50"/>
          <p:cNvSpPr txBox="1"/>
          <p:nvPr>
            <p:ph type="title"/>
          </p:nvPr>
        </p:nvSpPr>
        <p:spPr>
          <a:xfrm>
            <a:off x="722200" y="133150"/>
            <a:ext cx="10515600" cy="974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194" name="Google Shape;194;g30f54ed2e3b_0_50"/>
          <p:cNvSpPr txBox="1"/>
          <p:nvPr>
            <p:ph idx="1" type="body"/>
          </p:nvPr>
        </p:nvSpPr>
        <p:spPr>
          <a:xfrm>
            <a:off x="664200" y="1020725"/>
            <a:ext cx="10515600" cy="59445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2400">
                <a:latin typeface="Times New Roman"/>
                <a:ea typeface="Times New Roman"/>
                <a:cs typeface="Times New Roman"/>
                <a:sym typeface="Times New Roman"/>
              </a:rPr>
              <a:t>Impact of Mining on Forest and Environment</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Water Pollution</a:t>
            </a:r>
            <a:r>
              <a:rPr lang="en-US" sz="2400">
                <a:latin typeface="Times New Roman"/>
                <a:ea typeface="Times New Roman"/>
                <a:cs typeface="Times New Roman"/>
                <a:sym typeface="Times New Roman"/>
              </a:rPr>
              <a:t>: Mining, especially open-pit mining, produces large amounts of waste that interact with water, leading to contamination of soil, rivers, and groundwater. Acid mine drainage from exposed iron sulfide in waste piles can pollute water sources for centuries after a mine closes.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Erosion</a:t>
            </a:r>
            <a:r>
              <a:rPr lang="en-US" sz="2400">
                <a:latin typeface="Times New Roman"/>
                <a:ea typeface="Times New Roman"/>
                <a:cs typeface="Times New Roman"/>
                <a:sym typeface="Times New Roman"/>
              </a:rPr>
              <a:t>: Mining disrupts large quantities of soil, causing sediment to be carried downstream by water, which can damage aquatic ecosystems.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Deforestation</a:t>
            </a:r>
            <a:r>
              <a:rPr lang="en-US" sz="2400">
                <a:latin typeface="Times New Roman"/>
                <a:ea typeface="Times New Roman"/>
                <a:cs typeface="Times New Roman"/>
                <a:sym typeface="Times New Roman"/>
              </a:rPr>
              <a:t>: Mining activities require extensive use of timber and often involve deforestation for road construction, dam building, and energy generation in remote areas, increasing access to otherwise untouched forests.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AGRICULTURE</a:t>
            </a:r>
            <a:endParaRPr/>
          </a:p>
        </p:txBody>
      </p:sp>
      <p:sp>
        <p:nvSpPr>
          <p:cNvPr id="92" name="Google Shape;92;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Agriculture significantly affects global environmental change, driven by population growth and the need for resource compensation.</a:t>
            </a:r>
            <a:endParaRPr/>
          </a:p>
          <a:p>
            <a:pPr indent="0" lvl="0" marL="0" rtl="0" algn="l">
              <a:lnSpc>
                <a:spcPct val="90000"/>
              </a:lnSpc>
              <a:spcBef>
                <a:spcPts val="1000"/>
              </a:spcBef>
              <a:spcAft>
                <a:spcPts val="0"/>
              </a:spcAft>
              <a:buClr>
                <a:schemeClr val="dk1"/>
              </a:buClr>
              <a:buSzPts val="2800"/>
              <a:buNone/>
            </a:pPr>
            <a:r>
              <a:rPr lang="en-US"/>
              <a:t>The direct impacts of agriculture on the environment include:</a:t>
            </a:r>
            <a:endParaRPr/>
          </a:p>
          <a:p>
            <a:pPr indent="-228600" lvl="0" marL="228600" rtl="0" algn="l">
              <a:lnSpc>
                <a:spcPct val="90000"/>
              </a:lnSpc>
              <a:spcBef>
                <a:spcPts val="1000"/>
              </a:spcBef>
              <a:spcAft>
                <a:spcPts val="0"/>
              </a:spcAft>
              <a:buClr>
                <a:schemeClr val="dk1"/>
              </a:buClr>
              <a:buSzPts val="2800"/>
              <a:buChar char="•"/>
            </a:pPr>
            <a:r>
              <a:rPr lang="en-US"/>
              <a:t>a) Soil degradation</a:t>
            </a:r>
            <a:br>
              <a:rPr lang="en-US"/>
            </a:br>
            <a:r>
              <a:rPr lang="en-US"/>
              <a:t>b) Water contamination</a:t>
            </a:r>
            <a:br>
              <a:rPr lang="en-US"/>
            </a:br>
            <a:r>
              <a:rPr lang="en-US"/>
              <a:t>c) Modification of land for agricultural purposes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0f54ed2e3b_0_56"/>
          <p:cNvSpPr txBox="1"/>
          <p:nvPr>
            <p:ph type="title"/>
          </p:nvPr>
        </p:nvSpPr>
        <p:spPr>
          <a:xfrm>
            <a:off x="722200" y="133150"/>
            <a:ext cx="10515600" cy="974700"/>
          </a:xfrm>
          <a:prstGeom prst="rect">
            <a:avLst/>
          </a:prstGeom>
        </p:spPr>
        <p:txBody>
          <a:bodyPr anchorCtr="0" anchor="ctr"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Mining</a:t>
            </a:r>
            <a:endParaRPr>
              <a:latin typeface="Times New Roman"/>
              <a:ea typeface="Times New Roman"/>
              <a:cs typeface="Times New Roman"/>
              <a:sym typeface="Times New Roman"/>
            </a:endParaRPr>
          </a:p>
        </p:txBody>
      </p:sp>
      <p:sp>
        <p:nvSpPr>
          <p:cNvPr id="200" name="Google Shape;200;g30f54ed2e3b_0_56"/>
          <p:cNvSpPr txBox="1"/>
          <p:nvPr>
            <p:ph idx="1" type="body"/>
          </p:nvPr>
        </p:nvSpPr>
        <p:spPr>
          <a:xfrm>
            <a:off x="664200" y="1020725"/>
            <a:ext cx="10515600" cy="59445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2400">
                <a:latin typeface="Times New Roman"/>
                <a:ea typeface="Times New Roman"/>
                <a:cs typeface="Times New Roman"/>
                <a:sym typeface="Times New Roman"/>
              </a:rPr>
              <a:t>Impact of Mining on Forest and Environment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Times New Roman"/>
              <a:buChar char="•"/>
            </a:pPr>
            <a:r>
              <a:rPr b="1" lang="en-US" sz="2400">
                <a:latin typeface="Times New Roman"/>
                <a:ea typeface="Times New Roman"/>
                <a:cs typeface="Times New Roman"/>
                <a:sym typeface="Times New Roman"/>
              </a:rPr>
              <a:t>Air Pollution</a:t>
            </a:r>
            <a:r>
              <a:rPr lang="en-US" sz="2400">
                <a:latin typeface="Times New Roman"/>
                <a:ea typeface="Times New Roman"/>
                <a:cs typeface="Times New Roman"/>
                <a:sym typeface="Times New Roman"/>
              </a:rPr>
              <a:t>: Dust and toxic gases (e.g., sulfur dioxide, carbon dioxide, methane) from mining contribute to respiratory illnesses, acid rain, and climate change. Dust can also contain heavy metals like arsenic and lead, which further contaminates air and water.</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Noise Pollution</a:t>
            </a:r>
            <a:r>
              <a:rPr lang="en-US" sz="2400">
                <a:latin typeface="Times New Roman"/>
                <a:ea typeface="Times New Roman"/>
                <a:cs typeface="Times New Roman"/>
                <a:sym typeface="Times New Roman"/>
              </a:rPr>
              <a:t>: Loud machinery and blasting during mining disturb local populations and wildlife, contributing to significant noise pollution.</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US" sz="2400">
                <a:latin typeface="Times New Roman"/>
                <a:ea typeface="Times New Roman"/>
                <a:cs typeface="Times New Roman"/>
                <a:sym typeface="Times New Roman"/>
              </a:rPr>
              <a:t>Habitat Disruption</a:t>
            </a:r>
            <a:r>
              <a:rPr lang="en-US" sz="2400">
                <a:latin typeface="Times New Roman"/>
                <a:ea typeface="Times New Roman"/>
                <a:cs typeface="Times New Roman"/>
                <a:sym typeface="Times New Roman"/>
              </a:rPr>
              <a:t>: Mining activities alter landscapes, affect hydrology, and release particulates, disrupting aquatic, terrestrial, and wetland habitats essential for various species' survival.</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f54ed2e3b_0_61"/>
          <p:cNvSpPr txBox="1"/>
          <p:nvPr>
            <p:ph type="title"/>
          </p:nvPr>
        </p:nvSpPr>
        <p:spPr>
          <a:xfrm>
            <a:off x="780200" y="176650"/>
            <a:ext cx="10515600" cy="75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Transportation</a:t>
            </a:r>
            <a:endParaRPr/>
          </a:p>
        </p:txBody>
      </p:sp>
      <p:sp>
        <p:nvSpPr>
          <p:cNvPr id="206" name="Google Shape;206;g30f54ed2e3b_0_61"/>
          <p:cNvSpPr txBox="1"/>
          <p:nvPr>
            <p:ph idx="1" type="body"/>
          </p:nvPr>
        </p:nvSpPr>
        <p:spPr>
          <a:xfrm>
            <a:off x="838200" y="933850"/>
            <a:ext cx="10515600" cy="5243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700">
                <a:latin typeface="Times New Roman"/>
                <a:ea typeface="Times New Roman"/>
                <a:cs typeface="Times New Roman"/>
                <a:sym typeface="Times New Roman"/>
              </a:rPr>
              <a:t>The transportation sector is increasingly associated with various environmental issues, including:</a:t>
            </a:r>
            <a:endParaRPr sz="2700">
              <a:latin typeface="Times New Roman"/>
              <a:ea typeface="Times New Roman"/>
              <a:cs typeface="Times New Roman"/>
              <a:sym typeface="Times New Roman"/>
            </a:endParaRPr>
          </a:p>
          <a:p>
            <a:pPr indent="-400050" lvl="0" marL="457200" rtl="0" algn="l">
              <a:lnSpc>
                <a:spcPct val="115000"/>
              </a:lnSpc>
              <a:spcBef>
                <a:spcPts val="1200"/>
              </a:spcBef>
              <a:spcAft>
                <a:spcPts val="0"/>
              </a:spcAft>
              <a:buSzPts val="2700"/>
              <a:buChar char="●"/>
            </a:pPr>
            <a:r>
              <a:rPr b="1" lang="en-US" sz="2700">
                <a:latin typeface="Times New Roman"/>
                <a:ea typeface="Times New Roman"/>
                <a:cs typeface="Times New Roman"/>
                <a:sym typeface="Times New Roman"/>
              </a:rPr>
              <a:t>Climate Change</a:t>
            </a:r>
            <a:r>
              <a:rPr lang="en-US" sz="2700">
                <a:latin typeface="Times New Roman"/>
                <a:ea typeface="Times New Roman"/>
                <a:cs typeface="Times New Roman"/>
                <a:sym typeface="Times New Roman"/>
              </a:rPr>
              <a:t>: Emissions from vehicles contribute to greenhouse gases and global warming.</a:t>
            </a:r>
            <a:endParaRPr sz="2700">
              <a:latin typeface="Times New Roman"/>
              <a:ea typeface="Times New Roman"/>
              <a:cs typeface="Times New Roman"/>
              <a:sym typeface="Times New Roman"/>
            </a:endParaRPr>
          </a:p>
          <a:p>
            <a:pPr indent="-400050" lvl="0" marL="457200" rtl="0" algn="l">
              <a:lnSpc>
                <a:spcPct val="115000"/>
              </a:lnSpc>
              <a:spcBef>
                <a:spcPts val="0"/>
              </a:spcBef>
              <a:spcAft>
                <a:spcPts val="0"/>
              </a:spcAft>
              <a:buSzPts val="2700"/>
              <a:buChar char="●"/>
            </a:pPr>
            <a:r>
              <a:rPr b="1" lang="en-US" sz="2700">
                <a:latin typeface="Times New Roman"/>
                <a:ea typeface="Times New Roman"/>
                <a:cs typeface="Times New Roman"/>
                <a:sym typeface="Times New Roman"/>
              </a:rPr>
              <a:t>Air Quality</a:t>
            </a:r>
            <a:r>
              <a:rPr lang="en-US" sz="2700">
                <a:latin typeface="Times New Roman"/>
                <a:ea typeface="Times New Roman"/>
                <a:cs typeface="Times New Roman"/>
                <a:sym typeface="Times New Roman"/>
              </a:rPr>
              <a:t>: Pollution from transportation sources affects air quality and human health.</a:t>
            </a:r>
            <a:endParaRPr sz="2700">
              <a:latin typeface="Times New Roman"/>
              <a:ea typeface="Times New Roman"/>
              <a:cs typeface="Times New Roman"/>
              <a:sym typeface="Times New Roman"/>
            </a:endParaRPr>
          </a:p>
          <a:p>
            <a:pPr indent="-400050" lvl="0" marL="457200" rtl="0" algn="l">
              <a:lnSpc>
                <a:spcPct val="115000"/>
              </a:lnSpc>
              <a:spcBef>
                <a:spcPts val="0"/>
              </a:spcBef>
              <a:spcAft>
                <a:spcPts val="0"/>
              </a:spcAft>
              <a:buSzPts val="2700"/>
              <a:buChar char="●"/>
            </a:pPr>
            <a:r>
              <a:rPr b="1" lang="en-US" sz="2700">
                <a:latin typeface="Times New Roman"/>
                <a:ea typeface="Times New Roman"/>
                <a:cs typeface="Times New Roman"/>
                <a:sym typeface="Times New Roman"/>
              </a:rPr>
              <a:t>Noise Pollution</a:t>
            </a:r>
            <a:r>
              <a:rPr lang="en-US" sz="2700">
                <a:latin typeface="Times New Roman"/>
                <a:ea typeface="Times New Roman"/>
                <a:cs typeface="Times New Roman"/>
                <a:sym typeface="Times New Roman"/>
              </a:rPr>
              <a:t>: Transportation activities generate noise that impacts community well-being.</a:t>
            </a:r>
            <a:endParaRPr sz="2700">
              <a:latin typeface="Times New Roman"/>
              <a:ea typeface="Times New Roman"/>
              <a:cs typeface="Times New Roman"/>
              <a:sym typeface="Times New Roman"/>
            </a:endParaRPr>
          </a:p>
          <a:p>
            <a:pPr indent="-400050" lvl="0" marL="457200" rtl="0" algn="l">
              <a:lnSpc>
                <a:spcPct val="115000"/>
              </a:lnSpc>
              <a:spcBef>
                <a:spcPts val="0"/>
              </a:spcBef>
              <a:spcAft>
                <a:spcPts val="0"/>
              </a:spcAft>
              <a:buSzPts val="2700"/>
              <a:buChar char="●"/>
            </a:pPr>
            <a:r>
              <a:rPr b="1" lang="en-US" sz="2700">
                <a:latin typeface="Times New Roman"/>
                <a:ea typeface="Times New Roman"/>
                <a:cs typeface="Times New Roman"/>
                <a:sym typeface="Times New Roman"/>
              </a:rPr>
              <a:t>Water Quality</a:t>
            </a:r>
            <a:r>
              <a:rPr lang="en-US" sz="2700">
                <a:latin typeface="Times New Roman"/>
                <a:ea typeface="Times New Roman"/>
                <a:cs typeface="Times New Roman"/>
                <a:sym typeface="Times New Roman"/>
              </a:rPr>
              <a:t>: Contamination from spills and runoff affects lakes, rivers, and oceans.</a:t>
            </a:r>
            <a:endParaRPr sz="27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sz="27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0f54ed2e3b_0_69"/>
          <p:cNvSpPr txBox="1"/>
          <p:nvPr>
            <p:ph type="title"/>
          </p:nvPr>
        </p:nvSpPr>
        <p:spPr>
          <a:xfrm>
            <a:off x="780200" y="176650"/>
            <a:ext cx="10515600" cy="757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Transportation</a:t>
            </a:r>
            <a:endParaRPr/>
          </a:p>
        </p:txBody>
      </p:sp>
      <p:sp>
        <p:nvSpPr>
          <p:cNvPr id="212" name="Google Shape;212;g30f54ed2e3b_0_69"/>
          <p:cNvSpPr txBox="1"/>
          <p:nvPr>
            <p:ph idx="1" type="body"/>
          </p:nvPr>
        </p:nvSpPr>
        <p:spPr>
          <a:xfrm>
            <a:off x="838200" y="933850"/>
            <a:ext cx="10515600" cy="5243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sz="2700">
              <a:latin typeface="Times New Roman"/>
              <a:ea typeface="Times New Roman"/>
              <a:cs typeface="Times New Roman"/>
              <a:sym typeface="Times New Roman"/>
            </a:endParaRPr>
          </a:p>
          <a:p>
            <a:pPr indent="-400050" lvl="0" marL="457200" rtl="0" algn="l">
              <a:lnSpc>
                <a:spcPct val="115000"/>
              </a:lnSpc>
              <a:spcBef>
                <a:spcPts val="1200"/>
              </a:spcBef>
              <a:spcAft>
                <a:spcPts val="0"/>
              </a:spcAft>
              <a:buSzPts val="2700"/>
              <a:buChar char="●"/>
            </a:pPr>
            <a:r>
              <a:rPr b="1" lang="en-US" sz="2700">
                <a:latin typeface="Times New Roman"/>
                <a:ea typeface="Times New Roman"/>
                <a:cs typeface="Times New Roman"/>
                <a:sym typeface="Times New Roman"/>
              </a:rPr>
              <a:t>Soil Quality</a:t>
            </a:r>
            <a:r>
              <a:rPr lang="en-US" sz="2700">
                <a:latin typeface="Times New Roman"/>
                <a:ea typeface="Times New Roman"/>
                <a:cs typeface="Times New Roman"/>
                <a:sym typeface="Times New Roman"/>
              </a:rPr>
              <a:t>: Construction and spills can lead to soil erosion and contamination.</a:t>
            </a:r>
            <a:endParaRPr sz="2700">
              <a:latin typeface="Times New Roman"/>
              <a:ea typeface="Times New Roman"/>
              <a:cs typeface="Times New Roman"/>
              <a:sym typeface="Times New Roman"/>
            </a:endParaRPr>
          </a:p>
          <a:p>
            <a:pPr indent="-400050" lvl="0" marL="457200" rtl="0" algn="l">
              <a:lnSpc>
                <a:spcPct val="115000"/>
              </a:lnSpc>
              <a:spcBef>
                <a:spcPts val="0"/>
              </a:spcBef>
              <a:spcAft>
                <a:spcPts val="0"/>
              </a:spcAft>
              <a:buSzPts val="2700"/>
              <a:buChar char="●"/>
            </a:pPr>
            <a:r>
              <a:rPr b="1" lang="en-US" sz="2700">
                <a:latin typeface="Times New Roman"/>
                <a:ea typeface="Times New Roman"/>
                <a:cs typeface="Times New Roman"/>
                <a:sym typeface="Times New Roman"/>
              </a:rPr>
              <a:t>Biodiversity</a:t>
            </a:r>
            <a:r>
              <a:rPr lang="en-US" sz="2700">
                <a:latin typeface="Times New Roman"/>
                <a:ea typeface="Times New Roman"/>
                <a:cs typeface="Times New Roman"/>
                <a:sym typeface="Times New Roman"/>
              </a:rPr>
              <a:t>: Transportation infrastructure can disrupt ecosystems and threaten wildlife.</a:t>
            </a:r>
            <a:endParaRPr sz="2700">
              <a:latin typeface="Times New Roman"/>
              <a:ea typeface="Times New Roman"/>
              <a:cs typeface="Times New Roman"/>
              <a:sym typeface="Times New Roman"/>
            </a:endParaRPr>
          </a:p>
          <a:p>
            <a:pPr indent="-400050" lvl="0" marL="457200" rtl="0" algn="l">
              <a:lnSpc>
                <a:spcPct val="115000"/>
              </a:lnSpc>
              <a:spcBef>
                <a:spcPts val="0"/>
              </a:spcBef>
              <a:spcAft>
                <a:spcPts val="0"/>
              </a:spcAft>
              <a:buSzPts val="2700"/>
              <a:buChar char="●"/>
            </a:pPr>
            <a:r>
              <a:rPr b="1" lang="en-US" sz="2700">
                <a:latin typeface="Times New Roman"/>
                <a:ea typeface="Times New Roman"/>
                <a:cs typeface="Times New Roman"/>
                <a:sym typeface="Times New Roman"/>
              </a:rPr>
              <a:t>Land Take</a:t>
            </a:r>
            <a:r>
              <a:rPr lang="en-US" sz="2700">
                <a:latin typeface="Times New Roman"/>
                <a:ea typeface="Times New Roman"/>
                <a:cs typeface="Times New Roman"/>
                <a:sym typeface="Times New Roman"/>
              </a:rPr>
              <a:t>: Development of transportation facilities alters urban landscapes and affects land use.</a:t>
            </a:r>
            <a:endParaRPr sz="27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30f54ed2e3b_0_74"/>
          <p:cNvSpPr txBox="1"/>
          <p:nvPr>
            <p:ph type="title"/>
          </p:nvPr>
        </p:nvSpPr>
        <p:spPr>
          <a:xfrm>
            <a:off x="838200" y="147625"/>
            <a:ext cx="10515600" cy="100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Sustainability Standards</a:t>
            </a:r>
            <a:endParaRPr/>
          </a:p>
        </p:txBody>
      </p:sp>
      <p:sp>
        <p:nvSpPr>
          <p:cNvPr id="218" name="Google Shape;218;g30f54ed2e3b_0_74"/>
          <p:cNvSpPr txBox="1"/>
          <p:nvPr>
            <p:ph idx="1" type="body"/>
          </p:nvPr>
        </p:nvSpPr>
        <p:spPr>
          <a:xfrm>
            <a:off x="838200" y="1151125"/>
            <a:ext cx="10515600" cy="50256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lang="en-US" sz="2600">
                <a:solidFill>
                  <a:srgbClr val="001D35"/>
                </a:solidFill>
                <a:highlight>
                  <a:srgbClr val="FFFFFF"/>
                </a:highlight>
                <a:latin typeface="Times New Roman"/>
                <a:ea typeface="Times New Roman"/>
                <a:cs typeface="Times New Roman"/>
                <a:sym typeface="Times New Roman"/>
              </a:rPr>
              <a:t>Environmental sustainability standards are </a:t>
            </a:r>
            <a:r>
              <a:rPr lang="en-US" sz="2600">
                <a:latin typeface="Times New Roman"/>
                <a:ea typeface="Times New Roman"/>
                <a:cs typeface="Times New Roman"/>
                <a:sym typeface="Times New Roman"/>
              </a:rPr>
              <a:t>guidelines that help ensure the responsible use of natural resources and protection of ecosystems</a:t>
            </a:r>
            <a:r>
              <a:rPr lang="en-US" sz="2600">
                <a:solidFill>
                  <a:srgbClr val="001D35"/>
                </a:solidFill>
                <a:highlight>
                  <a:srgbClr val="FFFFFF"/>
                </a:highlight>
                <a:latin typeface="Times New Roman"/>
                <a:ea typeface="Times New Roman"/>
                <a:cs typeface="Times New Roman"/>
                <a:sym typeface="Times New Roman"/>
              </a:rPr>
              <a:t>.</a:t>
            </a:r>
            <a:endParaRPr b="1" sz="3000">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lang="en-US" sz="2600">
                <a:latin typeface="Times New Roman"/>
                <a:ea typeface="Times New Roman"/>
                <a:cs typeface="Times New Roman"/>
                <a:sym typeface="Times New Roman"/>
              </a:rPr>
              <a:t>They encourage practices that protect ecosystems and biodiversity, essential for maintaining natural balance.</a:t>
            </a:r>
            <a:endParaRPr sz="2600">
              <a:latin typeface="Times New Roman"/>
              <a:ea typeface="Times New Roman"/>
              <a:cs typeface="Times New Roman"/>
              <a:sym typeface="Times New Roman"/>
            </a:endParaRPr>
          </a:p>
          <a:p>
            <a:pPr indent="0" lvl="0" marL="0" rtl="0" algn="l">
              <a:lnSpc>
                <a:spcPct val="115000"/>
              </a:lnSpc>
              <a:spcBef>
                <a:spcPts val="1400"/>
              </a:spcBef>
              <a:spcAft>
                <a:spcPts val="0"/>
              </a:spcAft>
              <a:buClr>
                <a:schemeClr val="dk1"/>
              </a:buClr>
              <a:buSzPts val="1100"/>
              <a:buFont typeface="Arial"/>
              <a:buNone/>
            </a:pPr>
            <a:r>
              <a:rPr lang="en-US" sz="2600">
                <a:latin typeface="Times New Roman"/>
                <a:ea typeface="Times New Roman"/>
                <a:cs typeface="Times New Roman"/>
                <a:sym typeface="Times New Roman"/>
              </a:rPr>
              <a:t>Many standards help organizations comply with environmental laws and regulations</a:t>
            </a:r>
            <a:endParaRPr sz="26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0f54ed2e3b_0_8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lang="en-US">
                <a:latin typeface="Times New Roman"/>
                <a:ea typeface="Times New Roman"/>
                <a:cs typeface="Times New Roman"/>
                <a:sym typeface="Times New Roman"/>
              </a:rPr>
              <a:t>ISO 14001</a:t>
            </a:r>
            <a:endParaRPr>
              <a:latin typeface="Times New Roman"/>
              <a:ea typeface="Times New Roman"/>
              <a:cs typeface="Times New Roman"/>
              <a:sym typeface="Times New Roman"/>
            </a:endParaRPr>
          </a:p>
        </p:txBody>
      </p:sp>
      <p:sp>
        <p:nvSpPr>
          <p:cNvPr id="224" name="Google Shape;224;g30f54ed2e3b_0_84"/>
          <p:cNvSpPr txBox="1"/>
          <p:nvPr>
            <p:ph idx="1" type="body"/>
          </p:nvPr>
        </p:nvSpPr>
        <p:spPr>
          <a:xfrm>
            <a:off x="838200" y="1690825"/>
            <a:ext cx="10515600" cy="44859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1300">
              <a:latin typeface="Arial"/>
              <a:ea typeface="Arial"/>
              <a:cs typeface="Arial"/>
              <a:sym typeface="Arial"/>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ISO 14001 is an international standard that specifies requirements for an effective environmental management system (EMS). It is part of the ISO 14000 family of standards.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provides a structured framework for organizations to manage and improve their environmental performance systematically.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0f54ed2e3b_0_90"/>
          <p:cNvSpPr txBox="1"/>
          <p:nvPr>
            <p:ph type="title"/>
          </p:nvPr>
        </p:nvSpPr>
        <p:spPr>
          <a:xfrm>
            <a:off x="838200" y="0"/>
            <a:ext cx="10515600" cy="878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lang="en-US">
                <a:latin typeface="Times New Roman"/>
                <a:ea typeface="Times New Roman"/>
                <a:cs typeface="Times New Roman"/>
                <a:sym typeface="Times New Roman"/>
              </a:rPr>
              <a:t>ISO 14001</a:t>
            </a:r>
            <a:endParaRPr>
              <a:latin typeface="Times New Roman"/>
              <a:ea typeface="Times New Roman"/>
              <a:cs typeface="Times New Roman"/>
              <a:sym typeface="Times New Roman"/>
            </a:endParaRPr>
          </a:p>
        </p:txBody>
      </p:sp>
      <p:sp>
        <p:nvSpPr>
          <p:cNvPr id="230" name="Google Shape;230;g30f54ed2e3b_0_90"/>
          <p:cNvSpPr txBox="1"/>
          <p:nvPr>
            <p:ph idx="1" type="body"/>
          </p:nvPr>
        </p:nvSpPr>
        <p:spPr>
          <a:xfrm>
            <a:off x="838200" y="878700"/>
            <a:ext cx="10515600" cy="61035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t/>
            </a:r>
            <a:endParaRPr b="1" sz="24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US" sz="2400">
                <a:latin typeface="Times New Roman"/>
                <a:ea typeface="Times New Roman"/>
                <a:cs typeface="Times New Roman"/>
                <a:sym typeface="Times New Roman"/>
              </a:rPr>
              <a:t>Key Elements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Environmental Policy</a:t>
            </a:r>
            <a:r>
              <a:rPr lang="en-US" sz="2400">
                <a:latin typeface="Times New Roman"/>
                <a:ea typeface="Times New Roman"/>
                <a:cs typeface="Times New Roman"/>
                <a:sym typeface="Times New Roman"/>
              </a:rPr>
              <a:t>: Organizations must establish an environmental policy that reflects their commitment to comply with legal requirements, prevent pollution, and continually improve their EMS.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Planning</a:t>
            </a:r>
            <a:r>
              <a:rPr lang="en-US" sz="2400">
                <a:latin typeface="Times New Roman"/>
                <a:ea typeface="Times New Roman"/>
                <a:cs typeface="Times New Roman"/>
                <a:sym typeface="Times New Roman"/>
              </a:rPr>
              <a:t>: Identify environmental aspects and legal requirements, set objectives, and develop plans to achieve these objectives.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Implementation and Operation</a:t>
            </a:r>
            <a:r>
              <a:rPr lang="en-US" sz="2400">
                <a:latin typeface="Times New Roman"/>
                <a:ea typeface="Times New Roman"/>
                <a:cs typeface="Times New Roman"/>
                <a:sym typeface="Times New Roman"/>
              </a:rPr>
              <a:t>: Establish roles, responsibilities, training, and communication procedures, and control documentation and processes to manage environmental impacts.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Checking and Corrective Action</a:t>
            </a:r>
            <a:r>
              <a:rPr lang="en-US" sz="2400">
                <a:latin typeface="Times New Roman"/>
                <a:ea typeface="Times New Roman"/>
                <a:cs typeface="Times New Roman"/>
                <a:sym typeface="Times New Roman"/>
              </a:rPr>
              <a:t>: Monitor, measure, and evaluate environmental performance, and take corrective actions when needed.</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Management Review</a:t>
            </a:r>
            <a:r>
              <a:rPr lang="en-US" sz="2400">
                <a:latin typeface="Times New Roman"/>
                <a:ea typeface="Times New Roman"/>
                <a:cs typeface="Times New Roman"/>
                <a:sym typeface="Times New Roman"/>
              </a:rPr>
              <a:t>: Periodic review by top management to ensure the EMS is effective and aligned with the organization’s environmental goals.</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400">
              <a:latin typeface="Times New Roman"/>
              <a:ea typeface="Times New Roman"/>
              <a:cs typeface="Times New Roman"/>
              <a:sym typeface="Times New Roman"/>
            </a:endParaRPr>
          </a:p>
          <a:p>
            <a:pPr indent="0" lvl="0" marL="0" rtl="0" algn="l">
              <a:spcBef>
                <a:spcPts val="1200"/>
              </a:spcBef>
              <a:spcAft>
                <a:spcPts val="0"/>
              </a:spcAft>
              <a:buNone/>
            </a:pPr>
            <a:r>
              <a:t/>
            </a:r>
            <a:endParaRPr b="1" sz="24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30f54ed2e3b_0_9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200">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36" name="Google Shape;236;g30f54ed2e3b_0_9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LEED is a widely used green building rating system developed by the U.S. Green Building Council (USGBC) to promote </a:t>
            </a:r>
            <a:r>
              <a:rPr lang="en-US" sz="2400">
                <a:solidFill>
                  <a:schemeClr val="accent6"/>
                </a:solidFill>
                <a:latin typeface="Times New Roman"/>
                <a:ea typeface="Times New Roman"/>
                <a:cs typeface="Times New Roman"/>
                <a:sym typeface="Times New Roman"/>
              </a:rPr>
              <a:t>sustainable building practices.</a:t>
            </a:r>
            <a:endParaRPr sz="2400">
              <a:solidFill>
                <a:schemeClr val="accent6"/>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provides a framework for designing and constructing buildings that are environmentally responsible and resource-efficient.</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0f54ed2e3b_0_102"/>
          <p:cNvSpPr txBox="1"/>
          <p:nvPr>
            <p:ph type="title"/>
          </p:nvPr>
        </p:nvSpPr>
        <p:spPr>
          <a:xfrm>
            <a:off x="838200" y="365125"/>
            <a:ext cx="10515600" cy="7761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None/>
            </a:pPr>
            <a:r>
              <a:rPr b="1" lang="en-US" sz="3200">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2" name="Google Shape;242;g30f54ed2e3b_0_102"/>
          <p:cNvSpPr txBox="1"/>
          <p:nvPr>
            <p:ph idx="1" type="body"/>
          </p:nvPr>
        </p:nvSpPr>
        <p:spPr>
          <a:xfrm>
            <a:off x="838200" y="1239725"/>
            <a:ext cx="10515600" cy="5135400"/>
          </a:xfrm>
          <a:prstGeom prst="rect">
            <a:avLst/>
          </a:prstGeom>
        </p:spPr>
        <p:txBody>
          <a:bodyPr anchorCtr="0" anchor="t" bIns="45700" lIns="91425" spcFirstLastPara="1" rIns="91425" wrap="square" tIns="45700">
            <a:normAutofit/>
          </a:bodyPr>
          <a:lstStyle/>
          <a:p>
            <a:pPr indent="-228600" lvl="0" marL="457200" rtl="0" algn="l">
              <a:lnSpc>
                <a:spcPct val="115000"/>
              </a:lnSpc>
              <a:spcBef>
                <a:spcPts val="1200"/>
              </a:spcBef>
              <a:spcAft>
                <a:spcPts val="0"/>
              </a:spcAft>
              <a:buNone/>
            </a:pPr>
            <a:r>
              <a:rPr b="1" lang="en-US" sz="2400">
                <a:latin typeface="Times New Roman"/>
                <a:ea typeface="Times New Roman"/>
                <a:cs typeface="Times New Roman"/>
                <a:sym typeface="Times New Roman"/>
              </a:rPr>
              <a:t>Key Aspects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Char char="●"/>
            </a:pPr>
            <a:r>
              <a:rPr b="1" lang="en-US" sz="2300">
                <a:latin typeface="Times New Roman"/>
                <a:ea typeface="Times New Roman"/>
                <a:cs typeface="Times New Roman"/>
                <a:sym typeface="Times New Roman"/>
              </a:rPr>
              <a:t>Sustainable Sites</a:t>
            </a:r>
            <a:r>
              <a:rPr lang="en-US" sz="2300">
                <a:latin typeface="Times New Roman"/>
                <a:ea typeface="Times New Roman"/>
                <a:cs typeface="Times New Roman"/>
                <a:sym typeface="Times New Roman"/>
              </a:rPr>
              <a:t>: Promotes building in eco-friendly locations, with minimal environmental impact, and considers factors like transportation and stormwater management.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Water Efficiency</a:t>
            </a:r>
            <a:r>
              <a:rPr lang="en-US" sz="2300">
                <a:latin typeface="Times New Roman"/>
                <a:ea typeface="Times New Roman"/>
                <a:cs typeface="Times New Roman"/>
                <a:sym typeface="Times New Roman"/>
              </a:rPr>
              <a:t>: Encourages the use of water-efficient fixtures and practices to reduce water consumption both indoors and outdoors.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Energy &amp; Atmosphere</a:t>
            </a:r>
            <a:r>
              <a:rPr lang="en-US" sz="2300">
                <a:latin typeface="Times New Roman"/>
                <a:ea typeface="Times New Roman"/>
                <a:cs typeface="Times New Roman"/>
                <a:sym typeface="Times New Roman"/>
              </a:rPr>
              <a:t>: Focuses on energy-efficient design, renewable energy use, and reduction of greenhouse gas emissions.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Materials &amp; Resources</a:t>
            </a:r>
            <a:r>
              <a:rPr lang="en-US" sz="2300">
                <a:latin typeface="Times New Roman"/>
                <a:ea typeface="Times New Roman"/>
                <a:cs typeface="Times New Roman"/>
                <a:sym typeface="Times New Roman"/>
              </a:rPr>
              <a:t>: Advocates for the use of sustainable, recycled, and locally sourced materials to reduce the environmental impact of building materials.</a:t>
            </a:r>
            <a:endParaRPr sz="2300">
              <a:latin typeface="Times New Roman"/>
              <a:ea typeface="Times New Roman"/>
              <a:cs typeface="Times New Roman"/>
              <a:sym typeface="Times New Roman"/>
            </a:endParaRPr>
          </a:p>
          <a:p>
            <a:pPr indent="0" lvl="0" marL="457200" rtl="0" algn="l">
              <a:lnSpc>
                <a:spcPct val="115000"/>
              </a:lnSpc>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118d44fce2_0_4"/>
          <p:cNvSpPr txBox="1"/>
          <p:nvPr>
            <p:ph type="title"/>
          </p:nvPr>
        </p:nvSpPr>
        <p:spPr>
          <a:xfrm>
            <a:off x="838200" y="365125"/>
            <a:ext cx="10515600" cy="7761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None/>
            </a:pPr>
            <a:r>
              <a:rPr b="1" lang="en-US" sz="3200">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48" name="Google Shape;248;g3118d44fce2_0_4"/>
          <p:cNvSpPr txBox="1"/>
          <p:nvPr>
            <p:ph idx="1" type="body"/>
          </p:nvPr>
        </p:nvSpPr>
        <p:spPr>
          <a:xfrm>
            <a:off x="838200" y="1239725"/>
            <a:ext cx="10515600" cy="5135400"/>
          </a:xfrm>
          <a:prstGeom prst="rect">
            <a:avLst/>
          </a:prstGeom>
        </p:spPr>
        <p:txBody>
          <a:bodyPr anchorCtr="0" anchor="t" bIns="45700" lIns="91425" spcFirstLastPara="1" rIns="91425" wrap="square" tIns="45700">
            <a:normAutofit/>
          </a:bodyPr>
          <a:lstStyle/>
          <a:p>
            <a:pPr indent="-228600" lvl="0" marL="457200" rtl="0" algn="l">
              <a:lnSpc>
                <a:spcPct val="115000"/>
              </a:lnSpc>
              <a:spcBef>
                <a:spcPts val="1200"/>
              </a:spcBef>
              <a:spcAft>
                <a:spcPts val="0"/>
              </a:spcAft>
              <a:buNone/>
            </a:pPr>
            <a:r>
              <a:rPr b="1" lang="en-US" sz="2400">
                <a:latin typeface="Times New Roman"/>
                <a:ea typeface="Times New Roman"/>
                <a:cs typeface="Times New Roman"/>
                <a:sym typeface="Times New Roman"/>
              </a:rPr>
              <a:t>Key Aspects</a:t>
            </a:r>
            <a:r>
              <a:rPr lang="en-US" sz="24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Char char="●"/>
            </a:pPr>
            <a:r>
              <a:rPr b="1" lang="en-US" sz="2300">
                <a:latin typeface="Times New Roman"/>
                <a:ea typeface="Times New Roman"/>
                <a:cs typeface="Times New Roman"/>
                <a:sym typeface="Times New Roman"/>
              </a:rPr>
              <a:t>Indoor Environmental Quality</a:t>
            </a:r>
            <a:r>
              <a:rPr lang="en-US" sz="2300">
                <a:latin typeface="Times New Roman"/>
                <a:ea typeface="Times New Roman"/>
                <a:cs typeface="Times New Roman"/>
                <a:sym typeface="Times New Roman"/>
              </a:rPr>
              <a:t>: Emphasizes air quality, natural lighting, and low-emitting materials to improve the health and comfort of building occupants.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Innovation</a:t>
            </a:r>
            <a:r>
              <a:rPr lang="en-US" sz="2300">
                <a:latin typeface="Times New Roman"/>
                <a:ea typeface="Times New Roman"/>
                <a:cs typeface="Times New Roman"/>
                <a:sym typeface="Times New Roman"/>
              </a:rPr>
              <a:t>: Encourages innovative sustainable design practices and measures beyond the standard requirements.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Regional Priority</a:t>
            </a:r>
            <a:r>
              <a:rPr lang="en-US" sz="2300">
                <a:latin typeface="Times New Roman"/>
                <a:ea typeface="Times New Roman"/>
                <a:cs typeface="Times New Roman"/>
                <a:sym typeface="Times New Roman"/>
              </a:rPr>
              <a:t>: Awards extra points for addressing specific regional environmental issues, such as water scarcity in arid regions.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118d44fce2_0_9"/>
          <p:cNvSpPr txBox="1"/>
          <p:nvPr>
            <p:ph type="title"/>
          </p:nvPr>
        </p:nvSpPr>
        <p:spPr>
          <a:xfrm>
            <a:off x="838200" y="365125"/>
            <a:ext cx="10515600" cy="776100"/>
          </a:xfrm>
          <a:prstGeom prst="rect">
            <a:avLst/>
          </a:prstGeom>
        </p:spPr>
        <p:txBody>
          <a:bodyPr anchorCtr="0" anchor="ctr" bIns="45700" lIns="91425" spcFirstLastPara="1" rIns="91425" wrap="square" tIns="45700">
            <a:noAutofit/>
          </a:bodyPr>
          <a:lstStyle/>
          <a:p>
            <a:pPr indent="0" lvl="0" marL="0" rtl="0" algn="l">
              <a:lnSpc>
                <a:spcPct val="115000"/>
              </a:lnSpc>
              <a:spcBef>
                <a:spcPts val="1400"/>
              </a:spcBef>
              <a:spcAft>
                <a:spcPts val="400"/>
              </a:spcAft>
              <a:buNone/>
            </a:pPr>
            <a:r>
              <a:rPr b="1" lang="en-US" sz="3200">
                <a:latin typeface="Times New Roman"/>
                <a:ea typeface="Times New Roman"/>
                <a:cs typeface="Times New Roman"/>
                <a:sym typeface="Times New Roman"/>
              </a:rPr>
              <a:t>LEED (Leadership in Energy and Environmental Design)</a:t>
            </a:r>
            <a:endParaRPr sz="3200">
              <a:latin typeface="Times New Roman"/>
              <a:ea typeface="Times New Roman"/>
              <a:cs typeface="Times New Roman"/>
              <a:sym typeface="Times New Roman"/>
            </a:endParaRPr>
          </a:p>
        </p:txBody>
      </p:sp>
      <p:sp>
        <p:nvSpPr>
          <p:cNvPr id="254" name="Google Shape;254;g3118d44fce2_0_9"/>
          <p:cNvSpPr txBox="1"/>
          <p:nvPr>
            <p:ph idx="1" type="body"/>
          </p:nvPr>
        </p:nvSpPr>
        <p:spPr>
          <a:xfrm>
            <a:off x="838200" y="1239725"/>
            <a:ext cx="10515600" cy="51354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sz="3000">
                <a:latin typeface="Times New Roman"/>
                <a:ea typeface="Times New Roman"/>
                <a:cs typeface="Times New Roman"/>
                <a:sym typeface="Times New Roman"/>
              </a:rPr>
              <a:t>LEED Certification Levels</a:t>
            </a:r>
            <a:endParaRPr b="1" sz="30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3000">
                <a:latin typeface="Times New Roman"/>
                <a:ea typeface="Times New Roman"/>
                <a:cs typeface="Times New Roman"/>
                <a:sym typeface="Times New Roman"/>
              </a:rPr>
              <a:t>LEED certification has four levels, depending on the number of points a project earns:</a:t>
            </a:r>
            <a:endParaRPr sz="3000">
              <a:latin typeface="Times New Roman"/>
              <a:ea typeface="Times New Roman"/>
              <a:cs typeface="Times New Roman"/>
              <a:sym typeface="Times New Roman"/>
            </a:endParaRPr>
          </a:p>
          <a:p>
            <a:pPr indent="-419100" lvl="0" marL="457200" rtl="0" algn="l">
              <a:lnSpc>
                <a:spcPct val="115000"/>
              </a:lnSpc>
              <a:spcBef>
                <a:spcPts val="1200"/>
              </a:spcBef>
              <a:spcAft>
                <a:spcPts val="0"/>
              </a:spcAft>
              <a:buSzPts val="3000"/>
              <a:buChar char="●"/>
            </a:pPr>
            <a:r>
              <a:rPr b="1" lang="en-US" sz="3000">
                <a:latin typeface="Times New Roman"/>
                <a:ea typeface="Times New Roman"/>
                <a:cs typeface="Times New Roman"/>
                <a:sym typeface="Times New Roman"/>
              </a:rPr>
              <a:t>Certified</a:t>
            </a:r>
            <a:r>
              <a:rPr lang="en-US" sz="3000">
                <a:latin typeface="Times New Roman"/>
                <a:ea typeface="Times New Roman"/>
                <a:cs typeface="Times New Roman"/>
                <a:sym typeface="Times New Roman"/>
              </a:rPr>
              <a:t>: 40–49 points</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Char char="●"/>
            </a:pPr>
            <a:r>
              <a:rPr b="1" lang="en-US" sz="3000">
                <a:latin typeface="Times New Roman"/>
                <a:ea typeface="Times New Roman"/>
                <a:cs typeface="Times New Roman"/>
                <a:sym typeface="Times New Roman"/>
              </a:rPr>
              <a:t>Silver</a:t>
            </a:r>
            <a:r>
              <a:rPr lang="en-US" sz="3000">
                <a:latin typeface="Times New Roman"/>
                <a:ea typeface="Times New Roman"/>
                <a:cs typeface="Times New Roman"/>
                <a:sym typeface="Times New Roman"/>
              </a:rPr>
              <a:t>: 50–59 points</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Char char="●"/>
            </a:pPr>
            <a:r>
              <a:rPr b="1" lang="en-US" sz="3000">
                <a:latin typeface="Times New Roman"/>
                <a:ea typeface="Times New Roman"/>
                <a:cs typeface="Times New Roman"/>
                <a:sym typeface="Times New Roman"/>
              </a:rPr>
              <a:t>Gold</a:t>
            </a:r>
            <a:r>
              <a:rPr lang="en-US" sz="3000">
                <a:latin typeface="Times New Roman"/>
                <a:ea typeface="Times New Roman"/>
                <a:cs typeface="Times New Roman"/>
                <a:sym typeface="Times New Roman"/>
              </a:rPr>
              <a:t>: 60–79 points</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Char char="●"/>
            </a:pPr>
            <a:r>
              <a:rPr b="1" lang="en-US" sz="3000">
                <a:latin typeface="Times New Roman"/>
                <a:ea typeface="Times New Roman"/>
                <a:cs typeface="Times New Roman"/>
                <a:sym typeface="Times New Roman"/>
              </a:rPr>
              <a:t>Platinum</a:t>
            </a:r>
            <a:r>
              <a:rPr lang="en-US" sz="3000">
                <a:latin typeface="Times New Roman"/>
                <a:ea typeface="Times New Roman"/>
                <a:cs typeface="Times New Roman"/>
                <a:sym typeface="Times New Roman"/>
              </a:rPr>
              <a:t>: 80+ points</a:t>
            </a:r>
            <a:endParaRPr b="1"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Soil Degradation</a:t>
            </a:r>
            <a:endParaRPr/>
          </a:p>
        </p:txBody>
      </p:sp>
      <p:sp>
        <p:nvSpPr>
          <p:cNvPr id="98" name="Google Shape;9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Soil degradation refers to the decline in quantity and quality of soil.</a:t>
            </a:r>
            <a:endParaRPr/>
          </a:p>
          <a:p>
            <a:pPr indent="-228600" lvl="0" marL="228600" rtl="0" algn="l">
              <a:lnSpc>
                <a:spcPct val="90000"/>
              </a:lnSpc>
              <a:spcBef>
                <a:spcPts val="1000"/>
              </a:spcBef>
              <a:spcAft>
                <a:spcPts val="0"/>
              </a:spcAft>
              <a:buClr>
                <a:schemeClr val="dk1"/>
              </a:buClr>
              <a:buSzPct val="100000"/>
              <a:buChar char="•"/>
            </a:pPr>
            <a:r>
              <a:rPr lang="en-US"/>
              <a:t> It is caused by factors such as soil erosion, salinization, acidification, and contamination.</a:t>
            </a:r>
            <a:endParaRPr/>
          </a:p>
          <a:p>
            <a:pPr indent="-228600" lvl="0" marL="228600" rtl="0" algn="l">
              <a:lnSpc>
                <a:spcPct val="90000"/>
              </a:lnSpc>
              <a:spcBef>
                <a:spcPts val="1000"/>
              </a:spcBef>
              <a:spcAft>
                <a:spcPts val="0"/>
              </a:spcAft>
              <a:buClr>
                <a:schemeClr val="dk1"/>
              </a:buClr>
              <a:buSzPct val="100000"/>
              <a:buChar char="•"/>
            </a:pPr>
            <a:r>
              <a:rPr b="1" lang="en-US"/>
              <a:t>Soil erosion </a:t>
            </a:r>
            <a:endParaRPr/>
          </a:p>
          <a:p>
            <a:pPr indent="0" lvl="0" marL="0" rtl="0" algn="l">
              <a:lnSpc>
                <a:spcPct val="90000"/>
              </a:lnSpc>
              <a:spcBef>
                <a:spcPts val="1000"/>
              </a:spcBef>
              <a:spcAft>
                <a:spcPts val="0"/>
              </a:spcAft>
              <a:buClr>
                <a:schemeClr val="dk1"/>
              </a:buClr>
              <a:buSzPct val="100000"/>
              <a:buNone/>
            </a:pPr>
            <a:r>
              <a:rPr lang="en-US"/>
              <a:t>Refers to processes that lead to soil depletion in situ and the export of sediment to downstream areas. Factors contributing to soil erosion include:</a:t>
            </a:r>
            <a:endParaRPr/>
          </a:p>
          <a:p>
            <a:pPr indent="-228600" lvl="0" marL="228600" rtl="0" algn="l">
              <a:lnSpc>
                <a:spcPct val="90000"/>
              </a:lnSpc>
              <a:spcBef>
                <a:spcPts val="1000"/>
              </a:spcBef>
              <a:spcAft>
                <a:spcPts val="0"/>
              </a:spcAft>
              <a:buClr>
                <a:schemeClr val="dk1"/>
              </a:buClr>
              <a:buSzPct val="100000"/>
              <a:buChar char="•"/>
            </a:pPr>
            <a:r>
              <a:rPr b="1" lang="en-US"/>
              <a:t>Overgrazing</a:t>
            </a:r>
            <a:r>
              <a:rPr lang="en-US"/>
              <a:t> </a:t>
            </a:r>
            <a:endParaRPr/>
          </a:p>
          <a:p>
            <a:pPr indent="-228600" lvl="0" marL="228600" rtl="0" algn="l">
              <a:lnSpc>
                <a:spcPct val="90000"/>
              </a:lnSpc>
              <a:spcBef>
                <a:spcPts val="1000"/>
              </a:spcBef>
              <a:spcAft>
                <a:spcPts val="0"/>
              </a:spcAft>
              <a:buClr>
                <a:schemeClr val="dk1"/>
              </a:buClr>
              <a:buSzPct val="100000"/>
              <a:buChar char="•"/>
            </a:pPr>
            <a:r>
              <a:rPr b="1" lang="en-US"/>
              <a:t>Cropland Practices</a:t>
            </a:r>
            <a:endParaRPr/>
          </a:p>
          <a:p>
            <a:pPr indent="-228600" lvl="0" marL="228600" rtl="0" algn="l">
              <a:lnSpc>
                <a:spcPct val="90000"/>
              </a:lnSpc>
              <a:spcBef>
                <a:spcPts val="1000"/>
              </a:spcBef>
              <a:spcAft>
                <a:spcPts val="0"/>
              </a:spcAft>
              <a:buClr>
                <a:schemeClr val="dk1"/>
              </a:buClr>
              <a:buSzPct val="100000"/>
              <a:buChar char="•"/>
            </a:pPr>
            <a:r>
              <a:rPr b="1" lang="en-US"/>
              <a:t>Shifting Cultivation- </a:t>
            </a:r>
            <a:r>
              <a:rPr lang="en-US"/>
              <a:t>slash-and-burn agriculture</a:t>
            </a:r>
            <a:endParaRPr/>
          </a:p>
          <a:p>
            <a:pPr indent="-228600" lvl="0" marL="228600" rtl="0" algn="l">
              <a:lnSpc>
                <a:spcPct val="90000"/>
              </a:lnSpc>
              <a:spcBef>
                <a:spcPts val="1000"/>
              </a:spcBef>
              <a:spcAft>
                <a:spcPts val="0"/>
              </a:spcAft>
              <a:buClr>
                <a:schemeClr val="dk1"/>
              </a:buClr>
              <a:buSzPct val="100000"/>
              <a:buChar char="•"/>
            </a:pPr>
            <a:r>
              <a:rPr b="1" lang="en-US"/>
              <a:t>Natural Factors</a:t>
            </a:r>
            <a:endParaRPr/>
          </a:p>
          <a:p>
            <a:pPr indent="-228600" lvl="0" marL="228600" rtl="0" algn="l">
              <a:lnSpc>
                <a:spcPct val="90000"/>
              </a:lnSpc>
              <a:spcBef>
                <a:spcPts val="1000"/>
              </a:spcBef>
              <a:spcAft>
                <a:spcPts val="0"/>
              </a:spcAft>
              <a:buClr>
                <a:schemeClr val="dk1"/>
              </a:buClr>
              <a:buSzPct val="100000"/>
              <a:buChar char="•"/>
            </a:pPr>
            <a:r>
              <a:rPr b="1" lang="en-US"/>
              <a:t>Human Activities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0f54ed2e3b_0_10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b="1" lang="en-US" sz="2500">
                <a:latin typeface="Arial"/>
                <a:ea typeface="Arial"/>
                <a:cs typeface="Arial"/>
                <a:sym typeface="Arial"/>
              </a:rPr>
              <a:t>REACH (Registration, Evaluation, Authorisation, and Restriction of Chemicals)</a:t>
            </a:r>
            <a:endParaRPr sz="2500"/>
          </a:p>
        </p:txBody>
      </p:sp>
      <p:sp>
        <p:nvSpPr>
          <p:cNvPr id="260" name="Google Shape;260;g30f54ed2e3b_0_10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REACH is a European Union regulation aimed at improving the protection of human health and the environment from the risks posed by chemicals.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It requires companies to register information about the properties and uses of chemical substances, ensuring their safe use.</a:t>
            </a:r>
            <a:endParaRPr sz="24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30f54ed2e3b_0_1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b="1" lang="en-US" sz="2500">
                <a:latin typeface="Arial"/>
                <a:ea typeface="Arial"/>
                <a:cs typeface="Arial"/>
                <a:sym typeface="Arial"/>
              </a:rPr>
              <a:t>REACH (Registration, Evaluation, Authorisation, and Restriction of Chemicals)</a:t>
            </a:r>
            <a:endParaRPr sz="2500"/>
          </a:p>
        </p:txBody>
      </p:sp>
      <p:sp>
        <p:nvSpPr>
          <p:cNvPr id="266" name="Google Shape;266;g30f54ed2e3b_0_114"/>
          <p:cNvSpPr txBox="1"/>
          <p:nvPr>
            <p:ph idx="1" type="body"/>
          </p:nvPr>
        </p:nvSpPr>
        <p:spPr>
          <a:xfrm>
            <a:off x="838200" y="1825625"/>
            <a:ext cx="10515600" cy="4767300"/>
          </a:xfrm>
          <a:prstGeom prst="rect">
            <a:avLst/>
          </a:prstGeom>
        </p:spPr>
        <p:txBody>
          <a:bodyPr anchorCtr="0" anchor="t" bIns="45700" lIns="91425" spcFirstLastPara="1" rIns="91425" wrap="square" tIns="45700">
            <a:normAutofit/>
          </a:bodyPr>
          <a:lstStyle/>
          <a:p>
            <a:pPr indent="-228600" lvl="0" marL="457200" rtl="0" algn="l">
              <a:lnSpc>
                <a:spcPct val="150000"/>
              </a:lnSpc>
              <a:spcBef>
                <a:spcPts val="1200"/>
              </a:spcBef>
              <a:spcAft>
                <a:spcPts val="0"/>
              </a:spcAft>
              <a:buNone/>
            </a:pPr>
            <a:r>
              <a:rPr b="1" lang="en-US" sz="2200">
                <a:latin typeface="Times New Roman"/>
                <a:ea typeface="Times New Roman"/>
                <a:cs typeface="Times New Roman"/>
                <a:sym typeface="Times New Roman"/>
              </a:rPr>
              <a:t>Key Aspects</a:t>
            </a:r>
            <a:r>
              <a:rPr lang="en-US" sz="2200">
                <a:latin typeface="Times New Roman"/>
                <a:ea typeface="Times New Roman"/>
                <a:cs typeface="Times New Roman"/>
                <a:sym typeface="Times New Roman"/>
              </a:rPr>
              <a:t>:</a:t>
            </a:r>
            <a:endParaRPr sz="2200">
              <a:latin typeface="Times New Roman"/>
              <a:ea typeface="Times New Roman"/>
              <a:cs typeface="Times New Roman"/>
              <a:sym typeface="Times New Roman"/>
            </a:endParaRPr>
          </a:p>
          <a:p>
            <a:pPr indent="-368300" lvl="0" marL="457200" rtl="0" algn="l">
              <a:lnSpc>
                <a:spcPct val="150000"/>
              </a:lnSpc>
              <a:spcBef>
                <a:spcPts val="1200"/>
              </a:spcBef>
              <a:spcAft>
                <a:spcPts val="0"/>
              </a:spcAft>
              <a:buSzPts val="2200"/>
              <a:buChar char="●"/>
            </a:pPr>
            <a:r>
              <a:rPr b="1" lang="en-US" sz="2200">
                <a:latin typeface="Times New Roman"/>
                <a:ea typeface="Times New Roman"/>
                <a:cs typeface="Times New Roman"/>
                <a:sym typeface="Times New Roman"/>
              </a:rPr>
              <a:t>Registration</a:t>
            </a:r>
            <a:r>
              <a:rPr lang="en-US" sz="2200">
                <a:latin typeface="Times New Roman"/>
                <a:ea typeface="Times New Roman"/>
                <a:cs typeface="Times New Roman"/>
                <a:sym typeface="Times New Roman"/>
              </a:rPr>
              <a:t>: Companies must provide information on the chemicals they manufacture or import in quantities over one tonne per year.</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Char char="●"/>
            </a:pPr>
            <a:r>
              <a:rPr b="1" lang="en-US" sz="2200">
                <a:latin typeface="Times New Roman"/>
                <a:ea typeface="Times New Roman"/>
                <a:cs typeface="Times New Roman"/>
                <a:sym typeface="Times New Roman"/>
              </a:rPr>
              <a:t>Evaluation</a:t>
            </a:r>
            <a:r>
              <a:rPr lang="en-US" sz="2200">
                <a:latin typeface="Times New Roman"/>
                <a:ea typeface="Times New Roman"/>
                <a:cs typeface="Times New Roman"/>
                <a:sym typeface="Times New Roman"/>
              </a:rPr>
              <a:t>: Authorities evaluate the registration data to assess risks and determine necessary actions.</a:t>
            </a:r>
            <a:endParaRPr sz="2200">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Char char="●"/>
            </a:pPr>
            <a:r>
              <a:rPr b="1" lang="en-US" sz="2200">
                <a:latin typeface="Times New Roman"/>
                <a:ea typeface="Times New Roman"/>
                <a:cs typeface="Times New Roman"/>
                <a:sym typeface="Times New Roman"/>
              </a:rPr>
              <a:t>Authorisation and Restriction</a:t>
            </a:r>
            <a:r>
              <a:rPr lang="en-US" sz="2200">
                <a:latin typeface="Times New Roman"/>
                <a:ea typeface="Times New Roman"/>
                <a:cs typeface="Times New Roman"/>
                <a:sym typeface="Times New Roman"/>
              </a:rPr>
              <a:t>: Certain substances of very high concern may require authorisation before they can be used, and some may be restricted or banned altogether.</a:t>
            </a:r>
            <a:endParaRPr sz="2200">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11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0f54ed2e3b_0_1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b="1" lang="en-US" sz="3600">
                <a:latin typeface="Times New Roman"/>
                <a:ea typeface="Times New Roman"/>
                <a:cs typeface="Times New Roman"/>
                <a:sym typeface="Times New Roman"/>
              </a:rPr>
              <a:t>ISO 50001</a:t>
            </a:r>
            <a:endParaRPr sz="3600"/>
          </a:p>
        </p:txBody>
      </p:sp>
      <p:sp>
        <p:nvSpPr>
          <p:cNvPr id="272" name="Google Shape;272;g30f54ed2e3b_0_12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t/>
            </a:r>
            <a:endParaRPr b="1"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Char char="●"/>
            </a:pPr>
            <a:r>
              <a:rPr b="1" lang="en-US" sz="2400">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ISO 50001 is an international standard for energy management systems (EnMS) that provides a systematic approach to improving energy performance.</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Char char="●"/>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The standard helps organizations establish, implement, maintain, and improve their energy management systems to reduce energy consumption, costs, and greenhouse gas emissions.</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30f54ed2e3b_0_1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b="1" lang="en-US" sz="3600">
                <a:latin typeface="Times New Roman"/>
                <a:ea typeface="Times New Roman"/>
                <a:cs typeface="Times New Roman"/>
                <a:sym typeface="Times New Roman"/>
              </a:rPr>
              <a:t>ISO 50001</a:t>
            </a:r>
            <a:endParaRPr sz="3600"/>
          </a:p>
        </p:txBody>
      </p:sp>
      <p:sp>
        <p:nvSpPr>
          <p:cNvPr id="278" name="Google Shape;278;g30f54ed2e3b_0_126"/>
          <p:cNvSpPr txBox="1"/>
          <p:nvPr>
            <p:ph idx="1" type="body"/>
          </p:nvPr>
        </p:nvSpPr>
        <p:spPr>
          <a:xfrm>
            <a:off x="838200" y="1325200"/>
            <a:ext cx="10515600" cy="4851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Key Features</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Char char="●"/>
            </a:pPr>
            <a:r>
              <a:rPr b="1" lang="en-US" sz="2300">
                <a:latin typeface="Times New Roman"/>
                <a:ea typeface="Times New Roman"/>
                <a:cs typeface="Times New Roman"/>
                <a:sym typeface="Times New Roman"/>
              </a:rPr>
              <a:t>Energy Policy</a:t>
            </a:r>
            <a:r>
              <a:rPr lang="en-US" sz="2300">
                <a:latin typeface="Times New Roman"/>
                <a:ea typeface="Times New Roman"/>
                <a:cs typeface="Times New Roman"/>
                <a:sym typeface="Times New Roman"/>
              </a:rPr>
              <a:t>: Organizations are required to develop an energy policy that reflects their commitment to improving energy performance.</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Energy Planning</a:t>
            </a:r>
            <a:r>
              <a:rPr lang="en-US" sz="2300">
                <a:latin typeface="Times New Roman"/>
                <a:ea typeface="Times New Roman"/>
                <a:cs typeface="Times New Roman"/>
                <a:sym typeface="Times New Roman"/>
              </a:rPr>
              <a:t>: Requires organizations to assess their current energy use and identify opportunities for improvement.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Performance Measurement</a:t>
            </a:r>
            <a:r>
              <a:rPr lang="en-US" sz="2300">
                <a:latin typeface="Times New Roman"/>
                <a:ea typeface="Times New Roman"/>
                <a:cs typeface="Times New Roman"/>
                <a:sym typeface="Times New Roman"/>
              </a:rPr>
              <a:t>: Emphasizes the need for monitoring and measuring energy performance to ensure continuous improvement.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Integration</a:t>
            </a:r>
            <a:r>
              <a:rPr lang="en-US" sz="2300">
                <a:latin typeface="Times New Roman"/>
                <a:ea typeface="Times New Roman"/>
                <a:cs typeface="Times New Roman"/>
                <a:sym typeface="Times New Roman"/>
              </a:rPr>
              <a:t>: Can be integrated with other management systems, such as ISO 9001 (Quality Management) and ISO 14001 (Environmental Management).</a:t>
            </a:r>
            <a:endParaRPr sz="23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rtl="0" algn="l">
              <a:spcBef>
                <a:spcPts val="1200"/>
              </a:spcBef>
              <a:spcAft>
                <a:spcPts val="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0f54ed2e3b_0_1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UN's Sustainable Development Goals (SDGs)</a:t>
            </a:r>
            <a:endParaRPr/>
          </a:p>
        </p:txBody>
      </p:sp>
      <p:sp>
        <p:nvSpPr>
          <p:cNvPr id="284" name="Google Shape;284;g30f54ed2e3b_0_1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rPr b="1" lang="en-US" sz="2400">
                <a:latin typeface="Times New Roman"/>
                <a:ea typeface="Times New Roman"/>
                <a:cs typeface="Times New Roman"/>
                <a:sym typeface="Times New Roman"/>
              </a:rPr>
              <a:t>Overview</a:t>
            </a:r>
            <a:r>
              <a:rPr lang="en-US" sz="2400">
                <a:latin typeface="Times New Roman"/>
                <a:ea typeface="Times New Roman"/>
                <a:cs typeface="Times New Roman"/>
                <a:sym typeface="Times New Roman"/>
              </a:rPr>
              <a:t>: The Sustainable Development Goals (SDGs) are a set of 17 global goals established by the United Nations in 2015 as part of the 2030 Agenda for Sustainable Development.</a:t>
            </a:r>
            <a:endParaRPr sz="2400">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ts val="1100"/>
              <a:buFont typeface="Arial"/>
              <a:buNone/>
            </a:pPr>
            <a:r>
              <a:rPr b="1" lang="en-US" sz="2400">
                <a:latin typeface="Times New Roman"/>
                <a:ea typeface="Times New Roman"/>
                <a:cs typeface="Times New Roman"/>
                <a:sym typeface="Times New Roman"/>
              </a:rPr>
              <a:t>Purpose</a:t>
            </a:r>
            <a:r>
              <a:rPr lang="en-US" sz="2400">
                <a:latin typeface="Times New Roman"/>
                <a:ea typeface="Times New Roman"/>
                <a:cs typeface="Times New Roman"/>
                <a:sym typeface="Times New Roman"/>
              </a:rPr>
              <a:t>: They aim to address global challenges, including poverty, inequality, climate change, environmental degradation, peace, and justice, with the goal of achieving a better and more sustainable future for all by 2030.</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118d44fce2_0_1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90" name="Google Shape;290;g3118d44fce2_0_15"/>
          <p:cNvPicPr preferRelativeResize="0"/>
          <p:nvPr/>
        </p:nvPicPr>
        <p:blipFill>
          <a:blip r:embed="rId3">
            <a:alphaModFix/>
          </a:blip>
          <a:stretch>
            <a:fillRect/>
          </a:stretch>
        </p:blipFill>
        <p:spPr>
          <a:xfrm>
            <a:off x="-55050" y="-1099225"/>
            <a:ext cx="12302125" cy="8917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118d44fce2_0_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296" name="Google Shape;296;g3118d44fce2_0_21"/>
          <p:cNvPicPr preferRelativeResize="0"/>
          <p:nvPr/>
        </p:nvPicPr>
        <p:blipFill rotWithShape="1">
          <a:blip r:embed="rId3">
            <a:alphaModFix/>
          </a:blip>
          <a:srcRect b="78555" l="0" r="0" t="0"/>
          <a:stretch/>
        </p:blipFill>
        <p:spPr>
          <a:xfrm>
            <a:off x="-55050" y="-1099225"/>
            <a:ext cx="12302125" cy="1912325"/>
          </a:xfrm>
          <a:prstGeom prst="rect">
            <a:avLst/>
          </a:prstGeom>
          <a:noFill/>
          <a:ln>
            <a:noFill/>
          </a:ln>
        </p:spPr>
      </p:pic>
      <p:pic>
        <p:nvPicPr>
          <p:cNvPr id="297" name="Google Shape;297;g3118d44fce2_0_21"/>
          <p:cNvPicPr preferRelativeResize="0"/>
          <p:nvPr/>
        </p:nvPicPr>
        <p:blipFill>
          <a:blip r:embed="rId4">
            <a:alphaModFix/>
          </a:blip>
          <a:stretch>
            <a:fillRect/>
          </a:stretch>
        </p:blipFill>
        <p:spPr>
          <a:xfrm>
            <a:off x="1557338" y="1042988"/>
            <a:ext cx="9077325" cy="4772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3118d44fce2_0_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a:p>
        </p:txBody>
      </p:sp>
      <p:pic>
        <p:nvPicPr>
          <p:cNvPr id="303" name="Google Shape;303;g3118d44fce2_0_32"/>
          <p:cNvPicPr preferRelativeResize="0"/>
          <p:nvPr/>
        </p:nvPicPr>
        <p:blipFill>
          <a:blip r:embed="rId3">
            <a:alphaModFix/>
          </a:blip>
          <a:stretch>
            <a:fillRect/>
          </a:stretch>
        </p:blipFill>
        <p:spPr>
          <a:xfrm>
            <a:off x="-93725" y="0"/>
            <a:ext cx="11665175" cy="67523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0f54ed2e3b_0_1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UN's Sustainable Development Goals (SDGs)</a:t>
            </a:r>
            <a:endParaRPr/>
          </a:p>
        </p:txBody>
      </p:sp>
      <p:sp>
        <p:nvSpPr>
          <p:cNvPr id="309" name="Google Shape;309;g30f54ed2e3b_0_1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10000"/>
          </a:bodyPr>
          <a:lstStyle/>
          <a:p>
            <a:pPr indent="0" lvl="0" marL="0" rtl="0" algn="l">
              <a:lnSpc>
                <a:spcPct val="150000"/>
              </a:lnSpc>
              <a:spcBef>
                <a:spcPts val="1000"/>
              </a:spcBef>
              <a:spcAft>
                <a:spcPts val="0"/>
              </a:spcAft>
              <a:buNone/>
            </a:pPr>
            <a:r>
              <a:rPr b="1" lang="en-US" sz="2400">
                <a:latin typeface="Times New Roman"/>
                <a:ea typeface="Times New Roman"/>
                <a:cs typeface="Times New Roman"/>
                <a:sym typeface="Times New Roman"/>
              </a:rPr>
              <a:t>Key Features</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69570" lvl="0" marL="457200" rtl="0" algn="l">
              <a:lnSpc>
                <a:spcPct val="115000"/>
              </a:lnSpc>
              <a:spcBef>
                <a:spcPts val="1200"/>
              </a:spcBef>
              <a:spcAft>
                <a:spcPts val="0"/>
              </a:spcAft>
              <a:buSzPct val="100000"/>
              <a:buChar char="●"/>
            </a:pPr>
            <a:r>
              <a:rPr b="1" lang="en-US" sz="2400">
                <a:latin typeface="Times New Roman"/>
                <a:ea typeface="Times New Roman"/>
                <a:cs typeface="Times New Roman"/>
                <a:sym typeface="Times New Roman"/>
              </a:rPr>
              <a:t>Comprehensive Framework</a:t>
            </a:r>
            <a:r>
              <a:rPr lang="en-US" sz="2400">
                <a:latin typeface="Times New Roman"/>
                <a:ea typeface="Times New Roman"/>
                <a:cs typeface="Times New Roman"/>
                <a:sym typeface="Times New Roman"/>
              </a:rPr>
              <a:t>: The SDGs cover a broad range of social, economic, and environmental issues, recognizing the interconnectedness of these challenges.</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Char char="●"/>
            </a:pPr>
            <a:r>
              <a:rPr b="1" lang="en-US" sz="2400">
                <a:latin typeface="Times New Roman"/>
                <a:ea typeface="Times New Roman"/>
                <a:cs typeface="Times New Roman"/>
                <a:sym typeface="Times New Roman"/>
              </a:rPr>
              <a:t>Targets and Indicators</a:t>
            </a:r>
            <a:r>
              <a:rPr lang="en-US" sz="2400">
                <a:latin typeface="Times New Roman"/>
                <a:ea typeface="Times New Roman"/>
                <a:cs typeface="Times New Roman"/>
                <a:sym typeface="Times New Roman"/>
              </a:rPr>
              <a:t>: Each goal has specific targets and indicators to measure progress and success.</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Char char="●"/>
            </a:pPr>
            <a:r>
              <a:rPr b="1" lang="en-US" sz="2400">
                <a:latin typeface="Times New Roman"/>
                <a:ea typeface="Times New Roman"/>
                <a:cs typeface="Times New Roman"/>
                <a:sym typeface="Times New Roman"/>
              </a:rPr>
              <a:t>Global Partnership</a:t>
            </a:r>
            <a:r>
              <a:rPr lang="en-US" sz="2400">
                <a:latin typeface="Times New Roman"/>
                <a:ea typeface="Times New Roman"/>
                <a:cs typeface="Times New Roman"/>
                <a:sym typeface="Times New Roman"/>
              </a:rPr>
              <a:t>: Emphasizes the need for global collaboration and partnerships among governments, businesses, and civil society to achieve the goals.</a:t>
            </a:r>
            <a:endParaRPr sz="2400">
              <a:latin typeface="Times New Roman"/>
              <a:ea typeface="Times New Roman"/>
              <a:cs typeface="Times New Roman"/>
              <a:sym typeface="Times New Roman"/>
            </a:endParaRPr>
          </a:p>
          <a:p>
            <a:pPr indent="-369570" lvl="0" marL="457200" rtl="0" algn="l">
              <a:lnSpc>
                <a:spcPct val="115000"/>
              </a:lnSpc>
              <a:spcBef>
                <a:spcPts val="0"/>
              </a:spcBef>
              <a:spcAft>
                <a:spcPts val="0"/>
              </a:spcAft>
              <a:buSzPct val="100000"/>
              <a:buChar char="●"/>
            </a:pPr>
            <a:r>
              <a:rPr b="1" lang="en-US" sz="2400">
                <a:latin typeface="Times New Roman"/>
                <a:ea typeface="Times New Roman"/>
                <a:cs typeface="Times New Roman"/>
                <a:sym typeface="Times New Roman"/>
              </a:rPr>
              <a:t>Inclusivity</a:t>
            </a:r>
            <a:r>
              <a:rPr lang="en-US" sz="2400">
                <a:latin typeface="Times New Roman"/>
                <a:ea typeface="Times New Roman"/>
                <a:cs typeface="Times New Roman"/>
                <a:sym typeface="Times New Roman"/>
              </a:rPr>
              <a:t>: Aims to leave no one behind, ensuring that all people, regardless of their circumstances, have access to opportunities for development.</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Effects of Soil Erosion</a:t>
            </a:r>
            <a:endParaRPr/>
          </a:p>
        </p:txBody>
      </p:sp>
      <p:sp>
        <p:nvSpPr>
          <p:cNvPr id="104" name="Google Shape;104;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The consequences of soil erosion include:</a:t>
            </a:r>
            <a:endParaRPr/>
          </a:p>
          <a:p>
            <a:pPr indent="-228600" lvl="0" marL="228600" rtl="0" algn="l">
              <a:lnSpc>
                <a:spcPct val="90000"/>
              </a:lnSpc>
              <a:spcBef>
                <a:spcPts val="1000"/>
              </a:spcBef>
              <a:spcAft>
                <a:spcPts val="0"/>
              </a:spcAft>
              <a:buClr>
                <a:schemeClr val="dk1"/>
              </a:buClr>
              <a:buSzPct val="100000"/>
              <a:buChar char="•"/>
            </a:pPr>
            <a:r>
              <a:rPr b="1" lang="en-US"/>
              <a:t>Soil Loss</a:t>
            </a:r>
            <a:r>
              <a:rPr lang="en-US"/>
              <a:t>: Reduction in the volume of soil available for crops.</a:t>
            </a:r>
            <a:endParaRPr/>
          </a:p>
          <a:p>
            <a:pPr indent="-228600" lvl="0" marL="228600" rtl="0" algn="l">
              <a:lnSpc>
                <a:spcPct val="90000"/>
              </a:lnSpc>
              <a:spcBef>
                <a:spcPts val="1000"/>
              </a:spcBef>
              <a:spcAft>
                <a:spcPts val="0"/>
              </a:spcAft>
              <a:buClr>
                <a:schemeClr val="dk1"/>
              </a:buClr>
              <a:buSzPct val="100000"/>
              <a:buChar char="•"/>
            </a:pPr>
            <a:r>
              <a:rPr b="1" lang="en-US"/>
              <a:t>Loss of Nutrients</a:t>
            </a:r>
            <a:r>
              <a:rPr lang="en-US"/>
              <a:t>: Erosion can lead to nutrient depletion, reducing soil fertility.</a:t>
            </a:r>
            <a:endParaRPr/>
          </a:p>
          <a:p>
            <a:pPr indent="-228600" lvl="0" marL="228600" rtl="0" algn="l">
              <a:lnSpc>
                <a:spcPct val="90000"/>
              </a:lnSpc>
              <a:spcBef>
                <a:spcPts val="1000"/>
              </a:spcBef>
              <a:spcAft>
                <a:spcPts val="0"/>
              </a:spcAft>
              <a:buClr>
                <a:schemeClr val="dk1"/>
              </a:buClr>
              <a:buSzPct val="100000"/>
              <a:buChar char="•"/>
            </a:pPr>
            <a:r>
              <a:rPr b="1" lang="en-US"/>
              <a:t>Decline in Crop Yields</a:t>
            </a:r>
            <a:r>
              <a:rPr lang="en-US"/>
              <a:t>: Decreased soil health directly impacts agricultural productivity.</a:t>
            </a:r>
            <a:endParaRPr/>
          </a:p>
          <a:p>
            <a:pPr indent="-228600" lvl="0" marL="228600" rtl="0" algn="l">
              <a:lnSpc>
                <a:spcPct val="90000"/>
              </a:lnSpc>
              <a:spcBef>
                <a:spcPts val="1000"/>
              </a:spcBef>
              <a:spcAft>
                <a:spcPts val="0"/>
              </a:spcAft>
              <a:buClr>
                <a:schemeClr val="dk1"/>
              </a:buClr>
              <a:buSzPct val="100000"/>
              <a:buChar char="•"/>
            </a:pPr>
            <a:r>
              <a:rPr b="1" lang="en-US"/>
              <a:t>Vegetation Loss</a:t>
            </a:r>
            <a:r>
              <a:rPr lang="en-US"/>
              <a:t>: Erosion disrupts plant growth and biodiversity.</a:t>
            </a:r>
            <a:endParaRPr/>
          </a:p>
          <a:p>
            <a:pPr indent="-228600" lvl="0" marL="228600" rtl="0" algn="l">
              <a:lnSpc>
                <a:spcPct val="90000"/>
              </a:lnSpc>
              <a:spcBef>
                <a:spcPts val="1000"/>
              </a:spcBef>
              <a:spcAft>
                <a:spcPts val="0"/>
              </a:spcAft>
              <a:buClr>
                <a:schemeClr val="dk1"/>
              </a:buClr>
              <a:buSzPct val="100000"/>
              <a:buChar char="•"/>
            </a:pPr>
            <a:r>
              <a:rPr b="1" lang="en-US"/>
              <a:t>Land Leveling</a:t>
            </a:r>
            <a:r>
              <a:rPr lang="en-US"/>
              <a:t>: Erosion may necessitate land leveling to restore productivity, often leading to further degradation.</a:t>
            </a:r>
            <a:endParaRPr/>
          </a:p>
          <a:p>
            <a:pPr indent="-228600" lvl="0" marL="228600" rtl="0" algn="l">
              <a:lnSpc>
                <a:spcPct val="90000"/>
              </a:lnSpc>
              <a:spcBef>
                <a:spcPts val="1000"/>
              </a:spcBef>
              <a:spcAft>
                <a:spcPts val="0"/>
              </a:spcAft>
              <a:buClr>
                <a:schemeClr val="dk1"/>
              </a:buClr>
              <a:buSzPct val="100000"/>
              <a:buChar char="•"/>
            </a:pPr>
            <a:r>
              <a:rPr b="1" lang="en-US"/>
              <a:t>Increased Wildfire Risk</a:t>
            </a:r>
            <a:r>
              <a:rPr lang="en-US"/>
              <a:t>: Loss of vegetation increases the risk of wildfires.</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Remedies for Soil Degradation</a:t>
            </a:r>
            <a:endParaRPr/>
          </a:p>
        </p:txBody>
      </p:sp>
      <p:sp>
        <p:nvSpPr>
          <p:cNvPr id="110" name="Google Shape;11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Several practices can help prevent soil erosion:</a:t>
            </a:r>
            <a:endParaRPr/>
          </a:p>
          <a:p>
            <a:pPr indent="-228600" lvl="0" marL="228600" rtl="0" algn="l">
              <a:lnSpc>
                <a:spcPct val="90000"/>
              </a:lnSpc>
              <a:spcBef>
                <a:spcPts val="1000"/>
              </a:spcBef>
              <a:spcAft>
                <a:spcPts val="0"/>
              </a:spcAft>
              <a:buClr>
                <a:schemeClr val="dk1"/>
              </a:buClr>
              <a:buSzPts val="2800"/>
              <a:buChar char="•"/>
            </a:pPr>
            <a:r>
              <a:rPr b="1" lang="en-US"/>
              <a:t>Vegetation Cover</a:t>
            </a:r>
            <a:r>
              <a:rPr lang="en-US"/>
              <a:t>: Maintaining vegetation cover on land.</a:t>
            </a:r>
            <a:endParaRPr/>
          </a:p>
          <a:p>
            <a:pPr indent="-228600" lvl="0" marL="228600" rtl="0" algn="l">
              <a:lnSpc>
                <a:spcPct val="90000"/>
              </a:lnSpc>
              <a:spcBef>
                <a:spcPts val="1000"/>
              </a:spcBef>
              <a:spcAft>
                <a:spcPts val="0"/>
              </a:spcAft>
              <a:buClr>
                <a:schemeClr val="dk1"/>
              </a:buClr>
              <a:buSzPts val="2800"/>
              <a:buChar char="•"/>
            </a:pPr>
            <a:r>
              <a:rPr b="1" lang="en-US"/>
              <a:t>Soil Moisture Conservation</a:t>
            </a:r>
            <a:r>
              <a:rPr lang="en-US"/>
              <a:t>: Techniques like increased infiltration and reducing evaporation through terracing and mulching.</a:t>
            </a:r>
            <a:endParaRPr/>
          </a:p>
          <a:p>
            <a:pPr indent="-228600" lvl="0" marL="228600" rtl="0" algn="l">
              <a:lnSpc>
                <a:spcPct val="90000"/>
              </a:lnSpc>
              <a:spcBef>
                <a:spcPts val="1000"/>
              </a:spcBef>
              <a:spcAft>
                <a:spcPts val="0"/>
              </a:spcAft>
              <a:buClr>
                <a:schemeClr val="dk1"/>
              </a:buClr>
              <a:buSzPts val="2800"/>
              <a:buChar char="•"/>
            </a:pPr>
            <a:r>
              <a:rPr b="1" lang="en-US"/>
              <a:t>Windbreaks and Shelterbelts</a:t>
            </a:r>
            <a:r>
              <a:rPr lang="en-US"/>
              <a:t>: Planting trees to protect crops from wind erosion.</a:t>
            </a:r>
            <a:endParaRPr/>
          </a:p>
          <a:p>
            <a:pPr indent="-228600" lvl="0" marL="228600" rtl="0" algn="l">
              <a:lnSpc>
                <a:spcPct val="90000"/>
              </a:lnSpc>
              <a:spcBef>
                <a:spcPts val="1000"/>
              </a:spcBef>
              <a:spcAft>
                <a:spcPts val="0"/>
              </a:spcAft>
              <a:buClr>
                <a:schemeClr val="dk1"/>
              </a:buClr>
              <a:buSzPts val="2800"/>
              <a:buChar char="•"/>
            </a:pPr>
            <a:r>
              <a:rPr b="1" lang="en-US"/>
              <a:t>Channel Diversion</a:t>
            </a:r>
            <a:r>
              <a:rPr lang="en-US"/>
              <a:t>: Redirecting water to safely dispose of it.</a:t>
            </a:r>
            <a:endParaRPr/>
          </a:p>
          <a:p>
            <a:pPr indent="-228600" lvl="0" marL="228600" rtl="0" algn="l">
              <a:lnSpc>
                <a:spcPct val="90000"/>
              </a:lnSpc>
              <a:spcBef>
                <a:spcPts val="1000"/>
              </a:spcBef>
              <a:spcAft>
                <a:spcPts val="0"/>
              </a:spcAft>
              <a:buClr>
                <a:schemeClr val="dk1"/>
              </a:buClr>
              <a:buSzPts val="2800"/>
              <a:buChar char="•"/>
            </a:pPr>
            <a:r>
              <a:rPr b="1" lang="en-US"/>
              <a:t>Hay Bales</a:t>
            </a:r>
            <a:r>
              <a:rPr lang="en-US"/>
              <a:t>: Installing hay bales to intercept sediment-laden runoff.</a:t>
            </a:r>
            <a:endParaRPr/>
          </a:p>
          <a:p>
            <a:pPr indent="-228600" lvl="0" marL="228600" rtl="0" algn="l">
              <a:lnSpc>
                <a:spcPct val="90000"/>
              </a:lnSpc>
              <a:spcBef>
                <a:spcPts val="1000"/>
              </a:spcBef>
              <a:spcAft>
                <a:spcPts val="0"/>
              </a:spcAft>
              <a:buClr>
                <a:schemeClr val="dk1"/>
              </a:buClr>
              <a:buSzPts val="2800"/>
              <a:buChar char="•"/>
            </a:pPr>
            <a:r>
              <a:rPr b="1" lang="en-US"/>
              <a:t>Sediment Basins</a:t>
            </a:r>
            <a:r>
              <a:rPr lang="en-US"/>
              <a:t>: Building basins to retain sediment and water runoff.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Water Contamination</a:t>
            </a:r>
            <a:endParaRPr/>
          </a:p>
        </p:txBody>
      </p:sp>
      <p:sp>
        <p:nvSpPr>
          <p:cNvPr id="116" name="Google Shape;11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Water bodies are increasingly threatened by contamination from agricultural practices, particularly through the use of fertilizers and pesticides.</a:t>
            </a:r>
            <a:endParaRPr/>
          </a:p>
          <a:p>
            <a:pPr indent="-228600" lvl="0" marL="228600" rtl="0" algn="l">
              <a:lnSpc>
                <a:spcPct val="90000"/>
              </a:lnSpc>
              <a:spcBef>
                <a:spcPts val="1000"/>
              </a:spcBef>
              <a:spcAft>
                <a:spcPts val="0"/>
              </a:spcAft>
              <a:buClr>
                <a:schemeClr val="dk1"/>
              </a:buClr>
              <a:buSzPct val="100000"/>
              <a:buChar char="•"/>
            </a:pPr>
            <a:r>
              <a:rPr b="1" lang="en-US"/>
              <a:t>Problems with fertilizers</a:t>
            </a:r>
            <a:r>
              <a:rPr lang="en-US"/>
              <a:t> :</a:t>
            </a:r>
            <a:endParaRPr/>
          </a:p>
          <a:p>
            <a:pPr indent="-228600" lvl="0" marL="228600" rtl="0" algn="l">
              <a:lnSpc>
                <a:spcPct val="90000"/>
              </a:lnSpc>
              <a:spcBef>
                <a:spcPts val="1000"/>
              </a:spcBef>
              <a:spcAft>
                <a:spcPts val="0"/>
              </a:spcAft>
              <a:buClr>
                <a:schemeClr val="dk1"/>
              </a:buClr>
              <a:buSzPct val="100000"/>
              <a:buFont typeface="Arial"/>
              <a:buChar char="•"/>
            </a:pPr>
            <a:r>
              <a:rPr lang="en-US"/>
              <a:t>Nitrogen is highly soluble and can leach into groundwater, raising nitrate levels to dangerous concentrations, which is harmful to human health.</a:t>
            </a:r>
            <a:endParaRPr/>
          </a:p>
          <a:p>
            <a:pPr indent="-228600" lvl="0" marL="228600" rtl="0" algn="l">
              <a:lnSpc>
                <a:spcPct val="90000"/>
              </a:lnSpc>
              <a:spcBef>
                <a:spcPts val="1000"/>
              </a:spcBef>
              <a:spcAft>
                <a:spcPts val="0"/>
              </a:spcAft>
              <a:buClr>
                <a:schemeClr val="dk1"/>
              </a:buClr>
              <a:buSzPct val="100000"/>
              <a:buFont typeface="Arial"/>
              <a:buChar char="•"/>
            </a:pPr>
            <a:r>
              <a:rPr lang="en-US"/>
              <a:t>Phosphorus binds to soil and can be washed into surface waters, causing eutrophication, which depletes oxygen and leads to the death of aquatic life.</a:t>
            </a:r>
            <a:endParaRPr/>
          </a:p>
          <a:p>
            <a:pPr indent="-228600" lvl="0" marL="228600" rtl="0" algn="l">
              <a:lnSpc>
                <a:spcPct val="90000"/>
              </a:lnSpc>
              <a:spcBef>
                <a:spcPts val="1000"/>
              </a:spcBef>
              <a:spcAft>
                <a:spcPts val="0"/>
              </a:spcAft>
              <a:buClr>
                <a:schemeClr val="dk1"/>
              </a:buClr>
              <a:buSzPct val="100000"/>
              <a:buFont typeface="Arial"/>
              <a:buChar char="•"/>
            </a:pPr>
            <a:r>
              <a:rPr lang="en-US"/>
              <a:t>Potassium, although removed by erosion, does not pose a significant threat to water quality or aquatic plant growth.</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Water Contamination</a:t>
            </a:r>
            <a:endParaRPr/>
          </a:p>
        </p:txBody>
      </p:sp>
      <p:sp>
        <p:nvSpPr>
          <p:cNvPr id="122" name="Google Shape;122;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000"/>
              <a:buFont typeface="Noto Sans Symbols"/>
              <a:buChar char="∙"/>
            </a:pPr>
            <a:r>
              <a:rPr b="1" lang="en-US" sz="2400">
                <a:latin typeface="Times New Roman"/>
                <a:ea typeface="Times New Roman"/>
                <a:cs typeface="Times New Roman"/>
                <a:sym typeface="Times New Roman"/>
              </a:rPr>
              <a:t>Harmful Effects of Pesticides</a:t>
            </a:r>
            <a:r>
              <a:rPr lang="en-US" sz="2400">
                <a:latin typeface="Times New Roman"/>
                <a:ea typeface="Times New Roman"/>
                <a:cs typeface="Times New Roman"/>
                <a:sym typeface="Times New Roman"/>
              </a:rPr>
              <a:t>:</a:t>
            </a:r>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Depletes ecologically important soil microorganisms.</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Non-degradable chemicals can enter the food chain and cause health risks.</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Broad-spectrum pesticides kill non-target species.</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Pests develop genetic resistance over time, making pesticides less effective.</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Eutrophication reduces fishery and agricultural productivity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Water Contamination</a:t>
            </a:r>
            <a:endParaRPr/>
          </a:p>
        </p:txBody>
      </p:sp>
      <p:sp>
        <p:nvSpPr>
          <p:cNvPr id="128" name="Google Shape;12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000"/>
              <a:buFont typeface="Noto Sans Symbols"/>
              <a:buChar char="∙"/>
            </a:pPr>
            <a:r>
              <a:rPr b="1" lang="en-US" sz="2400">
                <a:latin typeface="Times New Roman"/>
                <a:ea typeface="Times New Roman"/>
                <a:cs typeface="Times New Roman"/>
                <a:sym typeface="Times New Roman"/>
              </a:rPr>
              <a:t>Remedies</a:t>
            </a:r>
            <a:r>
              <a:rPr lang="en-US" sz="2400">
                <a:latin typeface="Times New Roman"/>
                <a:ea typeface="Times New Roman"/>
                <a:cs typeface="Times New Roman"/>
                <a:sym typeface="Times New Roman"/>
              </a:rPr>
              <a:t>:</a:t>
            </a:r>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Controlled use of fertilizers.</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Use of ideal pesticides that target pests without harming non-target organisms and are biodegradable.</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Crop rotation to avoid pest buildup.</a:t>
            </a:r>
            <a:endParaRPr>
              <a:latin typeface="Times New Roman"/>
              <a:ea typeface="Times New Roman"/>
              <a:cs typeface="Times New Roman"/>
              <a:sym typeface="Times New Roman"/>
            </a:endParaRPr>
          </a:p>
          <a:p>
            <a:pPr indent="-285750" lvl="1" marL="742950" rtl="0" algn="l">
              <a:lnSpc>
                <a:spcPct val="150000"/>
              </a:lnSpc>
              <a:spcBef>
                <a:spcPts val="500"/>
              </a:spcBef>
              <a:spcAft>
                <a:spcPts val="0"/>
              </a:spcAft>
              <a:buClr>
                <a:schemeClr val="dk1"/>
              </a:buClr>
              <a:buSzPts val="1000"/>
              <a:buFont typeface="Courier New"/>
              <a:buChar char="o"/>
            </a:pPr>
            <a:r>
              <a:rPr lang="en-US">
                <a:latin typeface="Times New Roman"/>
                <a:ea typeface="Times New Roman"/>
                <a:cs typeface="Times New Roman"/>
                <a:sym typeface="Times New Roman"/>
              </a:rPr>
              <a:t>Removal of diseased plants.</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Water Logging</a:t>
            </a:r>
            <a:endParaRPr/>
          </a:p>
        </p:txBody>
      </p:sp>
      <p:sp>
        <p:nvSpPr>
          <p:cNvPr id="134" name="Google Shape;134;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4790" lvl="0" marL="365125" marR="27940" rtl="0" algn="just">
              <a:lnSpc>
                <a:spcPct val="110000"/>
              </a:lnSpc>
              <a:spcBef>
                <a:spcPts val="0"/>
              </a:spcBef>
              <a:spcAft>
                <a:spcPts val="0"/>
              </a:spcAft>
              <a:buClr>
                <a:schemeClr val="dk1"/>
              </a:buClr>
              <a:buSzPts val="2800"/>
              <a:buChar char="•"/>
            </a:pPr>
            <a:r>
              <a:rPr lang="en-US">
                <a:latin typeface="Times New Roman"/>
                <a:ea typeface="Times New Roman"/>
                <a:cs typeface="Times New Roman"/>
                <a:sym typeface="Times New Roman"/>
              </a:rPr>
              <a:t>Water logging is the inability of movement of water on irrigated land resulting in accumulation of water in the root zone of plants.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This is especially problematic in areas with clayey soils, where water cannot drain efficiently.</a:t>
            </a:r>
            <a:endParaRPr/>
          </a:p>
          <a:p>
            <a:pPr indent="-228600" lvl="0" marL="228600" rtl="0" algn="l">
              <a:lnSpc>
                <a:spcPct val="90000"/>
              </a:lnSpc>
              <a:spcBef>
                <a:spcPts val="1000"/>
              </a:spcBef>
              <a:spcAft>
                <a:spcPts val="0"/>
              </a:spcAft>
              <a:buClr>
                <a:schemeClr val="dk1"/>
              </a:buClr>
              <a:buSzPts val="2800"/>
              <a:buChar char="•"/>
            </a:pPr>
            <a:r>
              <a:rPr lang="en-US" sz="2800">
                <a:latin typeface="Times New Roman"/>
                <a:ea typeface="Times New Roman"/>
                <a:cs typeface="Times New Roman"/>
                <a:sym typeface="Times New Roman"/>
              </a:rPr>
              <a:t>Plants may stop growing or die due to a lack of oxygen, and the accumulation of gases like carbon dioxide and ethylene may further harm them.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2024-10-23T16:09:04Z</dcterms:created>
  <dc:creator>Sandhya</dc:creator>
</cp:coreProperties>
</file>