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embeddedFontLst>
    <p:embeddedFont>
      <p:font typeface="Arial Black" panose="020B0A04020102020204" pitchFamily="34" charset="0"/>
      <p:regular r:id="rId41"/>
      <p:bold r:id="rId42"/>
    </p:embeddedFont>
    <p:embeddedFont>
      <p:font typeface="Calibri" panose="020F0502020204030204" pitchFamily="34" charset="0"/>
      <p:regular r:id="rId43"/>
      <p:bold r:id="rId44"/>
      <p:italic r:id="rId45"/>
      <p:boldItalic r:id="rId46"/>
    </p:embeddedFont>
    <p:embeddedFont>
      <p:font typeface="Cambria" panose="020405030504060302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AvyGOqB2YBaUFe1hqOm+fKA/T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3" d="100"/>
          <a:sy n="113"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f54ed2e3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f54ed2e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f54ed2e3b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f54ed2e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f54ed2e3b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f54ed2e3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f54ed2e3b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f54ed2e3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f54ed2e3b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f54ed2e3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f54ed2e3b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f54ed2e3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f54ed2e3b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f54ed2e3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f54ed2e3b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f54ed2e3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f54ed2e3b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f54ed2e3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f54ed2e3b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f54ed2e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0f54ed2e3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0f54ed2e3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f54ed2e3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0f54ed2e3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0f54ed2e3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0f54ed2e3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f54ed2e3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0f54ed2e3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0f54ed2e3b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0f54ed2e3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18d44fce2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118d44fc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118d44fce2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118d44fce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0f54ed2e3b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0f54ed2e3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0f54ed2e3b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0f54ed2e3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0f54ed2e3b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0f54ed2e3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0f54ed2e3b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0f54ed2e3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0f54ed2e3b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0f54ed2e3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18d44fce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18d44fc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8d44fce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18d44fc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118d44fce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118d44fce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0f54ed2e3b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0f54ed2e3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905000" y="2130426"/>
            <a:ext cx="8077200" cy="14700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b="1"/>
              <a:t>ENVIRONMENTAL STUDIES</a:t>
            </a:r>
            <a:endParaRPr/>
          </a:p>
        </p:txBody>
      </p:sp>
      <p:sp>
        <p:nvSpPr>
          <p:cNvPr id="85" name="Google Shape;85;p1"/>
          <p:cNvSpPr txBox="1">
            <a:spLocks noGrp="1"/>
          </p:cNvSpPr>
          <p:nvPr>
            <p:ph type="subTitle" idx="1"/>
          </p:nvPr>
        </p:nvSpPr>
        <p:spPr>
          <a:xfrm>
            <a:off x="2209800" y="3886200"/>
            <a:ext cx="7086600" cy="1752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solidFill>
                  <a:schemeClr val="dk1"/>
                </a:solidFill>
                <a:latin typeface="Arial Black"/>
                <a:ea typeface="Arial Black"/>
                <a:cs typeface="Arial Black"/>
                <a:sym typeface="Arial Black"/>
              </a:rPr>
              <a:t>UNIT-IV- </a:t>
            </a:r>
            <a:endParaRPr dirty="0"/>
          </a:p>
          <a:p>
            <a:pPr marL="0" lvl="0" indent="0" algn="ctr" rtl="0">
              <a:lnSpc>
                <a:spcPct val="90000"/>
              </a:lnSpc>
              <a:spcBef>
                <a:spcPts val="1000"/>
              </a:spcBef>
              <a:spcAft>
                <a:spcPts val="0"/>
              </a:spcAft>
              <a:buClr>
                <a:schemeClr val="dk1"/>
              </a:buClr>
              <a:buSzPts val="2400"/>
              <a:buNone/>
            </a:pPr>
            <a:r>
              <a:rPr lang="en-US" b="1" dirty="0">
                <a:latin typeface="Arial"/>
                <a:ea typeface="Arial"/>
                <a:cs typeface="Arial"/>
                <a:sym typeface="Arial"/>
              </a:rPr>
              <a:t> Effect of Human activities on Environment: </a:t>
            </a:r>
            <a:r>
              <a:rPr lang="en-US" dirty="0"/>
              <a:t>	</a:t>
            </a:r>
            <a:endParaRPr dirty="0"/>
          </a:p>
          <a:p>
            <a:pPr marL="0" lvl="0" indent="0" algn="ctr" rtl="0">
              <a:lnSpc>
                <a:spcPct val="90000"/>
              </a:lnSpc>
              <a:spcBef>
                <a:spcPts val="1000"/>
              </a:spcBef>
              <a:spcAft>
                <a:spcPts val="0"/>
              </a:spcAft>
              <a:buClr>
                <a:schemeClr val="dk1"/>
              </a:buClr>
              <a:buSzPts val="2400"/>
              <a:buNone/>
            </a:pPr>
            <a:endParaRPr b="1" dirty="0">
              <a:solidFill>
                <a:schemeClr val="dk1"/>
              </a:solidFill>
              <a:latin typeface="Arial Black"/>
              <a:ea typeface="Arial Black"/>
              <a:cs typeface="Arial Black"/>
              <a:sym typeface="Arial Black"/>
            </a:endParaRPr>
          </a:p>
        </p:txBody>
      </p:sp>
      <p:pic>
        <p:nvPicPr>
          <p:cNvPr id="86" name="Google Shape;86;p1"/>
          <p:cNvPicPr preferRelativeResize="0"/>
          <p:nvPr/>
        </p:nvPicPr>
        <p:blipFill rotWithShape="1">
          <a:blip r:embed="rId3">
            <a:alphaModFix/>
          </a:blip>
          <a:srcRect/>
          <a:stretch/>
        </p:blipFill>
        <p:spPr>
          <a:xfrm>
            <a:off x="7543801" y="457201"/>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Logging</a:t>
            </a:r>
            <a:endParaRPr/>
          </a:p>
        </p:txBody>
      </p:sp>
      <p:sp>
        <p:nvSpPr>
          <p:cNvPr id="140" name="Google Shape;14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200000"/>
              </a:lnSpc>
              <a:spcBef>
                <a:spcPts val="0"/>
              </a:spcBef>
              <a:spcAft>
                <a:spcPts val="0"/>
              </a:spcAft>
              <a:buClr>
                <a:schemeClr val="dk1"/>
              </a:buClr>
              <a:buSzPts val="1000"/>
              <a:buFont typeface="Noto Sans Symbols"/>
              <a:buChar char="∙"/>
            </a:pPr>
            <a:r>
              <a:rPr lang="en-US" b="1">
                <a:latin typeface="Times New Roman"/>
                <a:ea typeface="Times New Roman"/>
                <a:cs typeface="Times New Roman"/>
                <a:sym typeface="Times New Roman"/>
              </a:rPr>
              <a:t>Prevention Measures</a:t>
            </a:r>
            <a:r>
              <a:rPr lang="en-US">
                <a:latin typeface="Times New Roman"/>
                <a:ea typeface="Times New Roman"/>
                <a:cs typeface="Times New Roman"/>
                <a:sym typeface="Times New Roman"/>
              </a:rPr>
              <a:t>:</a:t>
            </a:r>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Avoid over-irrigation on the same cropland throughout the year.</a:t>
            </a:r>
            <a:endParaRPr sz="2800">
              <a:latin typeface="Times New Roman"/>
              <a:ea typeface="Times New Roman"/>
              <a:cs typeface="Times New Roman"/>
              <a:sym typeface="Times New Roman"/>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Reduce irrigation on clayey soils.</a:t>
            </a:r>
            <a:endParaRPr sz="2800">
              <a:latin typeface="Times New Roman"/>
              <a:ea typeface="Times New Roman"/>
              <a:cs typeface="Times New Roman"/>
              <a:sym typeface="Times New Roman"/>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Use stored water efficiently.</a:t>
            </a:r>
            <a:endParaRPr sz="2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Modification of Land</a:t>
            </a:r>
            <a:endParaRPr b="1"/>
          </a:p>
        </p:txBody>
      </p:sp>
      <p:sp>
        <p:nvSpPr>
          <p:cNvPr id="146" name="Google Shape;14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Conversion of tropical forests into agricultural lands has led to increased land albedo and various environmental changes, such as:</a:t>
            </a:r>
            <a:endParaRPr/>
          </a:p>
          <a:p>
            <a:pPr marL="342900" lvl="0" indent="-342900" algn="just" rtl="0">
              <a:lnSpc>
                <a:spcPct val="90000"/>
              </a:lnSpc>
              <a:spcBef>
                <a:spcPts val="100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Emission of Trace Gases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Deforestation releases CO2, CO, CH4, N2O, and other harmful gases into the atmosphere, contributing to climate change.</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Nitrous Oxide (N2O)</a:t>
            </a:r>
            <a:r>
              <a:rPr lang="en-US">
                <a:latin typeface="Times New Roman"/>
                <a:ea typeface="Times New Roman"/>
                <a:cs typeface="Times New Roman"/>
                <a:sym typeface="Times New Roman"/>
              </a:rPr>
              <a:t> emissions are particularly concerning as they contribute to both greenhouse gas buildup and ozone depletion.</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Carbon Monoxide (CO)</a:t>
            </a:r>
            <a:r>
              <a:rPr lang="en-US">
                <a:latin typeface="Times New Roman"/>
                <a:ea typeface="Times New Roman"/>
                <a:cs typeface="Times New Roman"/>
                <a:sym typeface="Times New Roman"/>
              </a:rPr>
              <a:t> reduces the effectiveness of OH radicals that help cleanse the atmosphere, increasing the accumulation of harmful gases.</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Conversion of Wetlands</a:t>
            </a:r>
            <a:r>
              <a:rPr lang="en-US">
                <a:latin typeface="Times New Roman"/>
                <a:ea typeface="Times New Roman"/>
                <a:cs typeface="Times New Roman"/>
                <a:sym typeface="Times New Roman"/>
              </a:rPr>
              <a:t> releases stored carbon, potentially increasing methane emissions when these areas are converted for rice production.</a:t>
            </a: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Organic Farming:</a:t>
            </a:r>
            <a:br>
              <a:rPr lang="en-US" sz="4400" b="1">
                <a:solidFill>
                  <a:srgbClr val="243F60"/>
                </a:solidFill>
                <a:latin typeface="Cambria"/>
                <a:ea typeface="Cambria"/>
                <a:cs typeface="Cambria"/>
                <a:sym typeface="Cambria"/>
              </a:rPr>
            </a:br>
            <a:endParaRPr/>
          </a:p>
        </p:txBody>
      </p:sp>
      <p:sp>
        <p:nvSpPr>
          <p:cNvPr id="152" name="Google Shape;15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Organic farming is a sustainable agricultural method that avoids synthetic pesticides and conventional fertilizers. It focuses on enhancing biodiversity, biological cycles, and soil health through natural processes. Organic farming seeks to minimize the use of off-farm inputs while restoring and maintaining ecological balance.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0f54ed2e3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Housing </a:t>
            </a:r>
            <a:endParaRPr/>
          </a:p>
        </p:txBody>
      </p:sp>
      <p:sp>
        <p:nvSpPr>
          <p:cNvPr id="158" name="Google Shape;158;g30f54ed2e3b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100"/>
              <a:t>Impact of Housing on Natural Resources</a:t>
            </a:r>
            <a:endParaRPr sz="3100"/>
          </a:p>
          <a:p>
            <a:pPr marL="457200" lvl="0" indent="-425450" algn="l" rtl="0">
              <a:spcBef>
                <a:spcPts val="1000"/>
              </a:spcBef>
              <a:spcAft>
                <a:spcPts val="0"/>
              </a:spcAft>
              <a:buSzPts val="3100"/>
              <a:buChar char="•"/>
            </a:pPr>
            <a:r>
              <a:rPr lang="en-US" sz="3100"/>
              <a:t>Expansion of housing has reduced agricultural land, forests, and water bodies.</a:t>
            </a:r>
            <a:endParaRPr sz="3100"/>
          </a:p>
          <a:p>
            <a:pPr marL="457200" lvl="0" indent="-425450" algn="l" rtl="0">
              <a:spcBef>
                <a:spcPts val="0"/>
              </a:spcBef>
              <a:spcAft>
                <a:spcPts val="0"/>
              </a:spcAft>
              <a:buSzPts val="3100"/>
              <a:buChar char="•"/>
            </a:pPr>
            <a:r>
              <a:rPr lang="en-US" sz="3100"/>
              <a:t>Building materials like cement, steel, and wood in housing cause environmental contamination, harming health, livestock, and plant life.</a:t>
            </a:r>
            <a:endParaRPr sz="3100"/>
          </a:p>
          <a:p>
            <a:pPr marL="457200" lvl="0" indent="-425450" algn="l" rtl="0">
              <a:spcBef>
                <a:spcPts val="0"/>
              </a:spcBef>
              <a:spcAft>
                <a:spcPts val="0"/>
              </a:spcAft>
              <a:buSzPts val="3100"/>
              <a:buChar char="•"/>
            </a:pPr>
            <a:r>
              <a:rPr lang="en-US" sz="3100"/>
              <a:t>Housing development requires essential services like water, sanitation, and electricity to be sustainable in human settlements.</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30f54ed2e3b_0_12"/>
          <p:cNvSpPr txBox="1">
            <a:spLocks noGrp="1"/>
          </p:cNvSpPr>
          <p:nvPr>
            <p:ph type="title"/>
          </p:nvPr>
        </p:nvSpPr>
        <p:spPr>
          <a:xfrm>
            <a:off x="461225" y="133150"/>
            <a:ext cx="10515600" cy="902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Housing </a:t>
            </a:r>
            <a:endParaRPr/>
          </a:p>
        </p:txBody>
      </p:sp>
      <p:sp>
        <p:nvSpPr>
          <p:cNvPr id="164" name="Google Shape;164;g30f54ed2e3b_0_12"/>
          <p:cNvSpPr txBox="1">
            <a:spLocks noGrp="1"/>
          </p:cNvSpPr>
          <p:nvPr>
            <p:ph type="body" idx="1"/>
          </p:nvPr>
        </p:nvSpPr>
        <p:spPr>
          <a:xfrm>
            <a:off x="461225" y="1600675"/>
            <a:ext cx="10892700" cy="4880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Effect of Building Materials</a:t>
            </a:r>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Steel</a:t>
            </a:r>
            <a:r>
              <a:rPr lang="en-US" sz="2000">
                <a:latin typeface="Arial"/>
                <a:ea typeface="Arial"/>
                <a:cs typeface="Arial"/>
                <a:sym typeface="Arial"/>
              </a:rPr>
              <a:t>: The most widely used metal, steel production impacts air quality and uses significant energy and resources, contributing to pollution.</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Cement</a:t>
            </a:r>
            <a:r>
              <a:rPr lang="en-US" sz="2000">
                <a:latin typeface="Arial"/>
                <a:ea typeface="Arial"/>
                <a:cs typeface="Arial"/>
                <a:sym typeface="Arial"/>
              </a:rPr>
              <a:t>: Cement production causes land degradation, air and water pollution, and waste disposal issues.</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Wood and Plywood</a:t>
            </a:r>
            <a:r>
              <a:rPr lang="en-US" sz="2000">
                <a:latin typeface="Arial"/>
                <a:ea typeface="Arial"/>
                <a:cs typeface="Arial"/>
                <a:sym typeface="Arial"/>
              </a:rPr>
              <a:t>: While renewable, overharvesting can lead to biodiversity loss, soil erosion, and increased demand pressure.</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Glass</a:t>
            </a:r>
            <a:r>
              <a:rPr lang="en-US" sz="2000">
                <a:latin typeface="Arial"/>
                <a:ea typeface="Arial"/>
                <a:cs typeface="Arial"/>
                <a:sym typeface="Arial"/>
              </a:rPr>
              <a:t>: Glass production involves mining activities that cause soil erosion, habitat alteration, and pollution.</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Paints</a:t>
            </a:r>
            <a:r>
              <a:rPr lang="en-US" sz="2000">
                <a:latin typeface="Arial"/>
                <a:ea typeface="Arial"/>
                <a:cs typeface="Arial"/>
                <a:sym typeface="Arial"/>
              </a:rPr>
              <a:t>: Paint production uses petroleum derivatives and heavy metals, releasing hazardous chemicals that impact health and the environment.</a:t>
            </a:r>
            <a:endParaRPr sz="2000">
              <a:latin typeface="Arial"/>
              <a:ea typeface="Arial"/>
              <a:cs typeface="Arial"/>
              <a:sym typeface="Arial"/>
            </a:endParaRPr>
          </a:p>
          <a:p>
            <a:pPr marL="0" lvl="0" indent="0" algn="l" rtl="0">
              <a:spcBef>
                <a:spcPts val="1000"/>
              </a:spcBef>
              <a:spcAft>
                <a:spcPts val="0"/>
              </a:spcAft>
              <a:buNone/>
            </a:pPr>
            <a:r>
              <a:rPr lang="en-US" sz="2000" b="1">
                <a:latin typeface="Arial"/>
                <a:ea typeface="Arial"/>
                <a:cs typeface="Arial"/>
                <a:sym typeface="Arial"/>
              </a:rPr>
              <a:t>Other Materials</a:t>
            </a:r>
            <a:r>
              <a:rPr lang="en-US" sz="2000">
                <a:latin typeface="Arial"/>
                <a:ea typeface="Arial"/>
                <a:cs typeface="Arial"/>
                <a:sym typeface="Arial"/>
              </a:rPr>
              <a:t>: New materials like insulation, sealants, and particle board lead to resource depletion and pollution during production and disposal.</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0f54ed2e3b_0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0" name="Google Shape;170;g30f54ed2e3b_0_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400" b="1">
                <a:latin typeface="Times New Roman"/>
                <a:ea typeface="Times New Roman"/>
                <a:cs typeface="Times New Roman"/>
                <a:sym typeface="Times New Roman"/>
              </a:rPr>
              <a:t>Impact on Natural Resources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Fossil Fuels</a:t>
            </a:r>
            <a:r>
              <a:rPr lang="en-US" sz="2400">
                <a:latin typeface="Times New Roman"/>
                <a:ea typeface="Times New Roman"/>
                <a:cs typeface="Times New Roman"/>
                <a:sym typeface="Times New Roman"/>
              </a:rPr>
              <a:t>: Heavy use of coal, natural gas, and petroleum in industries and transport contributes to local pollution and global issues like ozone depletion, global warming, and water contamination.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Oil Spills</a:t>
            </a:r>
            <a:r>
              <a:rPr lang="en-US" sz="2400">
                <a:latin typeface="Times New Roman"/>
                <a:ea typeface="Times New Roman"/>
                <a:cs typeface="Times New Roman"/>
                <a:sym typeface="Times New Roman"/>
              </a:rPr>
              <a:t>: Even small oil spills can devastate ecosystems, as seen with the marine iguanas affected by an oil spill in the Galapagos Islands.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Mining</a:t>
            </a:r>
            <a:r>
              <a:rPr lang="en-US" sz="2400">
                <a:latin typeface="Times New Roman"/>
                <a:ea typeface="Times New Roman"/>
                <a:cs typeface="Times New Roman"/>
                <a:sym typeface="Times New Roman"/>
              </a:rPr>
              <a:t>: Industrial mining depletes resources, destroys habitats, and creates toxic runoff that harms aquatic life and ecosystems.</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0f54ed2e3b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6" name="Google Shape;176;g30f54ed2e3b_0_27"/>
          <p:cNvSpPr txBox="1">
            <a:spLocks noGrp="1"/>
          </p:cNvSpPr>
          <p:nvPr>
            <p:ph type="body" idx="1"/>
          </p:nvPr>
        </p:nvSpPr>
        <p:spPr>
          <a:xfrm>
            <a:off x="838200" y="1825625"/>
            <a:ext cx="10515600" cy="4965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a:ea typeface="Times New Roman"/>
                <a:cs typeface="Times New Roman"/>
                <a:sym typeface="Times New Roman"/>
              </a:rPr>
              <a:t>Impact on Air and Water</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Industries release solid, liquid, and gaseous waste into the environment, varying by type and process:</a:t>
            </a:r>
            <a:endParaRPr sz="2400">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Liquid Effluents</a:t>
            </a:r>
            <a:r>
              <a:rPr lang="en-US">
                <a:latin typeface="Times New Roman"/>
                <a:ea typeface="Times New Roman"/>
                <a:cs typeface="Times New Roman"/>
                <a:sym typeface="Times New Roman"/>
              </a:rPr>
              <a:t>: Some are highly acidic or alkaline, with high oxygen demands and potential toxicity (e.g., dairy, fertilizer, pharmaceutical effluents).</a:t>
            </a:r>
            <a:endParaRPr>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Gaseous Effluents</a:t>
            </a:r>
            <a:r>
              <a:rPr lang="en-US">
                <a:latin typeface="Times New Roman"/>
                <a:ea typeface="Times New Roman"/>
                <a:cs typeface="Times New Roman"/>
                <a:sym typeface="Times New Roman"/>
              </a:rPr>
              <a:t>: Emissions include SO₂, H₂S, particulates, and toxic gases from units like paper, tanneries, and chemical plants.</a:t>
            </a:r>
            <a:endParaRPr>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Solid Effluents</a:t>
            </a:r>
            <a:r>
              <a:rPr lang="en-US">
                <a:latin typeface="Times New Roman"/>
                <a:ea typeface="Times New Roman"/>
                <a:cs typeface="Times New Roman"/>
                <a:sym typeface="Times New Roman"/>
              </a:rPr>
              <a:t>: Waste includes process dust, chemical residues, and toxic metals from industries like iron and steel, textiles, and electronics.</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30f54ed2e3b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82" name="Google Shape;182;g30f54ed2e3b_0_38"/>
          <p:cNvSpPr txBox="1">
            <a:spLocks noGrp="1"/>
          </p:cNvSpPr>
          <p:nvPr>
            <p:ph type="body" idx="1"/>
          </p:nvPr>
        </p:nvSpPr>
        <p:spPr>
          <a:xfrm>
            <a:off x="838200" y="1825625"/>
            <a:ext cx="10515600" cy="4965600"/>
          </a:xfrm>
          <a:prstGeom prst="rect">
            <a:avLst/>
          </a:prstGeom>
        </p:spPr>
        <p:txBody>
          <a:bodyPr spcFirstLastPara="1" wrap="square" lIns="91425" tIns="45700" rIns="91425" bIns="45700" anchor="t" anchorCtr="0">
            <a:noAutofit/>
          </a:bodyPr>
          <a:lstStyle/>
          <a:p>
            <a:pPr marL="0" lvl="0" indent="0" algn="l" rtl="0">
              <a:lnSpc>
                <a:spcPct val="150000"/>
              </a:lnSpc>
              <a:spcBef>
                <a:spcPts val="1200"/>
              </a:spcBef>
              <a:spcAft>
                <a:spcPts val="0"/>
              </a:spcAft>
              <a:buNone/>
            </a:pPr>
            <a:r>
              <a:rPr lang="en-US" sz="3000" b="1">
                <a:latin typeface="Times New Roman"/>
                <a:ea typeface="Times New Roman"/>
                <a:cs typeface="Times New Roman"/>
                <a:sym typeface="Times New Roman"/>
              </a:rPr>
              <a:t>Remedies</a:t>
            </a: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p>
            <a:pPr marL="457200" lvl="0" indent="-419100" algn="l" rtl="0">
              <a:lnSpc>
                <a:spcPct val="150000"/>
              </a:lnSpc>
              <a:spcBef>
                <a:spcPts val="1200"/>
              </a:spcBef>
              <a:spcAft>
                <a:spcPts val="0"/>
              </a:spcAft>
              <a:buSzPts val="3000"/>
              <a:buFont typeface="Times New Roman"/>
              <a:buChar char="●"/>
            </a:pPr>
            <a:r>
              <a:rPr lang="en-US" sz="3000">
                <a:latin typeface="Times New Roman"/>
                <a:ea typeface="Times New Roman"/>
                <a:cs typeface="Times New Roman"/>
                <a:sym typeface="Times New Roman"/>
              </a:rPr>
              <a:t>Proper treatment of all waste as per environmental standards.</a:t>
            </a:r>
            <a:endParaRPr sz="3000">
              <a:latin typeface="Times New Roman"/>
              <a:ea typeface="Times New Roman"/>
              <a:cs typeface="Times New Roman"/>
              <a:sym typeface="Times New Roman"/>
            </a:endParaRPr>
          </a:p>
          <a:p>
            <a:pPr marL="45720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Relocating or closing polluting industries near human habitats.</a:t>
            </a:r>
            <a:endParaRPr sz="3000">
              <a:latin typeface="Times New Roman"/>
              <a:ea typeface="Times New Roman"/>
              <a:cs typeface="Times New Roman"/>
              <a:sym typeface="Times New Roman"/>
            </a:endParaRPr>
          </a:p>
          <a:p>
            <a:pPr marL="45720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Enforcing laws to control pollution effectively.</a:t>
            </a:r>
            <a:endParaRPr sz="3000"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0f54ed2e3b_0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88" name="Google Shape;188;g30f54ed2e3b_0_44"/>
          <p:cNvSpPr txBox="1">
            <a:spLocks noGrp="1"/>
          </p:cNvSpPr>
          <p:nvPr>
            <p:ph type="body" idx="1"/>
          </p:nvPr>
        </p:nvSpPr>
        <p:spPr>
          <a:xfrm>
            <a:off x="838200" y="1557175"/>
            <a:ext cx="10515600" cy="53790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Mining (extraction and processing of ores, coal, etc.) causes major environmental issues.</a:t>
            </a: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Impacts include:</a:t>
            </a:r>
            <a:endParaRPr sz="240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Char char="●"/>
            </a:pPr>
            <a:r>
              <a:rPr lang="en-US" sz="2400" b="1">
                <a:latin typeface="Times New Roman"/>
                <a:ea typeface="Times New Roman"/>
                <a:cs typeface="Times New Roman"/>
                <a:sym typeface="Times New Roman"/>
              </a:rPr>
              <a:t>Land disturbance</a:t>
            </a:r>
            <a:r>
              <a:rPr lang="en-US" sz="2400">
                <a:latin typeface="Times New Roman"/>
                <a:ea typeface="Times New Roman"/>
                <a:cs typeface="Times New Roman"/>
                <a:sym typeface="Times New Roman"/>
              </a:rPr>
              <a:t>: Significant alteration of natural landscapes.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smelter emissions pollute the atmosphere.</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Water contamination</a:t>
            </a:r>
            <a:r>
              <a:rPr lang="en-US" sz="2400">
                <a:latin typeface="Times New Roman"/>
                <a:ea typeface="Times New Roman"/>
                <a:cs typeface="Times New Roman"/>
                <a:sym typeface="Times New Roman"/>
              </a:rPr>
              <a:t>: Disrupted aquifers and polluted water sources.</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ct val="45833"/>
              <a:buFont typeface="Arial"/>
              <a:buNone/>
            </a:pPr>
            <a:r>
              <a:rPr lang="en-US" sz="2400">
                <a:latin typeface="Times New Roman"/>
                <a:ea typeface="Times New Roman"/>
                <a:cs typeface="Times New Roman"/>
                <a:sym typeface="Times New Roman"/>
              </a:rPr>
              <a:t>Environmental damage often continues long after a mine is closed.</a:t>
            </a: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45833"/>
              <a:buFont typeface="Arial"/>
              <a:buNone/>
            </a:pPr>
            <a:r>
              <a:rPr lang="en-US" sz="2400" b="1">
                <a:latin typeface="Times New Roman"/>
                <a:ea typeface="Times New Roman"/>
                <a:cs typeface="Times New Roman"/>
                <a:sym typeface="Times New Roman"/>
              </a:rPr>
              <a:t>Exploratory phase</a:t>
            </a:r>
            <a:r>
              <a:rPr lang="en-US" sz="2400">
                <a:latin typeface="Times New Roman"/>
                <a:ea typeface="Times New Roman"/>
                <a:cs typeface="Times New Roman"/>
                <a:sym typeface="Times New Roman"/>
              </a:rPr>
              <a:t> impacts:</a:t>
            </a:r>
            <a:endParaRPr sz="240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Font typeface="Times New Roman"/>
              <a:buChar char="●"/>
            </a:pPr>
            <a:r>
              <a:rPr lang="en-US" sz="2400">
                <a:latin typeface="Times New Roman"/>
                <a:ea typeface="Times New Roman"/>
                <a:cs typeface="Times New Roman"/>
                <a:sym typeface="Times New Roman"/>
              </a:rPr>
              <a:t>Drilling, heavy equipment transport, and road construction disturb habitats.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Font typeface="Times New Roman"/>
              <a:buChar char="●"/>
            </a:pPr>
            <a:r>
              <a:rPr lang="en-US" sz="2400">
                <a:latin typeface="Times New Roman"/>
                <a:ea typeface="Times New Roman"/>
                <a:cs typeface="Times New Roman"/>
                <a:sym typeface="Times New Roman"/>
              </a:rPr>
              <a:t>Increased access to remote forest areas, potentially leading to further environmental stress.</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ct val="45833"/>
              <a:buFont typeface="Arial"/>
              <a:buNone/>
            </a:pPr>
            <a:r>
              <a:rPr lang="en-US" sz="2400" b="1">
                <a:latin typeface="Times New Roman"/>
                <a:ea typeface="Times New Roman"/>
                <a:cs typeface="Times New Roman"/>
                <a:sym typeface="Times New Roman"/>
              </a:rPr>
              <a:t>Operational phase</a:t>
            </a:r>
            <a:r>
              <a:rPr lang="en-US" sz="2400">
                <a:latin typeface="Times New Roman"/>
                <a:ea typeface="Times New Roman"/>
                <a:cs typeface="Times New Roman"/>
                <a:sym typeface="Times New Roman"/>
              </a:rPr>
              <a:t> has the most severe effects, with lasting impact on forests and ecosystems even after mining ceases.</a:t>
            </a: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0f54ed2e3b_0_50"/>
          <p:cNvSpPr txBox="1">
            <a:spLocks noGrp="1"/>
          </p:cNvSpPr>
          <p:nvPr>
            <p:ph type="title"/>
          </p:nvPr>
        </p:nvSpPr>
        <p:spPr>
          <a:xfrm>
            <a:off x="722200" y="133150"/>
            <a:ext cx="10515600" cy="974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94" name="Google Shape;194;g30f54ed2e3b_0_50"/>
          <p:cNvSpPr txBox="1">
            <a:spLocks noGrp="1"/>
          </p:cNvSpPr>
          <p:nvPr>
            <p:ph type="body" idx="1"/>
          </p:nvPr>
        </p:nvSpPr>
        <p:spPr>
          <a:xfrm>
            <a:off x="664200" y="1020725"/>
            <a:ext cx="10515600" cy="59445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2400" b="1">
                <a:latin typeface="Times New Roman"/>
                <a:ea typeface="Times New Roman"/>
                <a:cs typeface="Times New Roman"/>
                <a:sym typeface="Times New Roman"/>
              </a:rPr>
              <a:t>Impact of Mining on Forest and Environment</a:t>
            </a: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Water Pollution</a:t>
            </a:r>
            <a:r>
              <a:rPr lang="en-US" sz="2400">
                <a:latin typeface="Times New Roman"/>
                <a:ea typeface="Times New Roman"/>
                <a:cs typeface="Times New Roman"/>
                <a:sym typeface="Times New Roman"/>
              </a:rPr>
              <a:t>: Mining, especially open-pit mining, produces large amounts of waste that interact with water, leading to contamination of soil, rivers, and groundwater. Acid mine drainage from exposed iron sulfide in waste piles can pollute water sources for centuries after a mine closes.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Erosion</a:t>
            </a:r>
            <a:r>
              <a:rPr lang="en-US" sz="2400">
                <a:latin typeface="Times New Roman"/>
                <a:ea typeface="Times New Roman"/>
                <a:cs typeface="Times New Roman"/>
                <a:sym typeface="Times New Roman"/>
              </a:rPr>
              <a:t>: Mining disrupts large quantities of soil, causing sediment to be carried downstream by water, which can damage aquatic ecosystems.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Deforestation</a:t>
            </a:r>
            <a:r>
              <a:rPr lang="en-US" sz="2400">
                <a:latin typeface="Times New Roman"/>
                <a:ea typeface="Times New Roman"/>
                <a:cs typeface="Times New Roman"/>
                <a:sym typeface="Times New Roman"/>
              </a:rPr>
              <a:t>: Mining activities require extensive use of timber and often involve deforestation for road construction, dam building, and energy generation in remote areas, increasing access to otherwise untouched forests.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AGRICULTURE</a:t>
            </a:r>
            <a:endParaRPr/>
          </a:p>
        </p:txBody>
      </p:sp>
      <p:sp>
        <p:nvSpPr>
          <p:cNvPr id="92" name="Google Shape;9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Agriculture significantly affects global environmental change, driven by population growth and the need for resource compensation.</a:t>
            </a:r>
            <a:endParaRPr/>
          </a:p>
          <a:p>
            <a:pPr marL="0" lvl="0" indent="0" algn="l" rtl="0">
              <a:lnSpc>
                <a:spcPct val="90000"/>
              </a:lnSpc>
              <a:spcBef>
                <a:spcPts val="1000"/>
              </a:spcBef>
              <a:spcAft>
                <a:spcPts val="0"/>
              </a:spcAft>
              <a:buClr>
                <a:schemeClr val="dk1"/>
              </a:buClr>
              <a:buSzPts val="2800"/>
              <a:buNone/>
            </a:pPr>
            <a:r>
              <a:rPr lang="en-US"/>
              <a:t>The direct impacts of agriculture on the environment include:</a:t>
            </a:r>
            <a:endParaRPr/>
          </a:p>
          <a:p>
            <a:pPr marL="228600" lvl="0" indent="-228600" algn="l" rtl="0">
              <a:lnSpc>
                <a:spcPct val="90000"/>
              </a:lnSpc>
              <a:spcBef>
                <a:spcPts val="1000"/>
              </a:spcBef>
              <a:spcAft>
                <a:spcPts val="0"/>
              </a:spcAft>
              <a:buClr>
                <a:schemeClr val="dk1"/>
              </a:buClr>
              <a:buSzPts val="2800"/>
              <a:buChar char="•"/>
            </a:pPr>
            <a:r>
              <a:rPr lang="en-US"/>
              <a:t>a) Soil degradation</a:t>
            </a:r>
            <a:br>
              <a:rPr lang="en-US"/>
            </a:br>
            <a:r>
              <a:rPr lang="en-US"/>
              <a:t>b) Water contamination</a:t>
            </a:r>
            <a:br>
              <a:rPr lang="en-US"/>
            </a:br>
            <a:r>
              <a:rPr lang="en-US"/>
              <a:t>c) Modification of land for agricultural purposes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0f54ed2e3b_0_56"/>
          <p:cNvSpPr txBox="1">
            <a:spLocks noGrp="1"/>
          </p:cNvSpPr>
          <p:nvPr>
            <p:ph type="title"/>
          </p:nvPr>
        </p:nvSpPr>
        <p:spPr>
          <a:xfrm>
            <a:off x="722200" y="133150"/>
            <a:ext cx="10515600" cy="974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200" name="Google Shape;200;g30f54ed2e3b_0_56"/>
          <p:cNvSpPr txBox="1">
            <a:spLocks noGrp="1"/>
          </p:cNvSpPr>
          <p:nvPr>
            <p:ph type="body" idx="1"/>
          </p:nvPr>
        </p:nvSpPr>
        <p:spPr>
          <a:xfrm>
            <a:off x="664200" y="1020725"/>
            <a:ext cx="10515600" cy="59445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2400" b="1">
                <a:latin typeface="Times New Roman"/>
                <a:ea typeface="Times New Roman"/>
                <a:cs typeface="Times New Roman"/>
                <a:sym typeface="Times New Roman"/>
              </a:rPr>
              <a:t>Impact of Mining on Forest and Environment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US" sz="2400" b="1">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toxic gases (e.g., sulfur dioxide, carbon dioxide, methane) from mining contribute to respiratory illnesses, acid rain, and climate change. Dust can also contain heavy metals like arsenic and lead, which further contaminates air and water.</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Noise Pollution</a:t>
            </a:r>
            <a:r>
              <a:rPr lang="en-US" sz="2400">
                <a:latin typeface="Times New Roman"/>
                <a:ea typeface="Times New Roman"/>
                <a:cs typeface="Times New Roman"/>
                <a:sym typeface="Times New Roman"/>
              </a:rPr>
              <a:t>: Loud machinery and blasting during mining disturb local populations and wildlife, contributing to significant noise pollution.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Habitat Disruption</a:t>
            </a:r>
            <a:r>
              <a:rPr lang="en-US" sz="2400">
                <a:latin typeface="Times New Roman"/>
                <a:ea typeface="Times New Roman"/>
                <a:cs typeface="Times New Roman"/>
                <a:sym typeface="Times New Roman"/>
              </a:rPr>
              <a:t>: Mining activities alter landscapes, affect hydrology, and release particulates, disrupting aquatic, terrestrial, and wetland habitats essential for various species' survival.</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0f54ed2e3b_0_61"/>
          <p:cNvSpPr txBox="1">
            <a:spLocks noGrp="1"/>
          </p:cNvSpPr>
          <p:nvPr>
            <p:ph type="title"/>
          </p:nvPr>
        </p:nvSpPr>
        <p:spPr>
          <a:xfrm>
            <a:off x="780200" y="176650"/>
            <a:ext cx="10515600" cy="75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Transportation</a:t>
            </a:r>
            <a:endParaRPr/>
          </a:p>
        </p:txBody>
      </p:sp>
      <p:sp>
        <p:nvSpPr>
          <p:cNvPr id="206" name="Google Shape;206;g30f54ed2e3b_0_61"/>
          <p:cNvSpPr txBox="1">
            <a:spLocks noGrp="1"/>
          </p:cNvSpPr>
          <p:nvPr>
            <p:ph type="body" idx="1"/>
          </p:nvPr>
        </p:nvSpPr>
        <p:spPr>
          <a:xfrm>
            <a:off x="838200" y="933850"/>
            <a:ext cx="10515600" cy="5243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2700">
                <a:latin typeface="Times New Roman"/>
                <a:ea typeface="Times New Roman"/>
                <a:cs typeface="Times New Roman"/>
                <a:sym typeface="Times New Roman"/>
              </a:rPr>
              <a:t>The transportation sector is increasingly associated with various environmental issues, including:</a:t>
            </a:r>
            <a:endParaRPr sz="2700">
              <a:latin typeface="Times New Roman"/>
              <a:ea typeface="Times New Roman"/>
              <a:cs typeface="Times New Roman"/>
              <a:sym typeface="Times New Roman"/>
            </a:endParaRPr>
          </a:p>
          <a:p>
            <a:pPr marL="457200" lvl="0" indent="-400050" algn="l" rtl="0">
              <a:lnSpc>
                <a:spcPct val="115000"/>
              </a:lnSpc>
              <a:spcBef>
                <a:spcPts val="1200"/>
              </a:spcBef>
              <a:spcAft>
                <a:spcPts val="0"/>
              </a:spcAft>
              <a:buSzPts val="2700"/>
              <a:buChar char="●"/>
            </a:pPr>
            <a:r>
              <a:rPr lang="en-US" sz="2700" b="1">
                <a:latin typeface="Times New Roman"/>
                <a:ea typeface="Times New Roman"/>
                <a:cs typeface="Times New Roman"/>
                <a:sym typeface="Times New Roman"/>
              </a:rPr>
              <a:t>Climate Change</a:t>
            </a:r>
            <a:r>
              <a:rPr lang="en-US" sz="2700">
                <a:latin typeface="Times New Roman"/>
                <a:ea typeface="Times New Roman"/>
                <a:cs typeface="Times New Roman"/>
                <a:sym typeface="Times New Roman"/>
              </a:rPr>
              <a:t>: Emissions from vehicles contribute to greenhouse gases and global warming.</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Air Quality</a:t>
            </a:r>
            <a:r>
              <a:rPr lang="en-US" sz="2700">
                <a:latin typeface="Times New Roman"/>
                <a:ea typeface="Times New Roman"/>
                <a:cs typeface="Times New Roman"/>
                <a:sym typeface="Times New Roman"/>
              </a:rPr>
              <a:t>: Pollution from transportation sources affects air quality and human health.</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Noise Pollution</a:t>
            </a:r>
            <a:r>
              <a:rPr lang="en-US" sz="2700">
                <a:latin typeface="Times New Roman"/>
                <a:ea typeface="Times New Roman"/>
                <a:cs typeface="Times New Roman"/>
                <a:sym typeface="Times New Roman"/>
              </a:rPr>
              <a:t>: Transportation activities generate noise that impacts community well-being.</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Water Quality</a:t>
            </a:r>
            <a:r>
              <a:rPr lang="en-US" sz="2700">
                <a:latin typeface="Times New Roman"/>
                <a:ea typeface="Times New Roman"/>
                <a:cs typeface="Times New Roman"/>
                <a:sym typeface="Times New Roman"/>
              </a:rPr>
              <a:t>: Contamination from spills and runoff affects lakes, rivers, and oceans.</a:t>
            </a:r>
            <a:endParaRPr sz="270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2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0f54ed2e3b_0_69"/>
          <p:cNvSpPr txBox="1">
            <a:spLocks noGrp="1"/>
          </p:cNvSpPr>
          <p:nvPr>
            <p:ph type="title"/>
          </p:nvPr>
        </p:nvSpPr>
        <p:spPr>
          <a:xfrm>
            <a:off x="780200" y="176650"/>
            <a:ext cx="10515600" cy="75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Transportation</a:t>
            </a:r>
            <a:endParaRPr/>
          </a:p>
        </p:txBody>
      </p:sp>
      <p:sp>
        <p:nvSpPr>
          <p:cNvPr id="212" name="Google Shape;212;g30f54ed2e3b_0_69"/>
          <p:cNvSpPr txBox="1">
            <a:spLocks noGrp="1"/>
          </p:cNvSpPr>
          <p:nvPr>
            <p:ph type="body" idx="1"/>
          </p:nvPr>
        </p:nvSpPr>
        <p:spPr>
          <a:xfrm>
            <a:off x="838200" y="933850"/>
            <a:ext cx="10515600" cy="5243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2700">
              <a:latin typeface="Times New Roman"/>
              <a:ea typeface="Times New Roman"/>
              <a:cs typeface="Times New Roman"/>
              <a:sym typeface="Times New Roman"/>
            </a:endParaRPr>
          </a:p>
          <a:p>
            <a:pPr marL="457200" lvl="0" indent="-400050" algn="l" rtl="0">
              <a:lnSpc>
                <a:spcPct val="115000"/>
              </a:lnSpc>
              <a:spcBef>
                <a:spcPts val="1200"/>
              </a:spcBef>
              <a:spcAft>
                <a:spcPts val="0"/>
              </a:spcAft>
              <a:buSzPts val="2700"/>
              <a:buChar char="●"/>
            </a:pPr>
            <a:r>
              <a:rPr lang="en-US" sz="2700" b="1">
                <a:latin typeface="Times New Roman"/>
                <a:ea typeface="Times New Roman"/>
                <a:cs typeface="Times New Roman"/>
                <a:sym typeface="Times New Roman"/>
              </a:rPr>
              <a:t>Soil Quality</a:t>
            </a:r>
            <a:r>
              <a:rPr lang="en-US" sz="2700">
                <a:latin typeface="Times New Roman"/>
                <a:ea typeface="Times New Roman"/>
                <a:cs typeface="Times New Roman"/>
                <a:sym typeface="Times New Roman"/>
              </a:rPr>
              <a:t>: Construction and spills can lead to soil erosion and contamination.</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Biodiversity</a:t>
            </a:r>
            <a:r>
              <a:rPr lang="en-US" sz="2700">
                <a:latin typeface="Times New Roman"/>
                <a:ea typeface="Times New Roman"/>
                <a:cs typeface="Times New Roman"/>
                <a:sym typeface="Times New Roman"/>
              </a:rPr>
              <a:t>: Transportation infrastructure can disrupt ecosystems and threaten wildlife.</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Land Take</a:t>
            </a:r>
            <a:r>
              <a:rPr lang="en-US" sz="2700">
                <a:latin typeface="Times New Roman"/>
                <a:ea typeface="Times New Roman"/>
                <a:cs typeface="Times New Roman"/>
                <a:sym typeface="Times New Roman"/>
              </a:rPr>
              <a:t>: Development of transportation facilities alters urban landscapes and affects land use.</a:t>
            </a:r>
            <a:endParaRPr sz="2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30f54ed2e3b_0_74"/>
          <p:cNvSpPr txBox="1">
            <a:spLocks noGrp="1"/>
          </p:cNvSpPr>
          <p:nvPr>
            <p:ph type="title"/>
          </p:nvPr>
        </p:nvSpPr>
        <p:spPr>
          <a:xfrm>
            <a:off x="838200" y="147625"/>
            <a:ext cx="10515600" cy="100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Sustainability Standards</a:t>
            </a:r>
            <a:endParaRPr/>
          </a:p>
        </p:txBody>
      </p:sp>
      <p:sp>
        <p:nvSpPr>
          <p:cNvPr id="218" name="Google Shape;218;g30f54ed2e3b_0_74"/>
          <p:cNvSpPr txBox="1">
            <a:spLocks noGrp="1"/>
          </p:cNvSpPr>
          <p:nvPr>
            <p:ph type="body" idx="1"/>
          </p:nvPr>
        </p:nvSpPr>
        <p:spPr>
          <a:xfrm>
            <a:off x="838200" y="1151125"/>
            <a:ext cx="10515600" cy="50256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2600" dirty="0">
                <a:solidFill>
                  <a:srgbClr val="001D35"/>
                </a:solidFill>
                <a:highlight>
                  <a:srgbClr val="FFFFFF"/>
                </a:highlight>
                <a:latin typeface="Times New Roman"/>
                <a:ea typeface="Times New Roman"/>
                <a:cs typeface="Times New Roman"/>
                <a:sym typeface="Times New Roman"/>
              </a:rPr>
              <a:t>Environmental sustainability standards are </a:t>
            </a:r>
            <a:r>
              <a:rPr lang="en-US" sz="2600" dirty="0">
                <a:latin typeface="Times New Roman"/>
                <a:ea typeface="Times New Roman"/>
                <a:cs typeface="Times New Roman"/>
                <a:sym typeface="Times New Roman"/>
              </a:rPr>
              <a:t>guidelines that help ensure the </a:t>
            </a:r>
            <a:r>
              <a:rPr lang="en-US" sz="2600" dirty="0">
                <a:highlight>
                  <a:srgbClr val="FFFF00"/>
                </a:highlight>
                <a:latin typeface="Times New Roman"/>
                <a:ea typeface="Times New Roman"/>
                <a:cs typeface="Times New Roman"/>
                <a:sym typeface="Times New Roman"/>
              </a:rPr>
              <a:t>responsible use of natural resources and protection of ecosystems</a:t>
            </a:r>
            <a:r>
              <a:rPr lang="en-US" sz="2600" dirty="0">
                <a:solidFill>
                  <a:srgbClr val="001D35"/>
                </a:solidFill>
                <a:highlight>
                  <a:srgbClr val="FFFFFF"/>
                </a:highlight>
                <a:latin typeface="Times New Roman"/>
                <a:ea typeface="Times New Roman"/>
                <a:cs typeface="Times New Roman"/>
                <a:sym typeface="Times New Roman"/>
              </a:rPr>
              <a:t>.</a:t>
            </a:r>
            <a:endParaRPr sz="3000" b="1" dirty="0">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600" dirty="0">
                <a:latin typeface="Times New Roman"/>
                <a:ea typeface="Times New Roman"/>
                <a:cs typeface="Times New Roman"/>
                <a:sym typeface="Times New Roman"/>
              </a:rPr>
              <a:t>They encourage practices that protect </a:t>
            </a:r>
            <a:r>
              <a:rPr lang="en-US" sz="2600" dirty="0">
                <a:highlight>
                  <a:srgbClr val="FFFF00"/>
                </a:highlight>
                <a:latin typeface="Times New Roman"/>
                <a:ea typeface="Times New Roman"/>
                <a:cs typeface="Times New Roman"/>
                <a:sym typeface="Times New Roman"/>
              </a:rPr>
              <a:t>ecosystems and biodiversity</a:t>
            </a:r>
            <a:r>
              <a:rPr lang="en-US" sz="2600" dirty="0">
                <a:latin typeface="Times New Roman"/>
                <a:ea typeface="Times New Roman"/>
                <a:cs typeface="Times New Roman"/>
                <a:sym typeface="Times New Roman"/>
              </a:rPr>
              <a:t>, essential for maintaining </a:t>
            </a:r>
            <a:r>
              <a:rPr lang="en-US" sz="2600" dirty="0">
                <a:highlight>
                  <a:srgbClr val="FFFF00"/>
                </a:highlight>
                <a:latin typeface="Times New Roman"/>
                <a:ea typeface="Times New Roman"/>
                <a:cs typeface="Times New Roman"/>
                <a:sym typeface="Times New Roman"/>
              </a:rPr>
              <a:t>natural balance.</a:t>
            </a:r>
            <a:endParaRPr sz="2600" dirty="0">
              <a:highlight>
                <a:srgbClr val="FFFF00"/>
              </a:highlight>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sz="2600" dirty="0">
                <a:latin typeface="Times New Roman"/>
                <a:ea typeface="Times New Roman"/>
                <a:cs typeface="Times New Roman"/>
                <a:sym typeface="Times New Roman"/>
              </a:rPr>
              <a:t>Many standards help organizations comply with </a:t>
            </a:r>
            <a:r>
              <a:rPr lang="en-US" sz="2600" dirty="0">
                <a:highlight>
                  <a:srgbClr val="FFFF00"/>
                </a:highlight>
                <a:latin typeface="Times New Roman"/>
                <a:ea typeface="Times New Roman"/>
                <a:cs typeface="Times New Roman"/>
                <a:sym typeface="Times New Roman"/>
              </a:rPr>
              <a:t>environmental laws and regulations</a:t>
            </a:r>
            <a:endParaRPr sz="2600" dirty="0">
              <a:highlight>
                <a:srgbClr val="FFFF00"/>
              </a:highlight>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30f54ed2e3b_0_8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a:latin typeface="Times New Roman"/>
                <a:ea typeface="Times New Roman"/>
                <a:cs typeface="Times New Roman"/>
                <a:sym typeface="Times New Roman"/>
              </a:rPr>
              <a:t>ISO 14001</a:t>
            </a:r>
            <a:endParaRPr>
              <a:latin typeface="Times New Roman"/>
              <a:ea typeface="Times New Roman"/>
              <a:cs typeface="Times New Roman"/>
              <a:sym typeface="Times New Roman"/>
            </a:endParaRPr>
          </a:p>
        </p:txBody>
      </p:sp>
      <p:sp>
        <p:nvSpPr>
          <p:cNvPr id="224" name="Google Shape;224;g30f54ed2e3b_0_84"/>
          <p:cNvSpPr txBox="1">
            <a:spLocks noGrp="1"/>
          </p:cNvSpPr>
          <p:nvPr>
            <p:ph type="body" idx="1"/>
          </p:nvPr>
        </p:nvSpPr>
        <p:spPr>
          <a:xfrm>
            <a:off x="838200" y="1690825"/>
            <a:ext cx="10515600" cy="44859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1300" b="1" dirty="0">
              <a:latin typeface="Arial"/>
              <a:ea typeface="Arial"/>
              <a:cs typeface="Arial"/>
              <a:sym typeface="Arial"/>
            </a:endParaRPr>
          </a:p>
          <a:p>
            <a:pPr marL="457200" lvl="0" indent="-381000" algn="l" rtl="0">
              <a:lnSpc>
                <a:spcPct val="115000"/>
              </a:lnSpc>
              <a:spcBef>
                <a:spcPts val="1200"/>
              </a:spcBef>
              <a:spcAft>
                <a:spcPts val="0"/>
              </a:spcAft>
              <a:buSzPts val="2400"/>
              <a:buChar char="●"/>
            </a:pPr>
            <a:r>
              <a:rPr lang="en-US" sz="2400" b="1" dirty="0">
                <a:latin typeface="Times New Roman"/>
                <a:ea typeface="Times New Roman"/>
                <a:cs typeface="Times New Roman"/>
                <a:sym typeface="Times New Roman"/>
              </a:rPr>
              <a:t>Overview</a:t>
            </a:r>
            <a:r>
              <a:rPr lang="en-US" sz="2400" dirty="0">
                <a:latin typeface="Times New Roman"/>
                <a:ea typeface="Times New Roman"/>
                <a:cs typeface="Times New Roman"/>
                <a:sym typeface="Times New Roman"/>
              </a:rPr>
              <a:t>: ISO 14001 is an international standard that specifies requirements for an effective </a:t>
            </a:r>
            <a:r>
              <a:rPr lang="en-US" sz="2400" dirty="0">
                <a:highlight>
                  <a:srgbClr val="FFFF00"/>
                </a:highlight>
                <a:latin typeface="Times New Roman"/>
                <a:ea typeface="Times New Roman"/>
                <a:cs typeface="Times New Roman"/>
                <a:sym typeface="Times New Roman"/>
              </a:rPr>
              <a:t>environmental management system (EMS). </a:t>
            </a:r>
            <a:r>
              <a:rPr lang="en-US" sz="2400" dirty="0">
                <a:latin typeface="Times New Roman"/>
                <a:ea typeface="Times New Roman"/>
                <a:cs typeface="Times New Roman"/>
                <a:sym typeface="Times New Roman"/>
              </a:rPr>
              <a:t>It is part of the ISO 14000 family of standards.</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Purpose</a:t>
            </a:r>
            <a:r>
              <a:rPr lang="en-US" sz="2400" dirty="0">
                <a:latin typeface="Times New Roman"/>
                <a:ea typeface="Times New Roman"/>
                <a:cs typeface="Times New Roman"/>
                <a:sym typeface="Times New Roman"/>
              </a:rPr>
              <a:t>:  It provides a structured framework for organizations to manage and improve their environmental performance systematically.</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0f54ed2e3b_0_90"/>
          <p:cNvSpPr txBox="1">
            <a:spLocks noGrp="1"/>
          </p:cNvSpPr>
          <p:nvPr>
            <p:ph type="title"/>
          </p:nvPr>
        </p:nvSpPr>
        <p:spPr>
          <a:xfrm>
            <a:off x="838200" y="0"/>
            <a:ext cx="10515600" cy="878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a:latin typeface="Times New Roman"/>
                <a:ea typeface="Times New Roman"/>
                <a:cs typeface="Times New Roman"/>
                <a:sym typeface="Times New Roman"/>
              </a:rPr>
              <a:t>ISO 14001</a:t>
            </a:r>
            <a:endParaRPr>
              <a:latin typeface="Times New Roman"/>
              <a:ea typeface="Times New Roman"/>
              <a:cs typeface="Times New Roman"/>
              <a:sym typeface="Times New Roman"/>
            </a:endParaRPr>
          </a:p>
        </p:txBody>
      </p:sp>
      <p:sp>
        <p:nvSpPr>
          <p:cNvPr id="230" name="Google Shape;230;g30f54ed2e3b_0_90"/>
          <p:cNvSpPr txBox="1">
            <a:spLocks noGrp="1"/>
          </p:cNvSpPr>
          <p:nvPr>
            <p:ph type="body" idx="1"/>
          </p:nvPr>
        </p:nvSpPr>
        <p:spPr>
          <a:xfrm>
            <a:off x="838200" y="878700"/>
            <a:ext cx="10515600" cy="6103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Key Elements</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dirty="0">
                <a:latin typeface="Times New Roman"/>
                <a:ea typeface="Times New Roman"/>
                <a:cs typeface="Times New Roman"/>
                <a:sym typeface="Times New Roman"/>
              </a:rPr>
              <a:t>Environmental Policy</a:t>
            </a:r>
            <a:r>
              <a:rPr lang="en-US" sz="2400" dirty="0">
                <a:latin typeface="Times New Roman"/>
                <a:ea typeface="Times New Roman"/>
                <a:cs typeface="Times New Roman"/>
                <a:sym typeface="Times New Roman"/>
              </a:rPr>
              <a:t>: Organizations must establish an environmental policy that reflects their commitment to comply with legal requirements, </a:t>
            </a:r>
            <a:r>
              <a:rPr lang="en-US" sz="2400" dirty="0">
                <a:highlight>
                  <a:srgbClr val="FFFF00"/>
                </a:highlight>
                <a:latin typeface="Times New Roman"/>
                <a:ea typeface="Times New Roman"/>
                <a:cs typeface="Times New Roman"/>
                <a:sym typeface="Times New Roman"/>
              </a:rPr>
              <a:t>prevent pollution, and continually improve their EMS.</a:t>
            </a:r>
            <a:endParaRPr sz="2400" dirty="0">
              <a:highlight>
                <a:srgbClr val="FFFF00"/>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Planning</a:t>
            </a:r>
            <a:r>
              <a:rPr lang="en-US" sz="2400" dirty="0">
                <a:latin typeface="Times New Roman"/>
                <a:ea typeface="Times New Roman"/>
                <a:cs typeface="Times New Roman"/>
                <a:sym typeface="Times New Roman"/>
              </a:rPr>
              <a:t>: Identify </a:t>
            </a:r>
            <a:r>
              <a:rPr lang="en-US" sz="2400" dirty="0">
                <a:highlight>
                  <a:srgbClr val="FFFF00"/>
                </a:highlight>
                <a:latin typeface="Times New Roman"/>
                <a:ea typeface="Times New Roman"/>
                <a:cs typeface="Times New Roman"/>
                <a:sym typeface="Times New Roman"/>
              </a:rPr>
              <a:t>environmental aspects </a:t>
            </a:r>
            <a:r>
              <a:rPr lang="en-US" sz="2400" dirty="0">
                <a:latin typeface="Times New Roman"/>
                <a:ea typeface="Times New Roman"/>
                <a:cs typeface="Times New Roman"/>
                <a:sym typeface="Times New Roman"/>
              </a:rPr>
              <a:t>and </a:t>
            </a:r>
            <a:r>
              <a:rPr lang="en-US" sz="2400" dirty="0">
                <a:highlight>
                  <a:srgbClr val="FFFF00"/>
                </a:highlight>
                <a:latin typeface="Times New Roman"/>
                <a:ea typeface="Times New Roman"/>
                <a:cs typeface="Times New Roman"/>
                <a:sym typeface="Times New Roman"/>
              </a:rPr>
              <a:t>legal requirements</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set objectives</a:t>
            </a:r>
            <a:r>
              <a:rPr lang="en-US" sz="2400" dirty="0">
                <a:latin typeface="Times New Roman"/>
                <a:ea typeface="Times New Roman"/>
                <a:cs typeface="Times New Roman"/>
                <a:sym typeface="Times New Roman"/>
              </a:rPr>
              <a:t>, and </a:t>
            </a:r>
            <a:r>
              <a:rPr lang="en-US" sz="2400" dirty="0">
                <a:highlight>
                  <a:srgbClr val="FFFF00"/>
                </a:highlight>
                <a:latin typeface="Times New Roman"/>
                <a:ea typeface="Times New Roman"/>
                <a:cs typeface="Times New Roman"/>
                <a:sym typeface="Times New Roman"/>
              </a:rPr>
              <a:t>develop plans </a:t>
            </a:r>
            <a:r>
              <a:rPr lang="en-US" sz="2400" dirty="0">
                <a:latin typeface="Times New Roman"/>
                <a:ea typeface="Times New Roman"/>
                <a:cs typeface="Times New Roman"/>
                <a:sym typeface="Times New Roman"/>
              </a:rPr>
              <a:t>to achieve these objectives.</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Implementation and Operation</a:t>
            </a:r>
            <a:r>
              <a:rPr lang="en-US" sz="2400" dirty="0">
                <a:latin typeface="Times New Roman"/>
                <a:ea typeface="Times New Roman"/>
                <a:cs typeface="Times New Roman"/>
                <a:sym typeface="Times New Roman"/>
              </a:rPr>
              <a:t>: Establish </a:t>
            </a:r>
            <a:r>
              <a:rPr lang="en-US" sz="2400" dirty="0">
                <a:highlight>
                  <a:srgbClr val="FFFF00"/>
                </a:highlight>
                <a:latin typeface="Times New Roman"/>
                <a:ea typeface="Times New Roman"/>
                <a:cs typeface="Times New Roman"/>
                <a:sym typeface="Times New Roman"/>
              </a:rPr>
              <a:t>roles</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responsibilities</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training</a:t>
            </a:r>
            <a:r>
              <a:rPr lang="en-US" sz="2400" dirty="0">
                <a:latin typeface="Times New Roman"/>
                <a:ea typeface="Times New Roman"/>
                <a:cs typeface="Times New Roman"/>
                <a:sym typeface="Times New Roman"/>
              </a:rPr>
              <a:t>, and </a:t>
            </a:r>
            <a:r>
              <a:rPr lang="en-US" sz="2400" dirty="0">
                <a:highlight>
                  <a:srgbClr val="FFFF00"/>
                </a:highlight>
                <a:latin typeface="Times New Roman"/>
                <a:ea typeface="Times New Roman"/>
                <a:cs typeface="Times New Roman"/>
                <a:sym typeface="Times New Roman"/>
              </a:rPr>
              <a:t>communication procedures</a:t>
            </a:r>
            <a:r>
              <a:rPr lang="en-US" sz="2400" dirty="0">
                <a:latin typeface="Times New Roman"/>
                <a:ea typeface="Times New Roman"/>
                <a:cs typeface="Times New Roman"/>
                <a:sym typeface="Times New Roman"/>
              </a:rPr>
              <a:t>, and control documentation and processes to manage environmental impacts.</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Checking and Corrective Action</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Monitor, measure, and evaluate </a:t>
            </a:r>
            <a:r>
              <a:rPr lang="en-US" sz="2400" dirty="0">
                <a:latin typeface="Times New Roman"/>
                <a:ea typeface="Times New Roman"/>
                <a:cs typeface="Times New Roman"/>
                <a:sym typeface="Times New Roman"/>
              </a:rPr>
              <a:t>environmental performance, and take corrective actions when needed.</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Management Review</a:t>
            </a:r>
            <a:r>
              <a:rPr lang="en-US" sz="2400" dirty="0">
                <a:latin typeface="Times New Roman"/>
                <a:ea typeface="Times New Roman"/>
                <a:cs typeface="Times New Roman"/>
                <a:sym typeface="Times New Roman"/>
              </a:rPr>
              <a:t>: Periodic review by top management to ensure the </a:t>
            </a:r>
            <a:r>
              <a:rPr lang="en-US" sz="2400" dirty="0">
                <a:highlight>
                  <a:srgbClr val="FFFF00"/>
                </a:highlight>
                <a:latin typeface="Times New Roman"/>
                <a:ea typeface="Times New Roman"/>
                <a:cs typeface="Times New Roman"/>
                <a:sym typeface="Times New Roman"/>
              </a:rPr>
              <a:t>EMS is effective and aligned with the organization’s environmental goals.</a:t>
            </a:r>
            <a:endParaRPr sz="2400" dirty="0">
              <a:highlight>
                <a:srgbClr val="FFFF00"/>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400" b="1" dirty="0">
              <a:latin typeface="Times New Roman"/>
              <a:ea typeface="Times New Roman"/>
              <a:cs typeface="Times New Roman"/>
              <a:sym typeface="Times New Roman"/>
            </a:endParaRPr>
          </a:p>
          <a:p>
            <a:pPr marL="0" lvl="0" indent="0" algn="l" rtl="0">
              <a:spcBef>
                <a:spcPts val="1200"/>
              </a:spcBef>
              <a:spcAft>
                <a:spcPts val="0"/>
              </a:spcAft>
              <a:buNone/>
            </a:pPr>
            <a:endParaRPr sz="2400" b="1"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30f54ed2e3b_0_9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Clr>
                <a:schemeClr val="dk1"/>
              </a:buClr>
              <a:buSzPts val="1100"/>
              <a:buFont typeface="Arial"/>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36" name="Google Shape;236;g30f54ed2e3b_0_96"/>
          <p:cNvSpPr txBox="1">
            <a:spLocks noGrp="1"/>
          </p:cNvSpPr>
          <p:nvPr>
            <p:ph type="body" idx="1"/>
          </p:nvPr>
        </p:nvSpPr>
        <p:spPr>
          <a:xfrm>
            <a:off x="838200" y="1834590"/>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dirty="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dirty="0">
                <a:latin typeface="Times New Roman"/>
                <a:ea typeface="Times New Roman"/>
                <a:cs typeface="Times New Roman"/>
                <a:sym typeface="Times New Roman"/>
              </a:rPr>
              <a:t>Overview</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LEED</a:t>
            </a:r>
            <a:r>
              <a:rPr lang="en-US" sz="2400" dirty="0">
                <a:latin typeface="Times New Roman"/>
                <a:ea typeface="Times New Roman"/>
                <a:cs typeface="Times New Roman"/>
                <a:sym typeface="Times New Roman"/>
              </a:rPr>
              <a:t> is a widely used green building rating system developed by the </a:t>
            </a:r>
            <a:r>
              <a:rPr lang="en-US" sz="2400" dirty="0">
                <a:highlight>
                  <a:srgbClr val="FFFF00"/>
                </a:highlight>
                <a:latin typeface="Times New Roman"/>
                <a:ea typeface="Times New Roman"/>
                <a:cs typeface="Times New Roman"/>
                <a:sym typeface="Times New Roman"/>
              </a:rPr>
              <a:t>U.S. Green Building Council (USGBC) to promote </a:t>
            </a:r>
            <a:r>
              <a:rPr lang="en-US" sz="2400" dirty="0">
                <a:solidFill>
                  <a:schemeClr val="accent6"/>
                </a:solidFill>
                <a:highlight>
                  <a:srgbClr val="FFFF00"/>
                </a:highlight>
                <a:latin typeface="Times New Roman"/>
                <a:ea typeface="Times New Roman"/>
                <a:cs typeface="Times New Roman"/>
                <a:sym typeface="Times New Roman"/>
              </a:rPr>
              <a:t>sustainable building practices</a:t>
            </a:r>
            <a:r>
              <a:rPr lang="en-US" sz="2400" dirty="0">
                <a:solidFill>
                  <a:schemeClr val="accent6"/>
                </a:solidFill>
                <a:latin typeface="Times New Roman"/>
                <a:ea typeface="Times New Roman"/>
                <a:cs typeface="Times New Roman"/>
                <a:sym typeface="Times New Roman"/>
              </a:rPr>
              <a:t>.</a:t>
            </a:r>
            <a:endParaRPr sz="2400" dirty="0">
              <a:solidFill>
                <a:schemeClr val="accent6"/>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Purpose</a:t>
            </a:r>
            <a:r>
              <a:rPr lang="en-US" sz="2400" dirty="0">
                <a:latin typeface="Times New Roman"/>
                <a:ea typeface="Times New Roman"/>
                <a:cs typeface="Times New Roman"/>
                <a:sym typeface="Times New Roman"/>
              </a:rPr>
              <a:t>: It provides a f</a:t>
            </a:r>
            <a:r>
              <a:rPr lang="en-US" sz="2400" dirty="0">
                <a:highlight>
                  <a:srgbClr val="FFFF00"/>
                </a:highlight>
                <a:latin typeface="Times New Roman"/>
                <a:ea typeface="Times New Roman"/>
                <a:cs typeface="Times New Roman"/>
                <a:sym typeface="Times New Roman"/>
              </a:rPr>
              <a:t>ramework</a:t>
            </a:r>
            <a:r>
              <a:rPr lang="en-US" sz="2400" dirty="0">
                <a:latin typeface="Times New Roman"/>
                <a:ea typeface="Times New Roman"/>
                <a:cs typeface="Times New Roman"/>
                <a:sym typeface="Times New Roman"/>
              </a:rPr>
              <a:t> for designing and constructing buildings that are environmentally responsible and resource-efficient.</a:t>
            </a:r>
            <a:endParaRPr sz="2400"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30f54ed2e3b_0_102"/>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2" name="Google Shape;242;g30f54ed2e3b_0_102"/>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457200" lvl="0" indent="-228600" algn="l" rtl="0">
              <a:lnSpc>
                <a:spcPct val="115000"/>
              </a:lnSpc>
              <a:spcBef>
                <a:spcPts val="1200"/>
              </a:spcBef>
              <a:spcAft>
                <a:spcPts val="0"/>
              </a:spcAft>
              <a:buNone/>
            </a:pPr>
            <a:r>
              <a:rPr lang="en-US" sz="2400" b="1" dirty="0">
                <a:latin typeface="Times New Roman"/>
                <a:ea typeface="Times New Roman"/>
                <a:cs typeface="Times New Roman"/>
                <a:sym typeface="Times New Roman"/>
              </a:rPr>
              <a:t>Key Aspects</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dirty="0">
                <a:latin typeface="Times New Roman"/>
                <a:ea typeface="Times New Roman"/>
                <a:cs typeface="Times New Roman"/>
                <a:sym typeface="Times New Roman"/>
              </a:rPr>
              <a:t>Sustainable Sites</a:t>
            </a:r>
            <a:r>
              <a:rPr lang="en-US" sz="2300" dirty="0">
                <a:latin typeface="Times New Roman"/>
                <a:ea typeface="Times New Roman"/>
                <a:cs typeface="Times New Roman"/>
                <a:sym typeface="Times New Roman"/>
              </a:rPr>
              <a:t>: Promotes building in </a:t>
            </a:r>
            <a:r>
              <a:rPr lang="en-US" sz="2300" dirty="0">
                <a:highlight>
                  <a:srgbClr val="FFFF00"/>
                </a:highlight>
                <a:latin typeface="Times New Roman"/>
                <a:ea typeface="Times New Roman"/>
                <a:cs typeface="Times New Roman"/>
                <a:sym typeface="Times New Roman"/>
              </a:rPr>
              <a:t>eco-friendly locations</a:t>
            </a:r>
            <a:r>
              <a:rPr lang="en-US" sz="2300" dirty="0">
                <a:latin typeface="Times New Roman"/>
                <a:ea typeface="Times New Roman"/>
                <a:cs typeface="Times New Roman"/>
                <a:sym typeface="Times New Roman"/>
              </a:rPr>
              <a:t>, with minimal environmental impact, and considers factors like transportation and stormwater management.</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Water Efficiency</a:t>
            </a:r>
            <a:r>
              <a:rPr lang="en-US" sz="2300" dirty="0">
                <a:latin typeface="Times New Roman"/>
                <a:ea typeface="Times New Roman"/>
                <a:cs typeface="Times New Roman"/>
                <a:sym typeface="Times New Roman"/>
              </a:rPr>
              <a:t>: Encourages the use of </a:t>
            </a:r>
            <a:r>
              <a:rPr lang="en-US" sz="2300" dirty="0">
                <a:highlight>
                  <a:srgbClr val="FFFF00"/>
                </a:highlight>
                <a:latin typeface="Times New Roman"/>
                <a:ea typeface="Times New Roman"/>
                <a:cs typeface="Times New Roman"/>
                <a:sym typeface="Times New Roman"/>
              </a:rPr>
              <a:t>water-efficient fixtures </a:t>
            </a:r>
            <a:r>
              <a:rPr lang="en-US" sz="2300" dirty="0">
                <a:latin typeface="Times New Roman"/>
                <a:ea typeface="Times New Roman"/>
                <a:cs typeface="Times New Roman"/>
                <a:sym typeface="Times New Roman"/>
              </a:rPr>
              <a:t>and practices to </a:t>
            </a:r>
            <a:r>
              <a:rPr lang="en-US" sz="2300" dirty="0">
                <a:highlight>
                  <a:srgbClr val="FFFF00"/>
                </a:highlight>
                <a:latin typeface="Times New Roman"/>
                <a:ea typeface="Times New Roman"/>
                <a:cs typeface="Times New Roman"/>
                <a:sym typeface="Times New Roman"/>
              </a:rPr>
              <a:t>reduce water consumption both indoors and outdoors.</a:t>
            </a:r>
            <a:endParaRPr sz="2300" dirty="0">
              <a:highlight>
                <a:srgbClr val="FFFF00"/>
              </a:highlight>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Energy &amp; Atmosphere</a:t>
            </a:r>
            <a:r>
              <a:rPr lang="en-US" sz="2300" dirty="0">
                <a:latin typeface="Times New Roman"/>
                <a:ea typeface="Times New Roman"/>
                <a:cs typeface="Times New Roman"/>
                <a:sym typeface="Times New Roman"/>
              </a:rPr>
              <a:t>: Focuses on </a:t>
            </a:r>
            <a:r>
              <a:rPr lang="en-US" sz="2300" dirty="0">
                <a:highlight>
                  <a:srgbClr val="FFFF00"/>
                </a:highlight>
                <a:latin typeface="Times New Roman"/>
                <a:ea typeface="Times New Roman"/>
                <a:cs typeface="Times New Roman"/>
                <a:sym typeface="Times New Roman"/>
              </a:rPr>
              <a:t>energy-efficient design</a:t>
            </a:r>
            <a:r>
              <a:rPr lang="en-US" sz="2300" dirty="0">
                <a:latin typeface="Times New Roman"/>
                <a:ea typeface="Times New Roman"/>
                <a:cs typeface="Times New Roman"/>
                <a:sym typeface="Times New Roman"/>
              </a:rPr>
              <a:t>, renewable energy use, and reduction of greenhouse gas emissions.</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Materials &amp; Resources</a:t>
            </a:r>
            <a:r>
              <a:rPr lang="en-US" sz="2300" dirty="0">
                <a:latin typeface="Times New Roman"/>
                <a:ea typeface="Times New Roman"/>
                <a:cs typeface="Times New Roman"/>
                <a:sym typeface="Times New Roman"/>
              </a:rPr>
              <a:t>: Advocates for the use of </a:t>
            </a:r>
            <a:r>
              <a:rPr lang="en-US" sz="2300" dirty="0">
                <a:highlight>
                  <a:srgbClr val="FFFF00"/>
                </a:highlight>
                <a:latin typeface="Times New Roman"/>
                <a:ea typeface="Times New Roman"/>
                <a:cs typeface="Times New Roman"/>
                <a:sym typeface="Times New Roman"/>
              </a:rPr>
              <a:t>sustainable, recycled, and locally sourced material</a:t>
            </a:r>
            <a:r>
              <a:rPr lang="en-US" sz="2300" dirty="0">
                <a:latin typeface="Times New Roman"/>
                <a:ea typeface="Times New Roman"/>
                <a:cs typeface="Times New Roman"/>
                <a:sym typeface="Times New Roman"/>
              </a:rPr>
              <a:t>s to reduce the environmental impact of building materials.</a:t>
            </a:r>
            <a:endParaRPr sz="2300" dirty="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3118d44fce2_0_4"/>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8" name="Google Shape;248;g3118d44fce2_0_4"/>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457200" lvl="0" indent="-228600" algn="l" rtl="0">
              <a:lnSpc>
                <a:spcPct val="115000"/>
              </a:lnSpc>
              <a:spcBef>
                <a:spcPts val="1200"/>
              </a:spcBef>
              <a:spcAft>
                <a:spcPts val="0"/>
              </a:spcAft>
              <a:buNone/>
            </a:pPr>
            <a:r>
              <a:rPr lang="en-US" sz="2400" b="1" dirty="0">
                <a:latin typeface="Times New Roman"/>
                <a:ea typeface="Times New Roman"/>
                <a:cs typeface="Times New Roman"/>
                <a:sym typeface="Times New Roman"/>
              </a:rPr>
              <a:t>Key Aspects</a:t>
            </a:r>
            <a:r>
              <a:rPr lang="en-US" sz="24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dirty="0">
                <a:latin typeface="Times New Roman"/>
                <a:ea typeface="Times New Roman"/>
                <a:cs typeface="Times New Roman"/>
                <a:sym typeface="Times New Roman"/>
              </a:rPr>
              <a:t>Indoor Environmental Quality</a:t>
            </a:r>
            <a:r>
              <a:rPr lang="en-US" sz="2300" dirty="0">
                <a:latin typeface="Times New Roman"/>
                <a:ea typeface="Times New Roman"/>
                <a:cs typeface="Times New Roman"/>
                <a:sym typeface="Times New Roman"/>
              </a:rPr>
              <a:t>: Emphasizes air </a:t>
            </a:r>
            <a:r>
              <a:rPr lang="en-US" sz="2300" dirty="0">
                <a:highlight>
                  <a:srgbClr val="FFFF00"/>
                </a:highlight>
                <a:latin typeface="Times New Roman"/>
                <a:ea typeface="Times New Roman"/>
                <a:cs typeface="Times New Roman"/>
                <a:sym typeface="Times New Roman"/>
              </a:rPr>
              <a:t>quality, natural lighting, and low-emitting materials</a:t>
            </a:r>
            <a:r>
              <a:rPr lang="en-US" sz="2300" dirty="0">
                <a:latin typeface="Times New Roman"/>
                <a:ea typeface="Times New Roman"/>
                <a:cs typeface="Times New Roman"/>
                <a:sym typeface="Times New Roman"/>
              </a:rPr>
              <a:t> to improve the health and comfort of building occupants.</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Innovation</a:t>
            </a:r>
            <a:r>
              <a:rPr lang="en-US" sz="2300" dirty="0">
                <a:latin typeface="Times New Roman"/>
                <a:ea typeface="Times New Roman"/>
                <a:cs typeface="Times New Roman"/>
                <a:sym typeface="Times New Roman"/>
              </a:rPr>
              <a:t>: Encourages </a:t>
            </a:r>
            <a:r>
              <a:rPr lang="en-US" sz="2300" dirty="0">
                <a:highlight>
                  <a:srgbClr val="FFFF00"/>
                </a:highlight>
                <a:latin typeface="Times New Roman"/>
                <a:ea typeface="Times New Roman"/>
                <a:cs typeface="Times New Roman"/>
                <a:sym typeface="Times New Roman"/>
              </a:rPr>
              <a:t>innovative sustainable design practices </a:t>
            </a:r>
            <a:r>
              <a:rPr lang="en-US" sz="2300" dirty="0">
                <a:latin typeface="Times New Roman"/>
                <a:ea typeface="Times New Roman"/>
                <a:cs typeface="Times New Roman"/>
                <a:sym typeface="Times New Roman"/>
              </a:rPr>
              <a:t>and measures beyond the standard requirements.</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Regional Priority</a:t>
            </a:r>
            <a:r>
              <a:rPr lang="en-US" sz="2300" dirty="0">
                <a:latin typeface="Times New Roman"/>
                <a:ea typeface="Times New Roman"/>
                <a:cs typeface="Times New Roman"/>
                <a:sym typeface="Times New Roman"/>
              </a:rPr>
              <a:t>: Awards extra points for </a:t>
            </a:r>
            <a:r>
              <a:rPr lang="en-US" sz="2300" dirty="0">
                <a:highlight>
                  <a:srgbClr val="FFFF00"/>
                </a:highlight>
                <a:latin typeface="Times New Roman"/>
                <a:ea typeface="Times New Roman"/>
                <a:cs typeface="Times New Roman"/>
                <a:sym typeface="Times New Roman"/>
              </a:rPr>
              <a:t>addressing specific regional environmental issues</a:t>
            </a:r>
            <a:r>
              <a:rPr lang="en-US" sz="2300" dirty="0">
                <a:latin typeface="Times New Roman"/>
                <a:ea typeface="Times New Roman"/>
                <a:cs typeface="Times New Roman"/>
                <a:sym typeface="Times New Roman"/>
              </a:rPr>
              <a:t>, such as water scarcity in arid regions.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3118d44fce2_0_9"/>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54" name="Google Shape;254;g3118d44fce2_0_9"/>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3000" b="1">
                <a:latin typeface="Times New Roman"/>
                <a:ea typeface="Times New Roman"/>
                <a:cs typeface="Times New Roman"/>
                <a:sym typeface="Times New Roman"/>
              </a:rPr>
              <a:t>LEED Certification Levels</a:t>
            </a:r>
            <a:endParaRPr sz="30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3000">
                <a:latin typeface="Times New Roman"/>
                <a:ea typeface="Times New Roman"/>
                <a:cs typeface="Times New Roman"/>
                <a:sym typeface="Times New Roman"/>
              </a:rPr>
              <a:t>LEED certification has four levels, depending on the number of points a project earns:</a:t>
            </a:r>
            <a:endParaRPr sz="3000">
              <a:latin typeface="Times New Roman"/>
              <a:ea typeface="Times New Roman"/>
              <a:cs typeface="Times New Roman"/>
              <a:sym typeface="Times New Roman"/>
            </a:endParaRPr>
          </a:p>
          <a:p>
            <a:pPr marL="457200" lvl="0" indent="-419100" algn="l" rtl="0">
              <a:lnSpc>
                <a:spcPct val="115000"/>
              </a:lnSpc>
              <a:spcBef>
                <a:spcPts val="1200"/>
              </a:spcBef>
              <a:spcAft>
                <a:spcPts val="0"/>
              </a:spcAft>
              <a:buSzPts val="3000"/>
              <a:buChar char="●"/>
            </a:pPr>
            <a:r>
              <a:rPr lang="en-US" sz="3000" b="1">
                <a:latin typeface="Times New Roman"/>
                <a:ea typeface="Times New Roman"/>
                <a:cs typeface="Times New Roman"/>
                <a:sym typeface="Times New Roman"/>
              </a:rPr>
              <a:t>Certified</a:t>
            </a:r>
            <a:r>
              <a:rPr lang="en-US" sz="3000">
                <a:latin typeface="Times New Roman"/>
                <a:ea typeface="Times New Roman"/>
                <a:cs typeface="Times New Roman"/>
                <a:sym typeface="Times New Roman"/>
              </a:rPr>
              <a:t>: 40–49 points</a:t>
            </a:r>
            <a:endParaRPr sz="300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a:latin typeface="Times New Roman"/>
                <a:ea typeface="Times New Roman"/>
                <a:cs typeface="Times New Roman"/>
                <a:sym typeface="Times New Roman"/>
              </a:rPr>
              <a:t>Silver</a:t>
            </a:r>
            <a:r>
              <a:rPr lang="en-US" sz="3000">
                <a:latin typeface="Times New Roman"/>
                <a:ea typeface="Times New Roman"/>
                <a:cs typeface="Times New Roman"/>
                <a:sym typeface="Times New Roman"/>
              </a:rPr>
              <a:t>: 50–59 points</a:t>
            </a:r>
            <a:endParaRPr sz="300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a:latin typeface="Times New Roman"/>
                <a:ea typeface="Times New Roman"/>
                <a:cs typeface="Times New Roman"/>
                <a:sym typeface="Times New Roman"/>
              </a:rPr>
              <a:t>Gold</a:t>
            </a:r>
            <a:r>
              <a:rPr lang="en-US" sz="3000">
                <a:latin typeface="Times New Roman"/>
                <a:ea typeface="Times New Roman"/>
                <a:cs typeface="Times New Roman"/>
                <a:sym typeface="Times New Roman"/>
              </a:rPr>
              <a:t>: 60–79 points</a:t>
            </a:r>
            <a:endParaRPr sz="300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a:latin typeface="Times New Roman"/>
                <a:ea typeface="Times New Roman"/>
                <a:cs typeface="Times New Roman"/>
                <a:sym typeface="Times New Roman"/>
              </a:rPr>
              <a:t>Platinum</a:t>
            </a:r>
            <a:r>
              <a:rPr lang="en-US" sz="3000">
                <a:latin typeface="Times New Roman"/>
                <a:ea typeface="Times New Roman"/>
                <a:cs typeface="Times New Roman"/>
                <a:sym typeface="Times New Roman"/>
              </a:rPr>
              <a:t>: 80+ points</a:t>
            </a:r>
            <a:endParaRPr sz="30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Soil Degradation</a:t>
            </a:r>
            <a:endParaRPr/>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Soil degradation refers to the decline in quantity and quality of soil.</a:t>
            </a:r>
            <a:endParaRPr/>
          </a:p>
          <a:p>
            <a:pPr marL="228600" lvl="0" indent="-228600" algn="l" rtl="0">
              <a:lnSpc>
                <a:spcPct val="90000"/>
              </a:lnSpc>
              <a:spcBef>
                <a:spcPts val="1000"/>
              </a:spcBef>
              <a:spcAft>
                <a:spcPts val="0"/>
              </a:spcAft>
              <a:buClr>
                <a:schemeClr val="dk1"/>
              </a:buClr>
              <a:buSzPct val="100000"/>
              <a:buChar char="•"/>
            </a:pPr>
            <a:r>
              <a:rPr lang="en-US"/>
              <a:t> It is caused by factors such as soil erosion, salinization, acidification, and contamination.</a:t>
            </a:r>
            <a:endParaRPr/>
          </a:p>
          <a:p>
            <a:pPr marL="228600" lvl="0" indent="-228600" algn="l" rtl="0">
              <a:lnSpc>
                <a:spcPct val="90000"/>
              </a:lnSpc>
              <a:spcBef>
                <a:spcPts val="1000"/>
              </a:spcBef>
              <a:spcAft>
                <a:spcPts val="0"/>
              </a:spcAft>
              <a:buClr>
                <a:schemeClr val="dk1"/>
              </a:buClr>
              <a:buSzPct val="100000"/>
              <a:buChar char="•"/>
            </a:pPr>
            <a:r>
              <a:rPr lang="en-US" b="1"/>
              <a:t>Soil erosion </a:t>
            </a:r>
            <a:endParaRPr/>
          </a:p>
          <a:p>
            <a:pPr marL="0" lvl="0" indent="0" algn="l" rtl="0">
              <a:lnSpc>
                <a:spcPct val="90000"/>
              </a:lnSpc>
              <a:spcBef>
                <a:spcPts val="1000"/>
              </a:spcBef>
              <a:spcAft>
                <a:spcPts val="0"/>
              </a:spcAft>
              <a:buClr>
                <a:schemeClr val="dk1"/>
              </a:buClr>
              <a:buSzPct val="100000"/>
              <a:buNone/>
            </a:pPr>
            <a:r>
              <a:rPr lang="en-US"/>
              <a:t>Refers to processes that lead to soil depletion in situ and the export of sediment to downstream areas. Factors contributing to soil erosion include:</a:t>
            </a:r>
            <a:endParaRPr/>
          </a:p>
          <a:p>
            <a:pPr marL="228600" lvl="0" indent="-228600" algn="l" rtl="0">
              <a:lnSpc>
                <a:spcPct val="90000"/>
              </a:lnSpc>
              <a:spcBef>
                <a:spcPts val="1000"/>
              </a:spcBef>
              <a:spcAft>
                <a:spcPts val="0"/>
              </a:spcAft>
              <a:buClr>
                <a:schemeClr val="dk1"/>
              </a:buClr>
              <a:buSzPct val="100000"/>
              <a:buChar char="•"/>
            </a:pPr>
            <a:r>
              <a:rPr lang="en-US" b="1"/>
              <a:t>Overgrazing</a:t>
            </a:r>
            <a:r>
              <a:rPr lang="en-US"/>
              <a:t> </a:t>
            </a:r>
            <a:endParaRPr/>
          </a:p>
          <a:p>
            <a:pPr marL="228600" lvl="0" indent="-228600" algn="l" rtl="0">
              <a:lnSpc>
                <a:spcPct val="90000"/>
              </a:lnSpc>
              <a:spcBef>
                <a:spcPts val="1000"/>
              </a:spcBef>
              <a:spcAft>
                <a:spcPts val="0"/>
              </a:spcAft>
              <a:buClr>
                <a:schemeClr val="dk1"/>
              </a:buClr>
              <a:buSzPct val="100000"/>
              <a:buChar char="•"/>
            </a:pPr>
            <a:r>
              <a:rPr lang="en-US" b="1"/>
              <a:t>Cropland Practices</a:t>
            </a:r>
            <a:endParaRPr/>
          </a:p>
          <a:p>
            <a:pPr marL="228600" lvl="0" indent="-228600" algn="l" rtl="0">
              <a:lnSpc>
                <a:spcPct val="90000"/>
              </a:lnSpc>
              <a:spcBef>
                <a:spcPts val="1000"/>
              </a:spcBef>
              <a:spcAft>
                <a:spcPts val="0"/>
              </a:spcAft>
              <a:buClr>
                <a:schemeClr val="dk1"/>
              </a:buClr>
              <a:buSzPct val="100000"/>
              <a:buChar char="•"/>
            </a:pPr>
            <a:r>
              <a:rPr lang="en-US" b="1"/>
              <a:t>Shifting Cultivation- </a:t>
            </a:r>
            <a:r>
              <a:rPr lang="en-US"/>
              <a:t>slash-and-burn agriculture</a:t>
            </a:r>
            <a:endParaRPr/>
          </a:p>
          <a:p>
            <a:pPr marL="228600" lvl="0" indent="-228600" algn="l" rtl="0">
              <a:lnSpc>
                <a:spcPct val="90000"/>
              </a:lnSpc>
              <a:spcBef>
                <a:spcPts val="1000"/>
              </a:spcBef>
              <a:spcAft>
                <a:spcPts val="0"/>
              </a:spcAft>
              <a:buClr>
                <a:schemeClr val="dk1"/>
              </a:buClr>
              <a:buSzPct val="100000"/>
              <a:buChar char="•"/>
            </a:pPr>
            <a:r>
              <a:rPr lang="en-US" b="1"/>
              <a:t>Natural Factors</a:t>
            </a:r>
            <a:endParaRPr/>
          </a:p>
          <a:p>
            <a:pPr marL="228600" lvl="0" indent="-228600" algn="l" rtl="0">
              <a:lnSpc>
                <a:spcPct val="90000"/>
              </a:lnSpc>
              <a:spcBef>
                <a:spcPts val="1000"/>
              </a:spcBef>
              <a:spcAft>
                <a:spcPts val="0"/>
              </a:spcAft>
              <a:buClr>
                <a:schemeClr val="dk1"/>
              </a:buClr>
              <a:buSzPct val="100000"/>
              <a:buChar char="•"/>
            </a:pPr>
            <a:r>
              <a:rPr lang="en-US" b="1"/>
              <a:t>Human Activities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0f54ed2e3b_0_10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sz="2500" b="1">
                <a:latin typeface="Arial"/>
                <a:ea typeface="Arial"/>
                <a:cs typeface="Arial"/>
                <a:sym typeface="Arial"/>
              </a:rPr>
              <a:t>REACH (Registration, Evaluation, Authorisation, and Restriction of Chemicals)</a:t>
            </a:r>
            <a:endParaRPr sz="2500"/>
          </a:p>
        </p:txBody>
      </p:sp>
      <p:sp>
        <p:nvSpPr>
          <p:cNvPr id="260" name="Google Shape;260;g30f54ed2e3b_0_10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dirty="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dirty="0">
                <a:latin typeface="Times New Roman"/>
                <a:ea typeface="Times New Roman"/>
                <a:cs typeface="Times New Roman"/>
                <a:sym typeface="Times New Roman"/>
              </a:rPr>
              <a:t>Overview</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REACH</a:t>
            </a:r>
            <a:r>
              <a:rPr lang="en-US" sz="2400" dirty="0">
                <a:latin typeface="Times New Roman"/>
                <a:ea typeface="Times New Roman"/>
                <a:cs typeface="Times New Roman"/>
                <a:sym typeface="Times New Roman"/>
              </a:rPr>
              <a:t> is a European Union regulation aimed at improving the protection of </a:t>
            </a:r>
            <a:r>
              <a:rPr lang="en-US" sz="2400" dirty="0">
                <a:highlight>
                  <a:srgbClr val="FFFF00"/>
                </a:highlight>
                <a:latin typeface="Times New Roman"/>
                <a:ea typeface="Times New Roman"/>
                <a:cs typeface="Times New Roman"/>
                <a:sym typeface="Times New Roman"/>
              </a:rPr>
              <a:t>human health and the environment </a:t>
            </a:r>
            <a:r>
              <a:rPr lang="en-US" sz="2400" dirty="0">
                <a:latin typeface="Times New Roman"/>
                <a:ea typeface="Times New Roman"/>
                <a:cs typeface="Times New Roman"/>
                <a:sym typeface="Times New Roman"/>
              </a:rPr>
              <a:t>from the </a:t>
            </a:r>
            <a:r>
              <a:rPr lang="en-US" sz="2400" dirty="0">
                <a:highlight>
                  <a:srgbClr val="FFFF00"/>
                </a:highlight>
                <a:latin typeface="Times New Roman"/>
                <a:ea typeface="Times New Roman"/>
                <a:cs typeface="Times New Roman"/>
                <a:sym typeface="Times New Roman"/>
              </a:rPr>
              <a:t>risks</a:t>
            </a:r>
            <a:r>
              <a:rPr lang="en-US" sz="2400" dirty="0">
                <a:latin typeface="Times New Roman"/>
                <a:ea typeface="Times New Roman"/>
                <a:cs typeface="Times New Roman"/>
                <a:sym typeface="Times New Roman"/>
              </a:rPr>
              <a:t> posed by </a:t>
            </a:r>
            <a:r>
              <a:rPr lang="en-US" sz="2400" dirty="0">
                <a:highlight>
                  <a:srgbClr val="FFFF00"/>
                </a:highlight>
                <a:latin typeface="Times New Roman"/>
                <a:ea typeface="Times New Roman"/>
                <a:cs typeface="Times New Roman"/>
                <a:sym typeface="Times New Roman"/>
              </a:rPr>
              <a:t>chemicals.</a:t>
            </a:r>
            <a:endParaRPr sz="2400" dirty="0">
              <a:highlight>
                <a:srgbClr val="FFFF00"/>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Purpose</a:t>
            </a:r>
            <a:r>
              <a:rPr lang="en-US" sz="2400" dirty="0">
                <a:latin typeface="Times New Roman"/>
                <a:ea typeface="Times New Roman"/>
                <a:cs typeface="Times New Roman"/>
                <a:sym typeface="Times New Roman"/>
              </a:rPr>
              <a:t>: It requires companies to register information about the </a:t>
            </a:r>
            <a:r>
              <a:rPr lang="en-US" sz="2400" dirty="0">
                <a:highlight>
                  <a:srgbClr val="FFFF00"/>
                </a:highlight>
                <a:latin typeface="Times New Roman"/>
                <a:ea typeface="Times New Roman"/>
                <a:cs typeface="Times New Roman"/>
                <a:sym typeface="Times New Roman"/>
              </a:rPr>
              <a:t>properties and uses of chemical substances, ensuring their safe use.</a:t>
            </a:r>
            <a:endParaRPr sz="2400" dirty="0">
              <a:highlight>
                <a:srgbClr val="FFFF00"/>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100" dirty="0">
              <a:latin typeface="Times New Roman"/>
              <a:ea typeface="Times New Roman"/>
              <a:cs typeface="Times New Roman"/>
              <a:sym typeface="Times New Roman"/>
            </a:endParaRPr>
          </a:p>
          <a:p>
            <a:pPr marL="0" lvl="0" indent="0" algn="l" rtl="0">
              <a:spcBef>
                <a:spcPts val="12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0f54ed2e3b_0_1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2500" b="1">
                <a:latin typeface="Arial"/>
                <a:ea typeface="Arial"/>
                <a:cs typeface="Arial"/>
                <a:sym typeface="Arial"/>
              </a:rPr>
              <a:t>REACH (Registration, Evaluation, Authorisation, and Restriction of Chemicals)</a:t>
            </a:r>
            <a:endParaRPr sz="2500"/>
          </a:p>
        </p:txBody>
      </p:sp>
      <p:sp>
        <p:nvSpPr>
          <p:cNvPr id="266" name="Google Shape;266;g30f54ed2e3b_0_114"/>
          <p:cNvSpPr txBox="1">
            <a:spLocks noGrp="1"/>
          </p:cNvSpPr>
          <p:nvPr>
            <p:ph type="body" idx="1"/>
          </p:nvPr>
        </p:nvSpPr>
        <p:spPr>
          <a:xfrm>
            <a:off x="838200" y="1825625"/>
            <a:ext cx="10515600" cy="4767300"/>
          </a:xfrm>
          <a:prstGeom prst="rect">
            <a:avLst/>
          </a:prstGeom>
        </p:spPr>
        <p:txBody>
          <a:bodyPr spcFirstLastPara="1" wrap="square" lIns="91425" tIns="45700" rIns="91425" bIns="45700" anchor="t" anchorCtr="0">
            <a:normAutofit/>
          </a:bodyPr>
          <a:lstStyle/>
          <a:p>
            <a:pPr marL="457200" lvl="0" indent="-228600" algn="l" rtl="0">
              <a:lnSpc>
                <a:spcPct val="150000"/>
              </a:lnSpc>
              <a:spcBef>
                <a:spcPts val="1200"/>
              </a:spcBef>
              <a:spcAft>
                <a:spcPts val="0"/>
              </a:spcAft>
              <a:buNone/>
            </a:pPr>
            <a:r>
              <a:rPr lang="en-US" sz="2200" b="1" dirty="0">
                <a:latin typeface="Times New Roman"/>
                <a:ea typeface="Times New Roman"/>
                <a:cs typeface="Times New Roman"/>
                <a:sym typeface="Times New Roman"/>
              </a:rPr>
              <a:t>Key Aspects</a:t>
            </a:r>
            <a:r>
              <a:rPr lang="en-US" sz="2200" dirty="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a:p>
            <a:pPr marL="457200" lvl="0" indent="-368300" algn="l" rtl="0">
              <a:lnSpc>
                <a:spcPct val="150000"/>
              </a:lnSpc>
              <a:spcBef>
                <a:spcPts val="1200"/>
              </a:spcBef>
              <a:spcAft>
                <a:spcPts val="0"/>
              </a:spcAft>
              <a:buSzPts val="2200"/>
              <a:buChar char="●"/>
            </a:pPr>
            <a:r>
              <a:rPr lang="en-US" sz="2200" b="1" dirty="0">
                <a:latin typeface="Times New Roman"/>
                <a:ea typeface="Times New Roman"/>
                <a:cs typeface="Times New Roman"/>
                <a:sym typeface="Times New Roman"/>
              </a:rPr>
              <a:t>Registration</a:t>
            </a:r>
            <a:r>
              <a:rPr lang="en-US" sz="2200" dirty="0">
                <a:latin typeface="Times New Roman"/>
                <a:ea typeface="Times New Roman"/>
                <a:cs typeface="Times New Roman"/>
                <a:sym typeface="Times New Roman"/>
              </a:rPr>
              <a:t>: </a:t>
            </a:r>
            <a:r>
              <a:rPr lang="en-US" sz="2200" dirty="0">
                <a:highlight>
                  <a:srgbClr val="FFFF00"/>
                </a:highlight>
                <a:latin typeface="Times New Roman"/>
                <a:ea typeface="Times New Roman"/>
                <a:cs typeface="Times New Roman"/>
                <a:sym typeface="Times New Roman"/>
              </a:rPr>
              <a:t>Companies m</a:t>
            </a:r>
            <a:r>
              <a:rPr lang="en-US" sz="2200" dirty="0">
                <a:latin typeface="Times New Roman"/>
                <a:ea typeface="Times New Roman"/>
                <a:cs typeface="Times New Roman"/>
                <a:sym typeface="Times New Roman"/>
              </a:rPr>
              <a:t>ust provide information on the </a:t>
            </a:r>
            <a:r>
              <a:rPr lang="en-US" sz="2200" dirty="0">
                <a:highlight>
                  <a:srgbClr val="FFFF00"/>
                </a:highlight>
                <a:latin typeface="Times New Roman"/>
                <a:ea typeface="Times New Roman"/>
                <a:cs typeface="Times New Roman"/>
                <a:sym typeface="Times New Roman"/>
              </a:rPr>
              <a:t>chemicals </a:t>
            </a:r>
            <a:r>
              <a:rPr lang="en-US" sz="2200" dirty="0">
                <a:latin typeface="Times New Roman"/>
                <a:ea typeface="Times New Roman"/>
                <a:cs typeface="Times New Roman"/>
                <a:sym typeface="Times New Roman"/>
              </a:rPr>
              <a:t>they </a:t>
            </a:r>
            <a:r>
              <a:rPr lang="en-US" sz="2200" dirty="0">
                <a:highlight>
                  <a:srgbClr val="FFFF00"/>
                </a:highlight>
                <a:latin typeface="Times New Roman"/>
                <a:ea typeface="Times New Roman"/>
                <a:cs typeface="Times New Roman"/>
                <a:sym typeface="Times New Roman"/>
              </a:rPr>
              <a:t>manufacture </a:t>
            </a:r>
            <a:r>
              <a:rPr lang="en-US" sz="2200" dirty="0">
                <a:latin typeface="Times New Roman"/>
                <a:ea typeface="Times New Roman"/>
                <a:cs typeface="Times New Roman"/>
                <a:sym typeface="Times New Roman"/>
              </a:rPr>
              <a:t>or </a:t>
            </a:r>
            <a:r>
              <a:rPr lang="en-US" sz="2200" dirty="0">
                <a:highlight>
                  <a:srgbClr val="FFFF00"/>
                </a:highlight>
                <a:latin typeface="Times New Roman"/>
                <a:ea typeface="Times New Roman"/>
                <a:cs typeface="Times New Roman"/>
                <a:sym typeface="Times New Roman"/>
              </a:rPr>
              <a:t>import </a:t>
            </a:r>
            <a:r>
              <a:rPr lang="en-US" sz="2200" dirty="0">
                <a:latin typeface="Times New Roman"/>
                <a:ea typeface="Times New Roman"/>
                <a:cs typeface="Times New Roman"/>
                <a:sym typeface="Times New Roman"/>
              </a:rPr>
              <a:t>in </a:t>
            </a:r>
            <a:r>
              <a:rPr lang="en-US" sz="2200" dirty="0">
                <a:highlight>
                  <a:srgbClr val="FFFF00"/>
                </a:highlight>
                <a:latin typeface="Times New Roman"/>
                <a:ea typeface="Times New Roman"/>
                <a:cs typeface="Times New Roman"/>
                <a:sym typeface="Times New Roman"/>
              </a:rPr>
              <a:t>quantities </a:t>
            </a:r>
            <a:r>
              <a:rPr lang="en-US" sz="2200" dirty="0">
                <a:latin typeface="Times New Roman"/>
                <a:ea typeface="Times New Roman"/>
                <a:cs typeface="Times New Roman"/>
                <a:sym typeface="Times New Roman"/>
              </a:rPr>
              <a:t>over one </a:t>
            </a:r>
            <a:r>
              <a:rPr lang="en-US" sz="2200" dirty="0" err="1">
                <a:latin typeface="Times New Roman"/>
                <a:ea typeface="Times New Roman"/>
                <a:cs typeface="Times New Roman"/>
                <a:sym typeface="Times New Roman"/>
              </a:rPr>
              <a:t>tonne</a:t>
            </a:r>
            <a:r>
              <a:rPr lang="en-US" sz="2200" dirty="0">
                <a:latin typeface="Times New Roman"/>
                <a:ea typeface="Times New Roman"/>
                <a:cs typeface="Times New Roman"/>
                <a:sym typeface="Times New Roman"/>
              </a:rPr>
              <a:t> </a:t>
            </a:r>
            <a:r>
              <a:rPr lang="en-US" sz="2200" dirty="0">
                <a:highlight>
                  <a:srgbClr val="FFFF00"/>
                </a:highlight>
                <a:latin typeface="Times New Roman"/>
                <a:ea typeface="Times New Roman"/>
                <a:cs typeface="Times New Roman"/>
                <a:sym typeface="Times New Roman"/>
              </a:rPr>
              <a:t>per year</a:t>
            </a:r>
            <a:r>
              <a:rPr lang="en-US" sz="2200" dirty="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a:p>
            <a:pPr marL="457200" lvl="0" indent="-368300" algn="l" rtl="0">
              <a:lnSpc>
                <a:spcPct val="150000"/>
              </a:lnSpc>
              <a:spcBef>
                <a:spcPts val="0"/>
              </a:spcBef>
              <a:spcAft>
                <a:spcPts val="0"/>
              </a:spcAft>
              <a:buSzPts val="2200"/>
              <a:buChar char="●"/>
            </a:pPr>
            <a:r>
              <a:rPr lang="en-US" sz="2200" b="1" dirty="0">
                <a:latin typeface="Times New Roman"/>
                <a:ea typeface="Times New Roman"/>
                <a:cs typeface="Times New Roman"/>
                <a:sym typeface="Times New Roman"/>
              </a:rPr>
              <a:t>Evaluation</a:t>
            </a:r>
            <a:r>
              <a:rPr lang="en-US" sz="2200" dirty="0">
                <a:latin typeface="Times New Roman"/>
                <a:ea typeface="Times New Roman"/>
                <a:cs typeface="Times New Roman"/>
                <a:sym typeface="Times New Roman"/>
              </a:rPr>
              <a:t>: Authorities </a:t>
            </a:r>
            <a:r>
              <a:rPr lang="en-US" sz="2200" dirty="0">
                <a:highlight>
                  <a:srgbClr val="FFFF00"/>
                </a:highlight>
                <a:latin typeface="Times New Roman"/>
                <a:ea typeface="Times New Roman"/>
                <a:cs typeface="Times New Roman"/>
                <a:sym typeface="Times New Roman"/>
              </a:rPr>
              <a:t>evaluate the registration </a:t>
            </a:r>
            <a:r>
              <a:rPr lang="en-US" sz="2200" dirty="0">
                <a:latin typeface="Times New Roman"/>
                <a:ea typeface="Times New Roman"/>
                <a:cs typeface="Times New Roman"/>
                <a:sym typeface="Times New Roman"/>
              </a:rPr>
              <a:t>data to assess </a:t>
            </a:r>
            <a:r>
              <a:rPr lang="en-US" sz="2200" dirty="0">
                <a:highlight>
                  <a:srgbClr val="FFFF00"/>
                </a:highlight>
                <a:latin typeface="Times New Roman"/>
                <a:ea typeface="Times New Roman"/>
                <a:cs typeface="Times New Roman"/>
                <a:sym typeface="Times New Roman"/>
              </a:rPr>
              <a:t>risks</a:t>
            </a:r>
            <a:r>
              <a:rPr lang="en-US" sz="2200" dirty="0">
                <a:latin typeface="Times New Roman"/>
                <a:ea typeface="Times New Roman"/>
                <a:cs typeface="Times New Roman"/>
                <a:sym typeface="Times New Roman"/>
              </a:rPr>
              <a:t> and determine necessary actions.</a:t>
            </a:r>
            <a:endParaRPr sz="2200" dirty="0">
              <a:latin typeface="Times New Roman"/>
              <a:ea typeface="Times New Roman"/>
              <a:cs typeface="Times New Roman"/>
              <a:sym typeface="Times New Roman"/>
            </a:endParaRPr>
          </a:p>
          <a:p>
            <a:pPr marL="457200" lvl="0" indent="-368300" algn="l" rtl="0">
              <a:lnSpc>
                <a:spcPct val="150000"/>
              </a:lnSpc>
              <a:spcBef>
                <a:spcPts val="0"/>
              </a:spcBef>
              <a:spcAft>
                <a:spcPts val="0"/>
              </a:spcAft>
              <a:buSzPts val="2200"/>
              <a:buChar char="●"/>
            </a:pPr>
            <a:r>
              <a:rPr lang="en-US" sz="2200" b="1" dirty="0" err="1">
                <a:latin typeface="Times New Roman"/>
                <a:ea typeface="Times New Roman"/>
                <a:cs typeface="Times New Roman"/>
                <a:sym typeface="Times New Roman"/>
              </a:rPr>
              <a:t>Authorisation</a:t>
            </a:r>
            <a:r>
              <a:rPr lang="en-US" sz="2200" b="1" dirty="0">
                <a:latin typeface="Times New Roman"/>
                <a:ea typeface="Times New Roman"/>
                <a:cs typeface="Times New Roman"/>
                <a:sym typeface="Times New Roman"/>
              </a:rPr>
              <a:t> and Restriction</a:t>
            </a:r>
            <a:r>
              <a:rPr lang="en-US" sz="2200" dirty="0">
                <a:latin typeface="Times New Roman"/>
                <a:ea typeface="Times New Roman"/>
                <a:cs typeface="Times New Roman"/>
                <a:sym typeface="Times New Roman"/>
              </a:rPr>
              <a:t>: Certain substances of very high concern may require </a:t>
            </a:r>
            <a:r>
              <a:rPr lang="en-US" sz="2200" dirty="0" err="1">
                <a:highlight>
                  <a:srgbClr val="FFFF00"/>
                </a:highlight>
                <a:latin typeface="Times New Roman"/>
                <a:ea typeface="Times New Roman"/>
                <a:cs typeface="Times New Roman"/>
                <a:sym typeface="Times New Roman"/>
              </a:rPr>
              <a:t>authorisation</a:t>
            </a:r>
            <a:r>
              <a:rPr lang="en-US" sz="2200" dirty="0">
                <a:highlight>
                  <a:srgbClr val="FFFF00"/>
                </a:highlight>
                <a:latin typeface="Times New Roman"/>
                <a:ea typeface="Times New Roman"/>
                <a:cs typeface="Times New Roman"/>
                <a:sym typeface="Times New Roman"/>
              </a:rPr>
              <a:t> before they can be used</a:t>
            </a:r>
            <a:r>
              <a:rPr lang="en-US" sz="2200" dirty="0">
                <a:latin typeface="Times New Roman"/>
                <a:ea typeface="Times New Roman"/>
                <a:cs typeface="Times New Roman"/>
                <a:sym typeface="Times New Roman"/>
              </a:rPr>
              <a:t>, and some may be </a:t>
            </a:r>
            <a:r>
              <a:rPr lang="en-US" sz="2200" dirty="0">
                <a:highlight>
                  <a:srgbClr val="FFFF00"/>
                </a:highlight>
                <a:latin typeface="Times New Roman"/>
                <a:ea typeface="Times New Roman"/>
                <a:cs typeface="Times New Roman"/>
                <a:sym typeface="Times New Roman"/>
              </a:rPr>
              <a:t>restricted or banned altogether.</a:t>
            </a:r>
            <a:endParaRPr sz="2200" dirty="0">
              <a:highlight>
                <a:srgbClr val="FFFF00"/>
              </a:highlight>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endParaRPr sz="1100" dirty="0">
              <a:latin typeface="Times New Roman"/>
              <a:ea typeface="Times New Roman"/>
              <a:cs typeface="Times New Roman"/>
              <a:sym typeface="Times New Roman"/>
            </a:endParaRPr>
          </a:p>
          <a:p>
            <a:pPr marL="0" lvl="0" indent="0" algn="l" rtl="0">
              <a:spcBef>
                <a:spcPts val="12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30f54ed2e3b_0_1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sz="3600" b="1">
                <a:latin typeface="Times New Roman"/>
                <a:ea typeface="Times New Roman"/>
                <a:cs typeface="Times New Roman"/>
                <a:sym typeface="Times New Roman"/>
              </a:rPr>
              <a:t>ISO 50001</a:t>
            </a:r>
            <a:endParaRPr sz="3600"/>
          </a:p>
        </p:txBody>
      </p:sp>
      <p:sp>
        <p:nvSpPr>
          <p:cNvPr id="272" name="Google Shape;272;g30f54ed2e3b_0_1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dirty="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dirty="0">
                <a:latin typeface="Times New Roman"/>
                <a:ea typeface="Times New Roman"/>
                <a:cs typeface="Times New Roman"/>
                <a:sym typeface="Times New Roman"/>
              </a:rPr>
              <a:t>Overview</a:t>
            </a:r>
            <a:r>
              <a:rPr lang="en-US" sz="2400" dirty="0">
                <a:latin typeface="Times New Roman"/>
                <a:ea typeface="Times New Roman"/>
                <a:cs typeface="Times New Roman"/>
                <a:sym typeface="Times New Roman"/>
              </a:rPr>
              <a:t>: ISO 50001 is an international standard for </a:t>
            </a:r>
            <a:r>
              <a:rPr lang="en-US" sz="2400" dirty="0">
                <a:highlight>
                  <a:srgbClr val="FFFF00"/>
                </a:highlight>
                <a:latin typeface="Times New Roman"/>
                <a:ea typeface="Times New Roman"/>
                <a:cs typeface="Times New Roman"/>
                <a:sym typeface="Times New Roman"/>
              </a:rPr>
              <a:t>energy management systems (</a:t>
            </a:r>
            <a:r>
              <a:rPr lang="en-US" sz="2400" dirty="0" err="1">
                <a:highlight>
                  <a:srgbClr val="FFFF00"/>
                </a:highlight>
                <a:latin typeface="Times New Roman"/>
                <a:ea typeface="Times New Roman"/>
                <a:cs typeface="Times New Roman"/>
                <a:sym typeface="Times New Roman"/>
              </a:rPr>
              <a:t>EnMS</a:t>
            </a:r>
            <a:r>
              <a:rPr lang="en-US" sz="2400" dirty="0">
                <a:highlight>
                  <a:srgbClr val="FFFF00"/>
                </a:highlight>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that provides a systematic approach to improving energy performance.</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dirty="0">
                <a:latin typeface="Times New Roman"/>
                <a:ea typeface="Times New Roman"/>
                <a:cs typeface="Times New Roman"/>
                <a:sym typeface="Times New Roman"/>
              </a:rPr>
              <a:t>Purpose</a:t>
            </a:r>
            <a:r>
              <a:rPr lang="en-US" sz="2400" dirty="0">
                <a:latin typeface="Times New Roman"/>
                <a:ea typeface="Times New Roman"/>
                <a:cs typeface="Times New Roman"/>
                <a:sym typeface="Times New Roman"/>
              </a:rPr>
              <a:t>: The standard helps organizations establish, implement, maintain, and improve their energy management systems to </a:t>
            </a:r>
            <a:r>
              <a:rPr lang="en-US" sz="2400" dirty="0">
                <a:highlight>
                  <a:srgbClr val="FFFF00"/>
                </a:highlight>
                <a:latin typeface="Times New Roman"/>
                <a:ea typeface="Times New Roman"/>
                <a:cs typeface="Times New Roman"/>
                <a:sym typeface="Times New Roman"/>
              </a:rPr>
              <a:t>reduce energy consumption, costs, and greenhouse gas emissions.</a:t>
            </a:r>
            <a:endParaRPr sz="2400" dirty="0">
              <a:highlight>
                <a:srgbClr val="FFFF00"/>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30f54ed2e3b_0_1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3600" b="1">
                <a:latin typeface="Times New Roman"/>
                <a:ea typeface="Times New Roman"/>
                <a:cs typeface="Times New Roman"/>
                <a:sym typeface="Times New Roman"/>
              </a:rPr>
              <a:t>ISO 50001</a:t>
            </a:r>
            <a:endParaRPr sz="3600"/>
          </a:p>
        </p:txBody>
      </p:sp>
      <p:sp>
        <p:nvSpPr>
          <p:cNvPr id="278" name="Google Shape;278;g30f54ed2e3b_0_126"/>
          <p:cNvSpPr txBox="1">
            <a:spLocks noGrp="1"/>
          </p:cNvSpPr>
          <p:nvPr>
            <p:ph type="body" idx="1"/>
          </p:nvPr>
        </p:nvSpPr>
        <p:spPr>
          <a:xfrm>
            <a:off x="838200" y="1325200"/>
            <a:ext cx="10515600" cy="4851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300" b="1" dirty="0">
                <a:latin typeface="Times New Roman"/>
                <a:ea typeface="Times New Roman"/>
                <a:cs typeface="Times New Roman"/>
                <a:sym typeface="Times New Roman"/>
              </a:rPr>
              <a:t>Key Features</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dirty="0">
                <a:latin typeface="Times New Roman"/>
                <a:ea typeface="Times New Roman"/>
                <a:cs typeface="Times New Roman"/>
                <a:sym typeface="Times New Roman"/>
              </a:rPr>
              <a:t>Energy Policy</a:t>
            </a:r>
            <a:r>
              <a:rPr lang="en-US" sz="2300" dirty="0">
                <a:latin typeface="Times New Roman"/>
                <a:ea typeface="Times New Roman"/>
                <a:cs typeface="Times New Roman"/>
                <a:sym typeface="Times New Roman"/>
              </a:rPr>
              <a:t>: Organizations are required to develop an energy policy that reflects their commitment to improving </a:t>
            </a:r>
            <a:r>
              <a:rPr lang="en-US" sz="2300" dirty="0">
                <a:highlight>
                  <a:srgbClr val="FFFF00"/>
                </a:highlight>
                <a:latin typeface="Times New Roman"/>
                <a:ea typeface="Times New Roman"/>
                <a:cs typeface="Times New Roman"/>
                <a:sym typeface="Times New Roman"/>
              </a:rPr>
              <a:t>energy performance</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Energy Planning</a:t>
            </a:r>
            <a:r>
              <a:rPr lang="en-US" sz="2300" dirty="0">
                <a:latin typeface="Times New Roman"/>
                <a:ea typeface="Times New Roman"/>
                <a:cs typeface="Times New Roman"/>
                <a:sym typeface="Times New Roman"/>
              </a:rPr>
              <a:t>: Requires organizations to assess their </a:t>
            </a:r>
            <a:r>
              <a:rPr lang="en-US" sz="2300" dirty="0">
                <a:highlight>
                  <a:srgbClr val="FFFF00"/>
                </a:highlight>
                <a:latin typeface="Times New Roman"/>
                <a:ea typeface="Times New Roman"/>
                <a:cs typeface="Times New Roman"/>
                <a:sym typeface="Times New Roman"/>
              </a:rPr>
              <a:t>current energy use </a:t>
            </a:r>
            <a:r>
              <a:rPr lang="en-US" sz="2300" dirty="0">
                <a:latin typeface="Times New Roman"/>
                <a:ea typeface="Times New Roman"/>
                <a:cs typeface="Times New Roman"/>
                <a:sym typeface="Times New Roman"/>
              </a:rPr>
              <a:t>and identify opportunities for </a:t>
            </a:r>
            <a:r>
              <a:rPr lang="en-US" sz="2300" dirty="0">
                <a:highlight>
                  <a:srgbClr val="FFFF00"/>
                </a:highlight>
                <a:latin typeface="Times New Roman"/>
                <a:ea typeface="Times New Roman"/>
                <a:cs typeface="Times New Roman"/>
                <a:sym typeface="Times New Roman"/>
              </a:rPr>
              <a:t>improvement.</a:t>
            </a:r>
            <a:endParaRPr sz="2300" dirty="0">
              <a:highlight>
                <a:srgbClr val="FFFF00"/>
              </a:highlight>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Performance Measurement</a:t>
            </a:r>
            <a:r>
              <a:rPr lang="en-US" sz="2300" dirty="0">
                <a:latin typeface="Times New Roman"/>
                <a:ea typeface="Times New Roman"/>
                <a:cs typeface="Times New Roman"/>
                <a:sym typeface="Times New Roman"/>
              </a:rPr>
              <a:t>: Emphasizes the need for </a:t>
            </a:r>
            <a:r>
              <a:rPr lang="en-US" sz="2300" dirty="0">
                <a:highlight>
                  <a:srgbClr val="FFFF00"/>
                </a:highlight>
                <a:latin typeface="Times New Roman"/>
                <a:ea typeface="Times New Roman"/>
                <a:cs typeface="Times New Roman"/>
                <a:sym typeface="Times New Roman"/>
              </a:rPr>
              <a:t>monitoring and measuring </a:t>
            </a:r>
            <a:r>
              <a:rPr lang="en-US" sz="2300" dirty="0">
                <a:latin typeface="Times New Roman"/>
                <a:ea typeface="Times New Roman"/>
                <a:cs typeface="Times New Roman"/>
                <a:sym typeface="Times New Roman"/>
              </a:rPr>
              <a:t>energy performance to ensure </a:t>
            </a:r>
            <a:r>
              <a:rPr lang="en-US" sz="2300" dirty="0">
                <a:highlight>
                  <a:srgbClr val="FFFF00"/>
                </a:highlight>
                <a:latin typeface="Times New Roman"/>
                <a:ea typeface="Times New Roman"/>
                <a:cs typeface="Times New Roman"/>
                <a:sym typeface="Times New Roman"/>
              </a:rPr>
              <a:t>continuous improvement</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dirty="0">
                <a:latin typeface="Times New Roman"/>
                <a:ea typeface="Times New Roman"/>
                <a:cs typeface="Times New Roman"/>
                <a:sym typeface="Times New Roman"/>
              </a:rPr>
              <a:t>Integration</a:t>
            </a:r>
            <a:r>
              <a:rPr lang="en-US" sz="2300" dirty="0">
                <a:latin typeface="Times New Roman"/>
                <a:ea typeface="Times New Roman"/>
                <a:cs typeface="Times New Roman"/>
                <a:sym typeface="Times New Roman"/>
              </a:rPr>
              <a:t>: Can be integrated with other management systems, such as ISO 9001 </a:t>
            </a:r>
            <a:r>
              <a:rPr lang="en-US" sz="2300" dirty="0">
                <a:highlight>
                  <a:srgbClr val="FFFF00"/>
                </a:highlight>
                <a:latin typeface="Times New Roman"/>
                <a:ea typeface="Times New Roman"/>
                <a:cs typeface="Times New Roman"/>
                <a:sym typeface="Times New Roman"/>
              </a:rPr>
              <a:t>(Quality Management) and ISO 14001 (Environmental Management</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300" b="1" dirty="0">
              <a:latin typeface="Times New Roman"/>
              <a:ea typeface="Times New Roman"/>
              <a:cs typeface="Times New Roman"/>
              <a:sym typeface="Times New Roman"/>
            </a:endParaRPr>
          </a:p>
          <a:p>
            <a:pPr marL="0" lvl="0" indent="0" algn="l" rtl="0">
              <a:spcBef>
                <a:spcPts val="1200"/>
              </a:spcBef>
              <a:spcAft>
                <a:spcPts val="0"/>
              </a:spcAft>
              <a:buNone/>
            </a:pPr>
            <a:endParaRPr sz="2300" dirty="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30f54ed2e3b_0_1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UN's Sustainable Development Goals (SDGs)</a:t>
            </a:r>
            <a:endParaRPr/>
          </a:p>
        </p:txBody>
      </p:sp>
      <p:sp>
        <p:nvSpPr>
          <p:cNvPr id="284" name="Google Shape;284;g30f54ed2e3b_0_1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Overview</a:t>
            </a:r>
            <a:r>
              <a:rPr lang="en-US" sz="2400" dirty="0">
                <a:latin typeface="Times New Roman"/>
                <a:ea typeface="Times New Roman"/>
                <a:cs typeface="Times New Roman"/>
                <a:sym typeface="Times New Roman"/>
              </a:rPr>
              <a:t>: The Sustainable Development Goals (SDGs) are a set of </a:t>
            </a:r>
            <a:r>
              <a:rPr lang="en-US" sz="2400" dirty="0">
                <a:highlight>
                  <a:srgbClr val="FFFF00"/>
                </a:highlight>
                <a:latin typeface="Times New Roman"/>
                <a:ea typeface="Times New Roman"/>
                <a:cs typeface="Times New Roman"/>
                <a:sym typeface="Times New Roman"/>
              </a:rPr>
              <a:t>17 global goals </a:t>
            </a:r>
            <a:r>
              <a:rPr lang="en-US" sz="2400" dirty="0">
                <a:latin typeface="Times New Roman"/>
                <a:ea typeface="Times New Roman"/>
                <a:cs typeface="Times New Roman"/>
                <a:sym typeface="Times New Roman"/>
              </a:rPr>
              <a:t>established by the United Nations in </a:t>
            </a:r>
            <a:r>
              <a:rPr lang="en-US" sz="2400" dirty="0">
                <a:highlight>
                  <a:srgbClr val="FFFF00"/>
                </a:highlight>
                <a:latin typeface="Times New Roman"/>
                <a:ea typeface="Times New Roman"/>
                <a:cs typeface="Times New Roman"/>
                <a:sym typeface="Times New Roman"/>
              </a:rPr>
              <a:t>2015</a:t>
            </a:r>
            <a:r>
              <a:rPr lang="en-US" sz="2400" dirty="0">
                <a:latin typeface="Times New Roman"/>
                <a:ea typeface="Times New Roman"/>
                <a:cs typeface="Times New Roman"/>
                <a:sym typeface="Times New Roman"/>
              </a:rPr>
              <a:t> as part of the </a:t>
            </a:r>
            <a:r>
              <a:rPr lang="en-US" sz="2400" dirty="0">
                <a:highlight>
                  <a:srgbClr val="FFFF00"/>
                </a:highlight>
                <a:latin typeface="Times New Roman"/>
                <a:ea typeface="Times New Roman"/>
                <a:cs typeface="Times New Roman"/>
                <a:sym typeface="Times New Roman"/>
              </a:rPr>
              <a:t>2030 Agenda </a:t>
            </a:r>
            <a:r>
              <a:rPr lang="en-US" sz="2400" dirty="0">
                <a:latin typeface="Times New Roman"/>
                <a:ea typeface="Times New Roman"/>
                <a:cs typeface="Times New Roman"/>
                <a:sym typeface="Times New Roman"/>
              </a:rPr>
              <a:t>for Sustainable Development.</a:t>
            </a:r>
            <a:endParaRPr sz="2400"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Purpose</a:t>
            </a:r>
            <a:r>
              <a:rPr lang="en-US" sz="2400" dirty="0">
                <a:latin typeface="Times New Roman"/>
                <a:ea typeface="Times New Roman"/>
                <a:cs typeface="Times New Roman"/>
                <a:sym typeface="Times New Roman"/>
              </a:rPr>
              <a:t>: They aim to address global challenges, including </a:t>
            </a:r>
            <a:r>
              <a:rPr lang="en-US" sz="2400" dirty="0">
                <a:highlight>
                  <a:srgbClr val="FFFF00"/>
                </a:highlight>
                <a:latin typeface="Times New Roman"/>
                <a:ea typeface="Times New Roman"/>
                <a:cs typeface="Times New Roman"/>
                <a:sym typeface="Times New Roman"/>
              </a:rPr>
              <a:t>poverty,</a:t>
            </a:r>
            <a:r>
              <a:rPr lang="en-US" sz="2400" dirty="0">
                <a:latin typeface="Times New Roman"/>
                <a:ea typeface="Times New Roman"/>
                <a:cs typeface="Times New Roman"/>
                <a:sym typeface="Times New Roman"/>
              </a:rPr>
              <a:t> i</a:t>
            </a:r>
            <a:r>
              <a:rPr lang="en-US" sz="2400" dirty="0">
                <a:highlight>
                  <a:srgbClr val="FFFF00"/>
                </a:highlight>
                <a:latin typeface="Times New Roman"/>
                <a:ea typeface="Times New Roman"/>
                <a:cs typeface="Times New Roman"/>
                <a:sym typeface="Times New Roman"/>
              </a:rPr>
              <a:t>nequality</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climate change</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environmental degradation</a:t>
            </a:r>
            <a:r>
              <a:rPr lang="en-US" sz="2400" dirty="0">
                <a:latin typeface="Times New Roman"/>
                <a:ea typeface="Times New Roman"/>
                <a:cs typeface="Times New Roman"/>
                <a:sym typeface="Times New Roman"/>
              </a:rPr>
              <a:t>, </a:t>
            </a:r>
            <a:r>
              <a:rPr lang="en-US" sz="2400" dirty="0">
                <a:highlight>
                  <a:srgbClr val="FFFF00"/>
                </a:highlight>
                <a:latin typeface="Times New Roman"/>
                <a:ea typeface="Times New Roman"/>
                <a:cs typeface="Times New Roman"/>
                <a:sym typeface="Times New Roman"/>
              </a:rPr>
              <a:t>peace</a:t>
            </a:r>
            <a:r>
              <a:rPr lang="en-US" sz="2400" dirty="0">
                <a:latin typeface="Times New Roman"/>
                <a:ea typeface="Times New Roman"/>
                <a:cs typeface="Times New Roman"/>
                <a:sym typeface="Times New Roman"/>
              </a:rPr>
              <a:t>, and </a:t>
            </a:r>
            <a:r>
              <a:rPr lang="en-US" sz="2400" dirty="0">
                <a:highlight>
                  <a:srgbClr val="FFFF00"/>
                </a:highlight>
                <a:latin typeface="Times New Roman"/>
                <a:ea typeface="Times New Roman"/>
                <a:cs typeface="Times New Roman"/>
                <a:sym typeface="Times New Roman"/>
              </a:rPr>
              <a:t>justice</a:t>
            </a:r>
            <a:r>
              <a:rPr lang="en-US" sz="2400" dirty="0">
                <a:latin typeface="Times New Roman"/>
                <a:ea typeface="Times New Roman"/>
                <a:cs typeface="Times New Roman"/>
                <a:sym typeface="Times New Roman"/>
              </a:rPr>
              <a:t>, with the goal of achieving a better and more sustainable future for all by 2030.</a:t>
            </a:r>
            <a:endParaRPr sz="2400" dirty="0">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118d44fce2_0_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290" name="Google Shape;290;g3118d44fce2_0_15"/>
          <p:cNvPicPr preferRelativeResize="0"/>
          <p:nvPr/>
        </p:nvPicPr>
        <p:blipFill>
          <a:blip r:embed="rId3">
            <a:alphaModFix/>
          </a:blip>
          <a:stretch>
            <a:fillRect/>
          </a:stretch>
        </p:blipFill>
        <p:spPr>
          <a:xfrm>
            <a:off x="-55050" y="-1099225"/>
            <a:ext cx="12302125" cy="8917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3118d44fce2_0_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296" name="Google Shape;296;g3118d44fce2_0_21"/>
          <p:cNvPicPr preferRelativeResize="0"/>
          <p:nvPr/>
        </p:nvPicPr>
        <p:blipFill rotWithShape="1">
          <a:blip r:embed="rId3">
            <a:alphaModFix/>
          </a:blip>
          <a:srcRect b="78555"/>
          <a:stretch/>
        </p:blipFill>
        <p:spPr>
          <a:xfrm>
            <a:off x="-55050" y="-1099225"/>
            <a:ext cx="12302125" cy="1912325"/>
          </a:xfrm>
          <a:prstGeom prst="rect">
            <a:avLst/>
          </a:prstGeom>
          <a:noFill/>
          <a:ln>
            <a:noFill/>
          </a:ln>
        </p:spPr>
      </p:pic>
      <p:pic>
        <p:nvPicPr>
          <p:cNvPr id="297" name="Google Shape;297;g3118d44fce2_0_21"/>
          <p:cNvPicPr preferRelativeResize="0"/>
          <p:nvPr/>
        </p:nvPicPr>
        <p:blipFill>
          <a:blip r:embed="rId4">
            <a:alphaModFix/>
          </a:blip>
          <a:stretch>
            <a:fillRect/>
          </a:stretch>
        </p:blipFill>
        <p:spPr>
          <a:xfrm>
            <a:off x="1557338" y="1042988"/>
            <a:ext cx="9077325" cy="4772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3118d44fce2_0_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303" name="Google Shape;303;g3118d44fce2_0_32"/>
          <p:cNvPicPr preferRelativeResize="0"/>
          <p:nvPr/>
        </p:nvPicPr>
        <p:blipFill>
          <a:blip r:embed="rId3">
            <a:alphaModFix/>
          </a:blip>
          <a:stretch>
            <a:fillRect/>
          </a:stretch>
        </p:blipFill>
        <p:spPr>
          <a:xfrm>
            <a:off x="-93725" y="0"/>
            <a:ext cx="11665175" cy="675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30f54ed2e3b_0_1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UN's Sustainable Development Goals (SDGs)</a:t>
            </a:r>
            <a:endParaRPr/>
          </a:p>
        </p:txBody>
      </p:sp>
      <p:sp>
        <p:nvSpPr>
          <p:cNvPr id="309" name="Google Shape;309;g30f54ed2e3b_0_1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a:bodyPr>
          <a:lstStyle/>
          <a:p>
            <a:pPr marL="0" lvl="0" indent="0" algn="l" rtl="0">
              <a:lnSpc>
                <a:spcPct val="150000"/>
              </a:lnSpc>
              <a:spcBef>
                <a:spcPts val="1000"/>
              </a:spcBef>
              <a:spcAft>
                <a:spcPts val="0"/>
              </a:spcAft>
              <a:buNone/>
            </a:pPr>
            <a:r>
              <a:rPr lang="en-US" sz="2400" b="1" dirty="0">
                <a:latin typeface="Times New Roman"/>
                <a:ea typeface="Times New Roman"/>
                <a:cs typeface="Times New Roman"/>
                <a:sym typeface="Times New Roman"/>
              </a:rPr>
              <a:t>Key Features</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Char char="●"/>
            </a:pPr>
            <a:r>
              <a:rPr lang="en-US" sz="2400" b="1" dirty="0">
                <a:latin typeface="Times New Roman"/>
                <a:ea typeface="Times New Roman"/>
                <a:cs typeface="Times New Roman"/>
                <a:sym typeface="Times New Roman"/>
              </a:rPr>
              <a:t>Comprehensive Framework</a:t>
            </a:r>
            <a:r>
              <a:rPr lang="en-US" sz="2400" dirty="0">
                <a:latin typeface="Times New Roman"/>
                <a:ea typeface="Times New Roman"/>
                <a:cs typeface="Times New Roman"/>
                <a:sym typeface="Times New Roman"/>
              </a:rPr>
              <a:t>: The SDGs cover a broad range of </a:t>
            </a:r>
            <a:r>
              <a:rPr lang="en-US" sz="2400" dirty="0">
                <a:highlight>
                  <a:srgbClr val="FFFF00"/>
                </a:highlight>
                <a:latin typeface="Times New Roman"/>
                <a:ea typeface="Times New Roman"/>
                <a:cs typeface="Times New Roman"/>
                <a:sym typeface="Times New Roman"/>
              </a:rPr>
              <a:t>social, economic, and environmental issues</a:t>
            </a:r>
            <a:r>
              <a:rPr lang="en-US" sz="2400" dirty="0">
                <a:latin typeface="Times New Roman"/>
                <a:ea typeface="Times New Roman"/>
                <a:cs typeface="Times New Roman"/>
                <a:sym typeface="Times New Roman"/>
              </a:rPr>
              <a:t>, recognizing the </a:t>
            </a:r>
            <a:r>
              <a:rPr lang="en-US" sz="2400" dirty="0">
                <a:highlight>
                  <a:srgbClr val="FFFF00"/>
                </a:highlight>
                <a:latin typeface="Times New Roman"/>
                <a:ea typeface="Times New Roman"/>
                <a:cs typeface="Times New Roman"/>
                <a:sym typeface="Times New Roman"/>
              </a:rPr>
              <a:t>interconnectedness </a:t>
            </a:r>
            <a:r>
              <a:rPr lang="en-US" sz="2400" dirty="0">
                <a:latin typeface="Times New Roman"/>
                <a:ea typeface="Times New Roman"/>
                <a:cs typeface="Times New Roman"/>
                <a:sym typeface="Times New Roman"/>
              </a:rPr>
              <a:t>of these challenges.</a:t>
            </a:r>
            <a:endParaRPr sz="2400" dirty="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dirty="0">
                <a:latin typeface="Times New Roman"/>
                <a:ea typeface="Times New Roman"/>
                <a:cs typeface="Times New Roman"/>
                <a:sym typeface="Times New Roman"/>
              </a:rPr>
              <a:t>Targets and Indicators</a:t>
            </a:r>
            <a:r>
              <a:rPr lang="en-US" sz="2400" dirty="0">
                <a:latin typeface="Times New Roman"/>
                <a:ea typeface="Times New Roman"/>
                <a:cs typeface="Times New Roman"/>
                <a:sym typeface="Times New Roman"/>
              </a:rPr>
              <a:t>: Each goal has specific </a:t>
            </a:r>
            <a:r>
              <a:rPr lang="en-US" sz="2400" dirty="0">
                <a:highlight>
                  <a:srgbClr val="FFFF00"/>
                </a:highlight>
                <a:latin typeface="Times New Roman"/>
                <a:ea typeface="Times New Roman"/>
                <a:cs typeface="Times New Roman"/>
                <a:sym typeface="Times New Roman"/>
              </a:rPr>
              <a:t>targets and indicators </a:t>
            </a:r>
            <a:r>
              <a:rPr lang="en-US" sz="2400" dirty="0">
                <a:latin typeface="Times New Roman"/>
                <a:ea typeface="Times New Roman"/>
                <a:cs typeface="Times New Roman"/>
                <a:sym typeface="Times New Roman"/>
              </a:rPr>
              <a:t>to measure progress and success.</a:t>
            </a:r>
            <a:endParaRPr sz="2400" dirty="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dirty="0">
                <a:latin typeface="Times New Roman"/>
                <a:ea typeface="Times New Roman"/>
                <a:cs typeface="Times New Roman"/>
                <a:sym typeface="Times New Roman"/>
              </a:rPr>
              <a:t>Global Partnership</a:t>
            </a:r>
            <a:r>
              <a:rPr lang="en-US" sz="2400" dirty="0">
                <a:latin typeface="Times New Roman"/>
                <a:ea typeface="Times New Roman"/>
                <a:cs typeface="Times New Roman"/>
                <a:sym typeface="Times New Roman"/>
              </a:rPr>
              <a:t>: Emphasizes the need for </a:t>
            </a:r>
            <a:r>
              <a:rPr lang="en-US" sz="2400" dirty="0">
                <a:highlight>
                  <a:srgbClr val="FFFF00"/>
                </a:highlight>
                <a:latin typeface="Times New Roman"/>
                <a:ea typeface="Times New Roman"/>
                <a:cs typeface="Times New Roman"/>
                <a:sym typeface="Times New Roman"/>
              </a:rPr>
              <a:t>global collaboration </a:t>
            </a:r>
            <a:r>
              <a:rPr lang="en-US" sz="2400" dirty="0">
                <a:latin typeface="Times New Roman"/>
                <a:ea typeface="Times New Roman"/>
                <a:cs typeface="Times New Roman"/>
                <a:sym typeface="Times New Roman"/>
              </a:rPr>
              <a:t>and partnerships among governments, businesses, and civil society to achieve the goals.</a:t>
            </a:r>
            <a:endParaRPr sz="2400" dirty="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dirty="0">
                <a:latin typeface="Times New Roman"/>
                <a:ea typeface="Times New Roman"/>
                <a:cs typeface="Times New Roman"/>
                <a:sym typeface="Times New Roman"/>
              </a:rPr>
              <a:t>Inclusivity</a:t>
            </a:r>
            <a:r>
              <a:rPr lang="en-US" sz="2400" dirty="0">
                <a:latin typeface="Times New Roman"/>
                <a:ea typeface="Times New Roman"/>
                <a:cs typeface="Times New Roman"/>
                <a:sym typeface="Times New Roman"/>
              </a:rPr>
              <a:t>: Aims to </a:t>
            </a:r>
            <a:r>
              <a:rPr lang="en-US" sz="2400" dirty="0">
                <a:highlight>
                  <a:srgbClr val="FFFF00"/>
                </a:highlight>
                <a:latin typeface="Times New Roman"/>
                <a:ea typeface="Times New Roman"/>
                <a:cs typeface="Times New Roman"/>
                <a:sym typeface="Times New Roman"/>
              </a:rPr>
              <a:t>leave no one behind</a:t>
            </a:r>
            <a:r>
              <a:rPr lang="en-US" sz="2400" dirty="0">
                <a:latin typeface="Times New Roman"/>
                <a:ea typeface="Times New Roman"/>
                <a:cs typeface="Times New Roman"/>
                <a:sym typeface="Times New Roman"/>
              </a:rPr>
              <a:t>, ensuring that all people, regardless of their circumstances, have access to opportunities for development.</a:t>
            </a:r>
            <a:endParaRPr sz="2400"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Effects of Soil Erosion</a:t>
            </a:r>
            <a:endParaRPr/>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The consequences of soil erosion include:</a:t>
            </a:r>
            <a:endParaRPr/>
          </a:p>
          <a:p>
            <a:pPr marL="228600" lvl="0" indent="-228600" algn="l" rtl="0">
              <a:lnSpc>
                <a:spcPct val="90000"/>
              </a:lnSpc>
              <a:spcBef>
                <a:spcPts val="1000"/>
              </a:spcBef>
              <a:spcAft>
                <a:spcPts val="0"/>
              </a:spcAft>
              <a:buClr>
                <a:schemeClr val="dk1"/>
              </a:buClr>
              <a:buSzPct val="100000"/>
              <a:buChar char="•"/>
            </a:pPr>
            <a:r>
              <a:rPr lang="en-US" b="1"/>
              <a:t>Soil Loss</a:t>
            </a:r>
            <a:r>
              <a:rPr lang="en-US"/>
              <a:t>: Reduction in the volume of soil available for crops.</a:t>
            </a:r>
            <a:endParaRPr/>
          </a:p>
          <a:p>
            <a:pPr marL="228600" lvl="0" indent="-228600" algn="l" rtl="0">
              <a:lnSpc>
                <a:spcPct val="90000"/>
              </a:lnSpc>
              <a:spcBef>
                <a:spcPts val="1000"/>
              </a:spcBef>
              <a:spcAft>
                <a:spcPts val="0"/>
              </a:spcAft>
              <a:buClr>
                <a:schemeClr val="dk1"/>
              </a:buClr>
              <a:buSzPct val="100000"/>
              <a:buChar char="•"/>
            </a:pPr>
            <a:r>
              <a:rPr lang="en-US" b="1"/>
              <a:t>Loss of Nutrients</a:t>
            </a:r>
            <a:r>
              <a:rPr lang="en-US"/>
              <a:t>: Erosion can lead to nutrient depletion, reducing soil fertility.</a:t>
            </a:r>
            <a:endParaRPr/>
          </a:p>
          <a:p>
            <a:pPr marL="228600" lvl="0" indent="-228600" algn="l" rtl="0">
              <a:lnSpc>
                <a:spcPct val="90000"/>
              </a:lnSpc>
              <a:spcBef>
                <a:spcPts val="1000"/>
              </a:spcBef>
              <a:spcAft>
                <a:spcPts val="0"/>
              </a:spcAft>
              <a:buClr>
                <a:schemeClr val="dk1"/>
              </a:buClr>
              <a:buSzPct val="100000"/>
              <a:buChar char="•"/>
            </a:pPr>
            <a:r>
              <a:rPr lang="en-US" b="1"/>
              <a:t>Decline in Crop Yields</a:t>
            </a:r>
            <a:r>
              <a:rPr lang="en-US"/>
              <a:t>: Decreased soil health directly impacts agricultural productivity.</a:t>
            </a:r>
            <a:endParaRPr/>
          </a:p>
          <a:p>
            <a:pPr marL="228600" lvl="0" indent="-228600" algn="l" rtl="0">
              <a:lnSpc>
                <a:spcPct val="90000"/>
              </a:lnSpc>
              <a:spcBef>
                <a:spcPts val="1000"/>
              </a:spcBef>
              <a:spcAft>
                <a:spcPts val="0"/>
              </a:spcAft>
              <a:buClr>
                <a:schemeClr val="dk1"/>
              </a:buClr>
              <a:buSzPct val="100000"/>
              <a:buChar char="•"/>
            </a:pPr>
            <a:r>
              <a:rPr lang="en-US" b="1"/>
              <a:t>Vegetation Loss</a:t>
            </a:r>
            <a:r>
              <a:rPr lang="en-US"/>
              <a:t>: Erosion disrupts plant growth and biodiversity.</a:t>
            </a:r>
            <a:endParaRPr/>
          </a:p>
          <a:p>
            <a:pPr marL="228600" lvl="0" indent="-228600" algn="l" rtl="0">
              <a:lnSpc>
                <a:spcPct val="90000"/>
              </a:lnSpc>
              <a:spcBef>
                <a:spcPts val="1000"/>
              </a:spcBef>
              <a:spcAft>
                <a:spcPts val="0"/>
              </a:spcAft>
              <a:buClr>
                <a:schemeClr val="dk1"/>
              </a:buClr>
              <a:buSzPct val="100000"/>
              <a:buChar char="•"/>
            </a:pPr>
            <a:r>
              <a:rPr lang="en-US" b="1"/>
              <a:t>Land Leveling</a:t>
            </a:r>
            <a:r>
              <a:rPr lang="en-US"/>
              <a:t>: Erosion may necessitate land leveling to restore productivity, often leading to further degradation.</a:t>
            </a:r>
            <a:endParaRPr/>
          </a:p>
          <a:p>
            <a:pPr marL="228600" lvl="0" indent="-228600" algn="l" rtl="0">
              <a:lnSpc>
                <a:spcPct val="90000"/>
              </a:lnSpc>
              <a:spcBef>
                <a:spcPts val="1000"/>
              </a:spcBef>
              <a:spcAft>
                <a:spcPts val="0"/>
              </a:spcAft>
              <a:buClr>
                <a:schemeClr val="dk1"/>
              </a:buClr>
              <a:buSzPct val="100000"/>
              <a:buChar char="•"/>
            </a:pPr>
            <a:r>
              <a:rPr lang="en-US" b="1"/>
              <a:t>Increased Wildfire Risk</a:t>
            </a:r>
            <a:r>
              <a:rPr lang="en-US"/>
              <a:t>: Loss of vegetation increases the risk of wildfires.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Remedies for Soil Degradation</a:t>
            </a:r>
            <a:endParaRPr/>
          </a:p>
        </p:txBody>
      </p:sp>
      <p:sp>
        <p:nvSpPr>
          <p:cNvPr id="110" name="Google Shape;11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Several practices can help prevent soil erosion:</a:t>
            </a:r>
            <a:endParaRPr/>
          </a:p>
          <a:p>
            <a:pPr marL="228600" lvl="0" indent="-228600" algn="l" rtl="0">
              <a:lnSpc>
                <a:spcPct val="90000"/>
              </a:lnSpc>
              <a:spcBef>
                <a:spcPts val="1000"/>
              </a:spcBef>
              <a:spcAft>
                <a:spcPts val="0"/>
              </a:spcAft>
              <a:buClr>
                <a:schemeClr val="dk1"/>
              </a:buClr>
              <a:buSzPts val="2800"/>
              <a:buChar char="•"/>
            </a:pPr>
            <a:r>
              <a:rPr lang="en-US" b="1"/>
              <a:t>Vegetation Cover</a:t>
            </a:r>
            <a:r>
              <a:rPr lang="en-US"/>
              <a:t>: Maintaining vegetation cover on land.</a:t>
            </a:r>
            <a:endParaRPr/>
          </a:p>
          <a:p>
            <a:pPr marL="228600" lvl="0" indent="-228600" algn="l" rtl="0">
              <a:lnSpc>
                <a:spcPct val="90000"/>
              </a:lnSpc>
              <a:spcBef>
                <a:spcPts val="1000"/>
              </a:spcBef>
              <a:spcAft>
                <a:spcPts val="0"/>
              </a:spcAft>
              <a:buClr>
                <a:schemeClr val="dk1"/>
              </a:buClr>
              <a:buSzPts val="2800"/>
              <a:buChar char="•"/>
            </a:pPr>
            <a:r>
              <a:rPr lang="en-US" b="1"/>
              <a:t>Soil Moisture Conservation</a:t>
            </a:r>
            <a:r>
              <a:rPr lang="en-US"/>
              <a:t>: Techniques like increased infiltration and reducing evaporation through terracing and mulching.</a:t>
            </a:r>
            <a:endParaRPr/>
          </a:p>
          <a:p>
            <a:pPr marL="228600" lvl="0" indent="-228600" algn="l" rtl="0">
              <a:lnSpc>
                <a:spcPct val="90000"/>
              </a:lnSpc>
              <a:spcBef>
                <a:spcPts val="1000"/>
              </a:spcBef>
              <a:spcAft>
                <a:spcPts val="0"/>
              </a:spcAft>
              <a:buClr>
                <a:schemeClr val="dk1"/>
              </a:buClr>
              <a:buSzPts val="2800"/>
              <a:buChar char="•"/>
            </a:pPr>
            <a:r>
              <a:rPr lang="en-US" b="1"/>
              <a:t>Windbreaks and Shelterbelts</a:t>
            </a:r>
            <a:r>
              <a:rPr lang="en-US"/>
              <a:t>: Planting trees to protect crops from wind erosion.</a:t>
            </a:r>
            <a:endParaRPr/>
          </a:p>
          <a:p>
            <a:pPr marL="228600" lvl="0" indent="-228600" algn="l" rtl="0">
              <a:lnSpc>
                <a:spcPct val="90000"/>
              </a:lnSpc>
              <a:spcBef>
                <a:spcPts val="1000"/>
              </a:spcBef>
              <a:spcAft>
                <a:spcPts val="0"/>
              </a:spcAft>
              <a:buClr>
                <a:schemeClr val="dk1"/>
              </a:buClr>
              <a:buSzPts val="2800"/>
              <a:buChar char="•"/>
            </a:pPr>
            <a:r>
              <a:rPr lang="en-US" b="1"/>
              <a:t>Channel Diversion</a:t>
            </a:r>
            <a:r>
              <a:rPr lang="en-US"/>
              <a:t>: Redirecting water to safely dispose of it.</a:t>
            </a:r>
            <a:endParaRPr/>
          </a:p>
          <a:p>
            <a:pPr marL="228600" lvl="0" indent="-228600" algn="l" rtl="0">
              <a:lnSpc>
                <a:spcPct val="90000"/>
              </a:lnSpc>
              <a:spcBef>
                <a:spcPts val="1000"/>
              </a:spcBef>
              <a:spcAft>
                <a:spcPts val="0"/>
              </a:spcAft>
              <a:buClr>
                <a:schemeClr val="dk1"/>
              </a:buClr>
              <a:buSzPts val="2800"/>
              <a:buChar char="•"/>
            </a:pPr>
            <a:r>
              <a:rPr lang="en-US" b="1"/>
              <a:t>Hay Bales</a:t>
            </a:r>
            <a:r>
              <a:rPr lang="en-US"/>
              <a:t>: Installing hay bales to intercept sediment-laden runoff.</a:t>
            </a:r>
            <a:endParaRPr/>
          </a:p>
          <a:p>
            <a:pPr marL="228600" lvl="0" indent="-228600" algn="l" rtl="0">
              <a:lnSpc>
                <a:spcPct val="90000"/>
              </a:lnSpc>
              <a:spcBef>
                <a:spcPts val="1000"/>
              </a:spcBef>
              <a:spcAft>
                <a:spcPts val="0"/>
              </a:spcAft>
              <a:buClr>
                <a:schemeClr val="dk1"/>
              </a:buClr>
              <a:buSzPts val="2800"/>
              <a:buChar char="•"/>
            </a:pPr>
            <a:r>
              <a:rPr lang="en-US" b="1"/>
              <a:t>Sediment Basins</a:t>
            </a:r>
            <a:r>
              <a:rPr lang="en-US"/>
              <a:t>: Building basins to retain sediment and water runoff.</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16" name="Google Shape;11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Water bodies are increasingly threatened by contamination from agricultural practices, particularly through the use of fertilizers and pesticides.</a:t>
            </a:r>
            <a:endParaRPr/>
          </a:p>
          <a:p>
            <a:pPr marL="228600" lvl="0" indent="-228600" algn="l" rtl="0">
              <a:lnSpc>
                <a:spcPct val="90000"/>
              </a:lnSpc>
              <a:spcBef>
                <a:spcPts val="1000"/>
              </a:spcBef>
              <a:spcAft>
                <a:spcPts val="0"/>
              </a:spcAft>
              <a:buClr>
                <a:schemeClr val="dk1"/>
              </a:buClr>
              <a:buSzPct val="100000"/>
              <a:buChar char="•"/>
            </a:pPr>
            <a:r>
              <a:rPr lang="en-US" b="1"/>
              <a:t>Problems with fertilizers</a:t>
            </a:r>
            <a:r>
              <a:rPr lang="en-US"/>
              <a:t> :</a:t>
            </a:r>
            <a:endParaRPr/>
          </a:p>
          <a:p>
            <a:pPr marL="228600" lvl="0" indent="-228600" algn="l" rtl="0">
              <a:lnSpc>
                <a:spcPct val="90000"/>
              </a:lnSpc>
              <a:spcBef>
                <a:spcPts val="1000"/>
              </a:spcBef>
              <a:spcAft>
                <a:spcPts val="0"/>
              </a:spcAft>
              <a:buClr>
                <a:schemeClr val="dk1"/>
              </a:buClr>
              <a:buSzPct val="100000"/>
              <a:buFont typeface="Arial"/>
              <a:buChar char="•"/>
            </a:pPr>
            <a:r>
              <a:rPr lang="en-US"/>
              <a:t>Nitrogen is highly soluble and can leach into groundwater, raising nitrate levels to dangerous concentrations, which is harmful to human health.</a:t>
            </a:r>
            <a:endParaRPr/>
          </a:p>
          <a:p>
            <a:pPr marL="228600" lvl="0" indent="-228600" algn="l" rtl="0">
              <a:lnSpc>
                <a:spcPct val="90000"/>
              </a:lnSpc>
              <a:spcBef>
                <a:spcPts val="1000"/>
              </a:spcBef>
              <a:spcAft>
                <a:spcPts val="0"/>
              </a:spcAft>
              <a:buClr>
                <a:schemeClr val="dk1"/>
              </a:buClr>
              <a:buSzPct val="100000"/>
              <a:buFont typeface="Arial"/>
              <a:buChar char="•"/>
            </a:pPr>
            <a:r>
              <a:rPr lang="en-US"/>
              <a:t>Phosphorus binds to soil and can be washed into surface waters, causing eutrophication, which depletes oxygen and leads to the death of aquatic life.</a:t>
            </a:r>
            <a:endParaRPr/>
          </a:p>
          <a:p>
            <a:pPr marL="228600" lvl="0" indent="-228600" algn="l" rtl="0">
              <a:lnSpc>
                <a:spcPct val="90000"/>
              </a:lnSpc>
              <a:spcBef>
                <a:spcPts val="1000"/>
              </a:spcBef>
              <a:spcAft>
                <a:spcPts val="0"/>
              </a:spcAft>
              <a:buClr>
                <a:schemeClr val="dk1"/>
              </a:buClr>
              <a:buSzPct val="100000"/>
              <a:buFont typeface="Arial"/>
              <a:buChar char="•"/>
            </a:pPr>
            <a:r>
              <a:rPr lang="en-US"/>
              <a:t>Potassium, although removed by erosion, does not pose a significant threat to water quality or aquatic plant growth.</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Harmful Effects of Pesticides</a:t>
            </a:r>
            <a:r>
              <a:rPr lang="en-US" sz="2400">
                <a:latin typeface="Times New Roman"/>
                <a:ea typeface="Times New Roman"/>
                <a:cs typeface="Times New Roman"/>
                <a:sym typeface="Times New Roman"/>
              </a:rPr>
              <a:t>:</a:t>
            </a:r>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Depletes ecologically important soil microorganisms.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Non-degradable chemicals can enter the food chain and cause health risks.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Broad-spectrum pesticides kill non-target species.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Pests develop genetic resistance over time, making pesticides less effective.</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Eutrophication reduces fishery and agricultural productivity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Remedies</a:t>
            </a:r>
            <a:r>
              <a:rPr lang="en-US" sz="2400">
                <a:latin typeface="Times New Roman"/>
                <a:ea typeface="Times New Roman"/>
                <a:cs typeface="Times New Roman"/>
                <a:sym typeface="Times New Roman"/>
              </a:rPr>
              <a:t>:</a:t>
            </a:r>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Controlled use of fertilizers.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Use of ideal pesticides that target pests without harming non-target organisms and are biodegradable.</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Crop rotation to avoid pest buildup.</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Removal of diseased plants.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Logging</a:t>
            </a:r>
            <a:endParaRPr/>
          </a:p>
        </p:txBody>
      </p:sp>
      <p:sp>
        <p:nvSpPr>
          <p:cNvPr id="134" name="Google Shape;13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65125" marR="27940" lvl="0" indent="-224790" algn="just" rtl="0">
              <a:lnSpc>
                <a:spcPct val="110000"/>
              </a:lnSpc>
              <a:spcBef>
                <a:spcPts val="0"/>
              </a:spcBef>
              <a:spcAft>
                <a:spcPts val="0"/>
              </a:spcAft>
              <a:buClr>
                <a:schemeClr val="dk1"/>
              </a:buClr>
              <a:buSzPts val="2800"/>
              <a:buChar char="•"/>
            </a:pPr>
            <a:r>
              <a:rPr lang="en-US">
                <a:latin typeface="Times New Roman"/>
                <a:ea typeface="Times New Roman"/>
                <a:cs typeface="Times New Roman"/>
                <a:sym typeface="Times New Roman"/>
              </a:rPr>
              <a:t>Water logging is the inability of movement of water on irrigated land resulting in accumulation of water in the root zone of plants.</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This is especially problematic in areas with clayey soils, where water cannot drain efficiently.</a:t>
            </a:r>
            <a:endParaRPr/>
          </a:p>
          <a:p>
            <a:pPr marL="228600" lvl="0" indent="-228600" algn="l" rtl="0">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Plants may stop growing or die due to a lack of oxygen, and the accumulation of gases like carbon dioxide and ethylene may further harm them.</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2588</Words>
  <Application>Microsoft Office PowerPoint</Application>
  <PresentationFormat>Widescreen</PresentationFormat>
  <Paragraphs>196</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Noto Sans Symbols</vt:lpstr>
      <vt:lpstr>Arial Black</vt:lpstr>
      <vt:lpstr>Courier New</vt:lpstr>
      <vt:lpstr>Arial</vt:lpstr>
      <vt:lpstr>Calibri</vt:lpstr>
      <vt:lpstr>Times New Roman</vt:lpstr>
      <vt:lpstr>Cambria</vt:lpstr>
      <vt:lpstr>Office Theme</vt:lpstr>
      <vt:lpstr> ENVIRONMENTAL STUDIES</vt:lpstr>
      <vt:lpstr>AGRICULTURE</vt:lpstr>
      <vt:lpstr>Soil Degradation</vt:lpstr>
      <vt:lpstr>Effects of Soil Erosion</vt:lpstr>
      <vt:lpstr>Remedies for Soil Degradation</vt:lpstr>
      <vt:lpstr>Water Contamination</vt:lpstr>
      <vt:lpstr>Water Contamination</vt:lpstr>
      <vt:lpstr>Water Contamination</vt:lpstr>
      <vt:lpstr>Water Logging</vt:lpstr>
      <vt:lpstr>Water Logging</vt:lpstr>
      <vt:lpstr>Modification of Land</vt:lpstr>
      <vt:lpstr>Organic Farming: </vt:lpstr>
      <vt:lpstr>Housing </vt:lpstr>
      <vt:lpstr>Housing </vt:lpstr>
      <vt:lpstr>Industrialization</vt:lpstr>
      <vt:lpstr>Industrialization</vt:lpstr>
      <vt:lpstr>Industrialization</vt:lpstr>
      <vt:lpstr>Mining</vt:lpstr>
      <vt:lpstr>Mining</vt:lpstr>
      <vt:lpstr>Mining</vt:lpstr>
      <vt:lpstr>Transportation</vt:lpstr>
      <vt:lpstr>Transportation</vt:lpstr>
      <vt:lpstr>Sustainability Standards</vt:lpstr>
      <vt:lpstr>ISO 14001</vt:lpstr>
      <vt:lpstr>ISO 14001</vt:lpstr>
      <vt:lpstr>LEED (Leadership in Energy and Environmental Design)</vt:lpstr>
      <vt:lpstr>LEED (Leadership in Energy and Environmental Design)</vt:lpstr>
      <vt:lpstr>LEED (Leadership in Energy and Environmental Design)</vt:lpstr>
      <vt:lpstr>LEED (Leadership in Energy and Environmental Design)</vt:lpstr>
      <vt:lpstr>REACH (Registration, Evaluation, Authorisation, and Restriction of Chemicals)</vt:lpstr>
      <vt:lpstr>REACH (Registration, Evaluation, Authorisation, and Restriction of Chemicals)</vt:lpstr>
      <vt:lpstr>ISO 50001</vt:lpstr>
      <vt:lpstr>ISO 50001</vt:lpstr>
      <vt:lpstr>UN's Sustainable Development Goals (SDGs)</vt:lpstr>
      <vt:lpstr>PowerPoint Presentation</vt:lpstr>
      <vt:lpstr>PowerPoint Presentation</vt:lpstr>
      <vt:lpstr>PowerPoint Presentation</vt:lpstr>
      <vt:lpstr>UN's Sustainable Development Goals (SDGs)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STUDIES</dc:title>
  <dc:creator>Sandhya</dc:creator>
  <cp:lastModifiedBy>Admin</cp:lastModifiedBy>
  <cp:revision>5</cp:revision>
  <dcterms:created xsi:type="dcterms:W3CDTF">2024-10-23T16:09:04Z</dcterms:created>
  <dcterms:modified xsi:type="dcterms:W3CDTF">2025-01-01T04:57:30Z</dcterms:modified>
</cp:coreProperties>
</file>