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301a39ac3c8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301a39ac3c8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301a39ac3c8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301a39ac3c8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01a39ac3c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01a39ac3c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301a39ac3c8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01a39ac3c8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301a39ac3c8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301a39ac3c8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301a39ac3c8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301a39ac3c8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301a39ac3c8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301a39ac3c8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301a39ac3c8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301a39ac3c8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301a39ac3c8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301a39ac3c8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301a39ac3c8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301a39ac3c8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RM &amp; IPR  </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Unit 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457200" rtl="0" algn="just">
              <a:spcBef>
                <a:spcPts val="480"/>
              </a:spcBef>
              <a:spcAft>
                <a:spcPts val="0"/>
              </a:spcAft>
              <a:buNone/>
            </a:pPr>
            <a:r>
              <a:rPr b="1" lang="en" sz="2400">
                <a:latin typeface="Times"/>
                <a:ea typeface="Times"/>
                <a:cs typeface="Times"/>
                <a:sym typeface="Times"/>
              </a:rPr>
              <a:t>Conceptual vs Empirical </a:t>
            </a:r>
            <a:endParaRPr/>
          </a:p>
        </p:txBody>
      </p:sp>
      <p:sp>
        <p:nvSpPr>
          <p:cNvPr id="109" name="Google Shape;109;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342900" rtl="0" algn="just">
              <a:lnSpc>
                <a:spcPct val="100000"/>
              </a:lnSpc>
              <a:spcBef>
                <a:spcPts val="480"/>
              </a:spcBef>
              <a:spcAft>
                <a:spcPts val="0"/>
              </a:spcAft>
              <a:buClr>
                <a:schemeClr val="dk1"/>
              </a:buClr>
              <a:buSzPts val="2400"/>
              <a:buChar char="•"/>
            </a:pPr>
            <a:r>
              <a:rPr b="1" lang="en" sz="2400">
                <a:solidFill>
                  <a:schemeClr val="dk1"/>
                </a:solidFill>
                <a:latin typeface="Times"/>
                <a:ea typeface="Times"/>
                <a:cs typeface="Times"/>
                <a:sym typeface="Times"/>
              </a:rPr>
              <a:t>Conceptual research </a:t>
            </a:r>
            <a:r>
              <a:rPr lang="en" sz="2400">
                <a:solidFill>
                  <a:schemeClr val="dk1"/>
                </a:solidFill>
                <a:latin typeface="Times"/>
                <a:ea typeface="Times"/>
                <a:cs typeface="Times"/>
                <a:sym typeface="Times"/>
              </a:rPr>
              <a:t>is involves investigation of thoughts and ideas and developing new ideas or interpreting the old ones based on logical reasoning. </a:t>
            </a:r>
            <a:endParaRPr sz="2400">
              <a:solidFill>
                <a:schemeClr val="dk1"/>
              </a:solidFill>
              <a:latin typeface="Times"/>
              <a:ea typeface="Times"/>
              <a:cs typeface="Times"/>
              <a:sym typeface="Times"/>
            </a:endParaRPr>
          </a:p>
          <a:p>
            <a:pPr indent="0" lvl="0" marL="457200" rtl="0" algn="just">
              <a:lnSpc>
                <a:spcPct val="100000"/>
              </a:lnSpc>
              <a:spcBef>
                <a:spcPts val="480"/>
              </a:spcBef>
              <a:spcAft>
                <a:spcPts val="0"/>
              </a:spcAft>
              <a:buNone/>
            </a:pPr>
            <a:r>
              <a:t/>
            </a:r>
            <a:endParaRPr sz="2400">
              <a:solidFill>
                <a:schemeClr val="dk1"/>
              </a:solidFill>
              <a:latin typeface="Times"/>
              <a:ea typeface="Times"/>
              <a:cs typeface="Times"/>
              <a:sym typeface="Times"/>
            </a:endParaRPr>
          </a:p>
          <a:p>
            <a:pPr indent="-381000" lvl="0" marL="457200" rtl="0" algn="just">
              <a:lnSpc>
                <a:spcPct val="100000"/>
              </a:lnSpc>
              <a:spcBef>
                <a:spcPts val="480"/>
              </a:spcBef>
              <a:spcAft>
                <a:spcPts val="0"/>
              </a:spcAft>
              <a:buClr>
                <a:schemeClr val="dk1"/>
              </a:buClr>
              <a:buSzPts val="2400"/>
              <a:buChar char="•"/>
            </a:pPr>
            <a:r>
              <a:rPr lang="en" sz="2400">
                <a:solidFill>
                  <a:schemeClr val="dk1"/>
                </a:solidFill>
                <a:latin typeface="Times"/>
                <a:ea typeface="Times"/>
                <a:cs typeface="Times"/>
                <a:sym typeface="Times"/>
              </a:rPr>
              <a:t>In </a:t>
            </a:r>
            <a:r>
              <a:rPr b="1" lang="en" sz="2400">
                <a:solidFill>
                  <a:schemeClr val="dk1"/>
                </a:solidFill>
                <a:latin typeface="Times"/>
                <a:ea typeface="Times"/>
                <a:cs typeface="Times"/>
                <a:sym typeface="Times"/>
              </a:rPr>
              <a:t>contrast empirical research </a:t>
            </a:r>
            <a:r>
              <a:rPr lang="en" sz="2400">
                <a:solidFill>
                  <a:schemeClr val="dk1"/>
                </a:solidFill>
                <a:latin typeface="Times"/>
                <a:ea typeface="Times"/>
                <a:cs typeface="Times"/>
                <a:sym typeface="Times"/>
              </a:rPr>
              <a:t>is based on firm verifiable data collected by either observation of facts under natural condition or obtained through experimentation.</a:t>
            </a:r>
            <a:endParaRPr sz="2400">
              <a:solidFill>
                <a:schemeClr val="dk1"/>
              </a:solidFill>
              <a:latin typeface="Times"/>
              <a:ea typeface="Times"/>
              <a:cs typeface="Times"/>
              <a:sym typeface="Times"/>
            </a:endParaRPr>
          </a:p>
          <a:p>
            <a:pPr indent="0" lvl="0" marL="457200" rtl="0" algn="just">
              <a:lnSpc>
                <a:spcPct val="100000"/>
              </a:lnSpc>
              <a:spcBef>
                <a:spcPts val="480"/>
              </a:spcBef>
              <a:spcAft>
                <a:spcPts val="0"/>
              </a:spcAft>
              <a:buNone/>
            </a:pPr>
            <a:r>
              <a:rPr lang="en" sz="2400">
                <a:solidFill>
                  <a:schemeClr val="dk1"/>
                </a:solidFill>
                <a:latin typeface="Times"/>
                <a:ea typeface="Times"/>
                <a:cs typeface="Times"/>
                <a:sym typeface="Times"/>
              </a:rPr>
              <a:t>Ex: Human behaviour before and after mobile usage.</a:t>
            </a:r>
            <a:endParaRPr sz="2400">
              <a:solidFill>
                <a:schemeClr val="dk1"/>
              </a:solidFill>
              <a:latin typeface="Times"/>
              <a:ea typeface="Times"/>
              <a:cs typeface="Times"/>
              <a:sym typeface="Times"/>
            </a:endParaRPr>
          </a:p>
          <a:p>
            <a:pPr indent="0" lvl="0" marL="457200" rtl="0" algn="just">
              <a:lnSpc>
                <a:spcPct val="100000"/>
              </a:lnSpc>
              <a:spcBef>
                <a:spcPts val="480"/>
              </a:spcBef>
              <a:spcAft>
                <a:spcPts val="0"/>
              </a:spcAft>
              <a:buNone/>
            </a:pPr>
            <a:r>
              <a:t/>
            </a:r>
            <a:endParaRPr sz="2400">
              <a:solidFill>
                <a:schemeClr val="dk1"/>
              </a:solidFill>
              <a:latin typeface="Times"/>
              <a:ea typeface="Times"/>
              <a:cs typeface="Times"/>
              <a:sym typeface="Times"/>
            </a:endParaRPr>
          </a:p>
          <a:p>
            <a:pPr indent="0" lvl="0" marL="0" rtl="0" algn="l">
              <a:spcBef>
                <a:spcPts val="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Times New Roman"/>
                <a:ea typeface="Times New Roman"/>
                <a:cs typeface="Times New Roman"/>
                <a:sym typeface="Times New Roman"/>
              </a:rPr>
              <a:t>Other</a:t>
            </a:r>
            <a:r>
              <a:rPr b="1" lang="en">
                <a:latin typeface="Times New Roman"/>
                <a:ea typeface="Times New Roman"/>
                <a:cs typeface="Times New Roman"/>
                <a:sym typeface="Times New Roman"/>
              </a:rPr>
              <a:t> types of research</a:t>
            </a:r>
            <a:endParaRPr b="1">
              <a:latin typeface="Times New Roman"/>
              <a:ea typeface="Times New Roman"/>
              <a:cs typeface="Times New Roman"/>
              <a:sym typeface="Times New Roman"/>
            </a:endParaRPr>
          </a:p>
        </p:txBody>
      </p:sp>
      <p:sp>
        <p:nvSpPr>
          <p:cNvPr id="115" name="Google Shape;115;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62500" lnSpcReduction="20000"/>
          </a:bodyPr>
          <a:lstStyle/>
          <a:p>
            <a:pPr indent="-285750" lvl="0" marL="342900" rtl="0" algn="just">
              <a:lnSpc>
                <a:spcPct val="100000"/>
              </a:lnSpc>
              <a:spcBef>
                <a:spcPts val="480"/>
              </a:spcBef>
              <a:spcAft>
                <a:spcPts val="0"/>
              </a:spcAft>
              <a:buClr>
                <a:schemeClr val="dk1"/>
              </a:buClr>
              <a:buSzPct val="100000"/>
              <a:buChar char="•"/>
            </a:pPr>
            <a:r>
              <a:rPr b="1" lang="en" sz="2400">
                <a:solidFill>
                  <a:schemeClr val="dk1"/>
                </a:solidFill>
                <a:latin typeface="Times"/>
                <a:ea typeface="Times"/>
                <a:cs typeface="Times"/>
                <a:sym typeface="Times"/>
              </a:rPr>
              <a:t>One time Research- </a:t>
            </a:r>
            <a:r>
              <a:rPr lang="en" sz="2400">
                <a:solidFill>
                  <a:schemeClr val="dk1"/>
                </a:solidFill>
                <a:latin typeface="Times"/>
                <a:ea typeface="Times"/>
                <a:cs typeface="Times"/>
                <a:sym typeface="Times"/>
              </a:rPr>
              <a:t>For single time period</a:t>
            </a:r>
            <a:endParaRPr sz="2400">
              <a:solidFill>
                <a:schemeClr val="dk1"/>
              </a:solidFill>
              <a:latin typeface="Times"/>
              <a:ea typeface="Times"/>
              <a:cs typeface="Times"/>
              <a:sym typeface="Times"/>
            </a:endParaRPr>
          </a:p>
          <a:p>
            <a:pPr indent="0" lvl="0" marL="457200" rtl="0" algn="just">
              <a:lnSpc>
                <a:spcPct val="100000"/>
              </a:lnSpc>
              <a:spcBef>
                <a:spcPts val="480"/>
              </a:spcBef>
              <a:spcAft>
                <a:spcPts val="0"/>
              </a:spcAft>
              <a:buClr>
                <a:schemeClr val="dk1"/>
              </a:buClr>
              <a:buSzPct val="75000"/>
              <a:buFont typeface="Arial"/>
              <a:buNone/>
            </a:pPr>
            <a:r>
              <a:t/>
            </a:r>
            <a:endParaRPr sz="2400">
              <a:solidFill>
                <a:schemeClr val="dk1"/>
              </a:solidFill>
              <a:latin typeface="Times"/>
              <a:ea typeface="Times"/>
              <a:cs typeface="Times"/>
              <a:sym typeface="Times"/>
            </a:endParaRPr>
          </a:p>
          <a:p>
            <a:pPr indent="-285750" lvl="0" marL="342900" rtl="0" algn="just">
              <a:lnSpc>
                <a:spcPct val="100000"/>
              </a:lnSpc>
              <a:spcBef>
                <a:spcPts val="480"/>
              </a:spcBef>
              <a:spcAft>
                <a:spcPts val="0"/>
              </a:spcAft>
              <a:buClr>
                <a:schemeClr val="dk1"/>
              </a:buClr>
              <a:buSzPct val="100000"/>
              <a:buChar char="•"/>
            </a:pPr>
            <a:r>
              <a:rPr b="1" lang="en" sz="2400">
                <a:solidFill>
                  <a:schemeClr val="dk1"/>
                </a:solidFill>
                <a:latin typeface="Times"/>
                <a:ea typeface="Times"/>
                <a:cs typeface="Times"/>
                <a:sym typeface="Times"/>
              </a:rPr>
              <a:t>Longitudinal Research- </a:t>
            </a:r>
            <a:r>
              <a:rPr lang="en" sz="2400">
                <a:solidFill>
                  <a:schemeClr val="dk1"/>
                </a:solidFill>
                <a:latin typeface="Times"/>
                <a:ea typeface="Times"/>
                <a:cs typeface="Times"/>
                <a:sym typeface="Times"/>
              </a:rPr>
              <a:t>For Long time period</a:t>
            </a:r>
            <a:endParaRPr sz="2400">
              <a:solidFill>
                <a:schemeClr val="dk1"/>
              </a:solidFill>
              <a:latin typeface="Times"/>
              <a:ea typeface="Times"/>
              <a:cs typeface="Times"/>
              <a:sym typeface="Times"/>
            </a:endParaRPr>
          </a:p>
          <a:p>
            <a:pPr indent="0" lvl="0" marL="457200" rtl="0" algn="just">
              <a:lnSpc>
                <a:spcPct val="100000"/>
              </a:lnSpc>
              <a:spcBef>
                <a:spcPts val="480"/>
              </a:spcBef>
              <a:spcAft>
                <a:spcPts val="0"/>
              </a:spcAft>
              <a:buClr>
                <a:schemeClr val="dk1"/>
              </a:buClr>
              <a:buSzPct val="75000"/>
              <a:buFont typeface="Arial"/>
              <a:buNone/>
            </a:pPr>
            <a:r>
              <a:rPr lang="en" sz="2400">
                <a:solidFill>
                  <a:schemeClr val="dk1"/>
                </a:solidFill>
                <a:latin typeface="Times"/>
                <a:ea typeface="Times"/>
                <a:cs typeface="Times"/>
                <a:sym typeface="Times"/>
              </a:rPr>
              <a:t>Ex: Universe/Galaxy</a:t>
            </a:r>
            <a:endParaRPr sz="2400">
              <a:solidFill>
                <a:schemeClr val="dk1"/>
              </a:solidFill>
              <a:latin typeface="Times"/>
              <a:ea typeface="Times"/>
              <a:cs typeface="Times"/>
              <a:sym typeface="Times"/>
            </a:endParaRPr>
          </a:p>
          <a:p>
            <a:pPr indent="-285750" lvl="0" marL="342900" rtl="0" algn="just">
              <a:lnSpc>
                <a:spcPct val="100000"/>
              </a:lnSpc>
              <a:spcBef>
                <a:spcPts val="480"/>
              </a:spcBef>
              <a:spcAft>
                <a:spcPts val="0"/>
              </a:spcAft>
              <a:buClr>
                <a:schemeClr val="dk1"/>
              </a:buClr>
              <a:buSzPct val="100000"/>
              <a:buChar char="•"/>
            </a:pPr>
            <a:r>
              <a:rPr b="1" lang="en" sz="2400">
                <a:solidFill>
                  <a:schemeClr val="dk1"/>
                </a:solidFill>
                <a:latin typeface="Times"/>
                <a:ea typeface="Times"/>
                <a:cs typeface="Times"/>
                <a:sym typeface="Times"/>
              </a:rPr>
              <a:t>Field Setting Research</a:t>
            </a:r>
            <a:r>
              <a:rPr lang="en" sz="2400">
                <a:solidFill>
                  <a:schemeClr val="dk1"/>
                </a:solidFill>
                <a:latin typeface="Times"/>
                <a:ea typeface="Times"/>
                <a:cs typeface="Times"/>
                <a:sym typeface="Times"/>
              </a:rPr>
              <a:t>- Ex: Market Survey</a:t>
            </a:r>
            <a:endParaRPr sz="2400">
              <a:solidFill>
                <a:schemeClr val="dk1"/>
              </a:solidFill>
              <a:latin typeface="Times"/>
              <a:ea typeface="Times"/>
              <a:cs typeface="Times"/>
              <a:sym typeface="Times"/>
            </a:endParaRPr>
          </a:p>
          <a:p>
            <a:pPr indent="0" lvl="0" marL="457200" rtl="0" algn="just">
              <a:lnSpc>
                <a:spcPct val="100000"/>
              </a:lnSpc>
              <a:spcBef>
                <a:spcPts val="480"/>
              </a:spcBef>
              <a:spcAft>
                <a:spcPts val="0"/>
              </a:spcAft>
              <a:buNone/>
            </a:pPr>
            <a:r>
              <a:t/>
            </a:r>
            <a:endParaRPr sz="2400">
              <a:solidFill>
                <a:schemeClr val="dk1"/>
              </a:solidFill>
              <a:latin typeface="Times"/>
              <a:ea typeface="Times"/>
              <a:cs typeface="Times"/>
              <a:sym typeface="Times"/>
            </a:endParaRPr>
          </a:p>
          <a:p>
            <a:pPr indent="-285750" lvl="0" marL="342900" rtl="0" algn="just">
              <a:lnSpc>
                <a:spcPct val="100000"/>
              </a:lnSpc>
              <a:spcBef>
                <a:spcPts val="480"/>
              </a:spcBef>
              <a:spcAft>
                <a:spcPts val="0"/>
              </a:spcAft>
              <a:buClr>
                <a:schemeClr val="dk1"/>
              </a:buClr>
              <a:buSzPct val="100000"/>
              <a:buFont typeface="Times"/>
              <a:buChar char="•"/>
            </a:pPr>
            <a:r>
              <a:rPr b="1" lang="en" sz="2400">
                <a:solidFill>
                  <a:schemeClr val="dk1"/>
                </a:solidFill>
                <a:latin typeface="Times"/>
                <a:ea typeface="Times"/>
                <a:cs typeface="Times"/>
                <a:sym typeface="Times"/>
              </a:rPr>
              <a:t>Lab Research</a:t>
            </a:r>
            <a:r>
              <a:rPr lang="en" sz="2400">
                <a:solidFill>
                  <a:schemeClr val="dk1"/>
                </a:solidFill>
                <a:latin typeface="Times"/>
                <a:ea typeface="Times"/>
                <a:cs typeface="Times"/>
                <a:sym typeface="Times"/>
              </a:rPr>
              <a:t>- Ex: Medical results</a:t>
            </a:r>
            <a:endParaRPr sz="2400">
              <a:solidFill>
                <a:schemeClr val="dk1"/>
              </a:solidFill>
              <a:latin typeface="Times"/>
              <a:ea typeface="Times"/>
              <a:cs typeface="Times"/>
              <a:sym typeface="Times"/>
            </a:endParaRPr>
          </a:p>
          <a:p>
            <a:pPr indent="0" lvl="0" marL="457200" rtl="0" algn="just">
              <a:lnSpc>
                <a:spcPct val="100000"/>
              </a:lnSpc>
              <a:spcBef>
                <a:spcPts val="480"/>
              </a:spcBef>
              <a:spcAft>
                <a:spcPts val="0"/>
              </a:spcAft>
              <a:buNone/>
            </a:pPr>
            <a:r>
              <a:t/>
            </a:r>
            <a:endParaRPr sz="2400">
              <a:solidFill>
                <a:schemeClr val="dk1"/>
              </a:solidFill>
              <a:latin typeface="Times"/>
              <a:ea typeface="Times"/>
              <a:cs typeface="Times"/>
              <a:sym typeface="Times"/>
            </a:endParaRPr>
          </a:p>
          <a:p>
            <a:pPr indent="-285750" lvl="0" marL="342900" rtl="0" algn="just">
              <a:lnSpc>
                <a:spcPct val="100000"/>
              </a:lnSpc>
              <a:spcBef>
                <a:spcPts val="480"/>
              </a:spcBef>
              <a:spcAft>
                <a:spcPts val="0"/>
              </a:spcAft>
              <a:buClr>
                <a:schemeClr val="dk1"/>
              </a:buClr>
              <a:buSzPct val="100000"/>
              <a:buFont typeface="Times"/>
              <a:buChar char="•"/>
            </a:pPr>
            <a:r>
              <a:rPr b="1" lang="en" sz="2400">
                <a:solidFill>
                  <a:schemeClr val="dk1"/>
                </a:solidFill>
                <a:latin typeface="Times"/>
                <a:ea typeface="Times"/>
                <a:cs typeface="Times"/>
                <a:sym typeface="Times"/>
              </a:rPr>
              <a:t>Simulation</a:t>
            </a:r>
            <a:r>
              <a:rPr lang="en" sz="2400">
                <a:solidFill>
                  <a:schemeClr val="dk1"/>
                </a:solidFill>
                <a:latin typeface="Times"/>
                <a:ea typeface="Times"/>
                <a:cs typeface="Times"/>
                <a:sym typeface="Times"/>
              </a:rPr>
              <a:t>- Ex: Universe Related Topic</a:t>
            </a:r>
            <a:endParaRPr sz="2400">
              <a:solidFill>
                <a:schemeClr val="dk1"/>
              </a:solidFill>
              <a:latin typeface="Times"/>
              <a:ea typeface="Times"/>
              <a:cs typeface="Times"/>
              <a:sym typeface="Times"/>
            </a:endParaRPr>
          </a:p>
          <a:p>
            <a:pPr indent="0" lvl="0" marL="457200" rtl="0" algn="just">
              <a:lnSpc>
                <a:spcPct val="100000"/>
              </a:lnSpc>
              <a:spcBef>
                <a:spcPts val="480"/>
              </a:spcBef>
              <a:spcAft>
                <a:spcPts val="0"/>
              </a:spcAft>
              <a:buNone/>
            </a:pPr>
            <a:r>
              <a:t/>
            </a:r>
            <a:endParaRPr b="1" sz="2400">
              <a:solidFill>
                <a:schemeClr val="dk1"/>
              </a:solidFill>
              <a:latin typeface="Times"/>
              <a:ea typeface="Times"/>
              <a:cs typeface="Times"/>
              <a:sym typeface="Times"/>
            </a:endParaRPr>
          </a:p>
          <a:p>
            <a:pPr indent="-285750" lvl="0" marL="342900" rtl="0" algn="just">
              <a:lnSpc>
                <a:spcPct val="100000"/>
              </a:lnSpc>
              <a:spcBef>
                <a:spcPts val="480"/>
              </a:spcBef>
              <a:spcAft>
                <a:spcPts val="0"/>
              </a:spcAft>
              <a:buClr>
                <a:schemeClr val="dk1"/>
              </a:buClr>
              <a:buSzPct val="100000"/>
              <a:buFont typeface="Times"/>
              <a:buChar char="•"/>
            </a:pPr>
            <a:r>
              <a:rPr b="1" lang="en" sz="2400">
                <a:solidFill>
                  <a:schemeClr val="dk1"/>
                </a:solidFill>
                <a:latin typeface="Times"/>
                <a:ea typeface="Times"/>
                <a:cs typeface="Times"/>
                <a:sym typeface="Times"/>
              </a:rPr>
              <a:t>Historical Research</a:t>
            </a:r>
            <a:r>
              <a:rPr lang="en" sz="2400">
                <a:solidFill>
                  <a:schemeClr val="dk1"/>
                </a:solidFill>
                <a:latin typeface="Times"/>
                <a:ea typeface="Times"/>
                <a:cs typeface="Times"/>
                <a:sym typeface="Times"/>
              </a:rPr>
              <a:t>- Utilises historical sources like documents, remains etc., to study events or ideas of past</a:t>
            </a:r>
            <a:endParaRPr sz="2400">
              <a:solidFill>
                <a:schemeClr val="dk1"/>
              </a:solidFill>
              <a:latin typeface="Times"/>
              <a:ea typeface="Times"/>
              <a:cs typeface="Times"/>
              <a:sym typeface="Times"/>
            </a:endParaRPr>
          </a:p>
          <a:p>
            <a:pPr indent="0" lvl="0" marL="0" rtl="0" algn="just">
              <a:lnSpc>
                <a:spcPct val="100000"/>
              </a:lnSpc>
              <a:spcBef>
                <a:spcPts val="480"/>
              </a:spcBef>
              <a:spcAft>
                <a:spcPts val="0"/>
              </a:spcAft>
              <a:buClr>
                <a:schemeClr val="dk1"/>
              </a:buClr>
              <a:buSzPct val="75000"/>
              <a:buFont typeface="Arial"/>
              <a:buNone/>
            </a:pPr>
            <a:r>
              <a:t/>
            </a:r>
            <a:endParaRPr sz="2400">
              <a:solidFill>
                <a:schemeClr val="dk1"/>
              </a:solidFill>
              <a:latin typeface="Times"/>
              <a:ea typeface="Times"/>
              <a:cs typeface="Times"/>
              <a:sym typeface="Times"/>
            </a:endParaRPr>
          </a:p>
          <a:p>
            <a:pPr indent="0" lvl="0" marL="0" rtl="0" algn="l">
              <a:spcBef>
                <a:spcPts val="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200">
                <a:latin typeface="Times New Roman"/>
                <a:ea typeface="Times New Roman"/>
                <a:cs typeface="Times New Roman"/>
                <a:sym typeface="Times New Roman"/>
              </a:rPr>
              <a:t>Meaning of Research</a:t>
            </a:r>
            <a:endParaRPr>
              <a:latin typeface="Times New Roman"/>
              <a:ea typeface="Times New Roman"/>
              <a:cs typeface="Times New Roman"/>
              <a:sym typeface="Times New Roman"/>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20000"/>
              </a:lnSpc>
              <a:spcBef>
                <a:spcPts val="1000"/>
              </a:spcBef>
              <a:spcAft>
                <a:spcPts val="0"/>
              </a:spcAft>
              <a:buClr>
                <a:schemeClr val="dk1"/>
              </a:buClr>
              <a:buSzPts val="1100"/>
              <a:buFont typeface="Arial"/>
              <a:buNone/>
            </a:pPr>
            <a:r>
              <a:rPr lang="en" sz="2000">
                <a:solidFill>
                  <a:srgbClr val="B71E42"/>
                </a:solidFill>
                <a:latin typeface="Times New Roman"/>
                <a:ea typeface="Times New Roman"/>
                <a:cs typeface="Times New Roman"/>
                <a:sym typeface="Times New Roman"/>
              </a:rPr>
              <a:t>•</a:t>
            </a:r>
            <a:r>
              <a:rPr lang="en" sz="2000">
                <a:solidFill>
                  <a:schemeClr val="dk1"/>
                </a:solidFill>
                <a:latin typeface="Times New Roman"/>
                <a:ea typeface="Times New Roman"/>
                <a:cs typeface="Times New Roman"/>
                <a:sym typeface="Times New Roman"/>
              </a:rPr>
              <a:t>Research in common parlance refers to search for knowledge.</a:t>
            </a:r>
            <a:endParaRPr sz="2000">
              <a:solidFill>
                <a:schemeClr val="dk1"/>
              </a:solidFill>
              <a:latin typeface="Times New Roman"/>
              <a:ea typeface="Times New Roman"/>
              <a:cs typeface="Times New Roman"/>
              <a:sym typeface="Times New Roman"/>
            </a:endParaRPr>
          </a:p>
          <a:p>
            <a:pPr indent="0" lvl="0" marL="0" rtl="0" algn="l">
              <a:lnSpc>
                <a:spcPct val="120000"/>
              </a:lnSpc>
              <a:spcBef>
                <a:spcPts val="1000"/>
              </a:spcBef>
              <a:spcAft>
                <a:spcPts val="0"/>
              </a:spcAft>
              <a:buClr>
                <a:schemeClr val="dk1"/>
              </a:buClr>
              <a:buSzPts val="1100"/>
              <a:buFont typeface="Arial"/>
              <a:buNone/>
            </a:pPr>
            <a:r>
              <a:rPr lang="en" sz="2000">
                <a:solidFill>
                  <a:srgbClr val="B71E42"/>
                </a:solidFill>
                <a:latin typeface="Times New Roman"/>
                <a:ea typeface="Times New Roman"/>
                <a:cs typeface="Times New Roman"/>
                <a:sym typeface="Times New Roman"/>
              </a:rPr>
              <a:t>•</a:t>
            </a:r>
            <a:r>
              <a:rPr lang="en" sz="2000">
                <a:solidFill>
                  <a:schemeClr val="dk1"/>
                </a:solidFill>
                <a:latin typeface="Times New Roman"/>
                <a:ea typeface="Times New Roman"/>
                <a:cs typeface="Times New Roman"/>
                <a:sym typeface="Times New Roman"/>
              </a:rPr>
              <a:t>One can also define research as a scientific and systematic search for pertinent information on a specific topic.</a:t>
            </a:r>
            <a:endParaRPr sz="2000">
              <a:solidFill>
                <a:schemeClr val="dk1"/>
              </a:solidFill>
              <a:latin typeface="Times New Roman"/>
              <a:ea typeface="Times New Roman"/>
              <a:cs typeface="Times New Roman"/>
              <a:sym typeface="Times New Roman"/>
            </a:endParaRPr>
          </a:p>
          <a:p>
            <a:pPr indent="0" lvl="0" marL="0" rtl="0" algn="l">
              <a:lnSpc>
                <a:spcPct val="120000"/>
              </a:lnSpc>
              <a:spcBef>
                <a:spcPts val="1000"/>
              </a:spcBef>
              <a:spcAft>
                <a:spcPts val="0"/>
              </a:spcAft>
              <a:buClr>
                <a:schemeClr val="dk1"/>
              </a:buClr>
              <a:buSzPts val="1100"/>
              <a:buFont typeface="Arial"/>
              <a:buNone/>
            </a:pPr>
            <a:r>
              <a:rPr lang="en" sz="2000">
                <a:solidFill>
                  <a:srgbClr val="B71E42"/>
                </a:solidFill>
                <a:latin typeface="Times New Roman"/>
                <a:ea typeface="Times New Roman"/>
                <a:cs typeface="Times New Roman"/>
                <a:sym typeface="Times New Roman"/>
              </a:rPr>
              <a:t>•</a:t>
            </a:r>
            <a:r>
              <a:rPr lang="en" sz="2000">
                <a:solidFill>
                  <a:schemeClr val="dk1"/>
                </a:solidFill>
                <a:latin typeface="Times New Roman"/>
                <a:ea typeface="Times New Roman"/>
                <a:cs typeface="Times New Roman"/>
                <a:sym typeface="Times New Roman"/>
              </a:rPr>
              <a:t>Dictionary definition of research is a careful investigation or enquiry specially through search for new facts in any branch of knowledge.</a:t>
            </a:r>
            <a:endParaRPr sz="2000">
              <a:solidFill>
                <a:schemeClr val="dk1"/>
              </a:solidFill>
              <a:latin typeface="Times New Roman"/>
              <a:ea typeface="Times New Roman"/>
              <a:cs typeface="Times New Roman"/>
              <a:sym typeface="Times New Roman"/>
            </a:endParaRPr>
          </a:p>
          <a:p>
            <a:pPr indent="0" lvl="0" marL="0" rtl="0" algn="l">
              <a:spcBef>
                <a:spcPts val="0"/>
              </a:spcBef>
              <a:spcAft>
                <a:spcPts val="1200"/>
              </a:spcAft>
              <a:buNone/>
            </a:pPr>
            <a:r>
              <a:t/>
            </a:r>
            <a:endParaRPr>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marR="0" rtl="0" algn="l">
              <a:lnSpc>
                <a:spcPct val="100000"/>
              </a:lnSpc>
              <a:spcBef>
                <a:spcPts val="0"/>
              </a:spcBef>
              <a:spcAft>
                <a:spcPts val="0"/>
              </a:spcAft>
              <a:buNone/>
            </a:pPr>
            <a:r>
              <a:rPr lang="en" sz="3200">
                <a:latin typeface="Times New Roman"/>
                <a:ea typeface="Times New Roman"/>
                <a:cs typeface="Times New Roman"/>
                <a:sym typeface="Times New Roman"/>
              </a:rPr>
              <a:t>Definition of research according to Clifford woody</a:t>
            </a:r>
            <a:endParaRPr sz="3200">
              <a:latin typeface="Times New Roman"/>
              <a:ea typeface="Times New Roman"/>
              <a:cs typeface="Times New Roman"/>
              <a:sym typeface="Times New Roman"/>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lnSpc>
                <a:spcPct val="120000"/>
              </a:lnSpc>
              <a:spcBef>
                <a:spcPts val="1000"/>
              </a:spcBef>
              <a:spcAft>
                <a:spcPts val="0"/>
              </a:spcAft>
              <a:buClr>
                <a:schemeClr val="dk1"/>
              </a:buClr>
              <a:buSzPts val="1100"/>
              <a:buFont typeface="Arial"/>
              <a:buNone/>
            </a:pPr>
            <a:r>
              <a:rPr lang="en" sz="2000">
                <a:solidFill>
                  <a:srgbClr val="B71E42"/>
                </a:solidFill>
              </a:rPr>
              <a:t>•</a:t>
            </a:r>
            <a:r>
              <a:rPr lang="en" sz="2000">
                <a:solidFill>
                  <a:schemeClr val="dk1"/>
                </a:solidFill>
                <a:latin typeface="Times New Roman"/>
                <a:ea typeface="Times New Roman"/>
                <a:cs typeface="Times New Roman"/>
                <a:sym typeface="Times New Roman"/>
              </a:rPr>
              <a:t>Research comprises defining and redefining problems formulating hypothesis or suggested solutions, collecting, organising and evaluating data ,making deductions and reaching conclusions and at last carefully testing the conclusions to determine whether the fit in the formulated hypothesis.</a:t>
            </a:r>
            <a:endParaRPr sz="2000">
              <a:solidFill>
                <a:schemeClr val="dk1"/>
              </a:solidFill>
              <a:latin typeface="Times New Roman"/>
              <a:ea typeface="Times New Roman"/>
              <a:cs typeface="Times New Roman"/>
              <a:sym typeface="Times New Roman"/>
            </a:endParaRPr>
          </a:p>
          <a:p>
            <a:pPr indent="0" lvl="0" marL="0" rtl="0" algn="l">
              <a:spcBef>
                <a:spcPts val="0"/>
              </a:spcBef>
              <a:spcAft>
                <a:spcPts val="1200"/>
              </a:spcAft>
              <a:buNone/>
            </a:pPr>
            <a:r>
              <a:t/>
            </a:r>
            <a:endParaRPr>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200">
                <a:latin typeface="Times New Roman"/>
                <a:ea typeface="Times New Roman"/>
                <a:cs typeface="Times New Roman"/>
                <a:sym typeface="Times New Roman"/>
              </a:rPr>
              <a:t>Objectives of research</a:t>
            </a:r>
            <a:endParaRPr>
              <a:latin typeface="Times New Roman"/>
              <a:ea typeface="Times New Roman"/>
              <a:cs typeface="Times New Roman"/>
              <a:sym typeface="Times New Roman"/>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lnSpc>
                <a:spcPct val="120000"/>
              </a:lnSpc>
              <a:spcBef>
                <a:spcPts val="1000"/>
              </a:spcBef>
              <a:spcAft>
                <a:spcPts val="0"/>
              </a:spcAft>
              <a:buClr>
                <a:schemeClr val="dk1"/>
              </a:buClr>
              <a:buSzPts val="1100"/>
              <a:buFont typeface="Arial"/>
              <a:buNone/>
            </a:pPr>
            <a:r>
              <a:rPr lang="en" sz="2000">
                <a:solidFill>
                  <a:srgbClr val="B71E42"/>
                </a:solidFill>
              </a:rPr>
              <a:t>•</a:t>
            </a:r>
            <a:r>
              <a:rPr lang="en" sz="2000">
                <a:solidFill>
                  <a:schemeClr val="dk1"/>
                </a:solidFill>
                <a:latin typeface="Times New Roman"/>
                <a:ea typeface="Times New Roman"/>
                <a:cs typeface="Times New Roman"/>
                <a:sym typeface="Times New Roman"/>
              </a:rPr>
              <a:t>The purpose of research is to discover answers to questions through the applications of scientific procedures.</a:t>
            </a:r>
            <a:endParaRPr sz="2000">
              <a:solidFill>
                <a:schemeClr val="dk1"/>
              </a:solidFill>
              <a:latin typeface="Times New Roman"/>
              <a:ea typeface="Times New Roman"/>
              <a:cs typeface="Times New Roman"/>
              <a:sym typeface="Times New Roman"/>
            </a:endParaRPr>
          </a:p>
          <a:p>
            <a:pPr indent="0" lvl="0" marL="0" rtl="0" algn="just">
              <a:lnSpc>
                <a:spcPct val="120000"/>
              </a:lnSpc>
              <a:spcBef>
                <a:spcPts val="1000"/>
              </a:spcBef>
              <a:spcAft>
                <a:spcPts val="0"/>
              </a:spcAft>
              <a:buClr>
                <a:schemeClr val="dk1"/>
              </a:buClr>
              <a:buSzPts val="1100"/>
              <a:buFont typeface="Arial"/>
              <a:buNone/>
            </a:pPr>
            <a:r>
              <a:rPr lang="en" sz="2000">
                <a:solidFill>
                  <a:srgbClr val="B71E42"/>
                </a:solidFill>
                <a:latin typeface="Times New Roman"/>
                <a:ea typeface="Times New Roman"/>
                <a:cs typeface="Times New Roman"/>
                <a:sym typeface="Times New Roman"/>
              </a:rPr>
              <a:t>•</a:t>
            </a:r>
            <a:r>
              <a:rPr lang="en" sz="2000">
                <a:solidFill>
                  <a:schemeClr val="dk1"/>
                </a:solidFill>
                <a:latin typeface="Times New Roman"/>
                <a:ea typeface="Times New Roman"/>
                <a:cs typeface="Times New Roman"/>
                <a:sym typeface="Times New Roman"/>
              </a:rPr>
              <a:t>The main aim of research is to find out the truth which is hidden and which has not been discovered as yet.</a:t>
            </a:r>
            <a:endParaRPr sz="2000">
              <a:solidFill>
                <a:schemeClr val="dk1"/>
              </a:solidFill>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200">
                <a:latin typeface="Times New Roman"/>
                <a:ea typeface="Times New Roman"/>
                <a:cs typeface="Times New Roman"/>
                <a:sym typeface="Times New Roman"/>
              </a:rPr>
              <a:t>Some general objectives of research</a:t>
            </a:r>
            <a:endParaRPr>
              <a:latin typeface="Times New Roman"/>
              <a:ea typeface="Times New Roman"/>
              <a:cs typeface="Times New Roman"/>
              <a:sym typeface="Times New Roman"/>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10000"/>
          </a:bodyPr>
          <a:lstStyle/>
          <a:p>
            <a:pPr indent="0" lvl="0" marL="0" rtl="0" algn="just">
              <a:lnSpc>
                <a:spcPct val="120000"/>
              </a:lnSpc>
              <a:spcBef>
                <a:spcPts val="1000"/>
              </a:spcBef>
              <a:spcAft>
                <a:spcPts val="0"/>
              </a:spcAft>
              <a:buClr>
                <a:schemeClr val="dk1"/>
              </a:buClr>
              <a:buSzPct val="55000"/>
              <a:buFont typeface="Arial"/>
              <a:buNone/>
            </a:pPr>
            <a:r>
              <a:rPr lang="en" sz="2000">
                <a:solidFill>
                  <a:srgbClr val="B71E42"/>
                </a:solidFill>
              </a:rPr>
              <a:t>•</a:t>
            </a:r>
            <a:r>
              <a:rPr lang="en" sz="2000">
                <a:solidFill>
                  <a:schemeClr val="dk1"/>
                </a:solidFill>
                <a:latin typeface="Times New Roman"/>
                <a:ea typeface="Times New Roman"/>
                <a:cs typeface="Times New Roman"/>
                <a:sym typeface="Times New Roman"/>
              </a:rPr>
              <a:t>To gain familiarity with phenomenon or to achieve new insight into it(Studies with this object in the view are termed as exploratory or formulative research studies).</a:t>
            </a:r>
            <a:endParaRPr sz="2000">
              <a:solidFill>
                <a:schemeClr val="dk1"/>
              </a:solidFill>
              <a:latin typeface="Times New Roman"/>
              <a:ea typeface="Times New Roman"/>
              <a:cs typeface="Times New Roman"/>
              <a:sym typeface="Times New Roman"/>
            </a:endParaRPr>
          </a:p>
          <a:p>
            <a:pPr indent="0" lvl="0" marL="0" rtl="0" algn="just">
              <a:lnSpc>
                <a:spcPct val="120000"/>
              </a:lnSpc>
              <a:spcBef>
                <a:spcPts val="1000"/>
              </a:spcBef>
              <a:spcAft>
                <a:spcPts val="0"/>
              </a:spcAft>
              <a:buClr>
                <a:schemeClr val="dk1"/>
              </a:buClr>
              <a:buSzPct val="55000"/>
              <a:buFont typeface="Arial"/>
              <a:buNone/>
            </a:pPr>
            <a:r>
              <a:rPr lang="en" sz="2000">
                <a:solidFill>
                  <a:srgbClr val="B71E42"/>
                </a:solidFill>
                <a:latin typeface="Times New Roman"/>
                <a:ea typeface="Times New Roman"/>
                <a:cs typeface="Times New Roman"/>
                <a:sym typeface="Times New Roman"/>
              </a:rPr>
              <a:t>•</a:t>
            </a:r>
            <a:r>
              <a:rPr lang="en" sz="2000">
                <a:solidFill>
                  <a:schemeClr val="dk1"/>
                </a:solidFill>
                <a:latin typeface="Times New Roman"/>
                <a:ea typeface="Times New Roman"/>
                <a:cs typeface="Times New Roman"/>
                <a:sym typeface="Times New Roman"/>
              </a:rPr>
              <a:t>To portray accurately the characteristics of a particular individual,situations or a group(Descriptive research studies).</a:t>
            </a:r>
            <a:endParaRPr sz="2000">
              <a:solidFill>
                <a:schemeClr val="dk1"/>
              </a:solidFill>
              <a:latin typeface="Times New Roman"/>
              <a:ea typeface="Times New Roman"/>
              <a:cs typeface="Times New Roman"/>
              <a:sym typeface="Times New Roman"/>
            </a:endParaRPr>
          </a:p>
          <a:p>
            <a:pPr indent="0" lvl="0" marL="0" rtl="0" algn="just">
              <a:lnSpc>
                <a:spcPct val="120000"/>
              </a:lnSpc>
              <a:spcBef>
                <a:spcPts val="1000"/>
              </a:spcBef>
              <a:spcAft>
                <a:spcPts val="0"/>
              </a:spcAft>
              <a:buClr>
                <a:schemeClr val="dk1"/>
              </a:buClr>
              <a:buSzPct val="55000"/>
              <a:buFont typeface="Arial"/>
              <a:buNone/>
            </a:pPr>
            <a:r>
              <a:rPr lang="en" sz="2000">
                <a:solidFill>
                  <a:srgbClr val="B71E42"/>
                </a:solidFill>
                <a:latin typeface="Times New Roman"/>
                <a:ea typeface="Times New Roman"/>
                <a:cs typeface="Times New Roman"/>
                <a:sym typeface="Times New Roman"/>
              </a:rPr>
              <a:t>•</a:t>
            </a:r>
            <a:r>
              <a:rPr lang="en" sz="2000">
                <a:solidFill>
                  <a:schemeClr val="dk1"/>
                </a:solidFill>
                <a:latin typeface="Times New Roman"/>
                <a:ea typeface="Times New Roman"/>
                <a:cs typeface="Times New Roman"/>
                <a:sym typeface="Times New Roman"/>
              </a:rPr>
              <a:t>To determine the frequency with which something occurs or with which it is associated with something else(Diagnostic research studies).</a:t>
            </a:r>
            <a:endParaRPr sz="2000">
              <a:solidFill>
                <a:schemeClr val="dk1"/>
              </a:solidFill>
              <a:latin typeface="Times New Roman"/>
              <a:ea typeface="Times New Roman"/>
              <a:cs typeface="Times New Roman"/>
              <a:sym typeface="Times New Roman"/>
            </a:endParaRPr>
          </a:p>
          <a:p>
            <a:pPr indent="0" lvl="0" marL="0" rtl="0" algn="just">
              <a:lnSpc>
                <a:spcPct val="120000"/>
              </a:lnSpc>
              <a:spcBef>
                <a:spcPts val="1000"/>
              </a:spcBef>
              <a:spcAft>
                <a:spcPts val="0"/>
              </a:spcAft>
              <a:buClr>
                <a:schemeClr val="dk1"/>
              </a:buClr>
              <a:buSzPct val="55000"/>
              <a:buFont typeface="Arial"/>
              <a:buNone/>
            </a:pPr>
            <a:r>
              <a:rPr lang="en" sz="2000">
                <a:solidFill>
                  <a:srgbClr val="B71E42"/>
                </a:solidFill>
                <a:latin typeface="Times New Roman"/>
                <a:ea typeface="Times New Roman"/>
                <a:cs typeface="Times New Roman"/>
                <a:sym typeface="Times New Roman"/>
              </a:rPr>
              <a:t>•</a:t>
            </a:r>
            <a:r>
              <a:rPr lang="en" sz="2000">
                <a:solidFill>
                  <a:schemeClr val="dk1"/>
                </a:solidFill>
                <a:latin typeface="Times New Roman"/>
                <a:ea typeface="Times New Roman"/>
                <a:cs typeface="Times New Roman"/>
                <a:sym typeface="Times New Roman"/>
              </a:rPr>
              <a:t>To test a hypothesis of a casual relationship between variables(Hypothesis testing research studies).</a:t>
            </a:r>
            <a:endParaRPr sz="2000">
              <a:solidFill>
                <a:schemeClr val="dk1"/>
              </a:solidFill>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200">
                <a:latin typeface="Times New Roman"/>
                <a:ea typeface="Times New Roman"/>
                <a:cs typeface="Times New Roman"/>
                <a:sym typeface="Times New Roman"/>
              </a:rPr>
              <a:t>Types of research</a:t>
            </a:r>
            <a:endParaRPr>
              <a:latin typeface="Times New Roman"/>
              <a:ea typeface="Times New Roman"/>
              <a:cs typeface="Times New Roman"/>
              <a:sym typeface="Times New Roman"/>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lnSpc>
                <a:spcPct val="120000"/>
              </a:lnSpc>
              <a:spcBef>
                <a:spcPts val="1000"/>
              </a:spcBef>
              <a:spcAft>
                <a:spcPts val="0"/>
              </a:spcAft>
              <a:buClr>
                <a:schemeClr val="dk1"/>
              </a:buClr>
              <a:buSzPct val="64705"/>
              <a:buFont typeface="Arial"/>
              <a:buNone/>
            </a:pPr>
            <a:r>
              <a:rPr lang="en" sz="1700">
                <a:solidFill>
                  <a:srgbClr val="B71E42"/>
                </a:solidFill>
              </a:rPr>
              <a:t>•</a:t>
            </a:r>
            <a:r>
              <a:rPr lang="en" sz="1700">
                <a:solidFill>
                  <a:schemeClr val="dk1"/>
                </a:solidFill>
                <a:latin typeface="Times New Roman"/>
                <a:ea typeface="Times New Roman"/>
                <a:cs typeface="Times New Roman"/>
                <a:sym typeface="Times New Roman"/>
              </a:rPr>
              <a:t>Descriptive Research</a:t>
            </a:r>
            <a:endParaRPr sz="1700">
              <a:solidFill>
                <a:schemeClr val="dk1"/>
              </a:solidFill>
              <a:latin typeface="Times New Roman"/>
              <a:ea typeface="Times New Roman"/>
              <a:cs typeface="Times New Roman"/>
              <a:sym typeface="Times New Roman"/>
            </a:endParaRPr>
          </a:p>
          <a:p>
            <a:pPr indent="0" lvl="0" marL="0" rtl="0" algn="l">
              <a:lnSpc>
                <a:spcPct val="120000"/>
              </a:lnSpc>
              <a:spcBef>
                <a:spcPts val="1000"/>
              </a:spcBef>
              <a:spcAft>
                <a:spcPts val="0"/>
              </a:spcAft>
              <a:buClr>
                <a:schemeClr val="dk1"/>
              </a:buClr>
              <a:buSzPct val="64705"/>
              <a:buFont typeface="Arial"/>
              <a:buNone/>
            </a:pPr>
            <a:r>
              <a:rPr lang="en" sz="1700">
                <a:solidFill>
                  <a:srgbClr val="B71E42"/>
                </a:solidFill>
                <a:latin typeface="Times New Roman"/>
                <a:ea typeface="Times New Roman"/>
                <a:cs typeface="Times New Roman"/>
                <a:sym typeface="Times New Roman"/>
              </a:rPr>
              <a:t>•</a:t>
            </a:r>
            <a:r>
              <a:rPr lang="en" sz="1700">
                <a:solidFill>
                  <a:schemeClr val="dk1"/>
                </a:solidFill>
                <a:latin typeface="Times New Roman"/>
                <a:ea typeface="Times New Roman"/>
                <a:cs typeface="Times New Roman"/>
                <a:sym typeface="Times New Roman"/>
              </a:rPr>
              <a:t>Analytical Research</a:t>
            </a:r>
            <a:endParaRPr sz="1700">
              <a:solidFill>
                <a:schemeClr val="dk1"/>
              </a:solidFill>
              <a:latin typeface="Times New Roman"/>
              <a:ea typeface="Times New Roman"/>
              <a:cs typeface="Times New Roman"/>
              <a:sym typeface="Times New Roman"/>
            </a:endParaRPr>
          </a:p>
          <a:p>
            <a:pPr indent="0" lvl="0" marL="0" rtl="0" algn="l">
              <a:lnSpc>
                <a:spcPct val="120000"/>
              </a:lnSpc>
              <a:spcBef>
                <a:spcPts val="1000"/>
              </a:spcBef>
              <a:spcAft>
                <a:spcPts val="0"/>
              </a:spcAft>
              <a:buClr>
                <a:schemeClr val="dk1"/>
              </a:buClr>
              <a:buSzPct val="64705"/>
              <a:buFont typeface="Arial"/>
              <a:buNone/>
            </a:pPr>
            <a:r>
              <a:rPr lang="en" sz="1700">
                <a:solidFill>
                  <a:srgbClr val="B71E42"/>
                </a:solidFill>
                <a:latin typeface="Times New Roman"/>
                <a:ea typeface="Times New Roman"/>
                <a:cs typeface="Times New Roman"/>
                <a:sym typeface="Times New Roman"/>
              </a:rPr>
              <a:t>•</a:t>
            </a:r>
            <a:r>
              <a:rPr lang="en" sz="1700">
                <a:solidFill>
                  <a:schemeClr val="dk1"/>
                </a:solidFill>
                <a:latin typeface="Times New Roman"/>
                <a:ea typeface="Times New Roman"/>
                <a:cs typeface="Times New Roman"/>
                <a:sym typeface="Times New Roman"/>
              </a:rPr>
              <a:t>Applied Research</a:t>
            </a:r>
            <a:endParaRPr sz="1700">
              <a:solidFill>
                <a:schemeClr val="dk1"/>
              </a:solidFill>
              <a:latin typeface="Times New Roman"/>
              <a:ea typeface="Times New Roman"/>
              <a:cs typeface="Times New Roman"/>
              <a:sym typeface="Times New Roman"/>
            </a:endParaRPr>
          </a:p>
          <a:p>
            <a:pPr indent="0" lvl="0" marL="0" rtl="0" algn="l">
              <a:lnSpc>
                <a:spcPct val="120000"/>
              </a:lnSpc>
              <a:spcBef>
                <a:spcPts val="1000"/>
              </a:spcBef>
              <a:spcAft>
                <a:spcPts val="0"/>
              </a:spcAft>
              <a:buClr>
                <a:schemeClr val="dk1"/>
              </a:buClr>
              <a:buSzPct val="64705"/>
              <a:buFont typeface="Arial"/>
              <a:buNone/>
            </a:pPr>
            <a:r>
              <a:rPr lang="en" sz="1700">
                <a:solidFill>
                  <a:srgbClr val="B71E42"/>
                </a:solidFill>
                <a:latin typeface="Times New Roman"/>
                <a:ea typeface="Times New Roman"/>
                <a:cs typeface="Times New Roman"/>
                <a:sym typeface="Times New Roman"/>
              </a:rPr>
              <a:t>•</a:t>
            </a:r>
            <a:r>
              <a:rPr lang="en" sz="1700">
                <a:solidFill>
                  <a:schemeClr val="dk1"/>
                </a:solidFill>
                <a:latin typeface="Times New Roman"/>
                <a:ea typeface="Times New Roman"/>
                <a:cs typeface="Times New Roman"/>
                <a:sym typeface="Times New Roman"/>
              </a:rPr>
              <a:t>Fundamental Research</a:t>
            </a:r>
            <a:endParaRPr sz="1700">
              <a:solidFill>
                <a:schemeClr val="dk1"/>
              </a:solidFill>
              <a:latin typeface="Times New Roman"/>
              <a:ea typeface="Times New Roman"/>
              <a:cs typeface="Times New Roman"/>
              <a:sym typeface="Times New Roman"/>
            </a:endParaRPr>
          </a:p>
          <a:p>
            <a:pPr indent="0" lvl="0" marL="0" rtl="0" algn="l">
              <a:lnSpc>
                <a:spcPct val="120000"/>
              </a:lnSpc>
              <a:spcBef>
                <a:spcPts val="1000"/>
              </a:spcBef>
              <a:spcAft>
                <a:spcPts val="0"/>
              </a:spcAft>
              <a:buClr>
                <a:schemeClr val="dk1"/>
              </a:buClr>
              <a:buSzPct val="64705"/>
              <a:buFont typeface="Arial"/>
              <a:buNone/>
            </a:pPr>
            <a:r>
              <a:rPr lang="en" sz="1700">
                <a:solidFill>
                  <a:srgbClr val="B71E42"/>
                </a:solidFill>
                <a:latin typeface="Times New Roman"/>
                <a:ea typeface="Times New Roman"/>
                <a:cs typeface="Times New Roman"/>
                <a:sym typeface="Times New Roman"/>
              </a:rPr>
              <a:t>•</a:t>
            </a:r>
            <a:r>
              <a:rPr lang="en" sz="1700">
                <a:solidFill>
                  <a:schemeClr val="dk1"/>
                </a:solidFill>
                <a:latin typeface="Times New Roman"/>
                <a:ea typeface="Times New Roman"/>
                <a:cs typeface="Times New Roman"/>
                <a:sym typeface="Times New Roman"/>
              </a:rPr>
              <a:t>Quantitative Research</a:t>
            </a:r>
            <a:endParaRPr sz="1700">
              <a:solidFill>
                <a:schemeClr val="dk1"/>
              </a:solidFill>
              <a:latin typeface="Times New Roman"/>
              <a:ea typeface="Times New Roman"/>
              <a:cs typeface="Times New Roman"/>
              <a:sym typeface="Times New Roman"/>
            </a:endParaRPr>
          </a:p>
          <a:p>
            <a:pPr indent="0" lvl="0" marL="0" rtl="0" algn="l">
              <a:lnSpc>
                <a:spcPct val="120000"/>
              </a:lnSpc>
              <a:spcBef>
                <a:spcPts val="1000"/>
              </a:spcBef>
              <a:spcAft>
                <a:spcPts val="0"/>
              </a:spcAft>
              <a:buClr>
                <a:schemeClr val="dk1"/>
              </a:buClr>
              <a:buSzPct val="64705"/>
              <a:buFont typeface="Arial"/>
              <a:buNone/>
            </a:pPr>
            <a:r>
              <a:rPr lang="en" sz="1700">
                <a:solidFill>
                  <a:srgbClr val="B71E42"/>
                </a:solidFill>
                <a:latin typeface="Times New Roman"/>
                <a:ea typeface="Times New Roman"/>
                <a:cs typeface="Times New Roman"/>
                <a:sym typeface="Times New Roman"/>
              </a:rPr>
              <a:t>•</a:t>
            </a:r>
            <a:r>
              <a:rPr lang="en" sz="1700">
                <a:solidFill>
                  <a:schemeClr val="dk1"/>
                </a:solidFill>
                <a:latin typeface="Times New Roman"/>
                <a:ea typeface="Times New Roman"/>
                <a:cs typeface="Times New Roman"/>
                <a:sym typeface="Times New Roman"/>
              </a:rPr>
              <a:t>Qualitative Research</a:t>
            </a:r>
            <a:endParaRPr sz="1700">
              <a:solidFill>
                <a:schemeClr val="dk1"/>
              </a:solidFill>
              <a:latin typeface="Times New Roman"/>
              <a:ea typeface="Times New Roman"/>
              <a:cs typeface="Times New Roman"/>
              <a:sym typeface="Times New Roman"/>
            </a:endParaRPr>
          </a:p>
          <a:p>
            <a:pPr indent="0" lvl="0" marL="0" rtl="0" algn="l">
              <a:lnSpc>
                <a:spcPct val="120000"/>
              </a:lnSpc>
              <a:spcBef>
                <a:spcPts val="1000"/>
              </a:spcBef>
              <a:spcAft>
                <a:spcPts val="0"/>
              </a:spcAft>
              <a:buClr>
                <a:schemeClr val="dk1"/>
              </a:buClr>
              <a:buSzPct val="64705"/>
              <a:buFont typeface="Arial"/>
              <a:buNone/>
            </a:pPr>
            <a:r>
              <a:rPr lang="en" sz="1700">
                <a:solidFill>
                  <a:srgbClr val="B71E42"/>
                </a:solidFill>
                <a:latin typeface="Times New Roman"/>
                <a:ea typeface="Times New Roman"/>
                <a:cs typeface="Times New Roman"/>
                <a:sym typeface="Times New Roman"/>
              </a:rPr>
              <a:t>•</a:t>
            </a:r>
            <a:r>
              <a:rPr lang="en" sz="1700">
                <a:solidFill>
                  <a:schemeClr val="dk1"/>
                </a:solidFill>
                <a:latin typeface="Times New Roman"/>
                <a:ea typeface="Times New Roman"/>
                <a:cs typeface="Times New Roman"/>
                <a:sym typeface="Times New Roman"/>
              </a:rPr>
              <a:t>Conceptual Research</a:t>
            </a:r>
            <a:endParaRPr sz="1700">
              <a:solidFill>
                <a:schemeClr val="dk1"/>
              </a:solidFill>
              <a:latin typeface="Times New Roman"/>
              <a:ea typeface="Times New Roman"/>
              <a:cs typeface="Times New Roman"/>
              <a:sym typeface="Times New Roman"/>
            </a:endParaRPr>
          </a:p>
          <a:p>
            <a:pPr indent="0" lvl="0" marL="0" rtl="0" algn="l">
              <a:lnSpc>
                <a:spcPct val="120000"/>
              </a:lnSpc>
              <a:spcBef>
                <a:spcPts val="1000"/>
              </a:spcBef>
              <a:spcAft>
                <a:spcPts val="0"/>
              </a:spcAft>
              <a:buClr>
                <a:schemeClr val="dk1"/>
              </a:buClr>
              <a:buSzPct val="64705"/>
              <a:buFont typeface="Arial"/>
              <a:buNone/>
            </a:pPr>
            <a:r>
              <a:rPr lang="en" sz="1700">
                <a:solidFill>
                  <a:srgbClr val="B71E42"/>
                </a:solidFill>
                <a:latin typeface="Times New Roman"/>
                <a:ea typeface="Times New Roman"/>
                <a:cs typeface="Times New Roman"/>
                <a:sym typeface="Times New Roman"/>
              </a:rPr>
              <a:t>•</a:t>
            </a:r>
            <a:r>
              <a:rPr lang="en" sz="1700">
                <a:solidFill>
                  <a:schemeClr val="dk1"/>
                </a:solidFill>
                <a:latin typeface="Times New Roman"/>
                <a:ea typeface="Times New Roman"/>
                <a:cs typeface="Times New Roman"/>
                <a:sym typeface="Times New Roman"/>
              </a:rPr>
              <a:t>Empirical Research</a:t>
            </a:r>
            <a:endParaRPr sz="1700">
              <a:solidFill>
                <a:schemeClr val="dk1"/>
              </a:solidFill>
              <a:latin typeface="Times New Roman"/>
              <a:ea typeface="Times New Roman"/>
              <a:cs typeface="Times New Roman"/>
              <a:sym typeface="Times New Roman"/>
            </a:endParaRPr>
          </a:p>
          <a:p>
            <a:pPr indent="0" lvl="0" marL="0" rtl="0" algn="l">
              <a:lnSpc>
                <a:spcPct val="120000"/>
              </a:lnSpc>
              <a:spcBef>
                <a:spcPts val="1000"/>
              </a:spcBef>
              <a:spcAft>
                <a:spcPts val="0"/>
              </a:spcAft>
              <a:buClr>
                <a:schemeClr val="dk1"/>
              </a:buClr>
              <a:buSzPct val="64705"/>
              <a:buFont typeface="Arial"/>
              <a:buNone/>
            </a:pPr>
            <a:r>
              <a:rPr lang="en" sz="1700">
                <a:solidFill>
                  <a:srgbClr val="B71E42"/>
                </a:solidFill>
                <a:latin typeface="Times New Roman"/>
                <a:ea typeface="Times New Roman"/>
                <a:cs typeface="Times New Roman"/>
                <a:sym typeface="Times New Roman"/>
              </a:rPr>
              <a:t>•</a:t>
            </a:r>
            <a:r>
              <a:rPr lang="en" sz="1700">
                <a:solidFill>
                  <a:schemeClr val="dk1"/>
                </a:solidFill>
                <a:latin typeface="Times New Roman"/>
                <a:ea typeface="Times New Roman"/>
                <a:cs typeface="Times New Roman"/>
                <a:sym typeface="Times New Roman"/>
              </a:rPr>
              <a:t>some other types of research</a:t>
            </a:r>
            <a:endParaRPr sz="1700">
              <a:solidFill>
                <a:schemeClr val="dk1"/>
              </a:solidFill>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200">
                <a:latin typeface="Times New Roman"/>
                <a:ea typeface="Times New Roman"/>
                <a:cs typeface="Times New Roman"/>
                <a:sym typeface="Times New Roman"/>
              </a:rPr>
              <a:t>Descriptive vs analytical</a:t>
            </a:r>
            <a:endParaRPr>
              <a:latin typeface="Times New Roman"/>
              <a:ea typeface="Times New Roman"/>
              <a:cs typeface="Times New Roman"/>
              <a:sym typeface="Times New Roman"/>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lnSpc>
                <a:spcPct val="100000"/>
              </a:lnSpc>
              <a:spcBef>
                <a:spcPts val="480"/>
              </a:spcBef>
              <a:spcAft>
                <a:spcPts val="0"/>
              </a:spcAft>
              <a:buClr>
                <a:schemeClr val="dk1"/>
              </a:buClr>
              <a:buSzPts val="2400"/>
              <a:buFont typeface="Arial"/>
              <a:buNone/>
            </a:pPr>
            <a:r>
              <a:rPr b="1" lang="en" sz="2400">
                <a:solidFill>
                  <a:schemeClr val="dk1"/>
                </a:solidFill>
                <a:latin typeface="Times"/>
                <a:ea typeface="Times"/>
                <a:cs typeface="Times"/>
                <a:sym typeface="Times"/>
              </a:rPr>
              <a:t>Descriptive research </a:t>
            </a:r>
            <a:r>
              <a:rPr lang="en" sz="2400">
                <a:solidFill>
                  <a:schemeClr val="dk1"/>
                </a:solidFill>
                <a:latin typeface="Times"/>
                <a:ea typeface="Times"/>
                <a:cs typeface="Times"/>
                <a:sym typeface="Times"/>
              </a:rPr>
              <a:t>concentrates on finding facts to ascertain the nature of something as it exists.</a:t>
            </a:r>
            <a:endParaRPr sz="2400">
              <a:solidFill>
                <a:schemeClr val="dk1"/>
              </a:solidFill>
              <a:latin typeface="Times"/>
              <a:ea typeface="Times"/>
              <a:cs typeface="Times"/>
              <a:sym typeface="Times"/>
            </a:endParaRPr>
          </a:p>
          <a:p>
            <a:pPr indent="0" lvl="0" marL="0" rtl="0" algn="just">
              <a:lnSpc>
                <a:spcPct val="100000"/>
              </a:lnSpc>
              <a:spcBef>
                <a:spcPts val="480"/>
              </a:spcBef>
              <a:spcAft>
                <a:spcPts val="0"/>
              </a:spcAft>
              <a:buClr>
                <a:schemeClr val="dk1"/>
              </a:buClr>
              <a:buSzPts val="2400"/>
              <a:buFont typeface="Arial"/>
              <a:buNone/>
            </a:pPr>
            <a:r>
              <a:rPr lang="en" sz="2400">
                <a:solidFill>
                  <a:schemeClr val="dk1"/>
                </a:solidFill>
                <a:latin typeface="Times"/>
                <a:ea typeface="Times"/>
                <a:cs typeface="Times"/>
                <a:sym typeface="Times"/>
              </a:rPr>
              <a:t>Features: Researcher has no control over the variables</a:t>
            </a:r>
            <a:endParaRPr sz="2400">
              <a:solidFill>
                <a:schemeClr val="dk1"/>
              </a:solidFill>
              <a:latin typeface="Times"/>
              <a:ea typeface="Times"/>
              <a:cs typeface="Times"/>
              <a:sym typeface="Times"/>
            </a:endParaRPr>
          </a:p>
          <a:p>
            <a:pPr indent="0" lvl="0" marL="0" rtl="0" algn="just">
              <a:lnSpc>
                <a:spcPct val="100000"/>
              </a:lnSpc>
              <a:spcBef>
                <a:spcPts val="480"/>
              </a:spcBef>
              <a:spcAft>
                <a:spcPts val="0"/>
              </a:spcAft>
              <a:buClr>
                <a:schemeClr val="dk1"/>
              </a:buClr>
              <a:buSzPts val="2400"/>
              <a:buFont typeface="Arial"/>
              <a:buNone/>
            </a:pPr>
            <a:r>
              <a:rPr lang="en" sz="2400">
                <a:solidFill>
                  <a:schemeClr val="dk1"/>
                </a:solidFill>
                <a:latin typeface="Times"/>
                <a:ea typeface="Times"/>
                <a:cs typeface="Times"/>
                <a:sym typeface="Times"/>
              </a:rPr>
              <a:t>Ex: Customer Preferences, Frequency of shopping.</a:t>
            </a:r>
            <a:endParaRPr sz="2400">
              <a:solidFill>
                <a:schemeClr val="dk1"/>
              </a:solidFill>
              <a:latin typeface="Times"/>
              <a:ea typeface="Times"/>
              <a:cs typeface="Times"/>
              <a:sym typeface="Times"/>
            </a:endParaRPr>
          </a:p>
          <a:p>
            <a:pPr indent="0" lvl="0" marL="0" rtl="0" algn="just">
              <a:lnSpc>
                <a:spcPct val="100000"/>
              </a:lnSpc>
              <a:spcBef>
                <a:spcPts val="480"/>
              </a:spcBef>
              <a:spcAft>
                <a:spcPts val="0"/>
              </a:spcAft>
              <a:buClr>
                <a:schemeClr val="dk1"/>
              </a:buClr>
              <a:buSzPts val="2400"/>
              <a:buFont typeface="Arial"/>
              <a:buNone/>
            </a:pPr>
            <a:r>
              <a:rPr lang="en" sz="2400">
                <a:solidFill>
                  <a:schemeClr val="dk1"/>
                </a:solidFill>
                <a:latin typeface="Times"/>
                <a:ea typeface="Times"/>
                <a:cs typeface="Times"/>
                <a:sym typeface="Times"/>
              </a:rPr>
              <a:t>Methods used: Survey Method</a:t>
            </a:r>
            <a:endParaRPr sz="2400">
              <a:solidFill>
                <a:schemeClr val="dk1"/>
              </a:solidFill>
              <a:latin typeface="Times"/>
              <a:ea typeface="Times"/>
              <a:cs typeface="Times"/>
              <a:sym typeface="Times"/>
            </a:endParaRPr>
          </a:p>
          <a:p>
            <a:pPr indent="0" lvl="0" marL="0" rtl="0" algn="just">
              <a:lnSpc>
                <a:spcPct val="100000"/>
              </a:lnSpc>
              <a:spcBef>
                <a:spcPts val="480"/>
              </a:spcBef>
              <a:spcAft>
                <a:spcPts val="0"/>
              </a:spcAft>
              <a:buClr>
                <a:schemeClr val="dk1"/>
              </a:buClr>
              <a:buSzPts val="2400"/>
              <a:buFont typeface="Arial"/>
              <a:buNone/>
            </a:pPr>
            <a:r>
              <a:rPr lang="en" sz="2400">
                <a:solidFill>
                  <a:schemeClr val="dk1"/>
                </a:solidFill>
                <a:latin typeface="Times"/>
                <a:ea typeface="Times"/>
                <a:cs typeface="Times"/>
                <a:sym typeface="Times"/>
              </a:rPr>
              <a:t> In </a:t>
            </a:r>
            <a:r>
              <a:rPr b="1" lang="en" sz="2400">
                <a:solidFill>
                  <a:schemeClr val="dk1"/>
                </a:solidFill>
                <a:latin typeface="Times"/>
                <a:ea typeface="Times"/>
                <a:cs typeface="Times"/>
                <a:sym typeface="Times"/>
              </a:rPr>
              <a:t>contrast, analytical research </a:t>
            </a:r>
            <a:r>
              <a:rPr lang="en" sz="2400">
                <a:solidFill>
                  <a:schemeClr val="dk1"/>
                </a:solidFill>
                <a:latin typeface="Times"/>
                <a:ea typeface="Times"/>
                <a:cs typeface="Times"/>
                <a:sym typeface="Times"/>
              </a:rPr>
              <a:t>is concerned with determining validity of hypothesis based on analysis of facts collected.</a:t>
            </a:r>
            <a:endParaRPr sz="3200">
              <a:solidFill>
                <a:schemeClr val="dk1"/>
              </a:solidFill>
              <a:latin typeface="Calibri"/>
              <a:ea typeface="Calibri"/>
              <a:cs typeface="Calibri"/>
              <a:sym typeface="Calibri"/>
            </a:endParaRPr>
          </a:p>
          <a:p>
            <a:pPr indent="0" lvl="0" marL="0" rtl="0" algn="l">
              <a:spcBef>
                <a:spcPts val="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457200" rtl="0" algn="just">
              <a:spcBef>
                <a:spcPts val="0"/>
              </a:spcBef>
              <a:spcAft>
                <a:spcPts val="0"/>
              </a:spcAft>
              <a:buNone/>
            </a:pPr>
            <a:r>
              <a:rPr b="1" lang="en">
                <a:latin typeface="Times"/>
                <a:ea typeface="Times"/>
                <a:cs typeface="Times"/>
                <a:sym typeface="Times"/>
              </a:rPr>
              <a:t>Applied research vs Fundamental research</a:t>
            </a:r>
            <a:endParaRPr/>
          </a:p>
        </p:txBody>
      </p:sp>
      <p:sp>
        <p:nvSpPr>
          <p:cNvPr id="97" name="Google Shape;97;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20000"/>
          </a:bodyPr>
          <a:lstStyle/>
          <a:p>
            <a:pPr indent="-289560" lvl="0" marL="342900" rtl="0" algn="just">
              <a:lnSpc>
                <a:spcPct val="100000"/>
              </a:lnSpc>
              <a:spcBef>
                <a:spcPts val="0"/>
              </a:spcBef>
              <a:spcAft>
                <a:spcPts val="0"/>
              </a:spcAft>
              <a:buClr>
                <a:schemeClr val="dk1"/>
              </a:buClr>
              <a:buSzPct val="100000"/>
              <a:buChar char="•"/>
            </a:pPr>
            <a:r>
              <a:rPr b="1" lang="en" sz="2800">
                <a:solidFill>
                  <a:schemeClr val="dk1"/>
                </a:solidFill>
                <a:latin typeface="Times"/>
                <a:ea typeface="Times"/>
                <a:cs typeface="Times"/>
                <a:sym typeface="Times"/>
              </a:rPr>
              <a:t>Applied research </a:t>
            </a:r>
            <a:r>
              <a:rPr lang="en" sz="2800">
                <a:solidFill>
                  <a:schemeClr val="dk1"/>
                </a:solidFill>
                <a:latin typeface="Times"/>
                <a:ea typeface="Times"/>
                <a:cs typeface="Times"/>
                <a:sym typeface="Times"/>
              </a:rPr>
              <a:t>is carried out to find answers to </a:t>
            </a:r>
            <a:r>
              <a:rPr b="1" lang="en" sz="2800">
                <a:solidFill>
                  <a:schemeClr val="dk1"/>
                </a:solidFill>
                <a:latin typeface="Times"/>
                <a:ea typeface="Times"/>
                <a:cs typeface="Times"/>
                <a:sym typeface="Times"/>
              </a:rPr>
              <a:t>practical problems</a:t>
            </a:r>
            <a:r>
              <a:rPr lang="en" sz="2800">
                <a:solidFill>
                  <a:schemeClr val="dk1"/>
                </a:solidFill>
                <a:latin typeface="Times"/>
                <a:ea typeface="Times"/>
                <a:cs typeface="Times"/>
                <a:sym typeface="Times"/>
              </a:rPr>
              <a:t> to be solved and as an aid in decision making in different areas including product design, process design and policy making. </a:t>
            </a:r>
            <a:endParaRPr sz="2800">
              <a:solidFill>
                <a:schemeClr val="dk1"/>
              </a:solidFill>
              <a:latin typeface="Times"/>
              <a:ea typeface="Times"/>
              <a:cs typeface="Times"/>
              <a:sym typeface="Times"/>
            </a:endParaRPr>
          </a:p>
          <a:p>
            <a:pPr indent="0" lvl="0" marL="457200" rtl="0" algn="just">
              <a:lnSpc>
                <a:spcPct val="100000"/>
              </a:lnSpc>
              <a:spcBef>
                <a:spcPts val="0"/>
              </a:spcBef>
              <a:spcAft>
                <a:spcPts val="0"/>
              </a:spcAft>
              <a:buClr>
                <a:schemeClr val="dk1"/>
              </a:buClr>
              <a:buSzPct val="64285"/>
              <a:buFont typeface="Arial"/>
              <a:buNone/>
            </a:pPr>
            <a:r>
              <a:rPr lang="en" sz="2800">
                <a:solidFill>
                  <a:schemeClr val="dk1"/>
                </a:solidFill>
                <a:latin typeface="Times"/>
                <a:ea typeface="Times"/>
                <a:cs typeface="Times"/>
                <a:sym typeface="Times"/>
              </a:rPr>
              <a:t>Ex: Researcher to identify social, economic or political trends that may affect a particular institution. </a:t>
            </a:r>
            <a:endParaRPr sz="2800">
              <a:solidFill>
                <a:schemeClr val="dk1"/>
              </a:solidFill>
              <a:latin typeface="Times"/>
              <a:ea typeface="Times"/>
              <a:cs typeface="Times"/>
              <a:sym typeface="Times"/>
            </a:endParaRPr>
          </a:p>
          <a:p>
            <a:pPr indent="-165100" lvl="0" marL="342900" rtl="0" algn="just">
              <a:lnSpc>
                <a:spcPct val="100000"/>
              </a:lnSpc>
              <a:spcBef>
                <a:spcPts val="560"/>
              </a:spcBef>
              <a:spcAft>
                <a:spcPts val="0"/>
              </a:spcAft>
              <a:buClr>
                <a:schemeClr val="dk1"/>
              </a:buClr>
              <a:buSzPct val="100000"/>
              <a:buFont typeface="Arial"/>
              <a:buNone/>
            </a:pPr>
            <a:r>
              <a:t/>
            </a:r>
            <a:endParaRPr sz="2800">
              <a:solidFill>
                <a:schemeClr val="dk1"/>
              </a:solidFill>
              <a:latin typeface="Times"/>
              <a:ea typeface="Times"/>
              <a:cs typeface="Times"/>
              <a:sym typeface="Times"/>
            </a:endParaRPr>
          </a:p>
          <a:p>
            <a:pPr indent="-289560" lvl="0" marL="342900" rtl="0" algn="just">
              <a:lnSpc>
                <a:spcPct val="100000"/>
              </a:lnSpc>
              <a:spcBef>
                <a:spcPts val="560"/>
              </a:spcBef>
              <a:spcAft>
                <a:spcPts val="0"/>
              </a:spcAft>
              <a:buClr>
                <a:schemeClr val="dk1"/>
              </a:buClr>
              <a:buSzPct val="100000"/>
              <a:buChar char="•"/>
            </a:pPr>
            <a:r>
              <a:rPr b="1" lang="en" sz="2800">
                <a:solidFill>
                  <a:schemeClr val="dk1"/>
                </a:solidFill>
                <a:latin typeface="Times"/>
                <a:ea typeface="Times"/>
                <a:cs typeface="Times"/>
                <a:sym typeface="Times"/>
              </a:rPr>
              <a:t>Fundamental research </a:t>
            </a:r>
            <a:r>
              <a:rPr lang="en" sz="2800">
                <a:solidFill>
                  <a:schemeClr val="dk1"/>
                </a:solidFill>
                <a:latin typeface="Times"/>
                <a:ea typeface="Times"/>
                <a:cs typeface="Times"/>
                <a:sym typeface="Times"/>
              </a:rPr>
              <a:t>is carried out as more to satisfy intellectual curiosity, than with the intention of using the research findings for any immediate practical application.</a:t>
            </a:r>
            <a:endParaRPr sz="2800">
              <a:solidFill>
                <a:schemeClr val="dk1"/>
              </a:solidFill>
              <a:latin typeface="Times"/>
              <a:ea typeface="Times"/>
              <a:cs typeface="Times"/>
              <a:sym typeface="Times"/>
            </a:endParaRPr>
          </a:p>
          <a:p>
            <a:pPr indent="0" lvl="0" marL="457200" rtl="0" algn="just">
              <a:lnSpc>
                <a:spcPct val="100000"/>
              </a:lnSpc>
              <a:spcBef>
                <a:spcPts val="560"/>
              </a:spcBef>
              <a:spcAft>
                <a:spcPts val="0"/>
              </a:spcAft>
              <a:buClr>
                <a:schemeClr val="dk1"/>
              </a:buClr>
              <a:buSzPct val="64285"/>
              <a:buFont typeface="Arial"/>
              <a:buNone/>
            </a:pPr>
            <a:r>
              <a:rPr lang="en" sz="2800">
                <a:solidFill>
                  <a:schemeClr val="dk1"/>
                </a:solidFill>
                <a:latin typeface="Times"/>
                <a:ea typeface="Times"/>
                <a:cs typeface="Times"/>
                <a:sym typeface="Times"/>
              </a:rPr>
              <a:t>Ex: Some natural phenomenon/ relating to pure mathematical generalisations about human behaviour</a:t>
            </a:r>
            <a:endParaRPr sz="2800">
              <a:solidFill>
                <a:schemeClr val="dk1"/>
              </a:solidFill>
              <a:latin typeface="Times"/>
              <a:ea typeface="Times"/>
              <a:cs typeface="Times"/>
              <a:sym typeface="Times"/>
            </a:endParaRPr>
          </a:p>
          <a:p>
            <a:pPr indent="0" lvl="0" marL="0" rtl="0" algn="l">
              <a:spcBef>
                <a:spcPts val="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457200" rtl="0" algn="just">
              <a:spcBef>
                <a:spcPts val="0"/>
              </a:spcBef>
              <a:spcAft>
                <a:spcPts val="0"/>
              </a:spcAft>
              <a:buNone/>
            </a:pPr>
            <a:r>
              <a:rPr b="1" lang="en" sz="2400">
                <a:latin typeface="Times"/>
                <a:ea typeface="Times"/>
                <a:cs typeface="Times"/>
                <a:sym typeface="Times"/>
              </a:rPr>
              <a:t>Qualitative research vs Quantitative research</a:t>
            </a:r>
            <a:endParaRPr/>
          </a:p>
        </p:txBody>
      </p:sp>
      <p:sp>
        <p:nvSpPr>
          <p:cNvPr id="103" name="Google Shape;103;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342900" rtl="0" algn="just">
              <a:lnSpc>
                <a:spcPct val="100000"/>
              </a:lnSpc>
              <a:spcBef>
                <a:spcPts val="0"/>
              </a:spcBef>
              <a:spcAft>
                <a:spcPts val="0"/>
              </a:spcAft>
              <a:buClr>
                <a:schemeClr val="dk1"/>
              </a:buClr>
              <a:buSzPts val="2400"/>
              <a:buChar char="•"/>
            </a:pPr>
            <a:r>
              <a:rPr b="1" lang="en" sz="2400">
                <a:solidFill>
                  <a:schemeClr val="dk1"/>
                </a:solidFill>
                <a:latin typeface="Times"/>
                <a:ea typeface="Times"/>
                <a:cs typeface="Times"/>
                <a:sym typeface="Times"/>
              </a:rPr>
              <a:t>Qualitative research </a:t>
            </a:r>
            <a:r>
              <a:rPr lang="en" sz="2400">
                <a:solidFill>
                  <a:schemeClr val="dk1"/>
                </a:solidFill>
                <a:latin typeface="Times"/>
                <a:ea typeface="Times"/>
                <a:cs typeface="Times"/>
                <a:sym typeface="Times"/>
              </a:rPr>
              <a:t>studies such aspects of the research subject which are not quantifiable, and hence not subject to measurement and quantitative analysis. </a:t>
            </a:r>
            <a:endParaRPr sz="2400">
              <a:solidFill>
                <a:schemeClr val="dk1"/>
              </a:solidFill>
              <a:latin typeface="Times"/>
              <a:ea typeface="Times"/>
              <a:cs typeface="Times"/>
              <a:sym typeface="Times"/>
            </a:endParaRPr>
          </a:p>
          <a:p>
            <a:pPr indent="0" lvl="0" marL="457200" rtl="0" algn="just">
              <a:lnSpc>
                <a:spcPct val="100000"/>
              </a:lnSpc>
              <a:spcBef>
                <a:spcPts val="0"/>
              </a:spcBef>
              <a:spcAft>
                <a:spcPts val="0"/>
              </a:spcAft>
              <a:buClr>
                <a:schemeClr val="dk1"/>
              </a:buClr>
              <a:buSzPts val="1800"/>
              <a:buFont typeface="Arial"/>
              <a:buNone/>
            </a:pPr>
            <a:r>
              <a:rPr lang="en" sz="2400">
                <a:solidFill>
                  <a:schemeClr val="dk1"/>
                </a:solidFill>
                <a:latin typeface="Times"/>
                <a:ea typeface="Times"/>
                <a:cs typeface="Times"/>
                <a:sym typeface="Times"/>
              </a:rPr>
              <a:t>Ex: Human Behaviour</a:t>
            </a:r>
            <a:endParaRPr sz="2400">
              <a:solidFill>
                <a:schemeClr val="dk1"/>
              </a:solidFill>
              <a:latin typeface="Times"/>
              <a:ea typeface="Times"/>
              <a:cs typeface="Times"/>
              <a:sym typeface="Times"/>
            </a:endParaRPr>
          </a:p>
          <a:p>
            <a:pPr indent="-342900" lvl="0" marL="342900" rtl="0" algn="just">
              <a:lnSpc>
                <a:spcPct val="100000"/>
              </a:lnSpc>
              <a:spcBef>
                <a:spcPts val="480"/>
              </a:spcBef>
              <a:spcAft>
                <a:spcPts val="0"/>
              </a:spcAft>
              <a:buClr>
                <a:schemeClr val="dk1"/>
              </a:buClr>
              <a:buSzPts val="2400"/>
              <a:buFont typeface="Arial"/>
              <a:buNone/>
            </a:pPr>
            <a:r>
              <a:t/>
            </a:r>
            <a:endParaRPr sz="2400">
              <a:solidFill>
                <a:schemeClr val="dk1"/>
              </a:solidFill>
              <a:latin typeface="Times"/>
              <a:ea typeface="Times"/>
              <a:cs typeface="Times"/>
              <a:sym typeface="Times"/>
            </a:endParaRPr>
          </a:p>
          <a:p>
            <a:pPr indent="-342900" lvl="0" marL="342900" rtl="0" algn="just">
              <a:lnSpc>
                <a:spcPct val="100000"/>
              </a:lnSpc>
              <a:spcBef>
                <a:spcPts val="480"/>
              </a:spcBef>
              <a:spcAft>
                <a:spcPts val="0"/>
              </a:spcAft>
              <a:buClr>
                <a:schemeClr val="dk1"/>
              </a:buClr>
              <a:buSzPts val="2400"/>
              <a:buChar char="•"/>
            </a:pPr>
            <a:r>
              <a:rPr lang="en" sz="2400">
                <a:solidFill>
                  <a:schemeClr val="dk1"/>
                </a:solidFill>
                <a:latin typeface="Times"/>
                <a:ea typeface="Times"/>
                <a:cs typeface="Times"/>
                <a:sym typeface="Times"/>
              </a:rPr>
              <a:t>In </a:t>
            </a:r>
            <a:r>
              <a:rPr b="1" lang="en" sz="2400">
                <a:solidFill>
                  <a:schemeClr val="dk1"/>
                </a:solidFill>
                <a:latin typeface="Times"/>
                <a:ea typeface="Times"/>
                <a:cs typeface="Times"/>
                <a:sym typeface="Times"/>
              </a:rPr>
              <a:t>contrast quantitative </a:t>
            </a:r>
            <a:r>
              <a:rPr lang="en" sz="2400">
                <a:solidFill>
                  <a:schemeClr val="dk1"/>
                </a:solidFill>
                <a:latin typeface="Times"/>
                <a:ea typeface="Times"/>
                <a:cs typeface="Times"/>
                <a:sym typeface="Times"/>
              </a:rPr>
              <a:t>research make substantial use of measurements and quantitative analysis techniques. </a:t>
            </a:r>
            <a:endParaRPr sz="2400">
              <a:solidFill>
                <a:schemeClr val="dk1"/>
              </a:solidFill>
              <a:latin typeface="Times"/>
              <a:ea typeface="Times"/>
              <a:cs typeface="Times"/>
              <a:sym typeface="Times"/>
            </a:endParaRPr>
          </a:p>
          <a:p>
            <a:pPr indent="0" lvl="0" marL="457200" rtl="0" algn="just">
              <a:lnSpc>
                <a:spcPct val="100000"/>
              </a:lnSpc>
              <a:spcBef>
                <a:spcPts val="480"/>
              </a:spcBef>
              <a:spcAft>
                <a:spcPts val="0"/>
              </a:spcAft>
              <a:buClr>
                <a:schemeClr val="dk1"/>
              </a:buClr>
              <a:buSzPts val="1800"/>
              <a:buFont typeface="Arial"/>
              <a:buNone/>
            </a:pPr>
            <a:r>
              <a:rPr lang="en" sz="2400">
                <a:solidFill>
                  <a:schemeClr val="dk1"/>
                </a:solidFill>
                <a:latin typeface="Times"/>
                <a:ea typeface="Times"/>
                <a:cs typeface="Times"/>
                <a:sym typeface="Times"/>
              </a:rPr>
              <a:t>Ex: Share Market</a:t>
            </a:r>
            <a:endParaRPr sz="2400">
              <a:solidFill>
                <a:schemeClr val="dk1"/>
              </a:solidFill>
              <a:latin typeface="Times"/>
              <a:ea typeface="Times"/>
              <a:cs typeface="Times"/>
              <a:sym typeface="Times"/>
            </a:endParaRPr>
          </a:p>
          <a:p>
            <a:pPr indent="0" lvl="0" marL="0" rtl="0" algn="l">
              <a:spcBef>
                <a:spcPts val="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