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6" r:id="rId5"/>
    <p:sldId id="273" r:id="rId6"/>
    <p:sldId id="308" r:id="rId7"/>
    <p:sldId id="309" r:id="rId8"/>
    <p:sldId id="274" r:id="rId9"/>
    <p:sldId id="267" r:id="rId10"/>
    <p:sldId id="262" r:id="rId11"/>
    <p:sldId id="263" r:id="rId12"/>
    <p:sldId id="276" r:id="rId13"/>
    <p:sldId id="275" r:id="rId14"/>
    <p:sldId id="260" r:id="rId15"/>
    <p:sldId id="261" r:id="rId16"/>
    <p:sldId id="277" r:id="rId17"/>
    <p:sldId id="278" r:id="rId18"/>
    <p:sldId id="279" r:id="rId19"/>
    <p:sldId id="307" r:id="rId20"/>
    <p:sldId id="305" r:id="rId21"/>
    <p:sldId id="306" r:id="rId22"/>
    <p:sldId id="268" r:id="rId23"/>
    <p:sldId id="259" r:id="rId24"/>
    <p:sldId id="265" r:id="rId25"/>
    <p:sldId id="280" r:id="rId26"/>
    <p:sldId id="258" r:id="rId27"/>
    <p:sldId id="264" r:id="rId28"/>
    <p:sldId id="281" r:id="rId29"/>
    <p:sldId id="269" r:id="rId30"/>
    <p:sldId id="282" r:id="rId31"/>
    <p:sldId id="283" r:id="rId32"/>
    <p:sldId id="284" r:id="rId33"/>
    <p:sldId id="285" r:id="rId34"/>
    <p:sldId id="270" r:id="rId35"/>
    <p:sldId id="286" r:id="rId36"/>
    <p:sldId id="287" r:id="rId37"/>
    <p:sldId id="289" r:id="rId38"/>
    <p:sldId id="271" r:id="rId39"/>
    <p:sldId id="290" r:id="rId40"/>
    <p:sldId id="291" r:id="rId41"/>
    <p:sldId id="292" r:id="rId42"/>
    <p:sldId id="293" r:id="rId43"/>
    <p:sldId id="272" r:id="rId44"/>
    <p:sldId id="294" r:id="rId45"/>
    <p:sldId id="295" r:id="rId46"/>
    <p:sldId id="296" r:id="rId47"/>
    <p:sldId id="297" r:id="rId48"/>
    <p:sldId id="298" r:id="rId49"/>
    <p:sldId id="300" r:id="rId50"/>
    <p:sldId id="301" r:id="rId51"/>
    <p:sldId id="302" r:id="rId52"/>
    <p:sldId id="303" r:id="rId53"/>
    <p:sldId id="304" r:id="rId5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5DE910D-0183-4920-91AE-3F69C32EBCB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11/6/2024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044E4C6-2853-4B2D-8A18-EBE575EFF7F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82296EC-449A-46FF-B578-F27FE0A8781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11/6/2024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B95DBAC-65B7-4B2C-87D7-D8B479EA9AE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5AB995-3FF4-4347-99FB-BEA752099B89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11/6/2024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D1C5E47-1515-471D-873B-A474772CAB1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78541" y="788896"/>
            <a:ext cx="10103224" cy="5342964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trike="noStrike" spc="-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5</a:t>
            </a:r>
          </a:p>
          <a:p>
            <a:pPr algn="ctr">
              <a:lnSpc>
                <a:spcPct val="90000"/>
              </a:lnSpc>
            </a:pPr>
            <a:endParaRPr lang="en-US" sz="6000" b="1" strike="noStrike" spc="-1" dirty="0">
              <a:solidFill>
                <a:srgbClr val="000000"/>
              </a:solidFill>
              <a:latin typeface="Calibri Light"/>
            </a:endParaRP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Branching Control Structures, 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Loop-Control Structure, and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Continue and break Statements, 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Expressions, 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Command Substitution, 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Command Line Arguments and </a:t>
            </a:r>
          </a:p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Functions. </a:t>
            </a:r>
            <a:endParaRPr lang="en-US" sz="8800" b="1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12B-408B-48B4-8A1A-E80A3BEC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365040"/>
            <a:ext cx="11317574" cy="1325160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</a:rPr>
              <a:t>Iterate over all files in the current directory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CFDEC-2F90-41A0-A3C7-3B6903F4AA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2391064"/>
            <a:ext cx="10515240" cy="13251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 Iterate over all files in the current directory</a:t>
            </a:r>
          </a:p>
          <a:p>
            <a:pPr marL="0" indent="0">
              <a:buNone/>
            </a:pPr>
            <a:r>
              <a:rPr lang="en-US" sz="3200" dirty="0"/>
              <a:t>for file in *; do</a:t>
            </a:r>
          </a:p>
          <a:p>
            <a:pPr marL="0" indent="0">
              <a:buNone/>
            </a:pPr>
            <a:r>
              <a:rPr lang="en-US" sz="3200" dirty="0"/>
              <a:t>    echo "Processing file: $file"</a:t>
            </a:r>
          </a:p>
          <a:p>
            <a:pPr marL="0" indent="0">
              <a:buNone/>
            </a:pPr>
            <a:r>
              <a:rPr lang="en-US" sz="3200" dirty="0"/>
              <a:t>done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AE23F-F0E0-4F01-BCB7-D4A889879327}"/>
              </a:ext>
            </a:extLst>
          </p:cNvPr>
          <p:cNvSpPr/>
          <p:nvPr/>
        </p:nvSpPr>
        <p:spPr>
          <a:xfrm>
            <a:off x="8659906" y="3836912"/>
            <a:ext cx="30624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OUTPUT:</a:t>
            </a:r>
          </a:p>
          <a:p>
            <a:r>
              <a:rPr lang="en-IN" sz="2000" dirty="0"/>
              <a:t>Processing file: file1.txt</a:t>
            </a:r>
          </a:p>
          <a:p>
            <a:r>
              <a:rPr lang="en-IN" sz="2000" dirty="0"/>
              <a:t>Processing file: file2.txt</a:t>
            </a:r>
          </a:p>
          <a:p>
            <a:r>
              <a:rPr lang="en-IN" sz="2000" dirty="0"/>
              <a:t>Processing file: directory</a:t>
            </a:r>
          </a:p>
        </p:txBody>
      </p:sp>
    </p:spTree>
    <p:extLst>
      <p:ext uri="{BB962C8B-B14F-4D97-AF65-F5344CB8AC3E}">
        <p14:creationId xmlns:p14="http://schemas.microsoft.com/office/powerpoint/2010/main" val="158151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2978-C9EE-4BA2-8574-0C16916E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Nested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416FC-8C5E-4C08-B79D-F08C2AB431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365039"/>
            <a:ext cx="10515240" cy="6127921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#!/bin/bash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# Nested loop example</a:t>
            </a:r>
          </a:p>
          <a:p>
            <a:pPr marL="0" indent="0">
              <a:buNone/>
            </a:pPr>
            <a:r>
              <a:rPr lang="en-IN" sz="3200" dirty="0"/>
              <a:t>for (( i=1; i&lt;=3; i++ )); do</a:t>
            </a:r>
          </a:p>
          <a:p>
            <a:pPr marL="0" indent="0">
              <a:buNone/>
            </a:pPr>
            <a:r>
              <a:rPr lang="en-IN" sz="3200" dirty="0"/>
              <a:t>    echo "Outer loop iteration: $i"</a:t>
            </a:r>
          </a:p>
          <a:p>
            <a:pPr marL="0" indent="0">
              <a:buNone/>
            </a:pPr>
            <a:r>
              <a:rPr lang="en-IN" sz="3200" dirty="0"/>
              <a:t>    for (( j=1; j&lt;=2; </a:t>
            </a:r>
            <a:r>
              <a:rPr lang="en-IN" sz="3200" dirty="0" err="1"/>
              <a:t>j++</a:t>
            </a:r>
            <a:r>
              <a:rPr lang="en-IN" sz="3200" dirty="0"/>
              <a:t> )); do</a:t>
            </a:r>
          </a:p>
          <a:p>
            <a:pPr marL="0" indent="0">
              <a:buNone/>
            </a:pPr>
            <a:r>
              <a:rPr lang="en-IN" sz="3200" dirty="0"/>
              <a:t>        echo "Inner loop iteration: $j"</a:t>
            </a:r>
          </a:p>
          <a:p>
            <a:pPr marL="0" indent="0">
              <a:buNone/>
            </a:pPr>
            <a:r>
              <a:rPr lang="en-IN" sz="3200" dirty="0"/>
              <a:t>    done</a:t>
            </a:r>
          </a:p>
          <a:p>
            <a:pPr marL="0" indent="0">
              <a:buNone/>
            </a:pPr>
            <a:r>
              <a:rPr lang="en-IN" sz="3200" dirty="0"/>
              <a:t>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9BA4D-7C4C-44D7-8277-90BFA7FF937F}"/>
              </a:ext>
            </a:extLst>
          </p:cNvPr>
          <p:cNvSpPr/>
          <p:nvPr/>
        </p:nvSpPr>
        <p:spPr>
          <a:xfrm>
            <a:off x="7987552" y="2136339"/>
            <a:ext cx="31501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OUTPUT:</a:t>
            </a:r>
          </a:p>
          <a:p>
            <a:r>
              <a:rPr lang="en-IN" sz="2000" dirty="0"/>
              <a:t>Outer loop iteration: 1</a:t>
            </a:r>
          </a:p>
          <a:p>
            <a:r>
              <a:rPr lang="en-IN" sz="2000" dirty="0"/>
              <a:t>Inner loop iteration: 1</a:t>
            </a:r>
          </a:p>
          <a:p>
            <a:r>
              <a:rPr lang="en-IN" sz="2000" dirty="0"/>
              <a:t>Inner loop iteration: 2</a:t>
            </a:r>
          </a:p>
          <a:p>
            <a:r>
              <a:rPr lang="en-IN" sz="2000" dirty="0"/>
              <a:t>Outer loop iteration: 2</a:t>
            </a:r>
          </a:p>
          <a:p>
            <a:r>
              <a:rPr lang="en-IN" sz="2000" dirty="0"/>
              <a:t>Inner loop iteration: 1</a:t>
            </a:r>
          </a:p>
          <a:p>
            <a:r>
              <a:rPr lang="en-IN" sz="2000" dirty="0"/>
              <a:t>Inner loop iteration: 2</a:t>
            </a:r>
          </a:p>
          <a:p>
            <a:r>
              <a:rPr lang="en-IN" sz="2000" dirty="0"/>
              <a:t>Outer loop iteration: 3</a:t>
            </a:r>
          </a:p>
          <a:p>
            <a:r>
              <a:rPr lang="en-IN" sz="2000" dirty="0"/>
              <a:t>Inner loop iteration: 1</a:t>
            </a:r>
          </a:p>
          <a:p>
            <a:r>
              <a:rPr lang="en-IN" sz="2000" dirty="0"/>
              <a:t>Inner loop iteration: 2</a:t>
            </a:r>
          </a:p>
        </p:txBody>
      </p:sp>
    </p:spTree>
    <p:extLst>
      <p:ext uri="{BB962C8B-B14F-4D97-AF65-F5344CB8AC3E}">
        <p14:creationId xmlns:p14="http://schemas.microsoft.com/office/powerpoint/2010/main" val="270522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i="1" strike="noStrike" spc="-1" dirty="0">
                <a:solidFill>
                  <a:srgbClr val="C00000"/>
                </a:solidFill>
                <a:latin typeface="Calibri Light"/>
              </a:rPr>
              <a:t>WHILE</a:t>
            </a:r>
            <a:endParaRPr lang="en-US" sz="5400" b="1" i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9012240" y="1919520"/>
            <a:ext cx="2495880" cy="264384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SYNTAX: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while (expression)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{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   statement1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} </a:t>
            </a:r>
          </a:p>
        </p:txBody>
      </p:sp>
      <p:sp>
        <p:nvSpPr>
          <p:cNvPr id="135" name="CustomShape 3"/>
          <p:cNvSpPr/>
          <p:nvPr/>
        </p:nvSpPr>
        <p:spPr>
          <a:xfrm>
            <a:off x="239040" y="1458000"/>
            <a:ext cx="8163360" cy="4478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A while loop construct can be used to execute a set of statements repeatedly as long as a given condition is true.</a:t>
            </a:r>
            <a:endParaRPr lang="en-IN" sz="24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Firstly, the expression is evaluated to true or false.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• If expression is evaluated to false, the control comes out of the loop w/o executing the body of loop.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• If the expression is evaluated to true, the body of the loop is executed.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• After executing the body of the loop, the expression is again evaluated to true or false. This cycle continues until expression becomes false. 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380" y="192186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 dirty="0">
                <a:solidFill>
                  <a:srgbClr val="C00000"/>
                </a:solidFill>
                <a:latin typeface="Calibri Light"/>
              </a:rPr>
              <a:t>EXAMPLE</a:t>
            </a:r>
            <a:endParaRPr lang="en-US" sz="4400" b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48520" y="3130826"/>
            <a:ext cx="3475002" cy="367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Calibri"/>
              </a:rPr>
              <a:t>}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39400" y="1300320"/>
            <a:ext cx="234529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E42D32-5B70-4F84-954C-2B78237A3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47682" r="83207" b="29855"/>
          <a:stretch/>
        </p:blipFill>
        <p:spPr>
          <a:xfrm>
            <a:off x="7471133" y="1300320"/>
            <a:ext cx="1570383" cy="471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51423-A206-4EEA-815A-C4BD3B88C845}"/>
              </a:ext>
            </a:extLst>
          </p:cNvPr>
          <p:cNvSpPr txBox="1"/>
          <p:nvPr/>
        </p:nvSpPr>
        <p:spPr>
          <a:xfrm>
            <a:off x="7380484" y="574418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OUTPUT</a:t>
            </a: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2EE3AE48-C389-4BF9-B8AB-777B80A5E58C}"/>
              </a:ext>
            </a:extLst>
          </p:cNvPr>
          <p:cNvSpPr txBox="1"/>
          <p:nvPr/>
        </p:nvSpPr>
        <p:spPr>
          <a:xfrm>
            <a:off x="838080" y="1825560"/>
            <a:ext cx="5616508" cy="2809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88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b="0" strike="noStrike" spc="-1" dirty="0">
                <a:latin typeface="Calibri"/>
              </a:rPr>
              <a:t>#!/bin/sh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a=0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while [$a –lt 10]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echo “$a”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a=$(($a+1))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done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C7D091-28D0-44C9-8227-6C31116DBC7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4695" y="1349114"/>
            <a:ext cx="7195279" cy="482740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#!/bin/bash</a:t>
            </a:r>
          </a:p>
          <a:p>
            <a:pPr marL="0" indent="0">
              <a:buNone/>
            </a:pPr>
            <a:r>
              <a:rPr lang="en-US" sz="2400" dirty="0"/>
              <a:t># Prompt the user to enter a number</a:t>
            </a:r>
          </a:p>
          <a:p>
            <a:pPr marL="0" indent="0">
              <a:buNone/>
            </a:pPr>
            <a:r>
              <a:rPr lang="en-US" sz="2400" dirty="0"/>
              <a:t>echo "Enter a number (0 to exit):"</a:t>
            </a:r>
          </a:p>
          <a:p>
            <a:pPr marL="0" indent="0">
              <a:buNone/>
            </a:pPr>
            <a:r>
              <a:rPr lang="en-US" sz="2400" dirty="0"/>
              <a:t># Initialize the variable to store user input</a:t>
            </a:r>
          </a:p>
          <a:p>
            <a:pPr marL="0" indent="0">
              <a:buNone/>
            </a:pPr>
            <a:r>
              <a:rPr lang="en-US" sz="2400" dirty="0"/>
              <a:t>number=1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Execute the loop until the user enters 0</a:t>
            </a:r>
          </a:p>
          <a:p>
            <a:pPr marL="0" indent="0">
              <a:buNone/>
            </a:pPr>
            <a:r>
              <a:rPr lang="en-US" sz="2400" dirty="0"/>
              <a:t>while [ $number -ne 0 ]; do</a:t>
            </a:r>
          </a:p>
          <a:p>
            <a:pPr marL="0" indent="0">
              <a:buNone/>
            </a:pPr>
            <a:r>
              <a:rPr lang="en-US" sz="2400" dirty="0"/>
              <a:t>    read -r number</a:t>
            </a:r>
          </a:p>
          <a:p>
            <a:pPr marL="0" indent="0">
              <a:buNone/>
            </a:pPr>
            <a:r>
              <a:rPr lang="en-US" sz="2400" dirty="0"/>
              <a:t>    echo "You entered: $number"</a:t>
            </a:r>
          </a:p>
          <a:p>
            <a:pPr marL="0" indent="0">
              <a:buNone/>
            </a:pPr>
            <a:r>
              <a:rPr lang="en-US" sz="2400" dirty="0"/>
              <a:t>done</a:t>
            </a:r>
          </a:p>
          <a:p>
            <a:pPr marL="0" indent="0">
              <a:buNone/>
            </a:pPr>
            <a:r>
              <a:rPr lang="en-US" sz="2400" dirty="0"/>
              <a:t>echo "Exiting the loop</a:t>
            </a:r>
            <a:r>
              <a:rPr lang="en-US" dirty="0"/>
              <a:t>."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5684A-D58D-4288-94A2-6F7E71BFBC37}"/>
              </a:ext>
            </a:extLst>
          </p:cNvPr>
          <p:cNvSpPr/>
          <p:nvPr/>
        </p:nvSpPr>
        <p:spPr>
          <a:xfrm>
            <a:off x="7719931" y="2184898"/>
            <a:ext cx="38674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OUTPUT:</a:t>
            </a:r>
          </a:p>
          <a:p>
            <a:r>
              <a:rPr lang="en-IN" sz="2000" dirty="0"/>
              <a:t>Enter a number (0 to exit):</a:t>
            </a:r>
          </a:p>
          <a:p>
            <a:r>
              <a:rPr lang="en-IN" sz="2000" dirty="0"/>
              <a:t>5</a:t>
            </a:r>
          </a:p>
          <a:p>
            <a:r>
              <a:rPr lang="en-IN" sz="2000" dirty="0"/>
              <a:t>You entered: 5</a:t>
            </a:r>
          </a:p>
          <a:p>
            <a:r>
              <a:rPr lang="en-IN" sz="2000" dirty="0"/>
              <a:t>10</a:t>
            </a:r>
          </a:p>
          <a:p>
            <a:r>
              <a:rPr lang="en-IN" sz="2000" dirty="0"/>
              <a:t>You entered: 10</a:t>
            </a:r>
          </a:p>
          <a:p>
            <a:r>
              <a:rPr lang="en-IN" sz="2000" dirty="0"/>
              <a:t>0</a:t>
            </a:r>
          </a:p>
          <a:p>
            <a:r>
              <a:rPr lang="en-IN" sz="2000" dirty="0"/>
              <a:t>You entered: 0</a:t>
            </a:r>
          </a:p>
          <a:p>
            <a:r>
              <a:rPr lang="en-IN" sz="2000" dirty="0"/>
              <a:t>Exiting the loop.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1311B-508C-44A8-876C-F208C3288F18}"/>
              </a:ext>
            </a:extLst>
          </p:cNvPr>
          <p:cNvSpPr/>
          <p:nvPr/>
        </p:nvSpPr>
        <p:spPr>
          <a:xfrm>
            <a:off x="407516" y="411199"/>
            <a:ext cx="1117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Reading user input until a specific condition is met</a:t>
            </a:r>
            <a:endParaRPr lang="en-IN" sz="36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277125-95FC-43E2-865B-D3A388894C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4863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#!/bin/bash</a:t>
            </a:r>
          </a:p>
          <a:p>
            <a:pPr marL="0" indent="0">
              <a:buNone/>
            </a:pPr>
            <a:r>
              <a:rPr lang="en-US" sz="2800" dirty="0"/>
              <a:t># Prompt the user to enter the length of the Fibonacci sequence</a:t>
            </a:r>
          </a:p>
          <a:p>
            <a:pPr marL="0" indent="0">
              <a:buNone/>
            </a:pPr>
            <a:r>
              <a:rPr lang="en-US" sz="2800" dirty="0"/>
              <a:t>echo "Enter the length of the Fibonacci sequence:“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the user input</a:t>
            </a:r>
          </a:p>
          <a:p>
            <a:pPr marL="0" indent="0">
              <a:buNone/>
            </a:pPr>
            <a:r>
              <a:rPr lang="en-US" sz="2800" dirty="0"/>
              <a:t>read -r length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Initialize variables for Fibonacci sequence</a:t>
            </a:r>
          </a:p>
          <a:p>
            <a:pPr marL="0" indent="0">
              <a:buNone/>
            </a:pPr>
            <a:r>
              <a:rPr lang="en-US" sz="2800" dirty="0"/>
              <a:t>a=0</a:t>
            </a:r>
          </a:p>
          <a:p>
            <a:pPr marL="0" indent="0">
              <a:buNone/>
            </a:pPr>
            <a:r>
              <a:rPr lang="en-US" sz="2800" dirty="0"/>
              <a:t>b=1</a:t>
            </a:r>
          </a:p>
          <a:p>
            <a:pPr marL="0" indent="0">
              <a:buNone/>
            </a:pPr>
            <a:r>
              <a:rPr lang="en-US" sz="2800" dirty="0"/>
              <a:t>count=1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A83274-E3E4-4F28-AA51-D4B297CC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Generating a Fibonacci sequence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2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62E9D6-F964-47AC-A0B3-2B8F9E184BE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4754" y="539646"/>
            <a:ext cx="10978566" cy="563687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 Execute the loop to generate the Fibonacci sequence</a:t>
            </a:r>
          </a:p>
          <a:p>
            <a:pPr marL="0" indent="0">
              <a:buNone/>
            </a:pPr>
            <a:r>
              <a:rPr lang="en-US" sz="3200" dirty="0"/>
              <a:t>echo "Fibonacci sequence:“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while [ $count -le $length ]; do</a:t>
            </a:r>
          </a:p>
          <a:p>
            <a:pPr marL="0" indent="0">
              <a:buNone/>
            </a:pPr>
            <a:r>
              <a:rPr lang="en-US" sz="3200" dirty="0"/>
              <a:t>    echo -n "$a "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 err="1"/>
              <a:t>fn</a:t>
            </a:r>
            <a:r>
              <a:rPr lang="en-US" sz="3200" dirty="0"/>
              <a:t>=$((a + b))</a:t>
            </a:r>
          </a:p>
          <a:p>
            <a:pPr marL="0" indent="0">
              <a:buNone/>
            </a:pPr>
            <a:r>
              <a:rPr lang="en-US" sz="3200" dirty="0"/>
              <a:t>    a=$b</a:t>
            </a:r>
          </a:p>
          <a:p>
            <a:pPr marL="0" indent="0">
              <a:buNone/>
            </a:pPr>
            <a:r>
              <a:rPr lang="en-US" sz="3200" dirty="0"/>
              <a:t>    b=$</a:t>
            </a:r>
            <a:r>
              <a:rPr lang="en-US" sz="3200" dirty="0" err="1"/>
              <a:t>fn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((count++))</a:t>
            </a:r>
          </a:p>
          <a:p>
            <a:pPr marL="0" indent="0">
              <a:buNone/>
            </a:pPr>
            <a:r>
              <a:rPr lang="en-US" sz="3200" dirty="0"/>
              <a:t>Done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echo ""  # Print a newline after the sequence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8F651-09D5-47CD-A5D1-EA3955461DFA}"/>
              </a:ext>
            </a:extLst>
          </p:cNvPr>
          <p:cNvSpPr/>
          <p:nvPr/>
        </p:nvSpPr>
        <p:spPr>
          <a:xfrm>
            <a:off x="6640643" y="2828836"/>
            <a:ext cx="517660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OUTPUT:</a:t>
            </a:r>
          </a:p>
          <a:p>
            <a:r>
              <a:rPr lang="en-IN" sz="2000" dirty="0"/>
              <a:t>Enter the length of the Fibonacci sequence:</a:t>
            </a:r>
          </a:p>
          <a:p>
            <a:r>
              <a:rPr lang="en-IN" sz="2000" dirty="0"/>
              <a:t>8</a:t>
            </a:r>
          </a:p>
          <a:p>
            <a:r>
              <a:rPr lang="en-IN" sz="2000" dirty="0"/>
              <a:t>Fibonacci sequence:</a:t>
            </a:r>
          </a:p>
          <a:p>
            <a:r>
              <a:rPr lang="en-IN" sz="2000" dirty="0"/>
              <a:t>0 1 1 2 3 5 8 13</a:t>
            </a:r>
          </a:p>
        </p:txBody>
      </p:sp>
    </p:spTree>
    <p:extLst>
      <p:ext uri="{BB962C8B-B14F-4D97-AF65-F5344CB8AC3E}">
        <p14:creationId xmlns:p14="http://schemas.microsoft.com/office/powerpoint/2010/main" val="224958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0296-E1C4-4D11-9ACF-51B4F97A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46" y="365040"/>
            <a:ext cx="10813674" cy="804193"/>
          </a:xfrm>
        </p:spPr>
        <p:txBody>
          <a:bodyPr/>
          <a:lstStyle/>
          <a:p>
            <a:r>
              <a:rPr lang="en-IN" sz="5400" dirty="0">
                <a:solidFill>
                  <a:srgbClr val="C00000"/>
                </a:solidFill>
              </a:rPr>
              <a:t>Until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FEAD1-F0D0-4768-8243-2ADB13751E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9646" y="1169233"/>
            <a:ext cx="10813674" cy="50072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an "until" loop, the loop continues executing the code block until the specified condition evaluates to true.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essentially the opposite of a "while" loop.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Syntax:</a:t>
            </a:r>
          </a:p>
          <a:p>
            <a:pPr marL="0" indent="0">
              <a:buNone/>
            </a:pPr>
            <a:r>
              <a:rPr lang="en-US" sz="3200" dirty="0"/>
              <a:t>until [ condition ]; do</a:t>
            </a:r>
          </a:p>
          <a:p>
            <a:pPr marL="0" indent="0">
              <a:buNone/>
            </a:pPr>
            <a:r>
              <a:rPr lang="en-US" sz="3200" dirty="0"/>
              <a:t>    # Code to be executed as long as the condition is false</a:t>
            </a:r>
          </a:p>
          <a:p>
            <a:pPr marL="0" indent="0">
              <a:buNone/>
            </a:pPr>
            <a:r>
              <a:rPr lang="en-US" sz="32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35845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2FE4-BB0C-4CF2-BD37-B8BBA095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6908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UNTIL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3DC96-CA6D-4B8E-8B5B-5D7CF50283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365039"/>
            <a:ext cx="10515240" cy="58928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r>
              <a:rPr lang="en-US" sz="3200" dirty="0"/>
              <a:t>counter=0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until [ $counter -eq 5 ]; do</a:t>
            </a:r>
          </a:p>
          <a:p>
            <a:pPr marL="0" indent="0">
              <a:buNone/>
            </a:pPr>
            <a:r>
              <a:rPr lang="en-US" sz="3200" dirty="0"/>
              <a:t>    echo "Counter: $counter"</a:t>
            </a:r>
          </a:p>
          <a:p>
            <a:pPr marL="0" indent="0">
              <a:buNone/>
            </a:pPr>
            <a:r>
              <a:rPr lang="en-US" sz="3200" dirty="0"/>
              <a:t>    ((counter++))</a:t>
            </a:r>
          </a:p>
          <a:p>
            <a:pPr marL="0" indent="0">
              <a:buNone/>
            </a:pPr>
            <a:r>
              <a:rPr lang="en-US" sz="3200" dirty="0"/>
              <a:t>done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echo "Loop finished."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888AD6-036B-458F-B972-85049F1C6919}"/>
              </a:ext>
            </a:extLst>
          </p:cNvPr>
          <p:cNvSpPr/>
          <p:nvPr/>
        </p:nvSpPr>
        <p:spPr>
          <a:xfrm>
            <a:off x="8453718" y="2551837"/>
            <a:ext cx="3148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Counter: 0</a:t>
            </a:r>
          </a:p>
          <a:p>
            <a:r>
              <a:rPr lang="en-IN" sz="2400" dirty="0"/>
              <a:t>Counter: 1</a:t>
            </a:r>
          </a:p>
          <a:p>
            <a:r>
              <a:rPr lang="en-IN" sz="2400" dirty="0"/>
              <a:t>Counter: 2</a:t>
            </a:r>
          </a:p>
          <a:p>
            <a:r>
              <a:rPr lang="en-IN" sz="2400" dirty="0"/>
              <a:t>Counter: 3</a:t>
            </a:r>
          </a:p>
          <a:p>
            <a:r>
              <a:rPr lang="en-IN" sz="2400" dirty="0"/>
              <a:t>Counter: 4</a:t>
            </a:r>
          </a:p>
          <a:p>
            <a:r>
              <a:rPr lang="en-IN" sz="2400" dirty="0"/>
              <a:t>Loop finished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3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6892-8198-4B3A-8DEE-CC990D6B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5" y="365040"/>
            <a:ext cx="10903615" cy="51350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Squares using Until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5C858-BBB4-4BB5-9D98-DA6C6600284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9705" y="1184223"/>
            <a:ext cx="10903615" cy="5308737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#!/bin/bash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target=10</a:t>
            </a:r>
          </a:p>
          <a:p>
            <a:pPr marL="0" indent="0">
              <a:buNone/>
            </a:pPr>
            <a:r>
              <a:rPr lang="en-IN" sz="3200" dirty="0"/>
              <a:t>current=1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until [ $current -</a:t>
            </a:r>
            <a:r>
              <a:rPr lang="en-IN" sz="3200" dirty="0" err="1"/>
              <a:t>ge</a:t>
            </a:r>
            <a:r>
              <a:rPr lang="en-IN" sz="3200" dirty="0"/>
              <a:t> $target ]; do</a:t>
            </a:r>
          </a:p>
          <a:p>
            <a:pPr marL="0" indent="0">
              <a:buNone/>
            </a:pPr>
            <a:r>
              <a:rPr lang="en-IN" sz="3200" dirty="0"/>
              <a:t>    echo "Current Value: $current"</a:t>
            </a:r>
          </a:p>
          <a:p>
            <a:pPr marL="0" indent="0">
              <a:buNone/>
            </a:pPr>
            <a:r>
              <a:rPr lang="en-IN" sz="3200" dirty="0"/>
              <a:t>    ((current *= 2))</a:t>
            </a:r>
          </a:p>
          <a:p>
            <a:pPr marL="0" indent="0">
              <a:buNone/>
            </a:pPr>
            <a:r>
              <a:rPr lang="en-IN" sz="3200" dirty="0"/>
              <a:t>done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echo "Loop finished."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35D677-786A-4002-9B63-7D1F3593EF3C}"/>
              </a:ext>
            </a:extLst>
          </p:cNvPr>
          <p:cNvSpPr/>
          <p:nvPr/>
        </p:nvSpPr>
        <p:spPr>
          <a:xfrm>
            <a:off x="8244590" y="2690336"/>
            <a:ext cx="3327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Current Value: 1</a:t>
            </a:r>
          </a:p>
          <a:p>
            <a:r>
              <a:rPr lang="en-IN" sz="2400" dirty="0"/>
              <a:t>Current Value: 2</a:t>
            </a:r>
          </a:p>
          <a:p>
            <a:r>
              <a:rPr lang="en-IN" sz="2400" dirty="0"/>
              <a:t>Current Value: 4</a:t>
            </a:r>
          </a:p>
          <a:p>
            <a:r>
              <a:rPr lang="en-IN" sz="2400" dirty="0"/>
              <a:t>Current Value: 8</a:t>
            </a:r>
          </a:p>
          <a:p>
            <a:r>
              <a:rPr lang="en-IN" sz="2400" dirty="0"/>
              <a:t>Loop finished.</a:t>
            </a:r>
          </a:p>
        </p:txBody>
      </p:sp>
    </p:spTree>
    <p:extLst>
      <p:ext uri="{BB962C8B-B14F-4D97-AF65-F5344CB8AC3E}">
        <p14:creationId xmlns:p14="http://schemas.microsoft.com/office/powerpoint/2010/main" val="345231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F394-6CA4-44B5-B50D-C73478CC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Branching Control Structures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FD28-4C75-434A-BDF1-02D584CEB0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90200"/>
            <a:ext cx="10515240" cy="4486320"/>
          </a:xfrm>
        </p:spPr>
        <p:txBody>
          <a:bodyPr/>
          <a:lstStyle/>
          <a:p>
            <a:r>
              <a:rPr lang="en-US" sz="2400" dirty="0"/>
              <a:t>Branching control structures allow you to control the flow of execution based on certain conditions. The main branching control structures in shell scripting are:</a:t>
            </a:r>
          </a:p>
          <a:p>
            <a:r>
              <a:rPr lang="en-US" sz="2400" b="1" dirty="0"/>
              <a:t>if-else statements:</a:t>
            </a:r>
            <a:r>
              <a:rPr lang="en-US" sz="2400" dirty="0"/>
              <a:t> These statements evaluate a condition and execute one block of code if the condition is true, and another block of code if the condition is false.</a:t>
            </a:r>
          </a:p>
          <a:p>
            <a:r>
              <a:rPr lang="en-US" sz="2400" b="1" dirty="0"/>
              <a:t>case statements:</a:t>
            </a:r>
            <a:r>
              <a:rPr lang="en-US" sz="2400" dirty="0"/>
              <a:t> Also known as switch statements in other programming languages, case statements provide multiple conditional branches based on the value of a variable.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117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5985-A018-49DB-9EE8-BD873180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Continue and break Statements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1C421-CD7A-4671-93D8-1C2C9BFAC6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3465968"/>
          </a:xfrm>
        </p:spPr>
        <p:txBody>
          <a:bodyPr/>
          <a:lstStyle/>
          <a:p>
            <a:r>
              <a:rPr lang="en-US" sz="3200" dirty="0"/>
              <a:t>These statements are used within loops to control the flow of execution.</a:t>
            </a:r>
          </a:p>
          <a:p>
            <a:r>
              <a:rPr lang="en-US" sz="3200" b="1" dirty="0"/>
              <a:t>continue:</a:t>
            </a:r>
            <a:r>
              <a:rPr lang="en-US" sz="3200" dirty="0"/>
              <a:t> This statement causes the loop to skip the rest of the current iteration and move to the next iteration.</a:t>
            </a:r>
          </a:p>
          <a:p>
            <a:r>
              <a:rPr lang="en-US" sz="3200" b="1" dirty="0"/>
              <a:t>break:</a:t>
            </a:r>
            <a:r>
              <a:rPr lang="en-US" sz="3200" dirty="0"/>
              <a:t> This statement causes the loop to terminate immediately, regardless of the loop's condition.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67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737619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latin typeface="Calibri Light"/>
              </a:rPr>
              <a:t>CONTINUE STATEMENTS</a:t>
            </a:r>
            <a:endParaRPr lang="en-US" sz="5400" b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334520" y="1859400"/>
            <a:ext cx="5156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br/>
            <a:endParaRPr lang="en-IN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560160" y="1591640"/>
            <a:ext cx="10968452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continue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 statement is similar to the 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break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 command, except that it causes the current iteration of the loop to exit, rather than the entire loop.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This statement is useful when an error has occurred but you want to try to execute the next iteration of the loop.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Syntax: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  continue [n]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  //if n is mentioned then it continues from the nth enclosing loop.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EDF4-41FF-4110-B7B2-3861F0A2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169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27AC-2B17-481A-8495-97B0F3584A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452282"/>
            <a:ext cx="5195167" cy="4724238"/>
          </a:xfrm>
        </p:spPr>
        <p:txBody>
          <a:bodyPr/>
          <a:lstStyle/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#!/bin/sh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for i in $(seq 1 5)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do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if (($i==3))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then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	continue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fi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echo $i</a:t>
            </a:r>
          </a:p>
          <a:p>
            <a:pPr marL="36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done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26F8CE97-F205-4F45-B25E-5590663ED2F7}"/>
              </a:ext>
            </a:extLst>
          </p:cNvPr>
          <p:cNvSpPr txBox="1"/>
          <p:nvPr/>
        </p:nvSpPr>
        <p:spPr>
          <a:xfrm>
            <a:off x="8086165" y="1640541"/>
            <a:ext cx="2689412" cy="3792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95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 dirty="0">
                <a:latin typeface="Calibri"/>
              </a:rPr>
              <a:t>OUTPUT: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2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4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608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4F45-C13F-431F-8F05-FEE5C24A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5" y="365040"/>
            <a:ext cx="10888625" cy="132516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Print even numbers between 1 and 10, skipping odd numbers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F0872-1997-4BFF-8EC9-D9BFFEE6AA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6871" y="1766046"/>
            <a:ext cx="11066449" cy="4634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#!/bin/bash</a:t>
            </a:r>
          </a:p>
          <a:p>
            <a:pPr marL="0" indent="0">
              <a:buNone/>
            </a:pPr>
            <a:r>
              <a:rPr lang="en-US" sz="2400" dirty="0"/>
              <a:t>echo "Even numbers between 1 and 10:“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((i = 1; i &lt;= 10; i++)); do</a:t>
            </a:r>
          </a:p>
          <a:p>
            <a:pPr marL="0" indent="0">
              <a:buNone/>
            </a:pPr>
            <a:r>
              <a:rPr lang="en-US" sz="2400" dirty="0"/>
              <a:t>    # Check if the number is odd</a:t>
            </a:r>
          </a:p>
          <a:p>
            <a:pPr marL="0" indent="0">
              <a:buNone/>
            </a:pPr>
            <a:r>
              <a:rPr lang="en-US" sz="2400" dirty="0"/>
              <a:t>    if [ $((i % 2)) -ne 0 ]; then</a:t>
            </a:r>
          </a:p>
          <a:p>
            <a:pPr marL="0" indent="0">
              <a:buNone/>
            </a:pPr>
            <a:r>
              <a:rPr lang="en-US" sz="2400" dirty="0"/>
              <a:t>        # Skip to the next iteration if the number is odd</a:t>
            </a:r>
          </a:p>
          <a:p>
            <a:pPr marL="0" indent="0">
              <a:buNone/>
            </a:pPr>
            <a:r>
              <a:rPr lang="en-US" sz="2400" dirty="0"/>
              <a:t>        continue</a:t>
            </a:r>
          </a:p>
          <a:p>
            <a:pPr marL="0" indent="0">
              <a:buNone/>
            </a:pPr>
            <a:r>
              <a:rPr lang="en-US" sz="2400" dirty="0"/>
              <a:t>    fi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# Print the even number</a:t>
            </a:r>
          </a:p>
          <a:p>
            <a:pPr marL="0" indent="0">
              <a:buNone/>
            </a:pPr>
            <a:r>
              <a:rPr lang="en-US" sz="2400" dirty="0"/>
              <a:t>    echo "$i"</a:t>
            </a:r>
          </a:p>
          <a:p>
            <a:pPr marL="0" indent="0">
              <a:buNone/>
            </a:pPr>
            <a:r>
              <a:rPr lang="en-US" sz="2400" dirty="0"/>
              <a:t>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2F9A1-C118-410D-A7A4-9BE196831660}"/>
              </a:ext>
            </a:extLst>
          </p:cNvPr>
          <p:cNvSpPr/>
          <p:nvPr/>
        </p:nvSpPr>
        <p:spPr>
          <a:xfrm>
            <a:off x="7799294" y="2551837"/>
            <a:ext cx="39892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OUTPUT:</a:t>
            </a:r>
          </a:p>
          <a:p>
            <a:r>
              <a:rPr lang="en-IN" sz="2000" dirty="0"/>
              <a:t>Even numbers between 1 and 10:</a:t>
            </a:r>
          </a:p>
          <a:p>
            <a:r>
              <a:rPr lang="en-IN" sz="2000" dirty="0"/>
              <a:t>2</a:t>
            </a:r>
          </a:p>
          <a:p>
            <a:r>
              <a:rPr lang="en-IN" sz="2000" dirty="0"/>
              <a:t>4</a:t>
            </a:r>
          </a:p>
          <a:p>
            <a:r>
              <a:rPr lang="en-IN" sz="2000" dirty="0"/>
              <a:t>6</a:t>
            </a:r>
          </a:p>
          <a:p>
            <a:r>
              <a:rPr lang="en-IN" sz="2000" dirty="0"/>
              <a:t>8</a:t>
            </a:r>
          </a:p>
          <a:p>
            <a:r>
              <a:rPr lang="en-IN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9381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85747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strike="noStrike" spc="-1" dirty="0">
                <a:solidFill>
                  <a:srgbClr val="C00000"/>
                </a:solidFill>
                <a:latin typeface="Calibri Light"/>
              </a:rPr>
              <a:t>BREAK STATEMENT</a:t>
            </a:r>
            <a:endParaRPr lang="en-US" sz="5400" b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39271" y="1550351"/>
            <a:ext cx="11438964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The </a:t>
            </a:r>
            <a:r>
              <a:rPr lang="en-IN" sz="2800" b="1" strike="noStrike" spc="-1" dirty="0">
                <a:solidFill>
                  <a:srgbClr val="000000"/>
                </a:solidFill>
                <a:latin typeface="Calibri"/>
              </a:rPr>
              <a:t>break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 statement is used to terminate the execution of the entire loop, after completing the execution of all of the lines of code up to the break statement. 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It then steps down to the code following the end of the loop.</a:t>
            </a: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N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Syntax: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  break [n]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   // n is number of nested loops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.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IN" sz="2800" spc="-1" dirty="0">
                <a:solidFill>
                  <a:srgbClr val="000000"/>
                </a:solidFill>
                <a:latin typeface="Calibri"/>
              </a:rPr>
              <a:t>  //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By default the value of n is 1. 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1834-F252-4932-A0F1-18BD2F93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93320"/>
            <a:ext cx="10515240" cy="97070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358996E1-3F3C-45C9-81B6-B6D8E86CE5E8}"/>
              </a:ext>
            </a:extLst>
          </p:cNvPr>
          <p:cNvSpPr txBox="1"/>
          <p:nvPr/>
        </p:nvSpPr>
        <p:spPr>
          <a:xfrm>
            <a:off x="712576" y="1506070"/>
            <a:ext cx="4469026" cy="4473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95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b="0" strike="noStrike" spc="-1" dirty="0">
                <a:latin typeface="Calibri"/>
              </a:rPr>
              <a:t>#!/bin/sh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for i in $(seq 1 10)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if (($i==5))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then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	break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fi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echo $i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done</a:t>
            </a: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1C99C230-A77D-40BE-B9DD-8E27AF925AA8}"/>
              </a:ext>
            </a:extLst>
          </p:cNvPr>
          <p:cNvSpPr txBox="1"/>
          <p:nvPr/>
        </p:nvSpPr>
        <p:spPr>
          <a:xfrm>
            <a:off x="7763435" y="1640541"/>
            <a:ext cx="3012142" cy="3792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95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 dirty="0">
                <a:latin typeface="Calibri"/>
              </a:rPr>
              <a:t>OUTPUT: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1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2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3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025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561B-DFDF-416F-B8E5-904835CE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6" y="305080"/>
            <a:ext cx="11287594" cy="609321"/>
          </a:xfrm>
        </p:spPr>
        <p:txBody>
          <a:bodyPr/>
          <a:lstStyle/>
          <a:p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first negative number in a list of numbers</a:t>
            </a: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17903D3-AB50-463F-816D-4D9B0AB3F4C1}"/>
              </a:ext>
            </a:extLst>
          </p:cNvPr>
          <p:cNvSpPr txBox="1"/>
          <p:nvPr/>
        </p:nvSpPr>
        <p:spPr>
          <a:xfrm>
            <a:off x="524656" y="981420"/>
            <a:ext cx="7015396" cy="5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#!/bin/bash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echo "Finding the first negative number in the list:"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numbers=(5 10 -3 8 -6 2 4)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for num in "${numbers[@]}";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# Check if the number is negative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if [ $num -</a:t>
            </a:r>
            <a:r>
              <a:rPr lang="en-US" sz="2400" spc="-1" dirty="0" err="1">
                <a:latin typeface="Calibri"/>
              </a:rPr>
              <a:t>lt</a:t>
            </a:r>
            <a:r>
              <a:rPr lang="en-US" sz="2400" spc="-1" dirty="0">
                <a:latin typeface="Calibri"/>
              </a:rPr>
              <a:t> 0 ]; then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    # Print the first negative number and exit the loop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    echo "The first negative number is: $num"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    break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    fi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latin typeface="Calibri"/>
              </a:rPr>
              <a:t>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14D79-D071-4300-82EB-11C0DFA82B40}"/>
              </a:ext>
            </a:extLst>
          </p:cNvPr>
          <p:cNvSpPr/>
          <p:nvPr/>
        </p:nvSpPr>
        <p:spPr>
          <a:xfrm>
            <a:off x="6805534" y="2386309"/>
            <a:ext cx="4861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Finding the first negative number in the list:</a:t>
            </a:r>
          </a:p>
          <a:p>
            <a:r>
              <a:rPr lang="en-IN" dirty="0"/>
              <a:t>The first negative number is: -3</a:t>
            </a:r>
          </a:p>
        </p:txBody>
      </p:sp>
    </p:spTree>
    <p:extLst>
      <p:ext uri="{BB962C8B-B14F-4D97-AF65-F5344CB8AC3E}">
        <p14:creationId xmlns:p14="http://schemas.microsoft.com/office/powerpoint/2010/main" val="125608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23A5-7642-4957-98D4-4D5F43B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C00000"/>
                </a:solidFill>
              </a:rPr>
              <a:t>Expressions</a:t>
            </a:r>
            <a:endParaRPr lang="en-IN" sz="66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45068-A19A-4F90-A5B1-D206F485C2C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048995" cy="334604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Expressions in shell scripting are combinations of operators, variables, and values that evaluate to a single value.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They are commonly used in conditions and assignments.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321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198-4A3A-49D0-886A-F1DD8C1D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4403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Arithmetic Expressions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BD289-4FD4-4AFF-AB08-849FD67069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3"/>
            <a:ext cx="10515240" cy="219180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#!/bin/bash</a:t>
            </a:r>
          </a:p>
          <a:p>
            <a:pPr marL="0" indent="0">
              <a:buNone/>
            </a:pPr>
            <a:r>
              <a:rPr lang="en-US" sz="3600" dirty="0"/>
              <a:t>result=$((10 + 5 * 2))</a:t>
            </a:r>
          </a:p>
          <a:p>
            <a:pPr marL="0" indent="0">
              <a:buNone/>
            </a:pPr>
            <a:r>
              <a:rPr lang="en-US" sz="3600" dirty="0"/>
              <a:t>echo "Result of arithmetic expression: $result"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18EF6-B651-40EF-8474-E6465AE57FC1}"/>
              </a:ext>
            </a:extLst>
          </p:cNvPr>
          <p:cNvSpPr/>
          <p:nvPr/>
        </p:nvSpPr>
        <p:spPr>
          <a:xfrm>
            <a:off x="816198" y="4908242"/>
            <a:ext cx="49087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Result of arithmetic expression: 20</a:t>
            </a:r>
          </a:p>
        </p:txBody>
      </p:sp>
    </p:spTree>
    <p:extLst>
      <p:ext uri="{BB962C8B-B14F-4D97-AF65-F5344CB8AC3E}">
        <p14:creationId xmlns:p14="http://schemas.microsoft.com/office/powerpoint/2010/main" val="3633771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6C8D-4C6F-4318-B04C-A60272DF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String Concatenation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8D599-B44D-45D8-BF5F-83103B32BF7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487769" cy="37146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#!/bin/bash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greeting="Hello"</a:t>
            </a:r>
          </a:p>
          <a:p>
            <a:pPr marL="0" indent="0">
              <a:buNone/>
            </a:pPr>
            <a:r>
              <a:rPr lang="en-US" sz="2800" dirty="0"/>
              <a:t>name="John“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message="$greeting, $name!"</a:t>
            </a:r>
          </a:p>
          <a:p>
            <a:pPr marL="0" indent="0">
              <a:buNone/>
            </a:pPr>
            <a:r>
              <a:rPr lang="en-US" sz="2800" dirty="0"/>
              <a:t>echo "$message"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83C81-00FB-4BFA-9B85-3C4E51345F13}"/>
              </a:ext>
            </a:extLst>
          </p:cNvPr>
          <p:cNvSpPr/>
          <p:nvPr/>
        </p:nvSpPr>
        <p:spPr>
          <a:xfrm>
            <a:off x="8848165" y="3244334"/>
            <a:ext cx="2796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Hello, John!</a:t>
            </a:r>
          </a:p>
        </p:txBody>
      </p:sp>
    </p:spTree>
    <p:extLst>
      <p:ext uri="{BB962C8B-B14F-4D97-AF65-F5344CB8AC3E}">
        <p14:creationId xmlns:p14="http://schemas.microsoft.com/office/powerpoint/2010/main" val="8355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3713-5B68-4FD4-A060-017864E4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990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EBAF5-EFDC-4F5B-B1D8-A365F181407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124262"/>
            <a:ext cx="10515240" cy="554635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r>
              <a:rPr lang="en-US" sz="3200" dirty="0"/>
              <a:t># Example script to check if a number is even or odd</a:t>
            </a:r>
          </a:p>
          <a:p>
            <a:pPr marL="0" indent="0">
              <a:buNone/>
            </a:pPr>
            <a:r>
              <a:rPr lang="en-US" sz="3200" dirty="0"/>
              <a:t>echo "Enter a number:"</a:t>
            </a:r>
          </a:p>
          <a:p>
            <a:pPr marL="0" indent="0">
              <a:buNone/>
            </a:pPr>
            <a:r>
              <a:rPr lang="en-US" sz="3200" dirty="0"/>
              <a:t>read number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[ $((number % 2)) -eq 0 ]; then</a:t>
            </a:r>
          </a:p>
          <a:p>
            <a:pPr marL="0" indent="0">
              <a:buNone/>
            </a:pPr>
            <a:r>
              <a:rPr lang="en-US" sz="3200" dirty="0"/>
              <a:t>    echo "$number is even."</a:t>
            </a:r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    echo "$number is odd."</a:t>
            </a:r>
          </a:p>
          <a:p>
            <a:pPr marL="0" indent="0">
              <a:buNone/>
            </a:pPr>
            <a:r>
              <a:rPr lang="en-US" sz="3200" dirty="0"/>
              <a:t>fi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0131F7-F68F-44B9-BE14-B8F796B6D165}"/>
              </a:ext>
            </a:extLst>
          </p:cNvPr>
          <p:cNvSpPr/>
          <p:nvPr/>
        </p:nvSpPr>
        <p:spPr>
          <a:xfrm>
            <a:off x="7644981" y="3626902"/>
            <a:ext cx="37325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Enter a number: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7 is odd.</a:t>
            </a:r>
          </a:p>
        </p:txBody>
      </p:sp>
    </p:spTree>
    <p:extLst>
      <p:ext uri="{BB962C8B-B14F-4D97-AF65-F5344CB8AC3E}">
        <p14:creationId xmlns:p14="http://schemas.microsoft.com/office/powerpoint/2010/main" val="1203222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AA0F-B5C5-458C-8E77-F79DAF2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1918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Comparison Expressions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0C6F-0B09-4D31-B8AE-7A60910636B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299882"/>
            <a:ext cx="10515240" cy="505329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value1=10</a:t>
            </a:r>
          </a:p>
          <a:p>
            <a:pPr marL="0" indent="0">
              <a:buNone/>
            </a:pPr>
            <a:r>
              <a:rPr lang="en-US" sz="3200" dirty="0"/>
              <a:t>value2=20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[ $value1 -eq $value2 ]; then</a:t>
            </a:r>
          </a:p>
          <a:p>
            <a:pPr marL="0" indent="0">
              <a:buNone/>
            </a:pPr>
            <a:r>
              <a:rPr lang="en-US" sz="3200" dirty="0"/>
              <a:t>    echo "Values are equal"</a:t>
            </a:r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    echo "Values are not equal"</a:t>
            </a:r>
          </a:p>
          <a:p>
            <a:pPr marL="0" indent="0">
              <a:buNone/>
            </a:pPr>
            <a:r>
              <a:rPr lang="en-US" sz="3200" dirty="0"/>
              <a:t>fi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47537-C154-4874-A574-B7817B322D7D}"/>
              </a:ext>
            </a:extLst>
          </p:cNvPr>
          <p:cNvSpPr/>
          <p:nvPr/>
        </p:nvSpPr>
        <p:spPr>
          <a:xfrm>
            <a:off x="8606117" y="3244334"/>
            <a:ext cx="3164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Values are not equal</a:t>
            </a:r>
          </a:p>
        </p:txBody>
      </p:sp>
    </p:spTree>
    <p:extLst>
      <p:ext uri="{BB962C8B-B14F-4D97-AF65-F5344CB8AC3E}">
        <p14:creationId xmlns:p14="http://schemas.microsoft.com/office/powerpoint/2010/main" val="983755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3572-63F9-4AD4-9B7A-CFC39E07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Logical Expressions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61FCF-6FEA-4B58-8A20-32940CDFB9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6746943" cy="4350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age=25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if [ $age -</a:t>
            </a:r>
            <a:r>
              <a:rPr lang="en-US" sz="3200" dirty="0" err="1"/>
              <a:t>ge</a:t>
            </a:r>
            <a:r>
              <a:rPr lang="en-US" sz="3200" dirty="0"/>
              <a:t> 18 ] &amp;&amp; [ $age -</a:t>
            </a:r>
            <a:r>
              <a:rPr lang="en-US" sz="3200" dirty="0" err="1"/>
              <a:t>lt</a:t>
            </a:r>
            <a:r>
              <a:rPr lang="en-US" sz="3200" dirty="0"/>
              <a:t> 60 ]; then</a:t>
            </a:r>
          </a:p>
          <a:p>
            <a:pPr marL="0" indent="0">
              <a:buNone/>
            </a:pPr>
            <a:r>
              <a:rPr lang="en-US" sz="3200" dirty="0"/>
              <a:t>    echo "You are an adult"</a:t>
            </a:r>
          </a:p>
          <a:p>
            <a:pPr marL="0" indent="0">
              <a:buNone/>
            </a:pPr>
            <a:r>
              <a:rPr lang="en-US" sz="3200" dirty="0"/>
              <a:t>else</a:t>
            </a:r>
          </a:p>
          <a:p>
            <a:pPr marL="0" indent="0">
              <a:buNone/>
            </a:pPr>
            <a:r>
              <a:rPr lang="en-US" sz="3200" dirty="0"/>
              <a:t>    echo "You are not an adult"</a:t>
            </a:r>
          </a:p>
          <a:p>
            <a:pPr marL="0" indent="0">
              <a:buNone/>
            </a:pPr>
            <a:r>
              <a:rPr lang="en-US" sz="3200" dirty="0"/>
              <a:t>fi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EED04-BA09-42CE-BC65-0AA16B6D98EC}"/>
              </a:ext>
            </a:extLst>
          </p:cNvPr>
          <p:cNvSpPr/>
          <p:nvPr/>
        </p:nvSpPr>
        <p:spPr>
          <a:xfrm>
            <a:off x="9063318" y="3244334"/>
            <a:ext cx="27521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You are an adult</a:t>
            </a:r>
          </a:p>
        </p:txBody>
      </p:sp>
    </p:spTree>
    <p:extLst>
      <p:ext uri="{BB962C8B-B14F-4D97-AF65-F5344CB8AC3E}">
        <p14:creationId xmlns:p14="http://schemas.microsoft.com/office/powerpoint/2010/main" val="171123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B9E-07DA-4E2E-9387-485B7206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C00000"/>
                </a:solidFill>
              </a:rPr>
              <a:t>Command Substitution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34D43-60BF-487C-A127-C50A632AD4E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1825560"/>
            <a:ext cx="10858020" cy="32261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Command substitution allows you to use the output of a command as part of another command or expression.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can be done using backticks (`) or the $() syntax.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862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5FF8-AE97-47C2-BBDD-0212D145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Basic Command Substitution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D3C0-9B8A-48B4-BC9F-48E3105F61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4695" y="1825560"/>
            <a:ext cx="10888625" cy="285137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#!/bin/bash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current_date</a:t>
            </a:r>
            <a:r>
              <a:rPr lang="en-US" sz="3600" dirty="0"/>
              <a:t>=$(date)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"Current date and time: $</a:t>
            </a:r>
            <a:r>
              <a:rPr lang="en-US" sz="3600" dirty="0" err="1"/>
              <a:t>current_date</a:t>
            </a:r>
            <a:r>
              <a:rPr lang="en-US" sz="3600" dirty="0"/>
              <a:t>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D81AF-8D6F-44E5-9E04-AFDE68FB8F28}"/>
              </a:ext>
            </a:extLst>
          </p:cNvPr>
          <p:cNvSpPr/>
          <p:nvPr/>
        </p:nvSpPr>
        <p:spPr>
          <a:xfrm>
            <a:off x="415010" y="5432894"/>
            <a:ext cx="68162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Current date and time: &lt;</a:t>
            </a:r>
            <a:r>
              <a:rPr lang="en-IN" sz="2400" dirty="0" err="1"/>
              <a:t>current_date_and_time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3402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F054-813D-481F-AC83-658B7FE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Using Command Output in a Loop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DB17E-93B3-46AF-BD89-07C385C7118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7256609" cy="366084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#!/bin/bash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"Files in the current directory:"</a:t>
            </a:r>
          </a:p>
          <a:p>
            <a:pPr marL="0" indent="0">
              <a:buNone/>
            </a:pPr>
            <a:r>
              <a:rPr lang="en-US" sz="3600" dirty="0"/>
              <a:t>for file in $(ls); do</a:t>
            </a:r>
          </a:p>
          <a:p>
            <a:pPr marL="0" indent="0">
              <a:buNone/>
            </a:pPr>
            <a:r>
              <a:rPr lang="en-US" sz="3600" dirty="0"/>
              <a:t>    echo "$file"</a:t>
            </a:r>
          </a:p>
          <a:p>
            <a:pPr marL="0" indent="0">
              <a:buNone/>
            </a:pPr>
            <a:r>
              <a:rPr lang="en-US" sz="3600" dirty="0"/>
              <a:t>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FAB5C-F481-4494-8964-00A702806264}"/>
              </a:ext>
            </a:extLst>
          </p:cNvPr>
          <p:cNvSpPr/>
          <p:nvPr/>
        </p:nvSpPr>
        <p:spPr>
          <a:xfrm>
            <a:off x="7285218" y="4417799"/>
            <a:ext cx="42871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Files in the current directory:</a:t>
            </a:r>
          </a:p>
          <a:p>
            <a:r>
              <a:rPr lang="en-IN" sz="2400" dirty="0"/>
              <a:t>file1.txt</a:t>
            </a:r>
          </a:p>
          <a:p>
            <a:r>
              <a:rPr lang="en-IN" sz="2400" dirty="0"/>
              <a:t>file2.txt</a:t>
            </a:r>
          </a:p>
          <a:p>
            <a:r>
              <a:rPr lang="en-IN" sz="2400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303295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7314-5CF2-4288-ABB9-44D74E61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3" y="365040"/>
            <a:ext cx="11677338" cy="87914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Command Substitution in Arithmetic Expression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36A8-D85F-4F23-8C2D-1C057319D3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9725" y="1424066"/>
            <a:ext cx="10933595" cy="295306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total_files</a:t>
            </a:r>
            <a:r>
              <a:rPr lang="en-US" sz="3200" dirty="0"/>
              <a:t>=$(ls | wc -l)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echo "Total number of files in the current directory: $</a:t>
            </a:r>
            <a:r>
              <a:rPr lang="en-US" sz="3200" dirty="0" err="1"/>
              <a:t>total_files</a:t>
            </a:r>
            <a:r>
              <a:rPr lang="en-US" sz="3200" dirty="0"/>
              <a:t>"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44EB3-4EB1-445E-B95E-6EBB8593D1B7}"/>
              </a:ext>
            </a:extLst>
          </p:cNvPr>
          <p:cNvSpPr/>
          <p:nvPr/>
        </p:nvSpPr>
        <p:spPr>
          <a:xfrm>
            <a:off x="554639" y="4889660"/>
            <a:ext cx="9428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Total number of files in the current directory: &lt;</a:t>
            </a:r>
            <a:r>
              <a:rPr lang="en-IN" sz="2400" dirty="0" err="1"/>
              <a:t>number_of_files</a:t>
            </a:r>
            <a:r>
              <a:rPr lang="en-IN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2118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4796-69A4-4D12-BFED-0ACA154F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040"/>
            <a:ext cx="10918605" cy="1325160"/>
          </a:xfrm>
        </p:spPr>
        <p:txBody>
          <a:bodyPr/>
          <a:lstStyle/>
          <a:p>
            <a:r>
              <a:rPr lang="en-US" sz="6600" b="1" dirty="0">
                <a:solidFill>
                  <a:srgbClr val="C00000"/>
                </a:solidFill>
              </a:rPr>
              <a:t>Command Line Arguments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6799F-33A3-4C7E-B9DA-3C6DB30302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2425" y="1825560"/>
            <a:ext cx="11000895" cy="35109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Command line arguments are values provided to a script or program when it is executed from the command line.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They can be accessed within the script using special variables like $1, $2, etc., which represent the first, second, and subsequent arguments passed to the script.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07604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E1E-00E8-4E01-A04E-5FE8D72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2904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Basic Command Line Argument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FD39-08A0-4CC7-8337-75D186E0B4C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603946"/>
            <a:ext cx="10515240" cy="181381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#!/bin/bash</a:t>
            </a:r>
          </a:p>
          <a:p>
            <a:pPr marL="0" indent="0">
              <a:buNone/>
            </a:pPr>
            <a:r>
              <a:rPr lang="en-US" sz="3600" dirty="0"/>
              <a:t>echo "First argument: $1"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1901B-5C81-4C22-A254-291BC723800B}"/>
              </a:ext>
            </a:extLst>
          </p:cNvPr>
          <p:cNvSpPr/>
          <p:nvPr/>
        </p:nvSpPr>
        <p:spPr>
          <a:xfrm>
            <a:off x="869433" y="4173716"/>
            <a:ext cx="5773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./script.sh hello</a:t>
            </a:r>
          </a:p>
          <a:p>
            <a:endParaRPr lang="en-IN" sz="2400" dirty="0"/>
          </a:p>
          <a:p>
            <a:r>
              <a:rPr lang="en-IN" sz="2400" dirty="0"/>
              <a:t>First argument: hello</a:t>
            </a:r>
          </a:p>
        </p:txBody>
      </p:sp>
    </p:spTree>
    <p:extLst>
      <p:ext uri="{BB962C8B-B14F-4D97-AF65-F5344CB8AC3E}">
        <p14:creationId xmlns:p14="http://schemas.microsoft.com/office/powerpoint/2010/main" val="2978074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7EAC-328A-42B7-A34F-95025341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Multiple Command Line Arguments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951DC-61DA-4776-ACC8-3EFB56EEFD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79686" y="1825560"/>
            <a:ext cx="7629994" cy="343598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#!/bin/bash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echo "First argument: $1"</a:t>
            </a:r>
          </a:p>
          <a:p>
            <a:pPr marL="0" indent="0">
              <a:buNone/>
            </a:pPr>
            <a:r>
              <a:rPr lang="en-US" sz="3600" dirty="0"/>
              <a:t>echo "Second argument: $2"</a:t>
            </a:r>
          </a:p>
          <a:p>
            <a:pPr marL="0" indent="0">
              <a:buNone/>
            </a:pPr>
            <a:r>
              <a:rPr lang="en-US" sz="3600" dirty="0"/>
              <a:t>echo "Third argument: $3"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F96A8-6282-4B2F-972B-FFDE5CA4E62B}"/>
              </a:ext>
            </a:extLst>
          </p:cNvPr>
          <p:cNvSpPr/>
          <p:nvPr/>
        </p:nvSpPr>
        <p:spPr>
          <a:xfrm>
            <a:off x="7315200" y="3244334"/>
            <a:ext cx="4242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./script.sh hello world 123</a:t>
            </a:r>
          </a:p>
          <a:p>
            <a:endParaRPr lang="en-IN" sz="2400" dirty="0"/>
          </a:p>
          <a:p>
            <a:r>
              <a:rPr lang="en-US" sz="2400" dirty="0"/>
              <a:t>First argument: hello</a:t>
            </a:r>
          </a:p>
          <a:p>
            <a:r>
              <a:rPr lang="en-US" sz="2400" dirty="0"/>
              <a:t>Second argument: world</a:t>
            </a:r>
          </a:p>
          <a:p>
            <a:r>
              <a:rPr lang="en-US" sz="2400" dirty="0"/>
              <a:t>Third argument: 123</a:t>
            </a:r>
          </a:p>
        </p:txBody>
      </p:sp>
    </p:spTree>
    <p:extLst>
      <p:ext uri="{BB962C8B-B14F-4D97-AF65-F5344CB8AC3E}">
        <p14:creationId xmlns:p14="http://schemas.microsoft.com/office/powerpoint/2010/main" val="195295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3B47-F5A2-47B3-94A5-FD1A7BD7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3" y="365040"/>
            <a:ext cx="11527436" cy="77421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Using Command Line Arguments in a Loop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20A75-2AA7-4D7B-9D30-19853344288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19725" y="1259174"/>
            <a:ext cx="8514413" cy="334280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r>
              <a:rPr lang="en-US" sz="3200" dirty="0"/>
              <a:t>echo "Command line arguments:“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for </a:t>
            </a:r>
            <a:r>
              <a:rPr lang="en-US" sz="3200" dirty="0" err="1"/>
              <a:t>arg</a:t>
            </a:r>
            <a:r>
              <a:rPr lang="en-US" sz="3200" dirty="0"/>
              <a:t> in "$@"; do</a:t>
            </a:r>
          </a:p>
          <a:p>
            <a:pPr marL="0" indent="0">
              <a:buNone/>
            </a:pPr>
            <a:r>
              <a:rPr lang="en-US" sz="3200" dirty="0"/>
              <a:t>    echo "$</a:t>
            </a:r>
            <a:r>
              <a:rPr lang="en-US" sz="3200" dirty="0" err="1"/>
              <a:t>arg</a:t>
            </a:r>
            <a:r>
              <a:rPr lang="en-US" sz="3200" dirty="0"/>
              <a:t>"</a:t>
            </a:r>
          </a:p>
          <a:p>
            <a:pPr marL="0" indent="0">
              <a:buNone/>
            </a:pPr>
            <a:r>
              <a:rPr lang="en-US" sz="3200" dirty="0"/>
              <a:t>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3D7E0-88B7-4EAA-834B-DC266A2A1C90}"/>
              </a:ext>
            </a:extLst>
          </p:cNvPr>
          <p:cNvSpPr/>
          <p:nvPr/>
        </p:nvSpPr>
        <p:spPr>
          <a:xfrm>
            <a:off x="7749915" y="3244334"/>
            <a:ext cx="38524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./script.sh one two three</a:t>
            </a:r>
          </a:p>
          <a:p>
            <a:endParaRPr lang="en-IN" sz="2400" dirty="0"/>
          </a:p>
          <a:p>
            <a:r>
              <a:rPr lang="en-US" sz="2400" dirty="0"/>
              <a:t>Command line arguments:</a:t>
            </a:r>
          </a:p>
          <a:p>
            <a:r>
              <a:rPr lang="en-US" sz="2400" dirty="0"/>
              <a:t>one</a:t>
            </a:r>
          </a:p>
          <a:p>
            <a:r>
              <a:rPr lang="en-US" sz="2400" dirty="0"/>
              <a:t>two</a:t>
            </a:r>
          </a:p>
          <a:p>
            <a:r>
              <a:rPr lang="en-US" sz="2400" dirty="0"/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20598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6E8B-7009-426B-A368-7954D398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7208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15F-5EC1-429E-9D1B-96B67F53A5A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365039"/>
            <a:ext cx="10515240" cy="599990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#!/bin/bash</a:t>
            </a:r>
          </a:p>
          <a:p>
            <a:r>
              <a:rPr lang="en-IN" dirty="0"/>
              <a:t>x=5</a:t>
            </a:r>
          </a:p>
          <a:p>
            <a:r>
              <a:rPr lang="en-IN" dirty="0"/>
              <a:t>y=7</a:t>
            </a:r>
          </a:p>
          <a:p>
            <a:r>
              <a:rPr lang="en-IN" dirty="0"/>
              <a:t>z=7.2</a:t>
            </a:r>
          </a:p>
          <a:p>
            <a:r>
              <a:rPr lang="en-IN" dirty="0"/>
              <a:t>[ $x -</a:t>
            </a:r>
            <a:r>
              <a:rPr lang="en-IN" dirty="0" err="1"/>
              <a:t>eq</a:t>
            </a:r>
            <a:r>
              <a:rPr lang="en-IN" dirty="0"/>
              <a:t> $y ]</a:t>
            </a:r>
          </a:p>
          <a:p>
            <a:r>
              <a:rPr lang="en-IN" dirty="0"/>
              <a:t>echo $?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765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A548-5BFA-4A3B-BDAF-B9F8BC4D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1034130" cy="132516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Arithmetic Operation with Command Line Arguments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00EDC-4B04-4BBB-A6C4-7F6601FA116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1"/>
            <a:ext cx="10515240" cy="202691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r>
              <a:rPr lang="en-US" sz="3200" dirty="0"/>
              <a:t>result=$(( $1 + $2 ))</a:t>
            </a:r>
          </a:p>
          <a:p>
            <a:pPr marL="0" indent="0">
              <a:buNone/>
            </a:pPr>
            <a:r>
              <a:rPr lang="en-US" sz="3200" dirty="0"/>
              <a:t>echo "Sum of $1 and $2 is: $result"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5D32C-59F9-45A8-BDE0-C367D532BE7C}"/>
              </a:ext>
            </a:extLst>
          </p:cNvPr>
          <p:cNvSpPr/>
          <p:nvPr/>
        </p:nvSpPr>
        <p:spPr>
          <a:xfrm>
            <a:off x="861347" y="4533485"/>
            <a:ext cx="52346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./script.sh 5 10</a:t>
            </a:r>
          </a:p>
          <a:p>
            <a:endParaRPr lang="en-IN" sz="2400" dirty="0"/>
          </a:p>
          <a:p>
            <a:r>
              <a:rPr lang="en-US" sz="2400" dirty="0"/>
              <a:t>Sum of 5 and 10 is: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85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1C4-4CC7-493D-B73F-09BE25A4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C00000"/>
                </a:solidFill>
              </a:rPr>
              <a:t>Functions</a:t>
            </a:r>
            <a:endParaRPr lang="en-IN" sz="66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9F10-8386-4D0F-9E8A-F350FEEEE9D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933450"/>
            <a:ext cx="10515240" cy="5086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Functions in shell scripting allow you to encapsulate blocks of code for reuse.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They are defined using the function keyword or by simply declaring them with their names followed by parentheses.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Functions can take arguments and return values.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0213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A3BC-A2CD-449B-8588-C893C08E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Basic Function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6E5E2-F57D-47CE-923B-7E226C0AF0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4648320" cy="4350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greet() {</a:t>
            </a:r>
          </a:p>
          <a:p>
            <a:pPr marL="0" indent="0">
              <a:buNone/>
            </a:pPr>
            <a:r>
              <a:rPr lang="en-US" sz="3200" dirty="0"/>
              <a:t>    echo "Hello, World!"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 Call the function</a:t>
            </a:r>
          </a:p>
          <a:p>
            <a:pPr marL="0" indent="0">
              <a:buNone/>
            </a:pPr>
            <a:r>
              <a:rPr lang="en-US" sz="3200" dirty="0"/>
              <a:t>greet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F624A-0119-4E80-AE4B-1D2F312089A0}"/>
              </a:ext>
            </a:extLst>
          </p:cNvPr>
          <p:cNvSpPr/>
          <p:nvPr/>
        </p:nvSpPr>
        <p:spPr>
          <a:xfrm>
            <a:off x="6850505" y="3244334"/>
            <a:ext cx="406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Hello, World!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409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BAC7-2BE8-4CE1-9752-BD4BF252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with Parameters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C95B-578B-4AB5-95F0-CBDD5C60CE5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1825560"/>
            <a:ext cx="6520097" cy="43509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greet() {</a:t>
            </a:r>
          </a:p>
          <a:p>
            <a:pPr marL="0" indent="0">
              <a:buNone/>
            </a:pPr>
            <a:r>
              <a:rPr lang="en-US" sz="3200" dirty="0"/>
              <a:t>    echo "Hello, $1!"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 Call the function with an argument</a:t>
            </a:r>
          </a:p>
          <a:p>
            <a:pPr marL="0" indent="0">
              <a:buNone/>
            </a:pPr>
            <a:r>
              <a:rPr lang="en-US" sz="3200" dirty="0"/>
              <a:t>greet "John"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56D12-8E5A-44C7-B3BF-D0EBB11DE327}"/>
              </a:ext>
            </a:extLst>
          </p:cNvPr>
          <p:cNvSpPr/>
          <p:nvPr/>
        </p:nvSpPr>
        <p:spPr>
          <a:xfrm>
            <a:off x="8109679" y="3244334"/>
            <a:ext cx="3117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Hello, John!</a:t>
            </a:r>
          </a:p>
        </p:txBody>
      </p:sp>
    </p:spTree>
    <p:extLst>
      <p:ext uri="{BB962C8B-B14F-4D97-AF65-F5344CB8AC3E}">
        <p14:creationId xmlns:p14="http://schemas.microsoft.com/office/powerpoint/2010/main" val="1479255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711A-BD41-434D-BDD4-C8E2C34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30997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with Return Value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4A43-3F9C-4200-A404-D36ECD2E53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4696" y="1825560"/>
            <a:ext cx="8079698" cy="435096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#!/bin/bash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add() {</a:t>
            </a:r>
          </a:p>
          <a:p>
            <a:pPr marL="0" indent="0">
              <a:buNone/>
            </a:pPr>
            <a:r>
              <a:rPr lang="en-US" sz="2800" dirty="0"/>
              <a:t>    result=$(( $1 + $2 ))</a:t>
            </a:r>
          </a:p>
          <a:p>
            <a:pPr marL="0" indent="0">
              <a:buNone/>
            </a:pPr>
            <a:r>
              <a:rPr lang="en-US" sz="2800" dirty="0"/>
              <a:t>    echo $result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Call the function and store the result in a variable</a:t>
            </a:r>
          </a:p>
          <a:p>
            <a:pPr marL="0" indent="0">
              <a:buNone/>
            </a:pPr>
            <a:r>
              <a:rPr lang="en-US" sz="2800" dirty="0"/>
              <a:t>sum=$(add 5 10)</a:t>
            </a:r>
          </a:p>
          <a:p>
            <a:pPr marL="0" indent="0">
              <a:buNone/>
            </a:pPr>
            <a:r>
              <a:rPr lang="en-US" sz="2800" dirty="0"/>
              <a:t>echo "Sum: $sum"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D8380-8611-4299-BA36-A427C6453C95}"/>
              </a:ext>
            </a:extLst>
          </p:cNvPr>
          <p:cNvSpPr/>
          <p:nvPr/>
        </p:nvSpPr>
        <p:spPr>
          <a:xfrm>
            <a:off x="8544394" y="3244334"/>
            <a:ext cx="2808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Sum: 15</a:t>
            </a:r>
          </a:p>
        </p:txBody>
      </p:sp>
    </p:spTree>
    <p:extLst>
      <p:ext uri="{BB962C8B-B14F-4D97-AF65-F5344CB8AC3E}">
        <p14:creationId xmlns:p14="http://schemas.microsoft.com/office/powerpoint/2010/main" val="4185410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BF26-5AA1-4B09-930C-A2CF93F4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75100"/>
            <a:ext cx="10515240" cy="92411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with Local Variables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AD98E-7A54-4871-B353-884B2C76A1A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4715" y="1199214"/>
            <a:ext cx="10918605" cy="538368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#!/bin/bash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calculate() {</a:t>
            </a:r>
          </a:p>
          <a:p>
            <a:pPr marL="0" indent="0">
              <a:buNone/>
            </a:pPr>
            <a:r>
              <a:rPr lang="en-US" sz="3200" dirty="0"/>
              <a:t>    local a=5</a:t>
            </a:r>
          </a:p>
          <a:p>
            <a:pPr marL="0" indent="0">
              <a:buNone/>
            </a:pPr>
            <a:r>
              <a:rPr lang="en-US" sz="3200" dirty="0"/>
              <a:t>    local b=10</a:t>
            </a:r>
          </a:p>
          <a:p>
            <a:pPr marL="0" indent="0">
              <a:buNone/>
            </a:pPr>
            <a:r>
              <a:rPr lang="en-US" sz="3200" dirty="0"/>
              <a:t>    local result=$(( a * b ))</a:t>
            </a:r>
          </a:p>
          <a:p>
            <a:pPr marL="0" indent="0">
              <a:buNone/>
            </a:pPr>
            <a:r>
              <a:rPr lang="en-US" sz="3200" dirty="0"/>
              <a:t>    echo "Result inside function: $result"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# Call the function</a:t>
            </a:r>
          </a:p>
          <a:p>
            <a:pPr marL="0" indent="0">
              <a:buNone/>
            </a:pPr>
            <a:r>
              <a:rPr lang="en-US" sz="3200" dirty="0"/>
              <a:t>calculate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DAE44-FD58-4347-8DDD-2AF36E862002}"/>
              </a:ext>
            </a:extLst>
          </p:cNvPr>
          <p:cNvSpPr/>
          <p:nvPr/>
        </p:nvSpPr>
        <p:spPr>
          <a:xfrm>
            <a:off x="7120328" y="2758559"/>
            <a:ext cx="4232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Result inside function: 50</a:t>
            </a:r>
          </a:p>
        </p:txBody>
      </p:sp>
    </p:spTree>
    <p:extLst>
      <p:ext uri="{BB962C8B-B14F-4D97-AF65-F5344CB8AC3E}">
        <p14:creationId xmlns:p14="http://schemas.microsoft.com/office/powerpoint/2010/main" val="3076376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DF7E-6B2B-4A55-90B6-5CC6CCBB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60110"/>
            <a:ext cx="10515240" cy="66928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Calling Another Function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BE7A-1054-45CE-8E6F-AE9B7033280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4696" y="929391"/>
            <a:ext cx="5306518" cy="556191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#!/bin/bash</a:t>
            </a:r>
          </a:p>
          <a:p>
            <a:pPr marL="0" indent="0">
              <a:buNone/>
            </a:pPr>
            <a:r>
              <a:rPr lang="en-US" sz="2400" dirty="0" err="1"/>
              <a:t>say_hello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echo "Hello!"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say_goodbye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  echo "Goodbye!"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greet()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say_hello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say_goodbye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# Call the parent function</a:t>
            </a:r>
          </a:p>
          <a:p>
            <a:pPr marL="0" indent="0">
              <a:buNone/>
            </a:pPr>
            <a:r>
              <a:rPr lang="en-US" sz="2400" dirty="0"/>
              <a:t>greet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B4407-F7F9-4233-B42F-F4D6BABCF7B5}"/>
              </a:ext>
            </a:extLst>
          </p:cNvPr>
          <p:cNvSpPr/>
          <p:nvPr/>
        </p:nvSpPr>
        <p:spPr>
          <a:xfrm>
            <a:off x="8034728" y="3105835"/>
            <a:ext cx="3692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  <a:r>
              <a:rPr lang="en-IN" sz="2400" dirty="0"/>
              <a:t>:</a:t>
            </a:r>
          </a:p>
          <a:p>
            <a:r>
              <a:rPr lang="en-IN" sz="2400" dirty="0"/>
              <a:t>Hello!</a:t>
            </a:r>
          </a:p>
          <a:p>
            <a:r>
              <a:rPr lang="en-IN" sz="2400" dirty="0"/>
              <a:t>Goodbye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84859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5BFB-0B60-46BE-8A2B-0FE8CDCA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926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with Default Parameter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E2746-F0DB-4DF5-8637-659665224BB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4656" y="1394085"/>
            <a:ext cx="7465101" cy="4782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#!/bin/bash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greet() {</a:t>
            </a:r>
          </a:p>
          <a:p>
            <a:pPr marL="0" indent="0">
              <a:buNone/>
            </a:pPr>
            <a:r>
              <a:rPr lang="en-US" sz="2800" dirty="0"/>
              <a:t>    name=${1:-"World"}</a:t>
            </a:r>
          </a:p>
          <a:p>
            <a:pPr marL="0" indent="0">
              <a:buNone/>
            </a:pPr>
            <a:r>
              <a:rPr lang="en-US" sz="2800" dirty="0"/>
              <a:t>    echo "Hello, $name!"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Call the function with and without argument</a:t>
            </a:r>
          </a:p>
          <a:p>
            <a:pPr marL="0" indent="0">
              <a:buNone/>
            </a:pPr>
            <a:r>
              <a:rPr lang="en-US" sz="2800" dirty="0"/>
              <a:t>greet</a:t>
            </a:r>
          </a:p>
          <a:p>
            <a:pPr marL="0" indent="0">
              <a:buNone/>
            </a:pPr>
            <a:r>
              <a:rPr lang="en-US" sz="2800" dirty="0"/>
              <a:t>greet "John"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0A36D4-61D1-4A2B-B575-605FA2A36FC3}"/>
              </a:ext>
            </a:extLst>
          </p:cNvPr>
          <p:cNvSpPr/>
          <p:nvPr/>
        </p:nvSpPr>
        <p:spPr>
          <a:xfrm>
            <a:off x="8289560" y="3105835"/>
            <a:ext cx="3377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Hello, World!</a:t>
            </a:r>
          </a:p>
          <a:p>
            <a:r>
              <a:rPr lang="en-IN" sz="2400" dirty="0"/>
              <a:t>Hello, John!</a:t>
            </a:r>
          </a:p>
        </p:txBody>
      </p:sp>
    </p:spTree>
    <p:extLst>
      <p:ext uri="{BB962C8B-B14F-4D97-AF65-F5344CB8AC3E}">
        <p14:creationId xmlns:p14="http://schemas.microsoft.com/office/powerpoint/2010/main" val="820347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B78D-3160-4F9C-A8F7-56FF4FB2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40" y="275100"/>
            <a:ext cx="10515240" cy="71425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Returning Multiple Values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FC105-E12B-4D76-B05F-C01E1E5CCF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9744" y="1154243"/>
            <a:ext cx="8094689" cy="502227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#!/bin/bash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get_system_info</a:t>
            </a:r>
            <a:r>
              <a:rPr lang="en-IN" sz="2800" dirty="0"/>
              <a:t>() {</a:t>
            </a:r>
          </a:p>
          <a:p>
            <a:pPr marL="0" indent="0">
              <a:buNone/>
            </a:pPr>
            <a:r>
              <a:rPr lang="en-IN" sz="2800" dirty="0"/>
              <a:t>    </a:t>
            </a:r>
            <a:r>
              <a:rPr lang="en-IN" sz="2800" dirty="0" err="1"/>
              <a:t>os</a:t>
            </a:r>
            <a:r>
              <a:rPr lang="en-IN" sz="2800" dirty="0"/>
              <a:t>=$(uname -s)</a:t>
            </a:r>
          </a:p>
          <a:p>
            <a:pPr marL="0" indent="0">
              <a:buNone/>
            </a:pPr>
            <a:r>
              <a:rPr lang="en-IN" sz="2800" dirty="0"/>
              <a:t>    kernel=$(uname -r)</a:t>
            </a:r>
          </a:p>
          <a:p>
            <a:pPr marL="0" indent="0">
              <a:buNone/>
            </a:pPr>
            <a:r>
              <a:rPr lang="en-IN" sz="2800" dirty="0"/>
              <a:t>    echo "$</a:t>
            </a:r>
            <a:r>
              <a:rPr lang="en-IN" sz="2800" dirty="0" err="1"/>
              <a:t>os</a:t>
            </a:r>
            <a:r>
              <a:rPr lang="en-IN" sz="2800" dirty="0"/>
              <a:t> $kernel"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# Call the function and store the result in variables</a:t>
            </a:r>
          </a:p>
          <a:p>
            <a:pPr marL="0" indent="0">
              <a:buNone/>
            </a:pPr>
            <a:r>
              <a:rPr lang="en-IN" sz="2800" dirty="0"/>
              <a:t>info=$(</a:t>
            </a:r>
            <a:r>
              <a:rPr lang="en-IN" sz="2800" dirty="0" err="1"/>
              <a:t>get_system_info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echo "System information: $info"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F8D4D-2A83-4F33-A1B7-F2E10D38B256}"/>
              </a:ext>
            </a:extLst>
          </p:cNvPr>
          <p:cNvSpPr/>
          <p:nvPr/>
        </p:nvSpPr>
        <p:spPr>
          <a:xfrm>
            <a:off x="5486397" y="2434870"/>
            <a:ext cx="6265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System information: Linux 5.4.0-91-generic</a:t>
            </a:r>
          </a:p>
        </p:txBody>
      </p:sp>
    </p:spTree>
    <p:extLst>
      <p:ext uri="{BB962C8B-B14F-4D97-AF65-F5344CB8AC3E}">
        <p14:creationId xmlns:p14="http://schemas.microsoft.com/office/powerpoint/2010/main" val="904139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F8C3-49A1-4B36-A82C-3D98DB04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70" y="170169"/>
            <a:ext cx="10515240" cy="1029981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Function with Error Handling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826A-32FB-471D-AB18-ED9617ED9EA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3270" y="974361"/>
            <a:ext cx="10800050" cy="527404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#!/bin/bash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divide() {</a:t>
            </a:r>
          </a:p>
          <a:p>
            <a:pPr marL="0" indent="0">
              <a:buNone/>
            </a:pPr>
            <a:r>
              <a:rPr lang="en-IN" sz="2400" dirty="0"/>
              <a:t>    if [ $2 -</a:t>
            </a:r>
            <a:r>
              <a:rPr lang="en-IN" sz="2400" dirty="0" err="1"/>
              <a:t>eq</a:t>
            </a:r>
            <a:r>
              <a:rPr lang="en-IN" sz="2400" dirty="0"/>
              <a:t> 0 ]; then</a:t>
            </a:r>
          </a:p>
          <a:p>
            <a:pPr marL="0" indent="0">
              <a:buNone/>
            </a:pPr>
            <a:r>
              <a:rPr lang="en-IN" sz="2400" dirty="0"/>
              <a:t>        echo "Error: Division by zero"</a:t>
            </a:r>
          </a:p>
          <a:p>
            <a:pPr marL="0" indent="0">
              <a:buNone/>
            </a:pPr>
            <a:r>
              <a:rPr lang="en-IN" sz="2400" dirty="0"/>
              <a:t>        exit 1</a:t>
            </a:r>
          </a:p>
          <a:p>
            <a:pPr marL="0" indent="0">
              <a:buNone/>
            </a:pPr>
            <a:r>
              <a:rPr lang="en-IN" sz="2400" dirty="0"/>
              <a:t>    fi</a:t>
            </a:r>
          </a:p>
          <a:p>
            <a:pPr marL="0" indent="0">
              <a:buNone/>
            </a:pPr>
            <a:r>
              <a:rPr lang="en-IN" sz="2400" dirty="0"/>
              <a:t>    result=$(( $1 / $2 ))</a:t>
            </a:r>
          </a:p>
          <a:p>
            <a:pPr marL="0" indent="0">
              <a:buNone/>
            </a:pPr>
            <a:r>
              <a:rPr lang="en-IN" sz="2400" dirty="0"/>
              <a:t>    echo "Result: $result"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# Call the function with different arguments</a:t>
            </a:r>
          </a:p>
          <a:p>
            <a:pPr marL="0" indent="0">
              <a:buNone/>
            </a:pPr>
            <a:r>
              <a:rPr lang="en-IN" sz="2400" dirty="0"/>
              <a:t>divide 10 2</a:t>
            </a:r>
          </a:p>
          <a:p>
            <a:pPr marL="0" indent="0">
              <a:buNone/>
            </a:pPr>
            <a:r>
              <a:rPr lang="en-IN" sz="2400" dirty="0"/>
              <a:t>divide 10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A2D319-E3C1-4F2F-AC1E-97B4397C98BE}"/>
              </a:ext>
            </a:extLst>
          </p:cNvPr>
          <p:cNvSpPr/>
          <p:nvPr/>
        </p:nvSpPr>
        <p:spPr>
          <a:xfrm>
            <a:off x="6970426" y="3105835"/>
            <a:ext cx="4668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OUTPUT:</a:t>
            </a:r>
          </a:p>
          <a:p>
            <a:r>
              <a:rPr lang="en-IN" sz="2400" dirty="0"/>
              <a:t>Result: 5</a:t>
            </a:r>
          </a:p>
          <a:p>
            <a:r>
              <a:rPr lang="en-IN" sz="2400" dirty="0"/>
              <a:t>Error: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299544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B8C3-703E-408E-8FBD-2823BDD6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4467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41542-97A2-41E9-A635-916C371D894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964042"/>
          </a:xfrm>
        </p:spPr>
        <p:txBody>
          <a:bodyPr/>
          <a:lstStyle/>
          <a:p>
            <a:r>
              <a:rPr lang="en-US" sz="2000" dirty="0"/>
              <a:t>case variable in</a:t>
            </a:r>
          </a:p>
          <a:p>
            <a:r>
              <a:rPr lang="en-US" sz="2000" dirty="0"/>
              <a:t>    pattern1)</a:t>
            </a:r>
          </a:p>
          <a:p>
            <a:r>
              <a:rPr lang="en-US" sz="2000" dirty="0"/>
              <a:t>        # commands to execute if variable matches pattern1</a:t>
            </a:r>
          </a:p>
          <a:p>
            <a:r>
              <a:rPr lang="en-US" sz="2000" dirty="0"/>
              <a:t>        ;;</a:t>
            </a:r>
          </a:p>
          <a:p>
            <a:r>
              <a:rPr lang="en-US" sz="2000" dirty="0"/>
              <a:t>    pattern2)</a:t>
            </a:r>
          </a:p>
          <a:p>
            <a:r>
              <a:rPr lang="en-US" sz="2000" dirty="0"/>
              <a:t>        # commands to execute if variable matches pattern2</a:t>
            </a:r>
          </a:p>
          <a:p>
            <a:r>
              <a:rPr lang="en-US" sz="2000" dirty="0"/>
              <a:t>        ;;</a:t>
            </a:r>
          </a:p>
          <a:p>
            <a:r>
              <a:rPr lang="en-US" sz="2000" dirty="0"/>
              <a:t>    pattern3|pattern4)</a:t>
            </a:r>
          </a:p>
          <a:p>
            <a:r>
              <a:rPr lang="en-US" sz="2000" dirty="0"/>
              <a:t>        # commands to execute if variable matches either pattern3 or pattern4</a:t>
            </a:r>
          </a:p>
          <a:p>
            <a:r>
              <a:rPr lang="en-US" sz="2000" dirty="0"/>
              <a:t>        ;;</a:t>
            </a:r>
          </a:p>
          <a:p>
            <a:r>
              <a:rPr lang="en-US" sz="2000" dirty="0"/>
              <a:t>    *)</a:t>
            </a:r>
          </a:p>
          <a:p>
            <a:r>
              <a:rPr lang="en-US" sz="2000" dirty="0"/>
              <a:t>        # commands to execute if no patterns match (default case)</a:t>
            </a:r>
          </a:p>
          <a:p>
            <a:r>
              <a:rPr lang="en-US" sz="2000" dirty="0"/>
              <a:t>        ;;</a:t>
            </a:r>
          </a:p>
          <a:p>
            <a:r>
              <a:rPr lang="en-US" sz="2000" dirty="0" err="1"/>
              <a:t>esac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322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1D2B-F1EC-415D-A7BB-63447DD1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53437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Practice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05311-C395-4F3A-A35E-B20D4D7BA8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4774" y="899411"/>
            <a:ext cx="11008546" cy="5816182"/>
          </a:xfrm>
        </p:spPr>
        <p:txBody>
          <a:bodyPr/>
          <a:lstStyle/>
          <a:p>
            <a:r>
              <a:rPr lang="en-US" sz="2400" dirty="0"/>
              <a:t>Write a shell script that uses a for loop to print the multiplication table of a given number.</a:t>
            </a:r>
          </a:p>
          <a:p>
            <a:r>
              <a:rPr lang="en-US" sz="2400" dirty="0"/>
              <a:t>Create a script that iterates over a list of cities and prints a welcome message for each city.</a:t>
            </a:r>
          </a:p>
          <a:p>
            <a:r>
              <a:rPr lang="en-US" sz="2400" dirty="0"/>
              <a:t>Create a script that prompts the user for three numbers and prints their average using a for loop.</a:t>
            </a:r>
          </a:p>
          <a:p>
            <a:r>
              <a:rPr lang="en-US" sz="2400" dirty="0"/>
              <a:t>Write a shell script that displays the calendar for each month of a given year using a for loop.</a:t>
            </a:r>
          </a:p>
          <a:p>
            <a:r>
              <a:rPr lang="en-US" sz="2400" dirty="0"/>
              <a:t>Create a script that generates a random password of a specified length using a for loop.</a:t>
            </a:r>
          </a:p>
          <a:p>
            <a:r>
              <a:rPr lang="en-US" sz="2400" dirty="0"/>
              <a:t>Write a shell script that calculates the sum of digits of a given number using a while loop.</a:t>
            </a:r>
          </a:p>
          <a:p>
            <a:r>
              <a:rPr lang="en-US" sz="2400" dirty="0"/>
              <a:t>Create a script that reads numbers from the user until a negative number is entered, then calculates and prints their sum.</a:t>
            </a:r>
          </a:p>
        </p:txBody>
      </p:sp>
    </p:spTree>
    <p:extLst>
      <p:ext uri="{BB962C8B-B14F-4D97-AF65-F5344CB8AC3E}">
        <p14:creationId xmlns:p14="http://schemas.microsoft.com/office/powerpoint/2010/main" val="405107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85186A-2365-4D80-98B1-D2852DE864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599607"/>
            <a:ext cx="10515240" cy="5576913"/>
          </a:xfrm>
        </p:spPr>
        <p:txBody>
          <a:bodyPr/>
          <a:lstStyle/>
          <a:p>
            <a:pPr marL="0" indent="0" algn="ctr">
              <a:buNone/>
            </a:pPr>
            <a:r>
              <a:rPr lang="en-IN" sz="8800" b="1" dirty="0">
                <a:solidFill>
                  <a:srgbClr val="C0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4954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4CA9-1141-42B5-B62A-433E0400E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245120"/>
            <a:ext cx="10515240" cy="75922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474CC-7E9A-4FF0-9F98-D478B5AAF07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124262"/>
            <a:ext cx="4833191" cy="505225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#!/bin/bash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 Example script to determine the day of the week based on a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echo "Enter a number (1-7):"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read day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case $day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echo "Monday"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echo "Tuesday"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echo "Wednesday"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;;</a:t>
            </a:r>
          </a:p>
          <a:p>
            <a:pPr marL="0" indent="0">
              <a:buNone/>
            </a:pPr>
            <a:endParaRPr lang="en-IN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CFB4C-F160-4ACD-BC07-3E8B8BF59962}"/>
              </a:ext>
            </a:extLst>
          </p:cNvPr>
          <p:cNvSpPr/>
          <p:nvPr/>
        </p:nvSpPr>
        <p:spPr>
          <a:xfrm>
            <a:off x="6095999" y="1358123"/>
            <a:ext cx="56712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4)</a:t>
            </a:r>
          </a:p>
          <a:p>
            <a:r>
              <a:rPr lang="en-US" dirty="0"/>
              <a:t>        echo "Thursday"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5)</a:t>
            </a:r>
          </a:p>
          <a:p>
            <a:r>
              <a:rPr lang="en-US" dirty="0"/>
              <a:t>        echo "Friday"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6)</a:t>
            </a:r>
          </a:p>
          <a:p>
            <a:r>
              <a:rPr lang="en-US" dirty="0"/>
              <a:t>        echo "Saturday"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7)</a:t>
            </a:r>
          </a:p>
          <a:p>
            <a:r>
              <a:rPr lang="en-US" dirty="0"/>
              <a:t>        echo "Sunday"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    *)</a:t>
            </a:r>
          </a:p>
          <a:p>
            <a:r>
              <a:rPr lang="en-US" dirty="0"/>
              <a:t>        echo "Invalid input. Please enter a number between 1 and 7."</a:t>
            </a:r>
          </a:p>
          <a:p>
            <a:r>
              <a:rPr lang="en-US" dirty="0"/>
              <a:t>        ;;</a:t>
            </a:r>
          </a:p>
          <a:p>
            <a:r>
              <a:rPr lang="en-US" dirty="0"/>
              <a:t>esac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B7D9A-B216-441D-B43B-6FB386A48864}"/>
              </a:ext>
            </a:extLst>
          </p:cNvPr>
          <p:cNvSpPr/>
          <p:nvPr/>
        </p:nvSpPr>
        <p:spPr>
          <a:xfrm>
            <a:off x="9439835" y="586546"/>
            <a:ext cx="2447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dirty="0"/>
              <a:t>Enter a number (1-7):</a:t>
            </a:r>
          </a:p>
          <a:p>
            <a:r>
              <a:rPr lang="en-IN" dirty="0"/>
              <a:t>3</a:t>
            </a:r>
          </a:p>
          <a:p>
            <a:r>
              <a:rPr lang="en-IN" dirty="0"/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50958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45AD-6B7D-4BE2-AB7E-6746D03B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6173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Loop-Control Structure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586F2-D99D-4F79-A325-50B4CC9EB60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18565" y="1326776"/>
            <a:ext cx="10734755" cy="4849744"/>
          </a:xfrm>
        </p:spPr>
        <p:txBody>
          <a:bodyPr/>
          <a:lstStyle/>
          <a:p>
            <a:r>
              <a:rPr lang="en-US" sz="2800" dirty="0"/>
              <a:t>Loop-control structures allow you to execute a block of code repeatedly until a certain condition is met. The main loop-control structures in shell scripting are:</a:t>
            </a:r>
          </a:p>
          <a:p>
            <a:r>
              <a:rPr lang="en-US" sz="2800" b="1" dirty="0"/>
              <a:t>for loops:</a:t>
            </a:r>
            <a:r>
              <a:rPr lang="en-US" sz="2800" dirty="0"/>
              <a:t> These loops iterate over a sequence of values or elements.</a:t>
            </a:r>
          </a:p>
          <a:p>
            <a:r>
              <a:rPr lang="en-US" sz="2800" b="1" dirty="0"/>
              <a:t>while loops:</a:t>
            </a:r>
            <a:r>
              <a:rPr lang="en-US" sz="2800" dirty="0"/>
              <a:t> These loops execute a block of code repeatedly as long as a specified condition is true.</a:t>
            </a:r>
          </a:p>
          <a:p>
            <a:r>
              <a:rPr lang="en-US" sz="2800" b="1" dirty="0"/>
              <a:t>until loops:</a:t>
            </a:r>
            <a:r>
              <a:rPr lang="en-US" sz="2800" dirty="0"/>
              <a:t> These loops execute a block of code repeatedly until a specified condition becomes true.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326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5400" b="1" i="1" strike="noStrike" spc="-1" dirty="0">
                <a:solidFill>
                  <a:srgbClr val="C00000"/>
                </a:solidFill>
                <a:latin typeface="Calibri Light"/>
              </a:rPr>
              <a:t>FOR</a:t>
            </a:r>
            <a:endParaRPr lang="en-US" sz="5400" b="1" i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7794720" cy="43509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A for loop construct can be used to execute a set of statements repeatedly as long as a given condition is true.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Here, expr1 contains initialization statement expr2 contains limit test expression expr3 contains updating expression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Firstly, expr1 is evaluated. It is executed only once.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Then, expr2 is evaluated to true or false.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If expr2 is evaluated to false, the control comes out of the loop w/o executing the body of the loop.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If expr2 is evaluated to true, the body of the loop (i.e. statement1) is executed.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After executing the body of the loop, expr3 is evaluated.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• Then expr2 is again evaluated to true or false. This cycle continues until expression becomes false.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915400" y="2626560"/>
            <a:ext cx="2874240" cy="1461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Syntax: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for(expr1;expr2;expr3)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{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statement1;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}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 dirty="0">
                <a:solidFill>
                  <a:srgbClr val="C00000"/>
                </a:solidFill>
                <a:latin typeface="Calibri Light"/>
              </a:rPr>
              <a:t>EXAMPLE</a:t>
            </a:r>
            <a:endParaRPr lang="en-US" sz="4400" b="1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5616508" cy="2809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95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b="0" strike="noStrike" spc="-1" dirty="0">
                <a:latin typeface="Calibri"/>
              </a:rPr>
              <a:t>#!/bin/sh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for i in 1 2 3 4 5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n-NO" sz="2800" spc="-1" dirty="0">
                <a:latin typeface="Calibri"/>
              </a:rPr>
              <a:t>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		echo “welcome $i times”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spc="-1" dirty="0">
                <a:latin typeface="Calibri"/>
              </a:rPr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875F1-7E9E-4442-909B-9287C73C3B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74348" r="70244" b="14347"/>
          <a:stretch/>
        </p:blipFill>
        <p:spPr>
          <a:xfrm>
            <a:off x="7599028" y="1825560"/>
            <a:ext cx="3822981" cy="3319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E06B1-8463-4711-B7B7-9777B189DCAF}"/>
              </a:ext>
            </a:extLst>
          </p:cNvPr>
          <p:cNvSpPr txBox="1"/>
          <p:nvPr/>
        </p:nvSpPr>
        <p:spPr>
          <a:xfrm>
            <a:off x="8373087" y="784598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Words>3097</Words>
  <Application>Microsoft Office PowerPoint</Application>
  <PresentationFormat>Widescreen</PresentationFormat>
  <Paragraphs>601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Branching Control Structures</vt:lpstr>
      <vt:lpstr>Examples</vt:lpstr>
      <vt:lpstr>PowerPoint Presentation</vt:lpstr>
      <vt:lpstr>PowerPoint Presentation</vt:lpstr>
      <vt:lpstr>Examples</vt:lpstr>
      <vt:lpstr>Loop-Control Structure</vt:lpstr>
      <vt:lpstr>PowerPoint Presentation</vt:lpstr>
      <vt:lpstr>PowerPoint Presentation</vt:lpstr>
      <vt:lpstr>Iterate over all files in the current directory</vt:lpstr>
      <vt:lpstr>Nested loop</vt:lpstr>
      <vt:lpstr>PowerPoint Presentation</vt:lpstr>
      <vt:lpstr>PowerPoint Presentation</vt:lpstr>
      <vt:lpstr>PowerPoint Presentation</vt:lpstr>
      <vt:lpstr>Generating a Fibonacci sequence</vt:lpstr>
      <vt:lpstr>PowerPoint Presentation</vt:lpstr>
      <vt:lpstr>Until Loop</vt:lpstr>
      <vt:lpstr>UNTIL LOOP</vt:lpstr>
      <vt:lpstr>Squares using Until Loop</vt:lpstr>
      <vt:lpstr>Continue and break Statements</vt:lpstr>
      <vt:lpstr>PowerPoint Presentation</vt:lpstr>
      <vt:lpstr>Example</vt:lpstr>
      <vt:lpstr>Print even numbers between 1 and 10, skipping odd numbers</vt:lpstr>
      <vt:lpstr>PowerPoint Presentation</vt:lpstr>
      <vt:lpstr>Example</vt:lpstr>
      <vt:lpstr>Find the first negative number in a list of numbers</vt:lpstr>
      <vt:lpstr>Expressions</vt:lpstr>
      <vt:lpstr>Arithmetic Expressions</vt:lpstr>
      <vt:lpstr>String Concatenation</vt:lpstr>
      <vt:lpstr>Comparison Expressions</vt:lpstr>
      <vt:lpstr>Logical Expressions</vt:lpstr>
      <vt:lpstr>Command Substitution</vt:lpstr>
      <vt:lpstr>Basic Command Substitution</vt:lpstr>
      <vt:lpstr>Using Command Output in a Loop</vt:lpstr>
      <vt:lpstr>Command Substitution in Arithmetic Expression</vt:lpstr>
      <vt:lpstr>Command Line Arguments</vt:lpstr>
      <vt:lpstr>Basic Command Line Argument</vt:lpstr>
      <vt:lpstr>Multiple Command Line Arguments</vt:lpstr>
      <vt:lpstr>Using Command Line Arguments in a Loop</vt:lpstr>
      <vt:lpstr>Arithmetic Operation with Command Line Arguments</vt:lpstr>
      <vt:lpstr>Functions</vt:lpstr>
      <vt:lpstr>Basic Function</vt:lpstr>
      <vt:lpstr>Function with Parameters</vt:lpstr>
      <vt:lpstr>Function with Return Value</vt:lpstr>
      <vt:lpstr>Function with Local Variables</vt:lpstr>
      <vt:lpstr>Function Calling Another Function</vt:lpstr>
      <vt:lpstr>Function with Default Parameter</vt:lpstr>
      <vt:lpstr>Function Returning Multiple Values</vt:lpstr>
      <vt:lpstr>Function with Error Handling</vt:lpstr>
      <vt:lpstr>Practice Programs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oracle</dc:creator>
  <dc:description/>
  <cp:lastModifiedBy>Admin</cp:lastModifiedBy>
  <cp:revision>93</cp:revision>
  <dcterms:created xsi:type="dcterms:W3CDTF">2024-02-02T10:47:08Z</dcterms:created>
  <dcterms:modified xsi:type="dcterms:W3CDTF">2024-11-06T11:07:11Z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