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5" r:id="rId16"/>
    <p:sldId id="269" r:id="rId17"/>
    <p:sldId id="270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1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1743 24575,'1'4'0,"0"0"0,0 0 0,0 0 0,1 0 0,-1 0 0,1-1 0,0 1 0,0-1 0,0 1 0,1-1 0,2 4 0,5 7 0,32 54 0,-9-14 0,1-1 0,79 91 0,-110-141 0,-1-1 0,1 1 0,0-1 0,0 0 0,0 1 0,0-1 0,0 0 0,1-1 0,-1 1 0,0-1 0,1 1 0,-1-1 0,1 0 0,0 0 0,-1 0 0,1-1 0,0 0 0,-1 1 0,1-1 0,0 0 0,0-1 0,-1 1 0,1-1 0,0 1 0,-1-1 0,1 0 0,-1-1 0,4-1 0,8-4 0,0-2 0,-1 0 0,-1 0 0,0-2 0,14-12 0,121-119 0,165-206 0,-90 93-819,606-542 593,-389 429 1260,-400 334-1135,-6 5-317,1 0 1,63-37-1,-83 57-6408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4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1021 24575,'7'4'0,"-1"0"0,0 1 0,0-1 0,-1 1 0,10 10 0,17 13 0,-26-23 0,1-1 0,-1 0 0,1 0 0,0 0 0,0-1 0,1 0 0,-1-1 0,1 0 0,12 3 0,-15-5 0,0 0 0,1 0 0,-1-1 0,0 0 0,1 1 0,-1-2 0,0 1 0,0-1 0,0 1 0,0-2 0,0 1 0,0 0 0,-1-1 0,1 0 0,5-5 0,13-10 0,-1-2 0,-1 0 0,32-40 0,50-81 0,-69 93 0,408-602 0,-420 617 0,-13 20 4,1 1-1,0 1 1,23-20-1,-5 6-1382,-18 15-5447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1054 24575,'4'1'0,"1"-1"0,-1 1 0,0 0 0,1 0 0,-1 0 0,0 1 0,0-1 0,0 1 0,0 0 0,0 0 0,6 5 0,40 36 0,-30-24 0,-13-12 0,1-1 0,0 0 0,0 0 0,1 0 0,0-1 0,11 5 0,-15-9 0,-1 1 0,1-1 0,-1 0 0,1 0 0,-1-1 0,1 1 0,0-1 0,0 0 0,-1 0 0,1-1 0,0 1 0,-1-1 0,1 0 0,-1-1 0,1 1 0,5-3 0,27-16 0,-1-2 0,-1-1 0,-1-1 0,35-34 0,-39 34 0,457-438 0,-103 88 0,-269 281 0,-38 32 0,-61 50-1365,-3 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1 821 24575,'30'53'0,"71"97"0,-58-92 0,-37-50 0,-1 0 0,1-1 0,0 0 0,1 0 0,0 0 0,9 7 0,-13-13 0,-1 0 0,0 1 0,0-1 0,1 0 0,-1 0 0,1 0 0,-1-1 0,1 1 0,-1 0 0,1-1 0,0 0 0,-1 1 0,1-1 0,-1 0 0,1-1 0,0 1 0,-1 0 0,1-1 0,-1 1 0,1-1 0,-1 0 0,1 0 0,-1 0 0,0 0 0,1 0 0,-1-1 0,3-1 0,5-6 0,0 0 0,-1-1 0,0 0 0,-1 0 0,0 0 0,-1-1 0,0-1 0,8-18 0,-1 5 0,199-400 0,-186 367 0,16-37 0,-17 35 0,2 1 0,56-85 0,-70 128-45,1-1-1,1 2 0,1 0 1,0 1-1,1 0 0,1 2 1,21-12-1,-7 4-954,-13 6-5826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3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1 836 24575,'2'1'0,"1"-1"0,-1 1 0,1 0 0,0 0 0,-1 0 0,0 1 0,1-1 0,-1 0 0,0 1 0,0 0 0,0-1 0,0 1 0,0 0 0,3 3 0,1 1 0,47 49 0,79 105 0,-42-46 0,-87-110 0,4 4 0,0 1 0,1-2 0,-1 1 0,13 9 0,-18-16 0,0 0 0,0 1 0,0-1 0,0 0 0,1 0 0,-1 0 0,0 0 0,0 0 0,1-1 0,-1 1 0,0-1 0,1 0 0,-1 1 0,1-1 0,-1 0 0,1 0 0,-1-1 0,0 1 0,1 0 0,-1-1 0,0 0 0,1 1 0,-1-1 0,0 0 0,4-2 0,4-4 0,-1 1 0,-1-2 0,1 1 0,-1-1 0,-1 0 0,13-17 0,37-65 0,-29 42 0,158-203 0,23 14 0,-89 104 0,-28 29 0,151-131 0,-211 205 35,-20 19-502,0 0 1,17-12-1,-15 15-6359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3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24575,'199'-13'0,"4"0"0,210 14-1365,-392-1-5461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4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24575,'59'-3'0,"65"-11"0,-57 5 0,329-55 0,-289 37 0,67-14 0,-18 24 0,-59 9 0,53-2 0,21-3 0,-80 4 0,168 7 0,-129 4 0,-78-3 0,59 1 0,123 15 0,-133-6 0,35 6 0,-87-9-31,-1-2 1,90-4-1,-62-1-1242,-56 1-5553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4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24575,'2484'0'-1365,"-2474"0"-5461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4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1:5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0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22535,'15912'-24'0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1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1698 24575,'582'680'0,"-562"-650"0,10 11 0,-28-38 0,1-1 0,-1-1 0,0 1 0,0 0 0,1-1 0,-1 1 0,1-1 0,0 1 0,-1-1 0,1 0 0,0 0 0,0-1 0,0 1 0,-1 0 0,5-1 0,-1 0 0,0 1 0,-1-2 0,1 1 0,0-1 0,-1 0 0,1 0 0,-1-1 0,1 1 0,-1-1 0,8-4 0,1-2 0,0-1 0,18-15 0,-12 8 0,273-220 0,-40 29-560,819-634-2368,52 48 1772,-996 709 1341,145-68-1,-230 133 1569,51-14 0,-3 6-2386,-67 20-6156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0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0 511 24575,'6'1'0,"0"-1"0,0 0 0,0 0 0,0 0 0,0-1 0,0 0 0,0-1 0,0 1 0,-1-1 0,1 0 0,0 0 0,-1-1 0,0 1 0,1-1 0,-1-1 0,0 1 0,-1-1 0,1 1 0,-1-1 0,1-1 0,4-5 0,139-179 0,-73 92 0,-52 66 0,0 1 0,2 0 0,29-28 0,-41 45-1365,-3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1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24575,'4'2'0,"0"0"0,-1 0 0,1 0 0,-1 0 0,1 1 0,-1 0 0,0-1 0,0 1 0,0 1 0,4 4 0,-2-3 0,0 1 0,1 0 0,0-1 0,0 0 0,0 0 0,1 0 0,-1-1 0,1 0 0,0 0 0,9 3 0,-12-6 0,-1 0 0,1 0 0,-1-1 0,1 1 0,-1-1 0,1 0 0,-1 0 0,1 0 0,-1 0 0,1-1 0,-1 1 0,1-1 0,-1 0 0,1 0 0,-1 0 0,0-1 0,0 1 0,0-1 0,1 0 0,-1 0 0,-1 0 0,1 0 0,3-3 0,43-42 0,62-76 0,24-24 0,-88 100-59,-19 19-376,2 1-1,40-30 1,-50 44-6391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0 648 24575,'0'2'0,"0"1"0,0-1 0,0 1 0,1-1 0,-1 1 0,1-1 0,0 0 0,-1 1 0,1-1 0,0 1 0,0-1 0,1 0 0,-1 0 0,0 0 0,1 0 0,-1 0 0,1 0 0,0 0 0,-1 0 0,1-1 0,0 1 0,0-1 0,0 1 0,1-1 0,-1 0 0,0 0 0,3 2 0,-1-2 0,-1 0 0,1 0 0,-1-1 0,1 1 0,0-1 0,-1 0 0,1 0 0,0 0 0,-1 0 0,1 0 0,-1-1 0,1 0 0,-1 0 0,1 0 0,-1 0 0,1 0 0,-1-1 0,3-1 0,13-11 0,-1-1 0,0-1 0,-2 0 0,0-1 0,-1-1 0,16-23 0,10-11 0,102-129 0,-6 6 0,-114 145 0,-16 21 0,0-1 0,0 2 0,1-1 0,9-7 0,-11 11-108,0 0-72,1 0 1,-1 0-1,0-1 0,-1 0 1,1-1-1,6-9 1,-5 1-6647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3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0 500 24575,'1'7'0,"-1"1"0,2 0 0,-1-1 0,1 0 0,0 1 0,0-1 0,1 0 0,0 0 0,0 0 0,1 0 0,8 11 0,-11-15 0,1 0 0,0 0 0,1-1 0,-1 1 0,0-1 0,1 0 0,-1 0 0,1 0 0,0 0 0,-1 0 0,1 0 0,0-1 0,0 1 0,0-1 0,0 0 0,1 0 0,-1 0 0,0 0 0,0-1 0,1 1 0,-1-1 0,0 0 0,1 0 0,-1 0 0,0-1 0,1 1 0,-1-1 0,0 1 0,4-2 0,11-7 0,0-1 0,-1 0 0,0-1 0,-1-1 0,0-1 0,22-22 0,-8 7 0,122-99 0,-50 44 0,94-101 0,-177 164 0,2 1 0,40-31 0,-41 39-1365,-2 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3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0 515 24575,'1'1'0,"1"-1"0,-1 1 0,0-1 0,0 1 0,0 0 0,0-1 0,0 1 0,0 0 0,0 0 0,-1-1 0,1 1 0,0 0 0,0 0 0,0 0 0,-1 0 0,1 0 0,-1 0 0,1 0 0,-1 0 0,1 2 0,12 30 0,-10-25 0,2 6 0,1 0 0,1 0 0,0-1 0,1 0 0,0-1 0,11 13 0,-18-23 0,1 0 0,0 1 0,0-1 0,0 0 0,1 0 0,-1 0 0,0-1 0,1 1 0,-1 0 0,1-1 0,-1 1 0,1-1 0,0 0 0,0 0 0,0 0 0,-1 0 0,1-1 0,0 1 0,0-1 0,0 0 0,0 0 0,0 0 0,0 0 0,0 0 0,0 0 0,0-1 0,0 0 0,0 1 0,-1-1 0,1 0 0,0-1 0,0 1 0,-1 0 0,1-1 0,-1 1 0,1-1 0,3-3 0,14-13 0,-1-2 0,28-35 0,-26 29 0,30-28 0,94-90 0,-110 110 0,2 2 0,1 1 0,46-27 0,36-30 0,12-6-136,-92 67-1093,-28 18-5597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5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208 439 24575,'4'1'0,"-1"0"0,1 1 0,-1-1 0,1 1 0,-1 0 0,1 0 0,-1 1 0,0-1 0,0 1 0,3 2 0,10 8 0,19 9 0,-25-14 0,1-1 0,0 0 0,1 0 0,-1-1 0,1-1 0,1 0 0,-1 0 0,1-2 0,-1 1 0,20 1 0,22-2 0,85-8 0,-128 3 0,0-1 0,0 0 0,-1 0 0,0-1 0,1-1 0,17-10 0,15-6 0,3-2 0,-34 16 0,0 1 0,1 0 0,-1 1 0,1 1 0,0 0 0,19-4 0,-7 4 0,0-2 0,-1-2 0,0 0 0,-1-1 0,43-23 0,-39 18 0,135-70 0,-122 61 0,69-52 0,15-10 0,-121 83 0,-1 1 0,1-1 0,0 0 0,-1 0 0,1 0 0,-1 0 0,0 0 0,1-1 0,-1 1 0,0-1 0,0 1 0,-1-1 0,1 0 0,-1 0 0,1 0 0,-1 0 0,1-3 0,-2 5 0,1 0 0,-1-1 0,0 1 0,0 0 0,0 0 0,-1 0 0,1 0 0,0 0 0,0 0 0,0-1 0,-1 1 0,1 0 0,-1 0 0,1 0 0,-1 0 0,1 0 0,-1 0 0,0 0 0,0-1 0,-1 1 0,0-1 0,0 1 0,0-1 0,0 1 0,0 0 0,0 0 0,-1 0 0,1 0 0,0 0 0,0 1 0,-1-1 0,-3 0 0,-29-3 0,0 2 0,0 1 0,-42 4 0,-3 0 0,40-3 0,-66 0 0,-196 25 0,44 35 0,16-3 0,221-53 0,0 1 0,1 1 0,0 1 0,0 0 0,0 2 0,1 0 0,1 1 0,-1 1 0,2 1 0,0 0 0,0 2 0,-26 27 0,12-11 0,23-23 0,0-1 0,1 1 0,0 1 0,1-1 0,-1 1 0,2 1 0,-10 16 0,14-24 0,1 0 0,0 0 0,0 0 0,-1 0 0,1 0 0,0 0 0,0 0 0,0 1 0,0-1 0,1 0 0,-1 0 0,0 0 0,0 0 0,1 0 0,-1 0 0,0 0 0,1 0 0,-1 0 0,1 0 0,-1 0 0,1 0 0,0 0 0,-1 0 0,1-1 0,0 1 0,0 0 0,0 0 0,0-1 0,-1 1 0,1 0 0,0-1 0,0 1 0,0-1 0,0 1 0,0-1 0,0 0 0,1 1 0,-1-1 0,0 0 0,0 0 0,1 0 0,8 2 0,0 0 0,-1-1 0,16-1 0,-21 0 0,14 0-89,39 4-1187,-35 0-5550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2:5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677 149 24575,'-101'-1'0,"-111"3"0,201 0 0,1 0 0,0 1 0,0 0 0,0 0 0,0 1 0,1 0 0,0 1 0,-1 0 0,2 1 0,-1 0 0,1 0 0,0 1 0,-13 13 0,-2 4 0,1 2 0,-35 53 0,23-31 0,24-36 0,1 0 0,0 0 0,1 1 0,1 0 0,0 1 0,0 0 0,-7 27 0,8-8 0,2 1 0,2 0 0,1 0 0,1 0 0,6 37 0,-6-67 0,1 1 0,0-1 0,0 1 0,1-1 0,-1 1 0,1-1 0,0 0 0,0 0 0,0 0 0,1 0 0,4 6 0,39 33 0,-10-10 0,-32-29 0,1 0 0,0 0 0,0 0 0,1-1 0,-1 0 0,1 0 0,0 0 0,-1-1 0,1 0 0,0 0 0,0 0 0,0-1 0,1 0 0,-1 0 0,0 0 0,0-1 0,1 0 0,-1 0 0,0-1 0,1 0 0,6-1 0,16-5 0,1-1 0,-1-1 0,31-14 0,-31 11 0,-4 1 0,-2 0 0,1-2 0,-2-1 0,0-1 0,0 0 0,31-32 0,-23 18 0,-2-1 0,-2-1 0,37-56 0,-57 77 0,0-1 0,-1 0 0,-1 0 0,0 0 0,0 0 0,-1 0 0,-1-1 0,0 1 0,0-1 0,-1 0 0,0 0 0,-1 1 0,-1-1 0,-2-13 0,-1 1 0,-1-1 0,-1 2 0,-2-1 0,0 1 0,-19-38 0,12 31 0,-1 0 0,-1 1 0,-2 1 0,-31-37 0,46 61 0,0 0 0,-1 1 0,1 0 0,-1 0 0,0 0 0,0 1 0,0-1 0,0 1 0,0 1 0,0-1 0,0 1 0,-1-1 0,1 1 0,-10 0 0,-7 0 0,0 1 0,-27 3 0,38-1 0,0 1 0,0 0 0,0 0 0,0 1 0,1 1 0,0 0 0,-17 10 0,-28 13 0,35-20-136,1 2-1,0 0 1,1 1-1,0 1 1,1 0-1,0 2 1,1 0-1,0 1 0,-19 24 1,24-26-6690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3:2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1 596 24575,'2'0'0,"-1"0"0,1 1 0,0-1 0,-1 1 0,1 0 0,-1-1 0,1 1 0,-1 0 0,1 0 0,-1 0 0,1 0 0,-1 0 0,0 0 0,0 0 0,1 0 0,0 2 0,20 28 0,-12-17 0,-9-14 0,7 11 0,0 0 0,1-1 0,1 0 0,0-1 0,11 9 0,-18-16 0,-1-1 0,0 1 0,1-1 0,0 0 0,-1 1 0,1-1 0,0 0 0,0-1 0,-1 1 0,1 0 0,0-1 0,0 1 0,0-1 0,0 0 0,0 0 0,0 0 0,-1-1 0,1 1 0,0-1 0,0 1 0,0-1 0,0 0 0,-1 0 0,1 0 0,0 0 0,-1-1 0,1 1 0,-1-1 0,0 0 0,3-1 0,20-21 0,-1 0 0,-1-1 0,31-46 0,1 1 0,237-246 0,-233 256 0,-33 37 0,1 1 0,0 2 0,46-27 0,-63 41 0,5-2-1365,-1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3:2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0 401 24575,'5'1'0,"0"0"0,0 0 0,-1 0 0,1 0 0,0 1 0,-1 0 0,1 0 0,-1 0 0,0 1 0,6 3 0,30 13 0,-34-18 0,0 0 0,0 0 0,0-1 0,0 0 0,0 0 0,0 0 0,0-1 0,-1 0 0,1 0 0,0-1 0,0 1 0,0-1 0,-1 0 0,1-1 0,6-4 0,10-6 0,-1-1 0,27-23 0,-14 11 0,35-26 0,153-107 0,-167 120-33,-34 23-300,0 1 0,2 1 0,39-18 0,-42 24-6493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3:4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24575,'3'0'0,"1"1"0,0 0 0,-1 0 0,1 1 0,0-1 0,-1 1 0,0-1 0,1 1 0,-1 0 0,0 1 0,0-1 0,0 0 0,0 1 0,3 4 0,8 5 0,14 9 0,40 32 0,90 89 0,-154-138 0,-1 0 0,1-1 0,-1 1 0,1-1 0,0 0 0,0-1 0,1 1 0,-1-1 0,1 1 0,-1-1 0,10 2 0,-12-3 0,0-1 0,1 0 0,-1 0 0,1 0 0,-1-1 0,0 1 0,1 0 0,-1-1 0,1 0 0,-1 1 0,0-1 0,0 0 0,0 0 0,1 0 0,-1-1 0,0 1 0,0 0 0,-1-1 0,1 1 0,0-1 0,0 0 0,-1 0 0,1 0 0,-1 1 0,1-1 0,1-4 0,56-96 0,-16 25 0,276-469 0,-211 337 0,-60 120-1365,-40 75-5461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2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1395 24575,'71'-2'0,"0"-4"0,-1-3 0,0-3 0,0-3 0,-2-3 0,0-3 0,-1-3 0,-1-3 0,81-45 0,-118 55 0,-1-1 0,-2-2 0,1 0 0,-2-2 0,-1-1 0,-1-1 0,-1 0 0,-1-2 0,-1-1 0,17-29 0,-31 45 0,-1 0 0,-1 0 0,0-1 0,0 1 0,-1-1 0,0 0 0,-1 0 0,0-24 0,-1-6 0,-7-51 0,4 75 0,-2 0 0,0 0 0,-1 0 0,0 0 0,-2 1 0,0 0 0,-1 0 0,-1 1 0,0 0 0,-1 0 0,-1 1 0,-16-18 0,-11-7 0,-1 1 0,-83-61 0,85 72 0,-1 1 0,-1 2 0,-2 2 0,0 2 0,-2 1 0,0 2 0,0 3 0,-2 1 0,0 2 0,-1 2 0,1 2 0,-2 2 0,-62 0 0,-202 12 0,292-5 0,0 1 0,0 1 0,0 1 0,1 0 0,-24 10 0,-81 42 0,63-26 0,31-16 0,-51 33 0,68-38 0,1 0 0,0 0 0,1 1 0,0 1 0,0 0 0,-13 20 0,14-16 0,0 1 0,2 0 0,-1 0 0,2 1 0,1 0 0,0 0 0,-4 26 0,3 5 0,-1 76 0,8-83 0,2 0 0,2 0 0,1 0 0,3 0 0,1-1 0,1-1 0,31 67 0,-18-53 0,3-3 0,2 0 0,2-1 0,2-2 0,41 44 0,-56-72 0,0 0 0,1-2 0,1 0 0,1-1 0,1-1 0,0-1 0,0-1 0,1-1 0,47 16 0,9 4 62,31 9-1489,-80-32-5399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08:4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1213 24575,'2'6'0,"0"0"0,0 0 0,0-1 0,1 1 0,0-1 0,0 1 0,0-1 0,1 0 0,0 0 0,5 5 0,2 4 0,11 18 0,-16-21 0,0-1 0,1 0 0,1 0 0,0-1 0,0 0 0,0 0 0,19 13 0,-26-21 0,0 0 0,1-1 0,-1 1 0,0-1 0,1 1 0,-1-1 0,0 0 0,1 1 0,-1-1 0,1 0 0,-1 0 0,1 0 0,-1 0 0,0 0 0,1 0 0,-1-1 0,1 1 0,-1 0 0,0-1 0,1 1 0,-1-1 0,0 1 0,1-1 0,-1 0 0,0 1 0,0-1 0,0 0 0,0 0 0,1 0 0,-1 0 0,0 0 0,-1 0 0,1 0 0,0 0 0,0-1 0,1-1 0,3-6 0,0-1 0,0 1 0,7-21 0,-6 12 0,556-1182 0,-548 1171-86,-9 18-97,0 0 0,0 1 1,1-1-1,1 1 0,0 0 1,9-10-1,-4 9-6643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16:0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1044 24575,'7'1'0,"0"0"0,0 0 0,-1 1 0,1 0 0,0 1 0,-1-1 0,0 1 0,7 4 0,24 9 0,-34-15 0,-1 0 0,1-1 0,-1 1 0,1-1 0,0 1 0,-1-1 0,1 0 0,0 0 0,-1 0 0,1-1 0,-1 1 0,1-1 0,0 1 0,-1-1 0,1 0 0,-1 0 0,1 0 0,-1 0 0,0 0 0,0-1 0,1 1 0,-1-1 0,0 1 0,0-1 0,0 0 0,0 0 0,-1 0 0,3-3 0,3-5 0,0-1 0,-1 0 0,-1-1 0,8-21 0,-3 9 0,44-129 0,-36 95 0,38-81 0,58-73 0,-21 43 0,-76 138 0,1 0 0,36-45 0,-46 66-117,50-57-1131,-45 56-5578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16:2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0 722 24575,'45'39'0,"-42"-36"0,1-1 0,0 1 0,0-1 0,0 0 0,0 0 0,0 0 0,0 0 0,0-1 0,0 1 0,8 0 0,-8-2 0,-1 0 0,0-1 0,1 1 0,-1-1 0,0 0 0,0 0 0,0 0 0,0-1 0,0 1 0,0-1 0,0 1 0,0-1 0,0 0 0,-1 0 0,1 0 0,-1-1 0,1 1 0,-1-1 0,3-3 0,4-7 0,0-1 0,13-26 0,-10 17 0,29-52 0,-6 10 0,68-96 0,-102 159 0,33-41 0,-1-2 0,43-83 0,-65 109-34,0 1-1,1 0 0,23-25 1,-13 16-1193,-10 11-5599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16:2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24575,'5'1'0,"1"-1"0,-1 2 0,0-1 0,0 1 0,0-1 0,-1 1 0,1 1 0,0-1 0,-1 1 0,1-1 0,-1 1 0,0 1 0,6 4 0,-5-3 0,1-1 0,0 0 0,-1 0 0,1 0 0,12 4 0,-15-7 0,-1 0 0,1-1 0,0 1 0,-1-1 0,1 0 0,0 0 0,-1 0 0,1 0 0,0 0 0,-1 0 0,1-1 0,0 0 0,-1 1 0,1-1 0,-1 0 0,1 0 0,-1 0 0,1-1 0,2-1 0,9-8 0,-1 0 0,0 0 0,-1-1 0,0-1 0,-1 0 0,12-18 0,32-36 0,118-93 0,-107 101 0,-46 43 0,-1-1 0,-1-1 0,18-22 0,-33 37 13,0 1 1,0-1-1,0 0 0,0 1 0,0 0 0,0 0 0,0 0 0,1 0 1,4-2-1,-4 3-200,-1-1 0,1 0-1,-1 0 1,1 0 0,-1 0 0,0 0 0,4-4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19:3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1 663 24575,'2'0'0,"1"1"0,-1 0 0,0 0 0,0 0 0,0 0 0,0 1 0,1-1 0,-1 1 0,-1-1 0,4 4 0,5 3 0,58 46 0,-56-43 0,0 0 0,1-1 0,0-1 0,0 0 0,1 0 0,21 8 0,-33-16 0,1 0 0,0-1 0,-1 1 0,1-1 0,0 0 0,-1 1 0,1-1 0,0-1 0,0 1 0,-1 0 0,1-1 0,0 1 0,-1-1 0,1 0 0,-1 0 0,1 0 0,-1 0 0,1 0 0,-1-1 0,0 1 0,1-1 0,-1 1 0,0-1 0,0 0 0,0 0 0,2-3 0,6-7 0,-1 0 0,-1 0 0,13-24 0,-8 11 0,52-82 0,154-196 0,-103 153 0,-75 95 0,-31 43 13,1 0 0,20-16 1,-7 6-1419,-14 12-5421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19:4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1 500 24575,'0'4'0,"0"-1"0,1 0 0,0 0 0,0 0 0,0 0 0,0 0 0,0 0 0,1 0 0,-1 0 0,1-1 0,0 1 0,2 2 0,31 34 0,-22-26 0,-10-10 0,0 1 0,0-1 0,0 0 0,0-1 0,1 1 0,0 0 0,-1-1 0,1 0 0,0 0 0,0 0 0,0-1 0,1 1 0,4 0 0,-7-2 0,1 1 0,-1-1 0,1 0 0,-1-1 0,1 1 0,-1 0 0,1-1 0,-1 0 0,1 1 0,-1-1 0,0 0 0,1 0 0,-1 0 0,0-1 0,0 1 0,1 0 0,-1-1 0,0 0 0,-1 1 0,1-1 0,0 0 0,0 0 0,-1 0 0,2-3 0,62-89 0,-37 51 0,61-72 0,56-25 0,23-27 0,-135 137-1365,-17 21-5461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4:1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0 934 24575,'84'92'0,"28"27"0,-111-119 0,-1 1 0,1-1 0,-1 0 0,1 1 0,-1-1 0,1 0 0,-1 1 0,0-1 0,1 0 0,0 0 0,-1 1 0,1-1 0,-1 0 0,1 0 0,-1 0 0,1 0 0,-1 0 0,1 0 0,0 0 0,-1 0 0,1 0 0,-1 0 0,1 0 0,-1 0 0,1 0 0,0 0 0,-1 0 0,1-1 0,0 1 0,12-17 0,4-33 0,-14 39 0,34-109 0,47-128 0,75-76 0,-152 311 0,38-73 0,104-143 0,-127 196-1365,-13 17-5461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4:2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0 637 24575,'2'0'0,"0"1"0,-1-1 0,1 1 0,0-1 0,-1 1 0,1-1 0,0 1 0,-1 0 0,1 0 0,-1 0 0,1 0 0,-1 0 0,0 0 0,1 0 0,-1 1 0,0-1 0,0 0 0,0 1 0,1 1 0,19 35 0,-15-26 0,67 102 0,-72-112 0,0-1 0,0 0 0,0 0 0,0 0 0,0 0 0,0 1 0,0-1 0,0-1 0,0 1 0,1 0 0,-1 0 0,0 0 0,1-1 0,-1 1 0,0 0 0,1-1 0,-1 0 0,1 1 0,-1-1 0,1 0 0,-1 1 0,3-1 0,-1-1 0,-1 1 0,1-1 0,-1 0 0,1 1 0,-1-1 0,1 0 0,-1-1 0,0 1 0,1 0 0,-1-1 0,0 1 0,2-3 0,4-3 0,0-1 0,-1 0 0,0-1 0,0 0 0,6-11 0,45-68 0,-33 53 0,-2-1 0,-2-1 0,22-51 0,-20 37 0,2 0 0,51-76 0,-46 79 0,-20 30 0,-1-1 0,11-30 0,7-17 0,-24 62-81,0 0-1,0 0 1,0 0 0,0 0-1,0 0 1,1 1-1,7-6 1,-6 5-633,6-5-6112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4:3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0 678 24575,'135'119'0,"-134"-117"0,1 0 0,0-1 0,0 0 0,-1 1 0,1-1 0,0 0 0,0 0 0,1 0 0,-1 0 0,0 0 0,0 0 0,0-1 0,1 1 0,-1-1 0,0 1 0,1-1 0,-1 0 0,0 0 0,0 0 0,1 0 0,-1 0 0,0-1 0,1 1 0,-1-1 0,0 0 0,0 1 0,0-1 0,1 0 0,-1 0 0,0 0 0,0-1 0,0 1 0,-1 0 0,4-3 0,2-4 0,0-1 0,0 0 0,-1-1 0,0 0 0,9-20 0,5-9 0,282-375 0,-218 317 35,47-60-1435,-119 141-5426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4:5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0 920 24575,'1'5'0,"0"1"0,1-1 0,0 0 0,-1 0 0,2 0 0,-1 0 0,0-1 0,1 1 0,0-1 0,0 1 0,0-1 0,7 7 0,10 15 0,-12-13 0,0 1 0,-1-1 0,8 24 0,-15-35 0,1-1 0,-1 0 0,0 1 0,1-1 0,-1 0 0,0 0 0,1 1 0,-1-1 0,1 0 0,0 0 0,-1 0 0,1 0 0,0 0 0,0 0 0,0 0 0,0 0 0,0 0 0,0 0 0,0 0 0,0 0 0,0-1 0,0 1 0,0 0 0,1-1 0,-1 1 0,0-1 0,0 1 0,1-1 0,-1 0 0,0 0 0,0 1 0,1-1 0,-1 0 0,0 0 0,1 0 0,-1 0 0,0-1 0,1 1 0,-1 0 0,0 0 0,1-1 0,-1 1 0,0-1 0,0 1 0,0-1 0,1 0 0,-1 1 0,0-1 0,0 0 0,1-1 0,4-3 0,-1 1 0,1-1 0,-1 0 0,-1-1 0,1 1 0,-1-1 0,0 0 0,5-9 0,7-19 0,-8 15 0,1 2 0,0-1 0,22-28 0,87-110 0,-56 71 0,125-133 0,-170 200 0,-2 0 0,0-2 0,12-20 0,-13 17 0,2 1 0,18-20 0,-17 24 0,0-2 0,-1 0 0,-1 0 0,13-25 0,-13 21-30,2 1-1,35-39 1,-23 28-1244,-18 21-5552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2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1752 24575,'37'-14'0,"1"-1"0,-2-3 0,64-40 0,90-82 0,-148 107 0,22-17 0,59-61 0,-92 79 0,-1-2 0,-2-1 0,35-56 0,-45 61 0,-2 0 0,0-1 0,21-66 0,-32 76 0,0 1 0,-1-1 0,-1 0 0,-1 0 0,-1 0 0,-1 0 0,-5-38 0,1 34 0,-1 0 0,-1 1 0,-2 0 0,0 0 0,-2 0 0,0 1 0,-2 1 0,0 0 0,-2 1 0,0 0 0,-30-33 0,15 24 0,-1 2 0,-1 1 0,-1 2 0,-1 1 0,-1 1 0,-57-27 0,17 13 0,-3 4 0,-1 2 0,-1 5 0,-1 2 0,-1 4 0,-162-17 0,224 35 0,0 1 0,0 1 0,0 1 0,1 0 0,-1 2 0,0 0 0,1 1 0,0 0 0,0 2 0,0 0 0,1 1 0,-1 1 0,2 1 0,-1 0 0,1 1 0,1 1 0,-21 18 0,17-12 0,2 1 0,0 1 0,2 1 0,0 0 0,1 0 0,0 2 0,2 0 0,1 0 0,-12 34 0,12-20 0,1 0 0,2 1 0,1-1 0,2 1 0,0 65 0,5-63 0,2 0 0,1-1 0,2 1 0,1-1 0,2 0 0,2 0 0,2-1 0,1 0 0,1-1 0,3-1 0,22 37 0,-10-24 0,2-1 0,3-2 0,1-1 0,2-2 0,2-1 0,44 35 0,-74-69-170,-1-1-1,1 0 0,0 0 1,1-1-1,-1 0 0,1-1 1,20 7-1,-10-7-6655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5:1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24575,'794'0'0,"-765"-1"0,52-10 0,-50 6 0,39-2 0,554 6 0,-301 3 0,-200-4 0,139 4 0,-152 10 0,21 0 0,448-11 0,-278-3 0,-256 4 0,50 9 0,34 2 0,-83-12 0,20 0 0,80 11 0,-56-3 0,0-4 0,93-8 0,-42 1 0,27 14 0,8 1 0,548-14 0,-660 4 0,1 4 0,90 19 0,-92-13 0,1-2 0,98 2 0,442-15-1365,-583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5:1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24575,'2006'0'0,"-1970"1"0,51 10 0,19 1 0,13-11 0,-62-1 0,1 2 0,63 10 0,-57-5 0,-1-2 0,103-6 0,-58-1 0,-57 2 0,-1 2 0,67 11 0,-68-7 0,1-2 0,90-4 0,-63-1 0,-34-3-1365,-28-1-5461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5:2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1233 24575,'1'3'0,"0"0"0,0 0 0,0 0 0,0 0 0,0-1 0,1 1 0,-1 0 0,1 0 0,0-1 0,0 1 0,2 2 0,5 6 0,40 62 0,81 92 0,-126-161 0,1 1 0,-1 0 0,1-1 0,0 0 0,10 7 0,-14-11 0,1 1 0,-1 0 0,0-1 0,1 1 0,-1-1 0,1 1 0,0-1 0,-1 0 0,1 1 0,-1-1 0,1 0 0,-1 0 0,1 0 0,0 0 0,-1-1 0,1 1 0,-1 0 0,1-1 0,-1 1 0,1-1 0,-1 1 0,1-1 0,-1 0 0,0 0 0,1 1 0,-1-1 0,0 0 0,1 0 0,1-2 0,5-7 0,0 0 0,0 0 0,-1-1 0,0 0 0,-1 0 0,8-18 0,-3 5 0,173-368 0,1-3 0,21 13 0,-180 340 0,2 2 0,2 0 0,60-61 0,-61 76-1365,-15 15-5461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8:25:2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1491 24575,'50'22'0,"-27"-11"0,37 20 0,205 162 0,-248-179 0,50 39 0,-60-48 0,-1-1 0,1 0 0,0 0 0,0-1 0,1 0 0,-1 0 0,0-1 0,10 2 0,-16-4 0,1 0 0,0 0 0,0 0 0,0 0 0,0-1 0,0 1 0,0-1 0,-1 1 0,1-1 0,0 0 0,0 1 0,-1-1 0,1 0 0,0 0 0,-1 0 0,1-1 0,-1 1 0,1 0 0,-1 0 0,0-1 0,0 1 0,1-1 0,-1 1 0,0-1 0,1-3 0,4-6 0,0-1 0,-1 0 0,3-12 0,2-6 0,115-204 0,-84 164 0,260-415 0,25 15 0,11 48 0,-310 387-1365,-20 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1T17:20:31.8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1,'447'12,"-19"0,219-13,-643 1,38 3,-40-3,-1 0,0 1,0-1,1 0,-1 1,0-1,1 0,-1 1,0-1,0 1,0 0,1 0,-1-1,0 1,0 0,0 0,0 0,0 0,-1 0,1 0,0 0,0 0,-1 0,1 1,0-1,0 2,-1-2,-1 0,1 1,0-1,0 0,-1 1,1-1,-1 0,1 0,-1 0,1 0,-1 1,0-1,0 0,1 0,-1 0,0 0,0-1,0 1,0 0,0 0,0 0,0-1,-1 1,1-1,-2 2,-40 14,32-12,-55 19,-1-2,-1-4,-114 15,-286 15,175-42,176-6,116 1,-35-3,35 2,0 1,0 0,0 0,0 0,-1-1,1 1,0 0,0-1,0 1,0-1,0 1,1-1,-1 0,0 1,0-1,0 0,0 0,1 1,-1-1,0 0,1 0,-1 0,1 0,-1 0,1 0,-1 0,1 0,-1-2,1 2,0 0,1 0,-1 0,0 0,1 0,-1 0,1 0,-1 1,1-1,0 0,-1 0,1 0,0 1,-1-1,1 0,0 1,0-1,-1 1,1-1,0 1,0-1,0 1,0 0,0-1,0 1,0 0,0 0,1-1,32-4,-32 5,254-3,-132 6,509-3,-489-12,-96 5,50 1,-51 7,-27-1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1T17:20:35.2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2,'101'-2,"110"5,-205-3,1 2,-2-1,1 1,0-1,0 2,0-1,-1 1,0-1,1 2,4 3,2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1T17:20:36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49,'764'0,"-713"-2,57-10,-32 2,-18 4,188-12,273 19,-499-1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4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0 799 24575,'2'14'0,"0"1"0,2-1 0,-1 0 0,2 0 0,-1-1 0,9 16 0,-7-16 0,-6-12 0,0 1 0,1-1 0,-1 1 0,1-1 0,-1 1 0,1-1 0,0 1 0,0-1 0,0 0 0,0 0 0,0 1 0,0-1 0,0 0 0,0 0 0,0 0 0,0 0 0,0 0 0,1 0 0,-1-1 0,0 1 0,1 0 0,-1-1 0,1 1 0,-1 0 0,1-1 0,-1 0 0,1 1 0,-1-1 0,1 0 0,-1 0 0,1 0 0,-1 0 0,1 0 0,0 0 0,-1-1 0,1 1 0,-1 0 0,1-1 0,-1 1 0,0-1 0,1 1 0,-1-1 0,1 0 0,-1 0 0,0 0 0,0 1 0,2-3 0,7-4 0,-1-1 0,0 0 0,0-1 0,13-18 0,22-33 0,37-70 0,-17 27 0,55-79 0,145-168 0,-218 301-1365,-38 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1T17:20:4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1031 24575,'5'0'0,"-1"1"0,0 0 0,0 0 0,0 1 0,0-1 0,0 1 0,-1 0 0,1 0 0,0 0 0,-1 1 0,1-1 0,-1 1 0,0 0 0,0 0 0,5 6 0,3 3 0,-1 1 0,14 23 0,-21-31 0,0 0 0,0 0 0,0 0 0,1-1 0,0 1 0,0-1 0,0 0 0,0-1 0,1 1 0,0-1 0,6 5 0,-8-7 0,0 0 0,0 0 0,-1 0 0,1-1 0,0 1 0,0-1 0,0 0 0,0 1 0,0-1 0,0-1 0,-1 1 0,1 0 0,0-1 0,0 1 0,0-1 0,0 0 0,-1 0 0,1 0 0,0 0 0,-1 0 0,1-1 0,-1 1 0,0-1 0,4-3 0,13-11 0,-2-2 0,0 0 0,-1-1 0,25-39 0,-21 30 0,72-101 0,186-255 0,23 18 0,-285 348-195,0 1 0,0 0 0,2 1 0,0 1 0,1 1 0,28-17 0,-29 23-6631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E3DC-58C5-4597-A23F-5FF190C279D4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7A966-31FA-470D-9D57-178F34C60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5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8CB7-3300-4C60-9F33-62D5D02D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313A8-8C9B-4745-BA71-15592C866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310A-AEDD-4433-AEE4-F42A0D6D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11F3-CD87-499F-9C5D-D00C450F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D54A-F85D-4F64-9F6C-154F2CB2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3DFE-46B9-4636-BED0-726F2E0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6373B-5F55-4982-A8A7-5E101F69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6FA6-B19D-4B62-8E8A-F86032D7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D8D9-C858-40E8-93FF-9342601E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A3CD-5BB8-4824-9B19-DF9A651F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E4E15-20B6-4424-A2D7-8B819F0D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B325-950E-4D7C-9234-BF3F72A4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1D78-3218-4E21-A9D6-61906746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54CD-9411-4616-B3A5-02457643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1611-2DF7-436B-BC60-F9E5D845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5113-56C6-4829-A58F-A98D1295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BB9A-0CF8-4300-B4BF-DDC724D4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1258-A010-4966-A76D-D69594AC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D19-173B-4EE0-BC48-28C9F2C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F867-8E75-477B-B500-03D5ECD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5B91-2634-421D-B03F-06329AF3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A61A-2B54-43DB-BEA0-D9320B12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EF52-83F3-435A-9BF8-CF54F7D6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154D-B45E-4678-AEE0-CBD7EF70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8E94-B72C-4269-A32B-590E4D69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0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BCA-3BCE-4B3E-9FB8-BE6A3D6D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C2E9-829E-4176-AD5F-135B2465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7A5F-5BB3-4971-8EF1-CFD0D579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6A7D-81E0-4774-9A1E-B8E29826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55C9-8F9F-418E-AE0D-E001BBC4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9F8C-1B91-4596-B274-F6A5F947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9BF-064B-4587-8557-59597D8B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4BE9-06AD-4125-82A3-88BF91EC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A46D-A974-45FE-9D06-DB316AE40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AA007-3C0D-44B8-B162-31E5726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E5F69-8EC2-4B07-B2F4-32A1B60C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C4AF6-DBB5-4964-9A7B-CE4009F8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D3F4-E872-479F-8E8C-A2D1D40A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1B02-0201-4F81-879B-5B55C4E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89EC-2BD5-473D-96C0-C558349E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F1662-1C34-431D-B804-37B524E8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CC08F-06F3-405A-899E-E05506CD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BCB3-9B80-4C96-A1DD-75982F87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C5370-CD18-4792-88D6-73DCC5C3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392B4-7194-4129-9BE1-8820720E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A32A-CFEE-41E5-BF00-FD33C589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0B4-9D43-480D-AC30-E8FB1586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54B9-C8A0-4890-BDF7-A4069C7B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341D-6DBD-41D4-8428-5ACA50705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C829-8850-4928-9DA5-70979651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104D-E792-4059-970E-9C91563F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B2C79-6510-46FA-A35B-71BC8D2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244E-1370-4CEF-9F88-7D19225D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E1588-E1D4-4367-9CE2-0EC94051A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EAF4-B227-4E40-B05E-250E1CABF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ED38-7D95-46CD-B329-23E4FEEC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816DE-47CB-4ECF-A33D-3E28F2D2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CD546-CAD6-4F9D-9040-99663E11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6877F-0FF6-4E91-92FE-B54C621E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CC99-6A83-4FD3-99EE-29071436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ECFD-E794-4978-9BC9-B37F90416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E6DB-01E3-43E1-904C-2D56F7F7BD1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4A84-9719-49B9-82FA-7D1503B7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CFDD-3B9E-40CC-AD4D-6764C6A9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9596-8E6F-4E65-900E-D9C25FAD9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31.png"/><Relationship Id="rId4" Type="http://schemas.openxmlformats.org/officeDocument/2006/relationships/customXml" Target="../ink/ink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41.xml"/><Relationship Id="rId18" Type="http://schemas.openxmlformats.org/officeDocument/2006/relationships/image" Target="../media/image43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0.png"/><Relationship Id="rId17" Type="http://schemas.openxmlformats.org/officeDocument/2006/relationships/customXml" Target="../ink/ink43.xml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39.xml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customXml" Target="../ink/ink22.xml"/><Relationship Id="rId7" Type="http://schemas.openxmlformats.org/officeDocument/2006/relationships/image" Target="../media/image14.png"/><Relationship Id="rId12" Type="http://schemas.openxmlformats.org/officeDocument/2006/relationships/customXml" Target="../ink/ink17.xml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customXml" Target="../ink/ink1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4.png"/><Relationship Id="rId10" Type="http://schemas.openxmlformats.org/officeDocument/2006/relationships/customXml" Target="../ink/ink16.xml"/><Relationship Id="rId19" Type="http://schemas.openxmlformats.org/officeDocument/2006/relationships/customXml" Target="../ink/ink21.xml"/><Relationship Id="rId4" Type="http://schemas.openxmlformats.org/officeDocument/2006/relationships/customXml" Target="../ink/ink13.xml"/><Relationship Id="rId9" Type="http://schemas.openxmlformats.org/officeDocument/2006/relationships/image" Target="../media/image15.png"/><Relationship Id="rId14" Type="http://schemas.openxmlformats.org/officeDocument/2006/relationships/customXml" Target="../ink/ink18.xml"/><Relationship Id="rId22" Type="http://schemas.openxmlformats.org/officeDocument/2006/relationships/image" Target="../media/image21.png"/><Relationship Id="rId27" Type="http://schemas.openxmlformats.org/officeDocument/2006/relationships/customXml" Target="../ink/ink25.xml"/><Relationship Id="rId3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27.png"/><Relationship Id="rId4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9369-4F03-4755-8FF3-58A360E0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3697"/>
            <a:ext cx="9144000" cy="2387600"/>
          </a:xfrm>
        </p:spPr>
        <p:txBody>
          <a:bodyPr/>
          <a:lstStyle/>
          <a:p>
            <a:r>
              <a:rPr lang="en-US" b="1" u="sng" dirty="0"/>
              <a:t>Unit-3</a:t>
            </a:r>
            <a:br>
              <a:rPr lang="en-US" b="1" u="sng" dirty="0"/>
            </a:br>
            <a:r>
              <a:rPr lang="en-IN" b="1" u="sng" dirty="0"/>
              <a:t>Managing file links &amp; Process</a:t>
            </a:r>
          </a:p>
        </p:txBody>
      </p:sp>
    </p:spTree>
    <p:extLst>
      <p:ext uri="{BB962C8B-B14F-4D97-AF65-F5344CB8AC3E}">
        <p14:creationId xmlns:p14="http://schemas.microsoft.com/office/powerpoint/2010/main" val="234837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4D7C-6FA7-4D03-977F-59F95A0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D82E-6BFA-4C8B-983B-AEC46E51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268"/>
            <a:ext cx="11590867" cy="5495664"/>
          </a:xfrm>
        </p:spPr>
        <p:txBody>
          <a:bodyPr/>
          <a:lstStyle/>
          <a:p>
            <a:pPr marL="457200" lvl="1" indent="0">
              <a:lnSpc>
                <a:spcPts val="1210"/>
              </a:lnSpc>
              <a:buSzPts val="1000"/>
              <a:buNone/>
              <a:tabLst>
                <a:tab pos="360680" algn="l"/>
              </a:tabLst>
            </a:pPr>
            <a:endParaRPr lang="en-US" sz="2800" b="1" spc="-5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lnSpc>
                <a:spcPts val="1210"/>
              </a:lnSpc>
              <a:buSzPts val="1000"/>
              <a:buNone/>
              <a:tabLst>
                <a:tab pos="360680" algn="l"/>
              </a:tabLst>
            </a:pPr>
            <a:r>
              <a:rPr lang="en-US" sz="2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Meaning</a:t>
            </a:r>
            <a:r>
              <a:rPr lang="en-US" sz="2800" b="1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800" b="1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800" b="1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endParaRPr lang="en-IN" sz="2800" b="1" u="sng" spc="-5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u="sng" spc="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u="sng" spc="-3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1800" u="sng" spc="-1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u="sng" spc="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sz="24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said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born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starts execution.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remains </a:t>
            </a:r>
            <a:r>
              <a:rPr lang="en-US" sz="180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alive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 long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 active.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process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said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dead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 completes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156970" lvl="0" indent="-342900">
              <a:lnSpc>
                <a:spcPct val="150000"/>
              </a:lnSpc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Usually,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same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 of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being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executed.</a:t>
            </a:r>
            <a:r>
              <a:rPr lang="en-US" sz="18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 ex: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15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named grep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grep command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being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executed.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kernel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responsible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management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process.</a:t>
            </a:r>
            <a:endParaRPr lang="en-IN" sz="24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Kernel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determines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priorities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 processes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multiple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share CPU resources.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attributes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(just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files).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kernel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2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table</a:t>
            </a:r>
            <a:r>
              <a:rPr lang="en-US" sz="1800" u="sng" spc="-3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  <a:r>
              <a:rPr lang="en-US" sz="18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attributes of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(just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table).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E28BF3-0C0E-4763-AB14-6832BEFB953E}"/>
              </a:ext>
            </a:extLst>
          </p:cNvPr>
          <p:cNvCxnSpPr>
            <a:cxnSpLocks/>
          </p:cNvCxnSpPr>
          <p:nvPr/>
        </p:nvCxnSpPr>
        <p:spPr>
          <a:xfrm>
            <a:off x="4864100" y="827842"/>
            <a:ext cx="246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B02A-BC74-4480-A072-C3342D30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783617"/>
            <a:ext cx="11387668" cy="5769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SzPts val="1000"/>
              <a:buNone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n-US" sz="2000" u="sng" spc="-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important</a:t>
            </a:r>
            <a:r>
              <a:rPr lang="en-US" sz="2000" u="sng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attributes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5"/>
              </a:spcBef>
              <a:buSzPts val="1000"/>
              <a:buNone/>
              <a:tabLst>
                <a:tab pos="692785" algn="l"/>
              </a:tabLst>
            </a:pPr>
            <a:r>
              <a:rPr lang="en-US" sz="2800" b="1" dirty="0">
                <a:ea typeface="Verdana" panose="020B0604030504040204" pitchFamily="34" charset="0"/>
              </a:rPr>
              <a:t>1) The Process-Id (</a:t>
            </a:r>
            <a:r>
              <a:rPr lang="en-US" sz="2800" b="1" dirty="0">
                <a:highlight>
                  <a:srgbClr val="FFFF00"/>
                </a:highlight>
                <a:ea typeface="Verdana" panose="020B0604030504040204" pitchFamily="34" charset="0"/>
              </a:rPr>
              <a:t>PID</a:t>
            </a:r>
            <a:r>
              <a:rPr lang="en-US" sz="2800" b="1" dirty="0">
                <a:ea typeface="Verdana" panose="020B0604030504040204" pitchFamily="34" charset="0"/>
              </a:rPr>
              <a:t>)</a:t>
            </a:r>
            <a:endParaRPr lang="en-IN" sz="2800" b="1" dirty="0"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692785" algn="l"/>
              </a:tabLst>
            </a:pP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PID</a:t>
            </a:r>
            <a:r>
              <a:rPr lang="en-US" sz="2000" spc="-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-2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unique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integer</a:t>
            </a:r>
            <a:r>
              <a:rPr lang="en-US" sz="2000" u="sng" spc="-15" dirty="0">
                <a:solidFill>
                  <a:srgbClr val="0070C0"/>
                </a:solidFill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used</a:t>
            </a:r>
            <a:r>
              <a:rPr lang="en-US" sz="2000" u="sng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u="sng" spc="-3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identify</a:t>
            </a:r>
            <a:r>
              <a:rPr lang="en-US" sz="2000" u="sng" spc="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each</a:t>
            </a:r>
            <a:r>
              <a:rPr lang="en-US" sz="2000" u="sng" spc="-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process</a:t>
            </a:r>
            <a:r>
              <a:rPr lang="en-US" sz="2000" u="sng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uniquely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  <a:endParaRPr lang="en-IN" sz="2800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692785" algn="l"/>
              </a:tabLst>
            </a:pP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PID</a:t>
            </a:r>
            <a:r>
              <a:rPr lang="en-US" sz="2000" spc="-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allocated by</a:t>
            </a:r>
            <a:r>
              <a:rPr lang="en-US" sz="2000" u="sng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u="sng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kernel</a:t>
            </a:r>
            <a:r>
              <a:rPr lang="en-US" sz="2000" u="sng" spc="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when</a:t>
            </a:r>
            <a:r>
              <a:rPr lang="en-US" sz="2000" u="sng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u="sng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process</a:t>
            </a:r>
            <a:r>
              <a:rPr lang="en-US" sz="2000" u="sng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u="sng" spc="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u="sng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born.</a:t>
            </a:r>
            <a:endParaRPr lang="en-IN" sz="2800" u="sng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692785" algn="l"/>
              </a:tabLst>
            </a:pP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PID</a:t>
            </a:r>
            <a:r>
              <a:rPr lang="en-US" sz="2000" spc="-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000" spc="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be</a:t>
            </a:r>
            <a:r>
              <a:rPr lang="en-US" sz="2000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used</a:t>
            </a:r>
            <a:r>
              <a:rPr lang="en-US" sz="2000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control</a:t>
            </a:r>
            <a:r>
              <a:rPr lang="en-US" sz="2000" spc="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 process.</a:t>
            </a:r>
            <a:endParaRPr lang="en-IN" sz="2800" dirty="0"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000"/>
              <a:buNone/>
              <a:tabLst>
                <a:tab pos="692785" algn="l"/>
              </a:tabLst>
            </a:pPr>
            <a:r>
              <a:rPr lang="en-IN" sz="2800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PID</a:t>
            </a:r>
            <a:r>
              <a:rPr lang="en-US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b="1" spc="0" dirty="0">
                <a:effectLst/>
                <a:highlight>
                  <a:srgbClr val="FFFF00"/>
                </a:highlight>
                <a:ea typeface="Verdana" panose="020B0604030504040204" pitchFamily="34" charset="0"/>
                <a:cs typeface="Verdana" panose="020B0604030504040204" pitchFamily="34" charset="0"/>
              </a:rPr>
              <a:t>PPID</a:t>
            </a:r>
            <a:r>
              <a:rPr lang="en-US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IN" b="1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692785" algn="l"/>
              </a:tabLst>
            </a:pP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PID</a:t>
            </a:r>
            <a:r>
              <a:rPr lang="en-US" sz="2000" spc="-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2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parent</a:t>
            </a:r>
            <a:r>
              <a:rPr lang="en-US" sz="2000" spc="-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-1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available</a:t>
            </a:r>
            <a:r>
              <a:rPr lang="en-US" sz="2000" spc="5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2000" spc="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 process</a:t>
            </a:r>
            <a:r>
              <a:rPr lang="en-US" sz="2000" spc="1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attribute</a:t>
            </a:r>
            <a:r>
              <a:rPr lang="en-US" sz="2000" b="1" dirty="0">
                <a:effectLst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</a:p>
          <a:p>
            <a:pPr marL="457200" lvl="1" indent="0">
              <a:lnSpc>
                <a:spcPct val="150000"/>
              </a:lnSpc>
              <a:buSzPts val="1000"/>
              <a:buNone/>
              <a:tabLst>
                <a:tab pos="692785" algn="l"/>
              </a:tabLst>
            </a:pPr>
            <a:endParaRPr lang="en-IN" sz="2800" dirty="0">
              <a:effectLst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>
              <a:lnSpc>
                <a:spcPts val="1210"/>
              </a:lnSpc>
              <a:buNone/>
            </a:pPr>
            <a:r>
              <a:rPr lang="en-US" sz="1800" b="1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b="1" u="sng" spc="-1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</a:t>
            </a:r>
            <a:r>
              <a:rPr lang="en-US" sz="1800" b="1" u="sng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endParaRPr lang="en-IN" sz="1800" b="1" u="sng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u="sng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u="sng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logs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</a:t>
            </a:r>
            <a:r>
              <a:rPr lang="en-US" sz="1800" u="sng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system,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</a:t>
            </a:r>
            <a:r>
              <a:rPr lang="en-US" sz="1800" u="sng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shell</a:t>
            </a:r>
            <a:r>
              <a:rPr lang="en-US" sz="1800" u="sng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process.</a:t>
            </a:r>
            <a:endParaRPr lang="en-IN" sz="1800" u="sng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entered by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actually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</a:t>
            </a:r>
            <a:r>
              <a:rPr lang="en-US" sz="1800" spc="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process.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logs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</a:t>
            </a:r>
            <a:r>
              <a:rPr lang="en-US" sz="1800" u="sng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</a:t>
            </a:r>
            <a:r>
              <a:rPr lang="en-US" sz="1800" u="sng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kills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</a:t>
            </a:r>
            <a:r>
              <a:rPr lang="en-US" sz="1800" u="sng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process.</a:t>
            </a:r>
            <a:endParaRPr lang="en-IN" sz="1800" u="sng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4470">
              <a:spcBef>
                <a:spcPts val="15"/>
              </a:spcBef>
              <a:spcAft>
                <a:spcPts val="0"/>
              </a:spcAft>
            </a:pP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0C909E-3917-49F5-9C75-704E6D613041}"/>
              </a:ext>
            </a:extLst>
          </p:cNvPr>
          <p:cNvSpPr txBox="1">
            <a:spLocks/>
          </p:cNvSpPr>
          <p:nvPr/>
        </p:nvSpPr>
        <p:spPr>
          <a:xfrm>
            <a:off x="838200" y="-151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/>
              <a:t>Process Control</a:t>
            </a:r>
            <a:endParaRPr lang="en-IN" sz="3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1D4DE2-58D2-41CA-A54F-AF56BBADBACA}"/>
              </a:ext>
            </a:extLst>
          </p:cNvPr>
          <p:cNvCxnSpPr>
            <a:cxnSpLocks/>
          </p:cNvCxnSpPr>
          <p:nvPr/>
        </p:nvCxnSpPr>
        <p:spPr>
          <a:xfrm>
            <a:off x="4864100" y="827842"/>
            <a:ext cx="246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E93F2B-866C-01F0-0574-DA4566A789C7}"/>
                  </a:ext>
                </a:extLst>
              </p14:cNvPr>
              <p14:cNvContentPartPr/>
              <p14:nvPr/>
            </p14:nvContentPartPr>
            <p14:xfrm>
              <a:off x="258718" y="831471"/>
              <a:ext cx="312480" cy="51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E93F2B-866C-01F0-0574-DA4566A78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718" y="822831"/>
                <a:ext cx="330120" cy="5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78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6F7E-5AA8-4095-B9AF-504215B2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Mechanism of </a:t>
            </a:r>
            <a:r>
              <a:rPr lang="en-US" sz="3600" b="1" dirty="0">
                <a:highlight>
                  <a:srgbClr val="00FFFF"/>
                </a:highlight>
              </a:rPr>
              <a:t>Process Creation</a:t>
            </a:r>
            <a:endParaRPr lang="en-IN" sz="3600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6FB3-7713-4F40-A1B1-E6D36790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889000"/>
            <a:ext cx="11455400" cy="5664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buSzPts val="1000"/>
              <a:buNone/>
              <a:tabLst>
                <a:tab pos="294005" algn="l"/>
              </a:tabLst>
            </a:pPr>
            <a:r>
              <a:rPr lang="en-US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</a:t>
            </a:r>
            <a:endParaRPr lang="en-IN" sz="36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u="sng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fork()</a:t>
            </a:r>
            <a:r>
              <a:rPr lang="en-US" sz="1800" u="sng" spc="-2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fork()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executes,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en-US" sz="1800" u="sng" spc="-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n-US" sz="1800" u="sng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PIDs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PPIDs.</a:t>
            </a:r>
            <a:endParaRPr lang="en-IN" sz="24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invoked,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kernel replicates</a:t>
            </a:r>
            <a:r>
              <a:rPr lang="en-US" sz="1800" u="sng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address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 process.</a:t>
            </a:r>
            <a:endParaRPr lang="en-IN" sz="24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u="sng" spc="10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u="sng" spc="-25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20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u="sng" spc="-15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forked,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child</a:t>
            </a:r>
            <a:r>
              <a:rPr lang="en-US" sz="1800" spc="-2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inherits</a:t>
            </a:r>
            <a:r>
              <a:rPr lang="en-US" sz="1800" spc="-15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1800" spc="-5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attributes</a:t>
            </a:r>
            <a:r>
              <a:rPr lang="en-US" sz="1800" spc="5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-15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parent</a:t>
            </a:r>
            <a:r>
              <a:rPr lang="en-US" sz="1800" dirty="0"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sz="2400" dirty="0">
              <a:solidFill>
                <a:srgbClr val="00206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Verdana" panose="020B0604030504040204" pitchFamily="34" charset="0"/>
              <a:buAutoNum type="arabicParenR"/>
              <a:tabLst>
                <a:tab pos="732155" algn="l"/>
              </a:tabLst>
            </a:pP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real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effective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RUID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EUID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en-IN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000"/>
              <a:buFont typeface="Verdana" panose="020B0604030504040204" pitchFamily="34" charset="0"/>
              <a:buAutoNum type="arabicParenR"/>
              <a:tabLst>
                <a:tab pos="732155" algn="l"/>
              </a:tabLst>
            </a:pP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Real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effective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owner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RGID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EGID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en-IN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000"/>
              <a:buFont typeface="Verdana" panose="020B0604030504040204" pitchFamily="34" charset="0"/>
              <a:buAutoNum type="arabicParenR"/>
              <a:tabLst>
                <a:tab pos="732155" algn="l"/>
              </a:tabLst>
            </a:pP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en-US" sz="1800" spc="-15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  <a:r>
              <a:rPr lang="en-US" sz="1800" spc="1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from where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was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run.</a:t>
            </a:r>
            <a:endParaRPr lang="en-IN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Verdana" panose="020B0604030504040204" pitchFamily="34" charset="0"/>
              <a:buAutoNum type="arabicParenR"/>
              <a:tabLst>
                <a:tab pos="732155" algn="l"/>
              </a:tabLst>
            </a:pP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1800" spc="-2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descriptors</a:t>
            </a:r>
            <a:r>
              <a:rPr lang="en-US" sz="1800" spc="1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opened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process.</a:t>
            </a:r>
            <a:endParaRPr lang="en-IN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000"/>
              <a:buFont typeface="Verdana" panose="020B0604030504040204" pitchFamily="34" charset="0"/>
              <a:buAutoNum type="arabicParenR"/>
              <a:tabLst>
                <a:tab pos="729615" algn="l"/>
              </a:tabLst>
            </a:pPr>
            <a:r>
              <a:rPr lang="en-US" sz="1800" spc="0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Environment variables</a:t>
            </a:r>
            <a:r>
              <a:rPr lang="en-US" sz="1800" spc="-15" dirty="0">
                <a:solidFill>
                  <a:srgbClr val="00B05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like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HOME,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PATH.</a:t>
            </a:r>
            <a:endParaRPr lang="en-IN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'.'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own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address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space,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changes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made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these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don't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affect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Forking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responsible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multiplication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1800" u="sng" spc="-1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800" u="sng" spc="-1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point, both parent</a:t>
            </a:r>
            <a:r>
              <a:rPr lang="en-US" sz="1800" u="sng" spc="-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800" u="sng" spc="-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1800" u="sng" spc="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en-US" sz="1800" u="sng" spc="-2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  <a:r>
              <a:rPr lang="en-US" sz="1800" u="sng" spc="-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1800" u="sng" spc="-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statement</a:t>
            </a:r>
            <a:r>
              <a:rPr lang="en-US" sz="1800" u="sng" spc="-1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1800" u="sng" spc="-2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fork.</a:t>
            </a:r>
            <a:endParaRPr lang="en-IN" sz="2400" u="sng" dirty="0">
              <a:solidFill>
                <a:srgbClr val="FF000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ts val="1210"/>
              </a:lnSpc>
              <a:spcBef>
                <a:spcPts val="10"/>
              </a:spcBef>
              <a:spcAft>
                <a:spcPts val="0"/>
              </a:spcAft>
              <a:buSzPts val="1000"/>
              <a:buNone/>
              <a:tabLst>
                <a:tab pos="293370" algn="l"/>
              </a:tabLst>
            </a:pP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37792D-0A1E-49E2-96CB-2A06B48706BD}"/>
              </a:ext>
            </a:extLst>
          </p:cNvPr>
          <p:cNvCxnSpPr>
            <a:cxnSpLocks/>
          </p:cNvCxnSpPr>
          <p:nvPr/>
        </p:nvCxnSpPr>
        <p:spPr>
          <a:xfrm>
            <a:off x="3742267" y="827842"/>
            <a:ext cx="35856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72C4A3-646D-C119-01FE-F340698D6839}"/>
                  </a:ext>
                </a:extLst>
              </p14:cNvPr>
              <p14:cNvContentPartPr/>
              <p14:nvPr/>
            </p14:nvContentPartPr>
            <p14:xfrm>
              <a:off x="258718" y="4963911"/>
              <a:ext cx="261000" cy="39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72C4A3-646D-C119-01FE-F340698D6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718" y="4955271"/>
                <a:ext cx="2786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153455-42EC-472B-9028-95D5E229816C}"/>
                  </a:ext>
                </a:extLst>
              </p14:cNvPr>
              <p14:cNvContentPartPr/>
              <p14:nvPr/>
            </p14:nvContentPartPr>
            <p14:xfrm>
              <a:off x="379318" y="5873631"/>
              <a:ext cx="228960" cy="28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153455-42EC-472B-9028-95D5E22981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18" y="5864991"/>
                <a:ext cx="246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4D637B-8793-008E-7736-C3441796FA96}"/>
                  </a:ext>
                </a:extLst>
              </p14:cNvPr>
              <p14:cNvContentPartPr/>
              <p14:nvPr/>
            </p14:nvContentPartPr>
            <p14:xfrm>
              <a:off x="379318" y="6016551"/>
              <a:ext cx="261000" cy="19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4D637B-8793-008E-7736-C3441796FA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318" y="6007911"/>
                <a:ext cx="278640" cy="2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5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25C1-91A3-40BE-94D0-723DA76C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1253331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000"/>
              <a:buNone/>
              <a:tabLst>
                <a:tab pos="293370" algn="l"/>
              </a:tabLst>
            </a:pPr>
            <a:r>
              <a:rPr lang="en-US" sz="32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2.    </a:t>
            </a:r>
            <a:r>
              <a:rPr lang="en-US" sz="32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</a:t>
            </a:r>
            <a:endParaRPr lang="en-IN" sz="3200" b="1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Forking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only creates a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n-US" sz="2000" u="sng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doesn't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20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exec()</a:t>
            </a:r>
            <a:r>
              <a:rPr lang="en-US" sz="2000" u="sng" spc="-20" dirty="0">
                <a:solidFill>
                  <a:srgbClr val="C0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 execute</a:t>
            </a:r>
            <a:r>
              <a:rPr lang="en-US" sz="20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own</a:t>
            </a:r>
            <a:r>
              <a:rPr lang="en-US" sz="20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20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program.</a:t>
            </a:r>
            <a:endParaRPr lang="en-IN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operation</a:t>
            </a:r>
            <a:r>
              <a:rPr lang="en-US" sz="2000" u="sng" spc="-1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replaces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entire address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space with</a:t>
            </a:r>
            <a:r>
              <a:rPr lang="en-US" sz="2000" u="sng" spc="1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2000" u="sng" spc="1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0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-2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2000" u="sng" spc="-1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program.</a:t>
            </a:r>
            <a:endParaRPr lang="en-IN" u="sng" dirty="0">
              <a:solidFill>
                <a:srgbClr val="0070C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PID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PPID</a:t>
            </a:r>
            <a:r>
              <a:rPr lang="en-US" sz="2000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 remains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unchanged.</a:t>
            </a:r>
            <a:endParaRPr lang="en-IN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z="20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end of</a:t>
            </a:r>
            <a:r>
              <a:rPr lang="en-US" sz="2000" u="sng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execution,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exit()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u="sng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called</a:t>
            </a:r>
            <a:r>
              <a:rPr lang="en-US" sz="20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u="sng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terminate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child.</a:t>
            </a:r>
            <a:endParaRPr lang="en-IN" sz="2000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FC1BD-6D4A-4893-9779-FC1BE836041D}"/>
              </a:ext>
            </a:extLst>
          </p:cNvPr>
          <p:cNvSpPr txBox="1">
            <a:spLocks/>
          </p:cNvSpPr>
          <p:nvPr/>
        </p:nvSpPr>
        <p:spPr>
          <a:xfrm>
            <a:off x="838200" y="-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Mechanism of Process Creation</a:t>
            </a:r>
            <a:endParaRPr lang="en-IN" sz="3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36DFA5-7137-40E1-91E4-15542F920A4B}"/>
              </a:ext>
            </a:extLst>
          </p:cNvPr>
          <p:cNvCxnSpPr>
            <a:cxnSpLocks/>
          </p:cNvCxnSpPr>
          <p:nvPr/>
        </p:nvCxnSpPr>
        <p:spPr>
          <a:xfrm>
            <a:off x="3742267" y="827842"/>
            <a:ext cx="35856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4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83A7-8E8D-4AE7-B539-8B690DD4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17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SzPts val="1000"/>
              <a:buNone/>
              <a:tabLst>
                <a:tab pos="293370" algn="l"/>
              </a:tabLst>
            </a:pPr>
            <a:r>
              <a:rPr lang="en-US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Wait</a:t>
            </a:r>
            <a:endParaRPr lang="en-IN" b="1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child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starts</a:t>
            </a:r>
            <a:r>
              <a:rPr lang="en-US" sz="20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20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n-US" sz="20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20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20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000" u="sng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  <a:r>
              <a:rPr lang="en-US" sz="2000" u="sng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things:</a:t>
            </a:r>
            <a:endParaRPr lang="en-IN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000"/>
              <a:buFont typeface="Verdana" panose="020B0604030504040204" pitchFamily="34" charset="0"/>
              <a:buAutoNum type="arabicParenR"/>
              <a:tabLst>
                <a:tab pos="729615" algn="l"/>
              </a:tabLst>
            </a:pP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Wait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gather the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child's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exit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status.</a:t>
            </a:r>
          </a:p>
          <a:p>
            <a:pPr marL="1257300" lvl="2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6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6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case,</a:t>
            </a:r>
            <a:r>
              <a:rPr lang="en-US" sz="16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6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6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  <a:r>
              <a:rPr lang="en-US" sz="16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wait()</a:t>
            </a:r>
            <a:r>
              <a:rPr lang="en-US" sz="1600" spc="-2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6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wait</a:t>
            </a:r>
            <a:r>
              <a:rPr lang="en-US" sz="16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6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6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en-US" sz="16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600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complete</a:t>
            </a:r>
            <a:r>
              <a:rPr lang="en-US" sz="16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16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task.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Finally,</a:t>
            </a:r>
            <a:r>
              <a:rPr lang="en-US" sz="16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6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picks</a:t>
            </a:r>
            <a:r>
              <a:rPr lang="en-US" sz="16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up</a:t>
            </a:r>
            <a:r>
              <a:rPr lang="en-US" sz="16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exit</a:t>
            </a:r>
            <a:r>
              <a:rPr lang="en-US" sz="16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status</a:t>
            </a:r>
            <a:r>
              <a:rPr lang="en-US" sz="16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6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child</a:t>
            </a:r>
            <a:r>
              <a:rPr lang="en-US" sz="16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6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continues</a:t>
            </a:r>
            <a:r>
              <a:rPr lang="en-US" sz="16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6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en-US" sz="16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tasks.</a:t>
            </a:r>
            <a:endParaRPr lang="en-IN" sz="2400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Verdana" panose="020B0604030504040204" pitchFamily="34" charset="0"/>
              <a:buAutoNum type="arabicParenR"/>
              <a:tabLst>
                <a:tab pos="732155" algn="l"/>
              </a:tabLst>
            </a:pP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without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waiting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child.</a:t>
            </a:r>
            <a:endParaRPr lang="en-IN" sz="2800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6A159E-9376-4849-B1BD-76A404DB1D50}"/>
              </a:ext>
            </a:extLst>
          </p:cNvPr>
          <p:cNvSpPr txBox="1">
            <a:spLocks/>
          </p:cNvSpPr>
          <p:nvPr/>
        </p:nvSpPr>
        <p:spPr>
          <a:xfrm>
            <a:off x="838200" y="-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Mechanism of Process Creation</a:t>
            </a:r>
            <a:endParaRPr lang="en-IN" sz="3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202DFD-89A8-41E8-B5CC-49F23D151868}"/>
              </a:ext>
            </a:extLst>
          </p:cNvPr>
          <p:cNvCxnSpPr>
            <a:cxnSpLocks/>
          </p:cNvCxnSpPr>
          <p:nvPr/>
        </p:nvCxnSpPr>
        <p:spPr>
          <a:xfrm>
            <a:off x="3742267" y="827842"/>
            <a:ext cx="35856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9E1F1-AF33-79F6-5A23-596385B0609D}"/>
                  </a:ext>
                </a:extLst>
              </p14:cNvPr>
              <p14:cNvContentPartPr/>
              <p14:nvPr/>
            </p14:nvContentPartPr>
            <p14:xfrm>
              <a:off x="1034878" y="2539311"/>
              <a:ext cx="314640" cy="29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9E1F1-AF33-79F6-5A23-596385B06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238" y="2530311"/>
                <a:ext cx="332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BB489B-7378-7997-B327-7B7B29415DE1}"/>
                  </a:ext>
                </a:extLst>
              </p14:cNvPr>
              <p14:cNvContentPartPr/>
              <p14:nvPr/>
            </p14:nvContentPartPr>
            <p14:xfrm>
              <a:off x="1192198" y="3943517"/>
              <a:ext cx="259920" cy="22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BB489B-7378-7997-B327-7B7B29415D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558" y="3934877"/>
                <a:ext cx="2775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48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C3E7-DE12-46A5-8AFC-6B4059B6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4" y="-125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highlight>
                  <a:srgbClr val="00FFFF"/>
                </a:highlight>
              </a:rPr>
              <a:t>Process states</a:t>
            </a:r>
            <a:endParaRPr lang="en-IN" sz="3600" b="1" dirty="0">
              <a:highlight>
                <a:srgbClr val="00FFFF"/>
              </a:highligh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B2492E-B015-476F-93EF-61196A67A668}"/>
              </a:ext>
            </a:extLst>
          </p:cNvPr>
          <p:cNvCxnSpPr>
            <a:cxnSpLocks/>
          </p:cNvCxnSpPr>
          <p:nvPr/>
        </p:nvCxnSpPr>
        <p:spPr>
          <a:xfrm>
            <a:off x="4411133" y="878642"/>
            <a:ext cx="358563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CB588-E7B6-45F7-BCBC-FF6DB43B061C}"/>
              </a:ext>
            </a:extLst>
          </p:cNvPr>
          <p:cNvSpPr txBox="1"/>
          <p:nvPr/>
        </p:nvSpPr>
        <p:spPr>
          <a:xfrm>
            <a:off x="190500" y="950468"/>
            <a:ext cx="73956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Created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-Process is newly created by system call, is not ready to run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User running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-Process is running in user mode which means it is a user process.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Kernel Running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-Indicates process is a kernel process running in kernel mode.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Zombie-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Process does not exist/ is terminated.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Preempted- 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 process runs from kernel to user mode, it is said to be preempted.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Ready to run in memory-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indicated that process has reached a state where it is ready to run in memory and is waiting for kernel to schedule it.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Ready to run, swapped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– Process is ready to run but no empty main memory is present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Sleep, swapped-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Process has been swapped to secondary storage and is at a blocked state.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Asleep in memory-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Process is in memory(not swapped to secondary storage) but is in blocked state.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33" y="1955053"/>
            <a:ext cx="4498364" cy="34963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E9B740-B19D-2EDF-0C60-A3A6ED9EFF3E}"/>
                  </a:ext>
                </a:extLst>
              </p14:cNvPr>
              <p14:cNvContentPartPr/>
              <p14:nvPr/>
            </p14:nvContentPartPr>
            <p14:xfrm>
              <a:off x="181318" y="3468111"/>
              <a:ext cx="272880" cy="41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E9B740-B19D-2EDF-0C60-A3A6ED9EFF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318" y="3459471"/>
                <a:ext cx="2905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574AAD-61FE-F383-FB1E-1BFC42A1BC29}"/>
                  </a:ext>
                </a:extLst>
              </p14:cNvPr>
              <p14:cNvContentPartPr/>
              <p14:nvPr/>
            </p14:nvContentPartPr>
            <p14:xfrm>
              <a:off x="215518" y="4299711"/>
              <a:ext cx="245880" cy="30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574AAD-61FE-F383-FB1E-1BFC42A1BC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518" y="4290711"/>
                <a:ext cx="263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CCE8A3-9DD2-5E75-B096-3D069CF5693A}"/>
                  </a:ext>
                </a:extLst>
              </p14:cNvPr>
              <p14:cNvContentPartPr/>
              <p14:nvPr/>
            </p14:nvContentPartPr>
            <p14:xfrm>
              <a:off x="172318" y="5078391"/>
              <a:ext cx="290880" cy="29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CCE8A3-9DD2-5E75-B096-3D069CF569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318" y="5069391"/>
                <a:ext cx="308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4E34F0-3DD1-E850-66D2-562608DCB1C3}"/>
                  </a:ext>
                </a:extLst>
              </p14:cNvPr>
              <p14:cNvContentPartPr/>
              <p14:nvPr/>
            </p14:nvContentPartPr>
            <p14:xfrm>
              <a:off x="172318" y="5672751"/>
              <a:ext cx="356400" cy="403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4E34F0-3DD1-E850-66D2-562608DCB1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318" y="5663751"/>
                <a:ext cx="3740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3EBF68-9361-96E3-B746-3E3A4C145B48}"/>
                  </a:ext>
                </a:extLst>
              </p14:cNvPr>
              <p14:cNvContentPartPr/>
              <p14:nvPr/>
            </p14:nvContentPartPr>
            <p14:xfrm>
              <a:off x="4416358" y="6063351"/>
              <a:ext cx="2432160" cy="6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3EBF68-9361-96E3-B746-3E3A4C145B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7718" y="6054711"/>
                <a:ext cx="2449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FAF009-9EE4-3050-7CC0-20E7035BD35D}"/>
                  </a:ext>
                </a:extLst>
              </p14:cNvPr>
              <p14:cNvContentPartPr/>
              <p14:nvPr/>
            </p14:nvContentPartPr>
            <p14:xfrm>
              <a:off x="4200718" y="5348031"/>
              <a:ext cx="1290240" cy="2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FAF009-9EE4-3050-7CC0-20E7035BD3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2078" y="5339391"/>
                <a:ext cx="1307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49B173-7AAF-920F-59F1-9CF2004AC475}"/>
                  </a:ext>
                </a:extLst>
              </p14:cNvPr>
              <p14:cNvContentPartPr/>
              <p14:nvPr/>
            </p14:nvContentPartPr>
            <p14:xfrm>
              <a:off x="8160718" y="1574871"/>
              <a:ext cx="415080" cy="56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49B173-7AAF-920F-59F1-9CF2004AC4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51718" y="1566231"/>
                <a:ext cx="4327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A9C3E0-A6FF-E84B-5682-C0E885D02496}"/>
                  </a:ext>
                </a:extLst>
              </p14:cNvPr>
              <p14:cNvContentPartPr/>
              <p14:nvPr/>
            </p14:nvContentPartPr>
            <p14:xfrm>
              <a:off x="8152078" y="1637151"/>
              <a:ext cx="646920" cy="665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A9C3E0-A6FF-E84B-5682-C0E885D0249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3078" y="1628511"/>
                <a:ext cx="664560" cy="6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61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6AD0-5A9E-41E8-AB26-34F211C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61"/>
            <a:ext cx="10515600" cy="1308140"/>
          </a:xfrm>
        </p:spPr>
        <p:txBody>
          <a:bodyPr/>
          <a:lstStyle/>
          <a:p>
            <a:pPr algn="ctr"/>
            <a:r>
              <a:rPr lang="en-US" sz="3200" b="1" spc="-5" dirty="0" err="1">
                <a:highlight>
                  <a:srgbClr val="00FFFF"/>
                </a:highligh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sz="3200" b="1" spc="-5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– Process Status</a:t>
            </a:r>
            <a:br>
              <a:rPr lang="en-IN" sz="1800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7F6B-A1EC-43F9-9281-7D5784B5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66351"/>
            <a:ext cx="11650133" cy="553618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  <a:r>
              <a:rPr lang="en-US" sz="1800" u="sng" spc="-1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attributes</a:t>
            </a:r>
            <a:r>
              <a:rPr lang="en-US" sz="18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u="sng" spc="1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u="sng" spc="-1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1800" u="sng" spc="-1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running</a:t>
            </a:r>
            <a:r>
              <a:rPr lang="en-US" sz="18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currently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reads</a:t>
            </a:r>
            <a:r>
              <a:rPr lang="en-US" sz="18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en-US" sz="1800" u="sng" spc="-1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3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kernel’s</a:t>
            </a:r>
            <a:r>
              <a:rPr lang="en-US" sz="1800" u="sng" spc="5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tables</a:t>
            </a:r>
            <a:r>
              <a:rPr lang="en-US" sz="1800" u="sng" spc="-20" dirty="0">
                <a:solidFill>
                  <a:srgbClr val="0070C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fetch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attributes</a:t>
            </a:r>
            <a:r>
              <a:rPr lang="en-US" sz="1800" u="sng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 processes.</a:t>
            </a:r>
            <a:endParaRPr lang="en-IN" sz="1800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default,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owned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running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execute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immediately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logging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in,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following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details.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includes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following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information: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31242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PID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Identification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number </a:t>
            </a:r>
          </a:p>
          <a:p>
            <a:pPr marL="546100" marR="31242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TTY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– terminal with which the process is associated</a:t>
            </a:r>
            <a:r>
              <a:rPr lang="en-US" sz="1800" spc="-3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46100" marR="31242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CPU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en-US" sz="1800" u="sng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taken</a:t>
            </a:r>
            <a:r>
              <a:rPr lang="en-US" sz="1800" u="sng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546100" marR="31242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1800" dirty="0">
                <a:solidFill>
                  <a:srgbClr val="7030A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CMD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–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800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name. </a:t>
            </a:r>
            <a:r>
              <a: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(process name is same as command name)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261710-5771-49A2-A837-DC2398ADD261}"/>
              </a:ext>
            </a:extLst>
          </p:cNvPr>
          <p:cNvCxnSpPr>
            <a:cxnSpLocks/>
          </p:cNvCxnSpPr>
          <p:nvPr/>
        </p:nvCxnSpPr>
        <p:spPr>
          <a:xfrm>
            <a:off x="4614333" y="827841"/>
            <a:ext cx="27770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A9D5D48-0A46-4DBF-80DB-3B5F49D26D41}"/>
              </a:ext>
            </a:extLst>
          </p:cNvPr>
          <p:cNvGrpSpPr>
            <a:grpSpLocks/>
          </p:cNvGrpSpPr>
          <p:nvPr/>
        </p:nvGrpSpPr>
        <p:grpSpPr bwMode="auto">
          <a:xfrm>
            <a:off x="1972521" y="3219787"/>
            <a:ext cx="6638290" cy="631190"/>
            <a:chOff x="0" y="0"/>
            <a:chExt cx="10454" cy="994"/>
          </a:xfrm>
        </p:grpSpPr>
        <p:sp>
          <p:nvSpPr>
            <p:cNvPr id="8" name="AutoShape 260">
              <a:extLst>
                <a:ext uri="{FF2B5EF4-FFF2-40B4-BE49-F238E27FC236}">
                  <a16:creationId xmlns:a16="http://schemas.microsoft.com/office/drawing/2014/main" id="{F823608A-F0BB-4A19-AD40-5E9927DBE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454" cy="994"/>
            </a:xfrm>
            <a:custGeom>
              <a:avLst/>
              <a:gdLst>
                <a:gd name="T0" fmla="*/ 10 w 10454"/>
                <a:gd name="T1" fmla="*/ 0 h 994"/>
                <a:gd name="T2" fmla="*/ 0 w 10454"/>
                <a:gd name="T3" fmla="*/ 0 h 994"/>
                <a:gd name="T4" fmla="*/ 0 w 10454"/>
                <a:gd name="T5" fmla="*/ 10 h 994"/>
                <a:gd name="T6" fmla="*/ 0 w 10454"/>
                <a:gd name="T7" fmla="*/ 984 h 994"/>
                <a:gd name="T8" fmla="*/ 0 w 10454"/>
                <a:gd name="T9" fmla="*/ 994 h 994"/>
                <a:gd name="T10" fmla="*/ 10 w 10454"/>
                <a:gd name="T11" fmla="*/ 994 h 994"/>
                <a:gd name="T12" fmla="*/ 10 w 10454"/>
                <a:gd name="T13" fmla="*/ 984 h 994"/>
                <a:gd name="T14" fmla="*/ 10 w 10454"/>
                <a:gd name="T15" fmla="*/ 10 h 994"/>
                <a:gd name="T16" fmla="*/ 10 w 10454"/>
                <a:gd name="T17" fmla="*/ 0 h 994"/>
                <a:gd name="T18" fmla="*/ 10444 w 10454"/>
                <a:gd name="T19" fmla="*/ 984 h 994"/>
                <a:gd name="T20" fmla="*/ 10 w 10454"/>
                <a:gd name="T21" fmla="*/ 984 h 994"/>
                <a:gd name="T22" fmla="*/ 10 w 10454"/>
                <a:gd name="T23" fmla="*/ 994 h 994"/>
                <a:gd name="T24" fmla="*/ 10444 w 10454"/>
                <a:gd name="T25" fmla="*/ 994 h 994"/>
                <a:gd name="T26" fmla="*/ 10444 w 10454"/>
                <a:gd name="T27" fmla="*/ 984 h 994"/>
                <a:gd name="T28" fmla="*/ 10444 w 10454"/>
                <a:gd name="T29" fmla="*/ 0 h 994"/>
                <a:gd name="T30" fmla="*/ 10 w 10454"/>
                <a:gd name="T31" fmla="*/ 0 h 994"/>
                <a:gd name="T32" fmla="*/ 10 w 10454"/>
                <a:gd name="T33" fmla="*/ 10 h 994"/>
                <a:gd name="T34" fmla="*/ 10444 w 10454"/>
                <a:gd name="T35" fmla="*/ 10 h 994"/>
                <a:gd name="T36" fmla="*/ 10444 w 10454"/>
                <a:gd name="T37" fmla="*/ 0 h 994"/>
                <a:gd name="T38" fmla="*/ 10454 w 10454"/>
                <a:gd name="T39" fmla="*/ 0 h 994"/>
                <a:gd name="T40" fmla="*/ 10444 w 10454"/>
                <a:gd name="T41" fmla="*/ 0 h 994"/>
                <a:gd name="T42" fmla="*/ 10444 w 10454"/>
                <a:gd name="T43" fmla="*/ 10 h 994"/>
                <a:gd name="T44" fmla="*/ 10444 w 10454"/>
                <a:gd name="T45" fmla="*/ 984 h 994"/>
                <a:gd name="T46" fmla="*/ 10444 w 10454"/>
                <a:gd name="T47" fmla="*/ 994 h 994"/>
                <a:gd name="T48" fmla="*/ 10454 w 10454"/>
                <a:gd name="T49" fmla="*/ 994 h 994"/>
                <a:gd name="T50" fmla="*/ 10454 w 10454"/>
                <a:gd name="T51" fmla="*/ 984 h 994"/>
                <a:gd name="T52" fmla="*/ 10454 w 10454"/>
                <a:gd name="T53" fmla="*/ 10 h 994"/>
                <a:gd name="T54" fmla="*/ 10454 w 10454"/>
                <a:gd name="T55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54" h="994"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984"/>
                  </a:lnTo>
                  <a:lnTo>
                    <a:pt x="0" y="994"/>
                  </a:lnTo>
                  <a:lnTo>
                    <a:pt x="10" y="994"/>
                  </a:lnTo>
                  <a:lnTo>
                    <a:pt x="10" y="984"/>
                  </a:lnTo>
                  <a:lnTo>
                    <a:pt x="10" y="10"/>
                  </a:lnTo>
                  <a:lnTo>
                    <a:pt x="10" y="0"/>
                  </a:lnTo>
                  <a:close/>
                  <a:moveTo>
                    <a:pt x="10444" y="984"/>
                  </a:moveTo>
                  <a:lnTo>
                    <a:pt x="10" y="984"/>
                  </a:lnTo>
                  <a:lnTo>
                    <a:pt x="10" y="994"/>
                  </a:lnTo>
                  <a:lnTo>
                    <a:pt x="10444" y="994"/>
                  </a:lnTo>
                  <a:lnTo>
                    <a:pt x="10444" y="984"/>
                  </a:lnTo>
                  <a:close/>
                  <a:moveTo>
                    <a:pt x="10444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10444" y="10"/>
                  </a:lnTo>
                  <a:lnTo>
                    <a:pt x="10444" y="0"/>
                  </a:lnTo>
                  <a:close/>
                  <a:moveTo>
                    <a:pt x="10454" y="0"/>
                  </a:moveTo>
                  <a:lnTo>
                    <a:pt x="10444" y="0"/>
                  </a:lnTo>
                  <a:lnTo>
                    <a:pt x="10444" y="10"/>
                  </a:lnTo>
                  <a:lnTo>
                    <a:pt x="10444" y="984"/>
                  </a:lnTo>
                  <a:lnTo>
                    <a:pt x="10444" y="994"/>
                  </a:lnTo>
                  <a:lnTo>
                    <a:pt x="10454" y="994"/>
                  </a:lnTo>
                  <a:lnTo>
                    <a:pt x="10454" y="984"/>
                  </a:lnTo>
                  <a:lnTo>
                    <a:pt x="10454" y="10"/>
                  </a:lnTo>
                  <a:lnTo>
                    <a:pt x="10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9" name="Text Box 259">
              <a:extLst>
                <a:ext uri="{FF2B5EF4-FFF2-40B4-BE49-F238E27FC236}">
                  <a16:creationId xmlns:a16="http://schemas.microsoft.com/office/drawing/2014/main" id="{AB6D3FEA-5170-4344-BCF5-7C306F025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13"/>
              <a:ext cx="2410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10"/>
                </a:lnSpc>
                <a:spcBef>
                  <a:spcPts val="5"/>
                </a:spcBef>
              </a:pP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$</a:t>
              </a:r>
              <a:r>
                <a:rPr lang="en-US" sz="1000" spc="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ps</a:t>
              </a:r>
              <a:endParaRPr lang="en-IN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R="11430">
                <a:tabLst>
                  <a:tab pos="457200" algn="l"/>
                  <a:tab pos="960120" algn="l"/>
                </a:tabLst>
              </a:pP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PID	TTY	TIME</a:t>
              </a:r>
              <a:r>
                <a:rPr lang="en-US" sz="10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4245	pts/7</a:t>
              </a:r>
              <a:r>
                <a:rPr lang="en-US" sz="1000" spc="55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00:00:00</a:t>
              </a:r>
              <a:endParaRPr lang="en-IN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lnSpc>
                  <a:spcPts val="1210"/>
                </a:lnSpc>
                <a:tabLst>
                  <a:tab pos="457200" algn="l"/>
                </a:tabLst>
              </a:pP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5314	pts/7</a:t>
              </a:r>
              <a:r>
                <a:rPr lang="en-US" sz="1000" spc="6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00:00:00</a:t>
              </a:r>
              <a:endParaRPr lang="en-IN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 Box 258">
              <a:extLst>
                <a:ext uri="{FF2B5EF4-FFF2-40B4-BE49-F238E27FC236}">
                  <a16:creationId xmlns:a16="http://schemas.microsoft.com/office/drawing/2014/main" id="{7D412E42-9B64-48E5-BAD9-2094FD565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253"/>
              <a:ext cx="49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CMD</a:t>
              </a:r>
              <a:endParaRPr lang="en-IN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R="1270">
                <a:lnSpc>
                  <a:spcPct val="98000"/>
                </a:lnSpc>
                <a:spcBef>
                  <a:spcPts val="20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bash</a:t>
              </a:r>
              <a:r>
                <a:rPr lang="en-US" sz="1000" spc="-34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ps</a:t>
              </a:r>
              <a:endParaRPr lang="en-IN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3898-B1FB-4D8D-871A-7A12E7C6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sz="36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Options</a:t>
            </a:r>
            <a:r>
              <a:rPr lang="en-US" sz="3600" b="1" spc="-3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71AB-4623-4DB7-B71D-4500BEA4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973672"/>
            <a:ext cx="11150600" cy="5571060"/>
          </a:xfrm>
        </p:spPr>
        <p:txBody>
          <a:bodyPr>
            <a:normAutofit fontScale="92500" lnSpcReduction="20000"/>
          </a:bodyPr>
          <a:lstStyle/>
          <a:p>
            <a:pPr marL="88900" marR="5635625">
              <a:lnSpc>
                <a:spcPct val="100000"/>
              </a:lnSpc>
            </a:pPr>
            <a:r>
              <a:rPr lang="en-US" sz="22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Full</a:t>
            </a:r>
            <a:r>
              <a:rPr lang="en-US" sz="22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Listing</a:t>
            </a:r>
            <a:r>
              <a:rPr lang="en-US" sz="2200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(-f)</a:t>
            </a:r>
          </a:p>
          <a:p>
            <a:pPr marL="88900" marR="5635625">
              <a:lnSpc>
                <a:spcPct val="100000"/>
              </a:lnSpc>
            </a:pPr>
            <a:endParaRPr lang="en-IN" sz="2200" b="1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60655" lvl="0" indent="-34290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3558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–f</a:t>
            </a:r>
            <a:r>
              <a:rPr lang="en-US" sz="1800" spc="2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(full)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en-US" sz="1800" spc="2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2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en-US" sz="1800" spc="2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2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detailed</a:t>
            </a:r>
            <a:r>
              <a:rPr lang="en-US" sz="1800" spc="2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lang="en-US" sz="1800" spc="2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2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attributes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2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2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spc="2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including</a:t>
            </a:r>
            <a:r>
              <a:rPr lang="en-US" sz="1800" spc="2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sz="1800" spc="-3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L="342900" lvl="0" indent="-342900">
              <a:lnSpc>
                <a:spcPct val="10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17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includes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z="17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information:</a:t>
            </a:r>
            <a:endParaRPr lang="en-IN" sz="17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163195">
              <a:lnSpc>
                <a:spcPct val="150000"/>
              </a:lnSpc>
              <a:spcAft>
                <a:spcPts val="0"/>
              </a:spcAft>
              <a:tabLst>
                <a:tab pos="3290570" algn="l"/>
                <a:tab pos="5120005" algn="l"/>
              </a:tabLs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UID</a:t>
            </a:r>
            <a:r>
              <a:rPr lang="en-US" sz="17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Login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17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</a:p>
          <a:p>
            <a:pPr marL="546100" marR="163195">
              <a:lnSpc>
                <a:spcPct val="150000"/>
              </a:lnSpc>
              <a:spcAft>
                <a:spcPts val="0"/>
              </a:spcAft>
              <a:tabLst>
                <a:tab pos="3290570" algn="l"/>
                <a:tab pos="5120005" algn="l"/>
              </a:tabLs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PID</a:t>
            </a:r>
            <a:r>
              <a:rPr lang="en-US" sz="17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	</a:t>
            </a:r>
          </a:p>
          <a:p>
            <a:pPr marL="546100" marR="163195">
              <a:lnSpc>
                <a:spcPct val="150000"/>
              </a:lnSpc>
              <a:spcAft>
                <a:spcPts val="0"/>
              </a:spcAft>
              <a:tabLst>
                <a:tab pos="3290570" algn="l"/>
                <a:tab pos="5120005" algn="l"/>
              </a:tabLs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PPID – Parent process ID</a:t>
            </a:r>
            <a:r>
              <a:rPr lang="en-US" sz="17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46100" marR="163195">
              <a:lnSpc>
                <a:spcPct val="150000"/>
              </a:lnSpc>
              <a:spcAft>
                <a:spcPts val="0"/>
              </a:spcAft>
              <a:tabLst>
                <a:tab pos="3290570" algn="l"/>
                <a:tab pos="5120005" algn="l"/>
              </a:tabLs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index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7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recent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processor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utilization, used by kernel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scheduling</a:t>
            </a:r>
            <a:endParaRPr lang="en-IN" sz="17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178689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STIME</a:t>
            </a:r>
            <a:r>
              <a:rPr lang="en-US" sz="17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Starting</a:t>
            </a:r>
            <a:r>
              <a:rPr lang="en-US" sz="17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hours,</a:t>
            </a:r>
            <a:r>
              <a:rPr lang="en-US" sz="1700" spc="-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7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seconds</a:t>
            </a:r>
            <a:r>
              <a:rPr lang="en-US" sz="1700" spc="-3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46100" marR="178689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TTY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Terminal</a:t>
            </a:r>
            <a:r>
              <a:rPr lang="en-US" sz="17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sz="17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endParaRPr lang="en-IN" sz="17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283083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 – Cumulative CPU time consumed by the process</a:t>
            </a:r>
            <a:r>
              <a:rPr lang="en-US" sz="1700" spc="-3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CMD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7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 of</a:t>
            </a:r>
            <a:r>
              <a:rPr lang="en-US" sz="17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7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17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being executed</a:t>
            </a:r>
            <a:endParaRPr lang="en-IN" sz="17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0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sz="19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DACD89-6B06-4E2B-BFD8-3A2E3848BC73}"/>
              </a:ext>
            </a:extLst>
          </p:cNvPr>
          <p:cNvCxnSpPr>
            <a:cxnSpLocks/>
          </p:cNvCxnSpPr>
          <p:nvPr/>
        </p:nvCxnSpPr>
        <p:spPr>
          <a:xfrm>
            <a:off x="4665133" y="734708"/>
            <a:ext cx="27770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D2ED55-1B75-46EE-BF11-A9BF141F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16" y="1884343"/>
            <a:ext cx="9065836" cy="8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B902-A4CC-4C0A-B9BE-81079925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0810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"/>
              </a:spcBef>
              <a:buNone/>
            </a:pPr>
            <a:r>
              <a:rPr lang="en-US" sz="18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Displaying</a:t>
            </a:r>
            <a:r>
              <a:rPr lang="en-US" sz="1800" b="1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b="1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(-u)</a:t>
            </a:r>
            <a:endParaRPr lang="en-IN" sz="1800" b="1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–u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(user) option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activities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-u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kumar</a:t>
            </a:r>
            <a:endParaRPr 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7500" indent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Displaying</a:t>
            </a:r>
            <a:r>
              <a:rPr lang="en-US" sz="1800" b="1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b="1" u="sng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b="1" u="sng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(-a)</a:t>
            </a:r>
            <a:endParaRPr lang="en-IN" sz="1800" b="1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69545" lvl="0" indent="-342900">
              <a:lnSpc>
                <a:spcPct val="150000"/>
              </a:lnSpc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23520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1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(all)</a:t>
            </a:r>
            <a:r>
              <a:rPr lang="en-US" sz="18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en-US" sz="18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1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1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processes.</a:t>
            </a:r>
            <a:r>
              <a:rPr lang="en-US" sz="1800" spc="1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However,</a:t>
            </a:r>
            <a:r>
              <a:rPr lang="en-US" sz="1800" spc="1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n-US" sz="1800" spc="16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doesn’t</a:t>
            </a:r>
            <a:r>
              <a:rPr lang="en-US" sz="1800" spc="17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system-</a:t>
            </a:r>
            <a:r>
              <a:rPr lang="en-US" sz="18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98F9A8-8799-4CB6-AC83-1F8C94AB9A09}"/>
              </a:ext>
            </a:extLst>
          </p:cNvPr>
          <p:cNvSpPr txBox="1">
            <a:spLocks/>
          </p:cNvSpPr>
          <p:nvPr/>
        </p:nvSpPr>
        <p:spPr>
          <a:xfrm>
            <a:off x="838200" y="-244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ea typeface="Verdana" panose="020B0604030504040204" pitchFamily="34" charset="0"/>
                <a:cs typeface="Verdana" panose="020B0604030504040204" pitchFamily="34" charset="0"/>
              </a:rPr>
              <a:t>ps Options</a:t>
            </a:r>
            <a:r>
              <a:rPr lang="en-US" sz="3600" b="1" spc="-33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IN" sz="7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2BEB57-EE58-4692-9461-44E118BFECBF}"/>
              </a:ext>
            </a:extLst>
          </p:cNvPr>
          <p:cNvCxnSpPr>
            <a:cxnSpLocks/>
          </p:cNvCxnSpPr>
          <p:nvPr/>
        </p:nvCxnSpPr>
        <p:spPr>
          <a:xfrm>
            <a:off x="4665133" y="734708"/>
            <a:ext cx="27770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75EDEE-B775-4C31-86D7-D86F190A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22" y="4704330"/>
            <a:ext cx="6973688" cy="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3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F879-3AEA-4939-9565-3DE0F81D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881062"/>
            <a:ext cx="10718800" cy="5095875"/>
          </a:xfrm>
        </p:spPr>
        <p:txBody>
          <a:bodyPr/>
          <a:lstStyle/>
          <a:p>
            <a:pPr marL="88900">
              <a:lnSpc>
                <a:spcPct val="150000"/>
              </a:lnSpc>
            </a:pPr>
            <a:r>
              <a:rPr lang="en-US" sz="20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2000" b="1" u="sng" spc="-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2000" b="1" u="sng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u="sng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(-e)</a:t>
            </a:r>
            <a:endParaRPr lang="en-IN" sz="2000" b="1" u="sng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addition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processes, a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no. of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system-processes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keep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running all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system-processes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associated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controlling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terminal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(Ex: pts/01).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System-processes are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created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>
              <a:lnSpc>
                <a:spcPct val="150000"/>
              </a:lnSpc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sz="1800" spc="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during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startup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>
              <a:lnSpc>
                <a:spcPct val="150000"/>
              </a:lnSpc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sz="1800" spc="6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goes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into</a:t>
            </a:r>
            <a:r>
              <a:rPr lang="en-US" sz="18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multiuser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mode.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System-processes</a:t>
            </a:r>
            <a:r>
              <a:rPr lang="en-US" sz="18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known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z="1800" spc="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daemons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because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called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w/o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(every) option</a:t>
            </a:r>
            <a:r>
              <a:rPr lang="en-US" sz="1800" spc="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18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including</a:t>
            </a:r>
            <a:r>
              <a:rPr lang="en-US" sz="18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both</a:t>
            </a:r>
            <a:r>
              <a:rPr lang="en-US" sz="18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sz="18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processes.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6E2663-DBE1-41B6-B60D-FD3CE872BBD5}"/>
              </a:ext>
            </a:extLst>
          </p:cNvPr>
          <p:cNvSpPr txBox="1">
            <a:spLocks/>
          </p:cNvSpPr>
          <p:nvPr/>
        </p:nvSpPr>
        <p:spPr>
          <a:xfrm>
            <a:off x="838200" y="-244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ea typeface="Verdana" panose="020B0604030504040204" pitchFamily="34" charset="0"/>
                <a:cs typeface="Verdana" panose="020B0604030504040204" pitchFamily="34" charset="0"/>
              </a:rPr>
              <a:t>ps Options</a:t>
            </a:r>
            <a:r>
              <a:rPr lang="en-US" sz="3600" b="1" spc="-33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IN" sz="7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29AD1-C243-4D49-82AA-660DE5055D22}"/>
              </a:ext>
            </a:extLst>
          </p:cNvPr>
          <p:cNvCxnSpPr>
            <a:cxnSpLocks/>
          </p:cNvCxnSpPr>
          <p:nvPr/>
        </p:nvCxnSpPr>
        <p:spPr>
          <a:xfrm>
            <a:off x="4665133" y="734708"/>
            <a:ext cx="277706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B2AF89-E6DD-46BC-935D-774B1A10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79" y="5279728"/>
            <a:ext cx="8432442" cy="8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531-2E9E-49D4-8B68-BB687EC9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3600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1800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840D-EFE1-4D83-A197-38A34F33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007533"/>
            <a:ext cx="11778674" cy="569152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21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buSzPts val="1000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buSzPts val="1000"/>
              <a:tabLst>
                <a:tab pos="205105" algn="l"/>
              </a:tabLst>
            </a:pP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Consider</a:t>
            </a:r>
            <a:r>
              <a:rPr lang="en-US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en-US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Example.</a:t>
            </a:r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 the second column, 2 is the link count of both files (backup.sh and restore.sh)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Since all attributes are identical, the 2 files may be duplicate copies of each other.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C16214-3C54-4FED-979E-E04902D38D5A}"/>
              </a:ext>
            </a:extLst>
          </p:cNvPr>
          <p:cNvCxnSpPr>
            <a:cxnSpLocks/>
          </p:cNvCxnSpPr>
          <p:nvPr/>
        </p:nvCxnSpPr>
        <p:spPr>
          <a:xfrm>
            <a:off x="4106333" y="1007533"/>
            <a:ext cx="383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 Box 344">
            <a:extLst>
              <a:ext uri="{FF2B5EF4-FFF2-40B4-BE49-F238E27FC236}">
                <a16:creationId xmlns:a16="http://schemas.microsoft.com/office/drawing/2014/main" id="{4C02DC93-F867-4864-9953-C011E13C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295" y="2562032"/>
            <a:ext cx="7481572" cy="1030915"/>
          </a:xfrm>
          <a:prstGeom prst="rect">
            <a:avLst/>
          </a:prstGeom>
          <a:noFill/>
          <a:ln w="6096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520700">
              <a:lnSpc>
                <a:spcPts val="1210"/>
              </a:lnSpc>
              <a:spcBef>
                <a:spcPts val="25"/>
              </a:spcBef>
              <a:spcAft>
                <a:spcPts val="0"/>
              </a:spcAft>
            </a:pPr>
            <a:endParaRPr lang="en-US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20700">
              <a:lnSpc>
                <a:spcPts val="1210"/>
              </a:lnSpc>
              <a:spcBef>
                <a:spcPts val="25"/>
              </a:spcBef>
              <a:spcAft>
                <a:spcPts val="0"/>
              </a:spcAft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 -l</a:t>
            </a:r>
            <a:r>
              <a:rPr lang="en-US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backup.sh</a:t>
            </a:r>
            <a:r>
              <a:rPr lang="en-US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restore.sh</a:t>
            </a:r>
          </a:p>
          <a:p>
            <a:pPr marL="520700">
              <a:lnSpc>
                <a:spcPts val="1210"/>
              </a:lnSpc>
              <a:spcBef>
                <a:spcPts val="25"/>
              </a:spcBef>
              <a:spcAft>
                <a:spcPts val="0"/>
              </a:spcAft>
            </a:pP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20700">
              <a:lnSpc>
                <a:spcPts val="1210"/>
              </a:lnSpc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rwxr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xr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-- 2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kumar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r>
              <a:rPr lang="en-US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163</a:t>
            </a:r>
            <a:r>
              <a:rPr lang="en-US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21:36</a:t>
            </a:r>
            <a:r>
              <a:rPr lang="en-US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backup.sh</a:t>
            </a:r>
          </a:p>
          <a:p>
            <a:pPr marL="520700">
              <a:lnSpc>
                <a:spcPts val="1210"/>
              </a:lnSpc>
            </a:pP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20700">
              <a:lnSpc>
                <a:spcPts val="1195"/>
              </a:lnSpc>
              <a:spcBef>
                <a:spcPts val="10"/>
              </a:spcBef>
              <a:spcAft>
                <a:spcPts val="0"/>
              </a:spcAft>
            </a:pP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rwxr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xr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</a:t>
            </a:r>
            <a:r>
              <a:rPr lang="en-US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kumar</a:t>
            </a:r>
            <a:r>
              <a:rPr lang="en-US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r>
              <a:rPr lang="en-US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163</a:t>
            </a:r>
            <a:r>
              <a:rPr lang="en-US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21:36</a:t>
            </a:r>
            <a:r>
              <a:rPr lang="en-US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restore.sh</a:t>
            </a:r>
            <a:endParaRPr lang="en-IN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397BA-688F-1986-C103-DAE87F2B5318}"/>
              </a:ext>
            </a:extLst>
          </p:cNvPr>
          <p:cNvGrpSpPr/>
          <p:nvPr/>
        </p:nvGrpSpPr>
        <p:grpSpPr>
          <a:xfrm>
            <a:off x="146398" y="459550"/>
            <a:ext cx="1520280" cy="1086840"/>
            <a:chOff x="146398" y="459550"/>
            <a:chExt cx="1520280" cy="10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13AC910-169D-CC3B-4651-2B2D4735288E}"/>
                    </a:ext>
                  </a:extLst>
                </p14:cNvPr>
                <p14:cNvContentPartPr/>
                <p14:nvPr/>
              </p14:nvContentPartPr>
              <p14:xfrm>
                <a:off x="223798" y="459550"/>
                <a:ext cx="946800" cy="77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13AC910-169D-CC3B-4651-2B2D473528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158" y="450550"/>
                  <a:ext cx="9644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B6996C-075C-BA39-1647-0D0D8F655B30}"/>
                    </a:ext>
                  </a:extLst>
                </p14:cNvPr>
                <p14:cNvContentPartPr/>
                <p14:nvPr/>
              </p14:nvContentPartPr>
              <p14:xfrm>
                <a:off x="146398" y="656830"/>
                <a:ext cx="1520280" cy="88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B6996C-075C-BA39-1647-0D0D8F655B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758" y="647830"/>
                  <a:ext cx="1537920" cy="90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B767C9-157A-284A-87BE-4E4732AF894E}"/>
                  </a:ext>
                </a:extLst>
              </p14:cNvPr>
              <p14:cNvContentPartPr/>
              <p14:nvPr/>
            </p14:nvContentPartPr>
            <p14:xfrm>
              <a:off x="3623998" y="3793870"/>
              <a:ext cx="674280" cy="56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B767C9-157A-284A-87BE-4E4732AF8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5358" y="3784870"/>
                <a:ext cx="6919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81E6E0-257E-51B8-FA26-13891DFC6ABB}"/>
                  </a:ext>
                </a:extLst>
              </p14:cNvPr>
              <p14:cNvContentPartPr/>
              <p14:nvPr/>
            </p14:nvContentPartPr>
            <p14:xfrm>
              <a:off x="5605078" y="4501990"/>
              <a:ext cx="607320" cy="630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81E6E0-257E-51B8-FA26-13891DFC6A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6078" y="4493350"/>
                <a:ext cx="624960" cy="6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8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E6D8-55EE-4AD5-92E3-45C2EE4D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05" y="1216361"/>
            <a:ext cx="11309927" cy="5362237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Comparing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numbers of 2 files (-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 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) option can also be used to check if 2 files are linked to each other.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endParaRPr lang="en-US" alt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4788" algn="l"/>
              </a:tabLst>
            </a:pPr>
            <a:endParaRPr lang="en-US" altLang="en-US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095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</a:pPr>
            <a:r>
              <a:rPr lang="en-US" sz="2400" dirty="0">
                <a:ea typeface="Verdana" panose="020B0604030504040204" pitchFamily="34" charset="0"/>
              </a:rPr>
              <a:t>In the first column, 274 is the </a:t>
            </a:r>
            <a:r>
              <a:rPr lang="en-US" sz="2400" dirty="0" err="1">
                <a:ea typeface="Verdana" panose="020B0604030504040204" pitchFamily="34" charset="0"/>
              </a:rPr>
              <a:t>inode</a:t>
            </a:r>
            <a:r>
              <a:rPr lang="en-US" sz="2400" dirty="0">
                <a:ea typeface="Verdana" panose="020B0604030504040204" pitchFamily="34" charset="0"/>
              </a:rPr>
              <a:t> number of both files.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</a:pPr>
            <a:r>
              <a:rPr lang="en-US" sz="2400" dirty="0">
                <a:ea typeface="Verdana" panose="020B0604030504040204" pitchFamily="34" charset="0"/>
              </a:rPr>
              <a:t>Since both files have same </a:t>
            </a:r>
            <a:r>
              <a:rPr lang="en-US" sz="2400" dirty="0" err="1">
                <a:ea typeface="Verdana" panose="020B0604030504040204" pitchFamily="34" charset="0"/>
              </a:rPr>
              <a:t>inode</a:t>
            </a:r>
            <a:r>
              <a:rPr lang="en-US" sz="2400" dirty="0">
                <a:ea typeface="Verdana" panose="020B0604030504040204" pitchFamily="34" charset="0"/>
              </a:rPr>
              <a:t> number(274), there’s actually one file with a single copy on disk.</a:t>
            </a:r>
            <a:endParaRPr lang="en-IN" sz="2400" dirty="0">
              <a:ea typeface="Verdan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</a:pPr>
            <a:r>
              <a:rPr lang="en-US" sz="2400" dirty="0">
                <a:ea typeface="Verdana" panose="020B0604030504040204" pitchFamily="34" charset="0"/>
              </a:rPr>
              <a:t>Same </a:t>
            </a:r>
            <a:r>
              <a:rPr lang="en-US" sz="2400" dirty="0" err="1">
                <a:ea typeface="Verdana" panose="020B0604030504040204" pitchFamily="34" charset="0"/>
              </a:rPr>
              <a:t>inode</a:t>
            </a:r>
            <a:r>
              <a:rPr lang="en-US" sz="2400" dirty="0">
                <a:ea typeface="Verdana" panose="020B0604030504040204" pitchFamily="34" charset="0"/>
              </a:rPr>
              <a:t> number indicates that both filenames are linked to the same physical file directly.</a:t>
            </a:r>
            <a:endParaRPr lang="en-IN" sz="2400" dirty="0">
              <a:ea typeface="Verdan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</a:pPr>
            <a:endParaRPr lang="en-US" altLang="en-US" dirty="0">
              <a:ea typeface="Verdan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</a:pPr>
            <a:endParaRPr lang="en-US" altLang="en-US" dirty="0"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 Box 343">
            <a:extLst>
              <a:ext uri="{FF2B5EF4-FFF2-40B4-BE49-F238E27FC236}">
                <a16:creationId xmlns:a16="http://schemas.microsoft.com/office/drawing/2014/main" id="{3037DD5E-0127-409C-9FE4-945A257C6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714" y="2244292"/>
            <a:ext cx="7481572" cy="1184708"/>
          </a:xfrm>
          <a:prstGeom prst="rect">
            <a:avLst/>
          </a:prstGeom>
          <a:noFill/>
          <a:ln w="609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ls -li backup.sh restore.sh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274 -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rwxr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-- 2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group 163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13 21:36 backup.sh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274 -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rwxr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-- 2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group 163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13 21:36 restore.sh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A630C3-9433-44F8-B76F-566DFC13C734}"/>
              </a:ext>
            </a:extLst>
          </p:cNvPr>
          <p:cNvSpPr txBox="1">
            <a:spLocks/>
          </p:cNvSpPr>
          <p:nvPr/>
        </p:nvSpPr>
        <p:spPr>
          <a:xfrm>
            <a:off x="901700" y="116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3600" b="1" spc="-1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18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3D983-AD23-411F-9F70-4E97A62516F8}"/>
              </a:ext>
            </a:extLst>
          </p:cNvPr>
          <p:cNvCxnSpPr>
            <a:cxnSpLocks/>
          </p:cNvCxnSpPr>
          <p:nvPr/>
        </p:nvCxnSpPr>
        <p:spPr>
          <a:xfrm>
            <a:off x="4512733" y="791560"/>
            <a:ext cx="329353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D30AEA-85C3-7A26-4D78-FCADD30D302E}"/>
                  </a:ext>
                </a:extLst>
              </p14:cNvPr>
              <p14:cNvContentPartPr/>
              <p14:nvPr/>
            </p14:nvContentPartPr>
            <p14:xfrm>
              <a:off x="5158678" y="1405990"/>
              <a:ext cx="586080" cy="8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D30AEA-85C3-7A26-4D78-FCADD30D3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4678" y="1298350"/>
                <a:ext cx="69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150984-CE85-B4ED-FE2F-3AF93BF1BE6D}"/>
                  </a:ext>
                </a:extLst>
              </p14:cNvPr>
              <p14:cNvContentPartPr/>
              <p14:nvPr/>
            </p14:nvContentPartPr>
            <p14:xfrm>
              <a:off x="776038" y="1819630"/>
              <a:ext cx="141840" cy="1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150984-CE85-B4ED-FE2F-3AF93BF1B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398" y="1711630"/>
                <a:ext cx="249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B1E111-3574-5798-D690-6839716D3293}"/>
                  </a:ext>
                </a:extLst>
              </p14:cNvPr>
              <p14:cNvContentPartPr/>
              <p14:nvPr/>
            </p14:nvContentPartPr>
            <p14:xfrm>
              <a:off x="1129918" y="1785070"/>
              <a:ext cx="663840" cy="18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B1E111-3574-5798-D690-6839716D3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278" y="1677430"/>
                <a:ext cx="771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BBDA3-CF25-63E9-A149-E208E2E522D6}"/>
              </a:ext>
            </a:extLst>
          </p:cNvPr>
          <p:cNvGrpSpPr/>
          <p:nvPr/>
        </p:nvGrpSpPr>
        <p:grpSpPr>
          <a:xfrm>
            <a:off x="138118" y="4051270"/>
            <a:ext cx="580680" cy="1173600"/>
            <a:chOff x="138118" y="4051270"/>
            <a:chExt cx="580680" cy="11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707FFA-12C3-F267-9707-9E775846532C}"/>
                    </a:ext>
                  </a:extLst>
                </p14:cNvPr>
                <p14:cNvContentPartPr/>
                <p14:nvPr/>
              </p14:nvContentPartPr>
              <p14:xfrm>
                <a:off x="258718" y="4051270"/>
                <a:ext cx="282240" cy="34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707FFA-12C3-F267-9707-9E77584653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18" y="4042630"/>
                  <a:ext cx="2998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F9C434-130D-5D09-37E8-AE5F3A5BCDD0}"/>
                    </a:ext>
                  </a:extLst>
                </p14:cNvPr>
                <p14:cNvContentPartPr/>
                <p14:nvPr/>
              </p14:nvContentPartPr>
              <p14:xfrm>
                <a:off x="163678" y="4071430"/>
                <a:ext cx="43344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F9C434-130D-5D09-37E8-AE5F3A5BCD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678" y="4062430"/>
                  <a:ext cx="4510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9B8A0-09CC-78EE-E0D9-91DFCFE3C63A}"/>
                    </a:ext>
                  </a:extLst>
                </p14:cNvPr>
                <p14:cNvContentPartPr/>
                <p14:nvPr/>
              </p14:nvContentPartPr>
              <p14:xfrm>
                <a:off x="215518" y="4678750"/>
                <a:ext cx="383760" cy="40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9B8A0-09CC-78EE-E0D9-91DFCFE3C6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518" y="4670110"/>
                  <a:ext cx="401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999D88-0102-032C-76DA-D35312AEBD51}"/>
                    </a:ext>
                  </a:extLst>
                </p14:cNvPr>
                <p14:cNvContentPartPr/>
                <p14:nvPr/>
              </p14:nvContentPartPr>
              <p14:xfrm>
                <a:off x="138118" y="4796470"/>
                <a:ext cx="580680" cy="42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999D88-0102-032C-76DA-D35312AEBD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118" y="4787470"/>
                  <a:ext cx="598320" cy="44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8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78C1-ED12-4D70-BEB2-D8D1AA7A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ln:</a:t>
            </a:r>
            <a:r>
              <a:rPr lang="en-US" sz="36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Creating</a:t>
            </a:r>
            <a:r>
              <a:rPr lang="en-US" sz="36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z="3600" b="1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2000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EF42-BE27-4C98-A818-647582E3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901241"/>
            <a:ext cx="11159066" cy="4881563"/>
          </a:xfrm>
        </p:spPr>
        <p:txBody>
          <a:bodyPr/>
          <a:lstStyle/>
          <a:p>
            <a:pPr lvl="0">
              <a:lnSpc>
                <a:spcPts val="1210"/>
              </a:lnSpc>
              <a:spcBef>
                <a:spcPts val="15"/>
              </a:spcBef>
              <a:buSzPts val="1000"/>
              <a:tabLst>
                <a:tab pos="205105" algn="l"/>
              </a:tabLst>
            </a:pPr>
            <a:endParaRPr lang="en-US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5"/>
              </a:spcBef>
              <a:buSzPts val="1000"/>
              <a:tabLst>
                <a:tab pos="205105" algn="l"/>
              </a:tabLst>
            </a:pP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pc="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 create</a:t>
            </a:r>
            <a:r>
              <a:rPr lang="en-US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en-US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US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more</a:t>
            </a:r>
            <a:r>
              <a:rPr lang="en-US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files.</a:t>
            </a:r>
          </a:p>
          <a:p>
            <a:pPr lvl="0">
              <a:lnSpc>
                <a:spcPts val="1210"/>
              </a:lnSpc>
              <a:spcBef>
                <a:spcPts val="15"/>
              </a:spcBef>
              <a:buSzPts val="1000"/>
              <a:tabLst>
                <a:tab pos="205105" algn="l"/>
              </a:tabLst>
            </a:pPr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ts val="1210"/>
              </a:lnSpc>
              <a:spcBef>
                <a:spcPts val="5"/>
              </a:spcBef>
              <a:buSzPts val="1000"/>
              <a:buNone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0" indent="0">
              <a:lnSpc>
                <a:spcPts val="1210"/>
              </a:lnSpc>
              <a:spcBef>
                <a:spcPts val="5"/>
              </a:spcBef>
              <a:buSzPts val="1000"/>
              <a:buNone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Syntax:</a:t>
            </a:r>
            <a:endParaRPr lang="en-IN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5"/>
              </a:spcBef>
              <a:buSzPts val="1000"/>
              <a:tabLst>
                <a:tab pos="205105" algn="l"/>
              </a:tabLst>
            </a:pP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5"/>
              </a:spcBef>
              <a:buSzPts val="1000"/>
              <a:tabLst>
                <a:tab pos="205105" algn="l"/>
              </a:tabLst>
            </a:pP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lnSpc>
                <a:spcPts val="1210"/>
              </a:lnSpc>
              <a:spcBef>
                <a:spcPts val="5"/>
              </a:spcBef>
              <a:buSzPts val="1000"/>
              <a:buNone/>
              <a:tabLst>
                <a:tab pos="205105" algn="l"/>
              </a:tabLst>
            </a:pPr>
            <a:r>
              <a:rPr lang="en-US" sz="28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ln filename1</a:t>
            </a:r>
            <a:r>
              <a:rPr lang="en-US" sz="2800" b="1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filename2</a:t>
            </a:r>
          </a:p>
          <a:p>
            <a:pPr marL="706120" indent="-342900">
              <a:lnSpc>
                <a:spcPts val="1210"/>
              </a:lnSpc>
            </a:pP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/>
          </a:p>
          <a:p>
            <a:pPr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/>
          </a:p>
          <a:p>
            <a:pPr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r>
              <a:rPr lang="en-US" sz="2400" dirty="0"/>
              <a:t>In the third column, 2 is the link count of 2 files (</a:t>
            </a:r>
            <a:r>
              <a:rPr lang="en-US" sz="2400" dirty="0" err="1"/>
              <a:t>emp.lst</a:t>
            </a:r>
            <a:r>
              <a:rPr lang="en-US" sz="2400" dirty="0"/>
              <a:t> and employee).</a:t>
            </a: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B2AC64-4689-4E28-BB91-5959D648D9D6}"/>
              </a:ext>
            </a:extLst>
          </p:cNvPr>
          <p:cNvCxnSpPr>
            <a:cxnSpLocks/>
          </p:cNvCxnSpPr>
          <p:nvPr/>
        </p:nvCxnSpPr>
        <p:spPr>
          <a:xfrm flipV="1">
            <a:off x="4449233" y="760111"/>
            <a:ext cx="3771900" cy="41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3881FB2-3E5F-45B5-9974-BCA2EF26F97F}"/>
              </a:ext>
            </a:extLst>
          </p:cNvPr>
          <p:cNvGrpSpPr>
            <a:grpSpLocks/>
          </p:cNvGrpSpPr>
          <p:nvPr/>
        </p:nvGrpSpPr>
        <p:grpSpPr bwMode="auto">
          <a:xfrm>
            <a:off x="1938653" y="2918689"/>
            <a:ext cx="7916545" cy="1246474"/>
            <a:chOff x="0" y="-71"/>
            <a:chExt cx="10454" cy="1078"/>
          </a:xfrm>
        </p:grpSpPr>
        <p:sp>
          <p:nvSpPr>
            <p:cNvPr id="7" name="AutoShape 342">
              <a:extLst>
                <a:ext uri="{FF2B5EF4-FFF2-40B4-BE49-F238E27FC236}">
                  <a16:creationId xmlns:a16="http://schemas.microsoft.com/office/drawing/2014/main" id="{83FD7D1D-27B5-4667-B3BD-B544305B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71"/>
              <a:ext cx="10454" cy="994"/>
            </a:xfrm>
            <a:custGeom>
              <a:avLst/>
              <a:gdLst>
                <a:gd name="T0" fmla="*/ 10 w 10454"/>
                <a:gd name="T1" fmla="*/ 0 h 994"/>
                <a:gd name="T2" fmla="*/ 0 w 10454"/>
                <a:gd name="T3" fmla="*/ 0 h 994"/>
                <a:gd name="T4" fmla="*/ 0 w 10454"/>
                <a:gd name="T5" fmla="*/ 10 h 994"/>
                <a:gd name="T6" fmla="*/ 0 w 10454"/>
                <a:gd name="T7" fmla="*/ 10 h 994"/>
                <a:gd name="T8" fmla="*/ 0 w 10454"/>
                <a:gd name="T9" fmla="*/ 984 h 994"/>
                <a:gd name="T10" fmla="*/ 0 w 10454"/>
                <a:gd name="T11" fmla="*/ 994 h 994"/>
                <a:gd name="T12" fmla="*/ 10 w 10454"/>
                <a:gd name="T13" fmla="*/ 994 h 994"/>
                <a:gd name="T14" fmla="*/ 10 w 10454"/>
                <a:gd name="T15" fmla="*/ 984 h 994"/>
                <a:gd name="T16" fmla="*/ 10 w 10454"/>
                <a:gd name="T17" fmla="*/ 10 h 994"/>
                <a:gd name="T18" fmla="*/ 10 w 10454"/>
                <a:gd name="T19" fmla="*/ 10 h 994"/>
                <a:gd name="T20" fmla="*/ 10 w 10454"/>
                <a:gd name="T21" fmla="*/ 0 h 994"/>
                <a:gd name="T22" fmla="*/ 10444 w 10454"/>
                <a:gd name="T23" fmla="*/ 984 h 994"/>
                <a:gd name="T24" fmla="*/ 10 w 10454"/>
                <a:gd name="T25" fmla="*/ 984 h 994"/>
                <a:gd name="T26" fmla="*/ 10 w 10454"/>
                <a:gd name="T27" fmla="*/ 994 h 994"/>
                <a:gd name="T28" fmla="*/ 10444 w 10454"/>
                <a:gd name="T29" fmla="*/ 994 h 994"/>
                <a:gd name="T30" fmla="*/ 10444 w 10454"/>
                <a:gd name="T31" fmla="*/ 984 h 994"/>
                <a:gd name="T32" fmla="*/ 10444 w 10454"/>
                <a:gd name="T33" fmla="*/ 0 h 994"/>
                <a:gd name="T34" fmla="*/ 10 w 10454"/>
                <a:gd name="T35" fmla="*/ 0 h 994"/>
                <a:gd name="T36" fmla="*/ 10 w 10454"/>
                <a:gd name="T37" fmla="*/ 10 h 994"/>
                <a:gd name="T38" fmla="*/ 10444 w 10454"/>
                <a:gd name="T39" fmla="*/ 10 h 994"/>
                <a:gd name="T40" fmla="*/ 10444 w 10454"/>
                <a:gd name="T41" fmla="*/ 0 h 994"/>
                <a:gd name="T42" fmla="*/ 10454 w 10454"/>
                <a:gd name="T43" fmla="*/ 0 h 994"/>
                <a:gd name="T44" fmla="*/ 10444 w 10454"/>
                <a:gd name="T45" fmla="*/ 0 h 994"/>
                <a:gd name="T46" fmla="*/ 10444 w 10454"/>
                <a:gd name="T47" fmla="*/ 10 h 994"/>
                <a:gd name="T48" fmla="*/ 10444 w 10454"/>
                <a:gd name="T49" fmla="*/ 10 h 994"/>
                <a:gd name="T50" fmla="*/ 10444 w 10454"/>
                <a:gd name="T51" fmla="*/ 984 h 994"/>
                <a:gd name="T52" fmla="*/ 10444 w 10454"/>
                <a:gd name="T53" fmla="*/ 994 h 994"/>
                <a:gd name="T54" fmla="*/ 10454 w 10454"/>
                <a:gd name="T55" fmla="*/ 994 h 994"/>
                <a:gd name="T56" fmla="*/ 10454 w 10454"/>
                <a:gd name="T57" fmla="*/ 984 h 994"/>
                <a:gd name="T58" fmla="*/ 10454 w 10454"/>
                <a:gd name="T59" fmla="*/ 10 h 994"/>
                <a:gd name="T60" fmla="*/ 10454 w 10454"/>
                <a:gd name="T61" fmla="*/ 10 h 994"/>
                <a:gd name="T62" fmla="*/ 10454 w 10454"/>
                <a:gd name="T63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54" h="994"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984"/>
                  </a:lnTo>
                  <a:lnTo>
                    <a:pt x="0" y="994"/>
                  </a:lnTo>
                  <a:lnTo>
                    <a:pt x="10" y="994"/>
                  </a:lnTo>
                  <a:lnTo>
                    <a:pt x="10" y="984"/>
                  </a:lnTo>
                  <a:lnTo>
                    <a:pt x="10" y="10"/>
                  </a:lnTo>
                  <a:lnTo>
                    <a:pt x="10" y="0"/>
                  </a:lnTo>
                  <a:close/>
                  <a:moveTo>
                    <a:pt x="10444" y="984"/>
                  </a:moveTo>
                  <a:lnTo>
                    <a:pt x="10" y="984"/>
                  </a:lnTo>
                  <a:lnTo>
                    <a:pt x="10" y="994"/>
                  </a:lnTo>
                  <a:lnTo>
                    <a:pt x="10444" y="994"/>
                  </a:lnTo>
                  <a:lnTo>
                    <a:pt x="10444" y="984"/>
                  </a:lnTo>
                  <a:close/>
                  <a:moveTo>
                    <a:pt x="10444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10444" y="10"/>
                  </a:lnTo>
                  <a:lnTo>
                    <a:pt x="10444" y="0"/>
                  </a:lnTo>
                  <a:close/>
                  <a:moveTo>
                    <a:pt x="10454" y="0"/>
                  </a:moveTo>
                  <a:lnTo>
                    <a:pt x="10444" y="0"/>
                  </a:lnTo>
                  <a:lnTo>
                    <a:pt x="10444" y="10"/>
                  </a:lnTo>
                  <a:lnTo>
                    <a:pt x="10444" y="984"/>
                  </a:lnTo>
                  <a:lnTo>
                    <a:pt x="10444" y="994"/>
                  </a:lnTo>
                  <a:lnTo>
                    <a:pt x="10454" y="994"/>
                  </a:lnTo>
                  <a:lnTo>
                    <a:pt x="10454" y="984"/>
                  </a:lnTo>
                  <a:lnTo>
                    <a:pt x="10454" y="10"/>
                  </a:lnTo>
                  <a:lnTo>
                    <a:pt x="10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 dirty="0"/>
            </a:p>
          </p:txBody>
        </p:sp>
        <p:sp>
          <p:nvSpPr>
            <p:cNvPr id="8" name="Text Box 341">
              <a:extLst>
                <a:ext uri="{FF2B5EF4-FFF2-40B4-BE49-F238E27FC236}">
                  <a16:creationId xmlns:a16="http://schemas.microsoft.com/office/drawing/2014/main" id="{4DE78CFE-8A00-4F3F-BE24-35B286D46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13"/>
              <a:ext cx="289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10"/>
                </a:lnSpc>
                <a:spcBef>
                  <a:spcPts val="5"/>
                </a:spcBef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ln</a:t>
              </a:r>
              <a:r>
                <a:rPr lang="en-US" sz="14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emp.lst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lnSpc>
                  <a:spcPts val="1210"/>
                </a:lnSpc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ls</a:t>
              </a:r>
              <a:r>
                <a:rPr lang="en-US" sz="14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-li</a:t>
              </a:r>
              <a:r>
                <a:rPr lang="en-US" sz="14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emp.lst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 Box 340">
              <a:extLst>
                <a:ext uri="{FF2B5EF4-FFF2-40B4-BE49-F238E27FC236}">
                  <a16:creationId xmlns:a16="http://schemas.microsoft.com/office/drawing/2014/main" id="{CBA3AB48-300D-45C6-B189-161B2C199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13"/>
              <a:ext cx="5419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10"/>
                </a:lnSpc>
                <a:spcBef>
                  <a:spcPts val="5"/>
                </a:spcBef>
              </a:pP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// This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command</a:t>
              </a:r>
              <a:r>
                <a:rPr lang="en-US" sz="12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links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emp.lst</a:t>
              </a:r>
              <a:r>
                <a:rPr lang="en-US" sz="12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endParaRPr lang="en-IN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lnSpc>
                  <a:spcPts val="1210"/>
                </a:lnSpc>
              </a:pP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//</a:t>
              </a:r>
              <a:r>
                <a:rPr lang="en-US" sz="12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check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if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sz="12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files have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</a:t>
              </a:r>
              <a:r>
                <a:rPr lang="en-US" sz="12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same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inode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number</a:t>
              </a:r>
              <a:endParaRPr lang="en-IN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 Box 339">
              <a:extLst>
                <a:ext uri="{FF2B5EF4-FFF2-40B4-BE49-F238E27FC236}">
                  <a16:creationId xmlns:a16="http://schemas.microsoft.com/office/drawing/2014/main" id="{C32F5255-C18E-46B5-9BDB-421B69967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516"/>
              <a:ext cx="712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518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rwxr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xr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-x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400" spc="-3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915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may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 09:58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emp.lst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spcBef>
                  <a:spcPts val="10"/>
                </a:spcBef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518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rwxr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xr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-x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4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400" spc="-3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915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may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 09:58</a:t>
              </a:r>
              <a:r>
                <a:rPr lang="en-US" sz="1400" spc="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9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9363-1CA5-4D89-A288-C93CE3A2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890286"/>
            <a:ext cx="10786533" cy="5207603"/>
          </a:xfrm>
        </p:spPr>
        <p:txBody>
          <a:bodyPr/>
          <a:lstStyle/>
          <a:p>
            <a:pPr marL="342900" lvl="0" indent="-342900">
              <a:lnSpc>
                <a:spcPts val="102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0" lvl="0" indent="0">
              <a:lnSpc>
                <a:spcPts val="1020"/>
              </a:lnSpc>
              <a:buSzPts val="1000"/>
              <a:buNone/>
              <a:tabLst>
                <a:tab pos="205105" algn="l"/>
              </a:tabLst>
            </a:pPr>
            <a:endParaRPr lang="en-IN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400" dirty="0"/>
              <a:t>Example:</a:t>
            </a: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/>
          </a:p>
          <a:p>
            <a:pPr marL="342900" lvl="0" indent="-342900">
              <a:lnSpc>
                <a:spcPts val="105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third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column, 3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 count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emp.lst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employee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 emp.dat).</a:t>
            </a:r>
          </a:p>
          <a:p>
            <a:pPr marL="342900" lvl="0" indent="-342900">
              <a:lnSpc>
                <a:spcPts val="105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Multiple files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linked together.</a:t>
            </a:r>
            <a:r>
              <a:rPr lang="en-US" sz="20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Here,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destination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filename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must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directory.</a:t>
            </a: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L="0" lvl="0" indent="0">
              <a:lnSpc>
                <a:spcPts val="1210"/>
              </a:lnSpc>
              <a:buSzPts val="1000"/>
              <a:buNone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>
              <a:spcBef>
                <a:spcPts val="10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ln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chap1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chap2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chap3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content		//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"content"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</a:p>
          <a:p>
            <a:pPr marL="546100">
              <a:spcBef>
                <a:spcPts val="10"/>
              </a:spcBef>
              <a:spcAft>
                <a:spcPts val="0"/>
              </a:spcAft>
              <a:tabLst>
                <a:tab pos="3290570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considered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completely removed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count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drops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0DFC0A-2715-4DF3-913D-F59CAB8E9A37}"/>
              </a:ext>
            </a:extLst>
          </p:cNvPr>
          <p:cNvSpPr txBox="1">
            <a:spLocks/>
          </p:cNvSpPr>
          <p:nvPr/>
        </p:nvSpPr>
        <p:spPr>
          <a:xfrm>
            <a:off x="838200" y="973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ln:</a:t>
            </a:r>
            <a:r>
              <a:rPr lang="en-US" sz="3600" b="1" spc="-15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Creating</a:t>
            </a:r>
            <a:r>
              <a:rPr lang="en-US" sz="3600" b="1" spc="-15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z="3600" b="1" spc="-2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spc="-5" dirty="0"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2400" b="1" spc="-5" dirty="0"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sz="5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4B856F-85EF-448B-9E53-0ED8138DD7B8}"/>
              </a:ext>
            </a:extLst>
          </p:cNvPr>
          <p:cNvCxnSpPr>
            <a:cxnSpLocks/>
          </p:cNvCxnSpPr>
          <p:nvPr/>
        </p:nvCxnSpPr>
        <p:spPr>
          <a:xfrm flipV="1">
            <a:off x="4449233" y="760111"/>
            <a:ext cx="3771900" cy="41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DA53C-83B0-4870-A8FC-514D1B6E49F1}"/>
              </a:ext>
            </a:extLst>
          </p:cNvPr>
          <p:cNvGrpSpPr>
            <a:grpSpLocks/>
          </p:cNvGrpSpPr>
          <p:nvPr/>
        </p:nvGrpSpPr>
        <p:grpSpPr bwMode="auto">
          <a:xfrm>
            <a:off x="1938761" y="1577841"/>
            <a:ext cx="8314478" cy="1276016"/>
            <a:chOff x="0" y="-23"/>
            <a:chExt cx="10454" cy="1370"/>
          </a:xfrm>
        </p:grpSpPr>
        <p:sp>
          <p:nvSpPr>
            <p:cNvPr id="7" name="AutoShape 337">
              <a:extLst>
                <a:ext uri="{FF2B5EF4-FFF2-40B4-BE49-F238E27FC236}">
                  <a16:creationId xmlns:a16="http://schemas.microsoft.com/office/drawing/2014/main" id="{3B8C7BF4-A6ED-4743-9482-FCCB08B2B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454" cy="1234"/>
            </a:xfrm>
            <a:custGeom>
              <a:avLst/>
              <a:gdLst>
                <a:gd name="T0" fmla="*/ 10 w 10454"/>
                <a:gd name="T1" fmla="*/ 0 h 1234"/>
                <a:gd name="T2" fmla="*/ 0 w 10454"/>
                <a:gd name="T3" fmla="*/ 0 h 1234"/>
                <a:gd name="T4" fmla="*/ 0 w 10454"/>
                <a:gd name="T5" fmla="*/ 10 h 1234"/>
                <a:gd name="T6" fmla="*/ 0 w 10454"/>
                <a:gd name="T7" fmla="*/ 10 h 1234"/>
                <a:gd name="T8" fmla="*/ 0 w 10454"/>
                <a:gd name="T9" fmla="*/ 1224 h 1234"/>
                <a:gd name="T10" fmla="*/ 0 w 10454"/>
                <a:gd name="T11" fmla="*/ 1234 h 1234"/>
                <a:gd name="T12" fmla="*/ 10 w 10454"/>
                <a:gd name="T13" fmla="*/ 1234 h 1234"/>
                <a:gd name="T14" fmla="*/ 10 w 10454"/>
                <a:gd name="T15" fmla="*/ 1224 h 1234"/>
                <a:gd name="T16" fmla="*/ 10 w 10454"/>
                <a:gd name="T17" fmla="*/ 10 h 1234"/>
                <a:gd name="T18" fmla="*/ 10 w 10454"/>
                <a:gd name="T19" fmla="*/ 10 h 1234"/>
                <a:gd name="T20" fmla="*/ 10 w 10454"/>
                <a:gd name="T21" fmla="*/ 0 h 1234"/>
                <a:gd name="T22" fmla="*/ 10444 w 10454"/>
                <a:gd name="T23" fmla="*/ 1224 h 1234"/>
                <a:gd name="T24" fmla="*/ 10 w 10454"/>
                <a:gd name="T25" fmla="*/ 1224 h 1234"/>
                <a:gd name="T26" fmla="*/ 10 w 10454"/>
                <a:gd name="T27" fmla="*/ 1234 h 1234"/>
                <a:gd name="T28" fmla="*/ 10444 w 10454"/>
                <a:gd name="T29" fmla="*/ 1234 h 1234"/>
                <a:gd name="T30" fmla="*/ 10444 w 10454"/>
                <a:gd name="T31" fmla="*/ 1224 h 1234"/>
                <a:gd name="T32" fmla="*/ 10444 w 10454"/>
                <a:gd name="T33" fmla="*/ 0 h 1234"/>
                <a:gd name="T34" fmla="*/ 10 w 10454"/>
                <a:gd name="T35" fmla="*/ 0 h 1234"/>
                <a:gd name="T36" fmla="*/ 10 w 10454"/>
                <a:gd name="T37" fmla="*/ 10 h 1234"/>
                <a:gd name="T38" fmla="*/ 10444 w 10454"/>
                <a:gd name="T39" fmla="*/ 10 h 1234"/>
                <a:gd name="T40" fmla="*/ 10444 w 10454"/>
                <a:gd name="T41" fmla="*/ 0 h 1234"/>
                <a:gd name="T42" fmla="*/ 10454 w 10454"/>
                <a:gd name="T43" fmla="*/ 0 h 1234"/>
                <a:gd name="T44" fmla="*/ 10444 w 10454"/>
                <a:gd name="T45" fmla="*/ 0 h 1234"/>
                <a:gd name="T46" fmla="*/ 10444 w 10454"/>
                <a:gd name="T47" fmla="*/ 10 h 1234"/>
                <a:gd name="T48" fmla="*/ 10444 w 10454"/>
                <a:gd name="T49" fmla="*/ 10 h 1234"/>
                <a:gd name="T50" fmla="*/ 10444 w 10454"/>
                <a:gd name="T51" fmla="*/ 1224 h 1234"/>
                <a:gd name="T52" fmla="*/ 10444 w 10454"/>
                <a:gd name="T53" fmla="*/ 1234 h 1234"/>
                <a:gd name="T54" fmla="*/ 10454 w 10454"/>
                <a:gd name="T55" fmla="*/ 1234 h 1234"/>
                <a:gd name="T56" fmla="*/ 10454 w 10454"/>
                <a:gd name="T57" fmla="*/ 1224 h 1234"/>
                <a:gd name="T58" fmla="*/ 10454 w 10454"/>
                <a:gd name="T59" fmla="*/ 10 h 1234"/>
                <a:gd name="T60" fmla="*/ 10454 w 10454"/>
                <a:gd name="T61" fmla="*/ 10 h 1234"/>
                <a:gd name="T62" fmla="*/ 10454 w 10454"/>
                <a:gd name="T63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54" h="1234"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224"/>
                  </a:lnTo>
                  <a:lnTo>
                    <a:pt x="0" y="1234"/>
                  </a:lnTo>
                  <a:lnTo>
                    <a:pt x="10" y="1234"/>
                  </a:lnTo>
                  <a:lnTo>
                    <a:pt x="10" y="1224"/>
                  </a:lnTo>
                  <a:lnTo>
                    <a:pt x="10" y="10"/>
                  </a:lnTo>
                  <a:lnTo>
                    <a:pt x="10" y="0"/>
                  </a:lnTo>
                  <a:close/>
                  <a:moveTo>
                    <a:pt x="10444" y="1224"/>
                  </a:moveTo>
                  <a:lnTo>
                    <a:pt x="10" y="1224"/>
                  </a:lnTo>
                  <a:lnTo>
                    <a:pt x="10" y="1234"/>
                  </a:lnTo>
                  <a:lnTo>
                    <a:pt x="10444" y="1234"/>
                  </a:lnTo>
                  <a:lnTo>
                    <a:pt x="10444" y="1224"/>
                  </a:lnTo>
                  <a:close/>
                  <a:moveTo>
                    <a:pt x="10444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10444" y="10"/>
                  </a:lnTo>
                  <a:lnTo>
                    <a:pt x="10444" y="0"/>
                  </a:lnTo>
                  <a:close/>
                  <a:moveTo>
                    <a:pt x="10454" y="0"/>
                  </a:moveTo>
                  <a:lnTo>
                    <a:pt x="10444" y="0"/>
                  </a:lnTo>
                  <a:lnTo>
                    <a:pt x="10444" y="10"/>
                  </a:lnTo>
                  <a:lnTo>
                    <a:pt x="10444" y="1224"/>
                  </a:lnTo>
                  <a:lnTo>
                    <a:pt x="10444" y="1234"/>
                  </a:lnTo>
                  <a:lnTo>
                    <a:pt x="10454" y="1234"/>
                  </a:lnTo>
                  <a:lnTo>
                    <a:pt x="10454" y="1224"/>
                  </a:lnTo>
                  <a:lnTo>
                    <a:pt x="10454" y="10"/>
                  </a:lnTo>
                  <a:lnTo>
                    <a:pt x="10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8" name="Text Box 336">
              <a:extLst>
                <a:ext uri="{FF2B5EF4-FFF2-40B4-BE49-F238E27FC236}">
                  <a16:creationId xmlns:a16="http://schemas.microsoft.com/office/drawing/2014/main" id="{F2FEB9D9-9510-4D33-B3FE-D9C896A3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-23"/>
              <a:ext cx="303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635">
                <a:lnSpc>
                  <a:spcPct val="98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ln employee emp.dat</a:t>
              </a:r>
            </a:p>
            <a:p>
              <a:pPr marR="635">
                <a:lnSpc>
                  <a:spcPct val="98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400" spc="-34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ls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-li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emp*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 Box 335">
              <a:extLst>
                <a:ext uri="{FF2B5EF4-FFF2-40B4-BE49-F238E27FC236}">
                  <a16:creationId xmlns:a16="http://schemas.microsoft.com/office/drawing/2014/main" id="{EC14959D-4F79-4E14-8785-5154AFBC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" y="56"/>
              <a:ext cx="5393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210"/>
                </a:lnSpc>
                <a:spcBef>
                  <a:spcPts val="5"/>
                </a:spcBef>
              </a:pP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//</a:t>
              </a:r>
              <a:r>
                <a:rPr lang="en-US" sz="12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This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command</a:t>
              </a:r>
              <a:r>
                <a:rPr lang="en-US" sz="12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links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r>
                <a:rPr lang="en-US" sz="12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emp.dat</a:t>
              </a:r>
              <a:endParaRPr lang="en-IN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lnSpc>
                  <a:spcPts val="1210"/>
                </a:lnSpc>
              </a:pP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//</a:t>
              </a:r>
              <a:r>
                <a:rPr lang="en-US" sz="12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check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if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lang="en-US" sz="12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files have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the</a:t>
              </a:r>
              <a:r>
                <a:rPr lang="en-US" sz="12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same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inode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number</a:t>
              </a:r>
              <a:endParaRPr lang="en-IN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 Box 334">
              <a:extLst>
                <a:ext uri="{FF2B5EF4-FFF2-40B4-BE49-F238E27FC236}">
                  <a16:creationId xmlns:a16="http://schemas.microsoft.com/office/drawing/2014/main" id="{979D1EE3-33AE-40C6-9AF5-C67CDEC49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617"/>
              <a:ext cx="791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518 -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rwxr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-x</a:t>
              </a:r>
              <a:r>
                <a:rPr lang="en-US" sz="1600" spc="-2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3 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600" spc="-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600" spc="-3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915 may</a:t>
              </a:r>
              <a:r>
                <a:rPr lang="en-US" sz="1600" spc="-2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4 09:58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emp.dat</a:t>
              </a:r>
            </a:p>
            <a:p>
              <a:pPr>
                <a:lnSpc>
                  <a:spcPts val="1210"/>
                </a:lnSpc>
                <a:spcBef>
                  <a:spcPts val="10"/>
                </a:spcBef>
              </a:pP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518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rwxr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-x</a:t>
              </a:r>
              <a:r>
                <a:rPr lang="en-US" sz="1600" spc="-2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600" spc="-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600" spc="-3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915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may</a:t>
              </a:r>
              <a:r>
                <a:rPr lang="en-US" sz="1600" spc="-2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4 09:58</a:t>
              </a:r>
              <a:r>
                <a:rPr lang="en-US" sz="1600" spc="1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emp.lst</a:t>
              </a:r>
              <a:endParaRPr lang="en-US" sz="1600" dirty="0">
                <a:effectLst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lnSpc>
                  <a:spcPts val="1210"/>
                </a:lnSpc>
              </a:pP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518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rwxr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xr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-x</a:t>
              </a:r>
              <a:r>
                <a:rPr lang="en-US" sz="1600" spc="-2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 err="1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600" spc="-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group</a:t>
              </a:r>
              <a:r>
                <a:rPr lang="en-US" sz="1600" spc="-3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915</a:t>
              </a:r>
              <a:r>
                <a:rPr lang="en-US" sz="1600" spc="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may</a:t>
              </a:r>
              <a:r>
                <a:rPr lang="en-US" sz="1600" spc="-25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4 09:58</a:t>
              </a:r>
              <a:r>
                <a:rPr lang="en-US" sz="1600" spc="1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>
                  <a:effectLst/>
                  <a:ea typeface="Verdana" panose="020B0604030504040204" pitchFamily="34" charset="0"/>
                  <a:cs typeface="Verdana" panose="020B0604030504040204" pitchFamily="34" charset="0"/>
                </a:rPr>
                <a:t>employee</a:t>
              </a:r>
              <a:endParaRPr lang="en-IN" sz="2000" dirty="0">
                <a:effectLst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59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516E-4102-415E-B910-A9E2F9D0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en-US" sz="40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4000" b="1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 Hard</a:t>
            </a:r>
            <a:r>
              <a:rPr lang="en-US" sz="4000" b="1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Links? (Applications of</a:t>
            </a:r>
            <a:r>
              <a:rPr lang="en-US" sz="4000" b="1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Hard</a:t>
            </a:r>
            <a:r>
              <a:rPr lang="en-US" sz="4000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Link)</a:t>
            </a:r>
            <a:br>
              <a:rPr lang="en-IN" sz="4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4D75-46AE-4D23-8F6B-C872C0A1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4" y="1224490"/>
            <a:ext cx="11345334" cy="5184777"/>
          </a:xfrm>
        </p:spPr>
        <p:txBody>
          <a:bodyPr/>
          <a:lstStyle/>
          <a:p>
            <a:pPr>
              <a:lnSpc>
                <a:spcPts val="1210"/>
              </a:lnSpc>
              <a:buSzPts val="1000"/>
              <a:tabLst>
                <a:tab pos="272415" algn="l"/>
              </a:tabLst>
            </a:pPr>
            <a:endParaRPr lang="en-US" sz="2000" b="1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1210"/>
              </a:lnSpc>
              <a:buSzPts val="1000"/>
              <a:buNone/>
              <a:tabLst>
                <a:tab pos="272415" algn="l"/>
              </a:tabLst>
            </a:pPr>
            <a:r>
              <a:rPr lang="en-US" sz="2000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		ln</a:t>
            </a:r>
            <a:r>
              <a:rPr lang="en-US" sz="20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data/</a:t>
            </a:r>
            <a:r>
              <a:rPr lang="en-US" sz="2000" b="1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foo.txt</a:t>
            </a:r>
            <a:r>
              <a:rPr lang="en-US" sz="20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spc="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input_files</a:t>
            </a: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210"/>
              </a:lnSpc>
              <a:buSzPts val="1000"/>
              <a:tabLst>
                <a:tab pos="272415" algn="l"/>
              </a:tabLst>
            </a:pPr>
            <a:endParaRPr lang="en-US" sz="2000" b="1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210"/>
              </a:lnSpc>
              <a:buSzPts val="1000"/>
              <a:tabLst>
                <a:tab pos="272415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 above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20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creates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input_files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58750" lvl="0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245110" algn="l"/>
              </a:tabLst>
            </a:pPr>
            <a:endParaRPr lang="en-US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58750" lvl="0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245110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2000" spc="3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000" spc="3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000" spc="3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available,</a:t>
            </a:r>
            <a:r>
              <a:rPr lang="en-US" sz="2000" spc="3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en-US" sz="2000" spc="3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en-US" sz="2000" spc="3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programs</a:t>
            </a:r>
            <a:r>
              <a:rPr lang="en-US" sz="2000" spc="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000" spc="3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en-US" sz="2000" spc="3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3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find</a:t>
            </a:r>
            <a:r>
              <a:rPr lang="en-US" sz="2000" spc="3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foo.txt</a:t>
            </a:r>
            <a:r>
              <a:rPr lang="en-US" sz="2000" spc="3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000" spc="3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3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input_files</a:t>
            </a:r>
            <a:r>
              <a:rPr lang="en-US" sz="2000" spc="-3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directory.</a:t>
            </a:r>
            <a:endParaRPr lang="en-IN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58750" lvl="0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245110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more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convenient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 do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modifies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programs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new path.</a:t>
            </a:r>
            <a:endParaRPr lang="en-IN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58750" lvl="0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245110" algn="l"/>
              </a:tabLst>
            </a:pP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en-US" sz="2000" spc="1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en-US" sz="2000" spc="17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en-US" sz="20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protection</a:t>
            </a:r>
            <a:r>
              <a:rPr lang="en-US" sz="2000" spc="17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against</a:t>
            </a:r>
            <a:r>
              <a:rPr lang="en-US" sz="2000" spc="18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accidental</a:t>
            </a:r>
            <a:r>
              <a:rPr lang="en-US" sz="2000" spc="17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deletion,</a:t>
            </a:r>
            <a:r>
              <a:rPr lang="en-US" sz="2000" spc="16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especially</a:t>
            </a:r>
            <a:r>
              <a:rPr lang="en-US" sz="2000" spc="17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sz="20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  <a:r>
              <a:rPr lang="en-US" sz="2000" spc="17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exist</a:t>
            </a:r>
            <a:r>
              <a:rPr lang="en-US" sz="20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0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n-US" sz="20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directories.</a:t>
            </a:r>
            <a:endParaRPr lang="en-IN" sz="2000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68910">
              <a:lnSpc>
                <a:spcPts val="1210"/>
              </a:lnSpc>
              <a:spcBef>
                <a:spcPts val="10"/>
              </a:spcBef>
              <a:buSzPts val="1000"/>
              <a:buFont typeface="Wingdings" panose="05000000000000000000" pitchFamily="2" charset="2"/>
              <a:buChar char="q"/>
              <a:tabLst>
                <a:tab pos="274955" algn="l"/>
              </a:tabLst>
            </a:pPr>
            <a:endParaRPr lang="en-US" sz="2000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68910">
              <a:lnSpc>
                <a:spcPts val="1210"/>
              </a:lnSpc>
              <a:spcBef>
                <a:spcPts val="10"/>
              </a:spcBef>
              <a:buSzPts val="1000"/>
              <a:buFont typeface="Wingdings" panose="05000000000000000000" pitchFamily="2" charset="2"/>
              <a:buChar char="q"/>
              <a:tabLst>
                <a:tab pos="274955" algn="l"/>
              </a:tabLst>
            </a:pP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Because of links, the user need not maintain 2 programs as 2 separate disk files if there is very little </a:t>
            </a:r>
          </a:p>
          <a:p>
            <a:pPr marR="168910">
              <a:lnSpc>
                <a:spcPts val="1210"/>
              </a:lnSpc>
              <a:spcBef>
                <a:spcPts val="10"/>
              </a:spcBef>
              <a:buSzPts val="1000"/>
              <a:buFont typeface="Wingdings" panose="05000000000000000000" pitchFamily="2" charset="2"/>
              <a:buChar char="q"/>
              <a:tabLst>
                <a:tab pos="274955" algn="l"/>
              </a:tabLst>
            </a:pP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168910" indent="0">
              <a:lnSpc>
                <a:spcPts val="1210"/>
              </a:lnSpc>
              <a:spcBef>
                <a:spcPts val="10"/>
              </a:spcBef>
              <a:buSzPts val="1000"/>
              <a:buNone/>
              <a:tabLst>
                <a:tab pos="274955" algn="l"/>
              </a:tabLst>
            </a:pP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  difference between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them.</a:t>
            </a:r>
            <a:endParaRPr lang="en-IN" sz="2000" spc="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buSzPts val="1000"/>
              <a:buFont typeface="Wingdings" panose="05000000000000000000" pitchFamily="2" charset="2"/>
              <a:buChar char="q"/>
              <a:tabLst>
                <a:tab pos="205105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file’s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available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 C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program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shell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script. (</a:t>
            </a: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emp.c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emp.sh).</a:t>
            </a:r>
          </a:p>
          <a:p>
            <a:pPr lvl="0">
              <a:lnSpc>
                <a:spcPts val="1210"/>
              </a:lnSpc>
              <a:buSzPts val="1000"/>
              <a:buFont typeface="Wingdings" panose="05000000000000000000" pitchFamily="2" charset="2"/>
              <a:buChar char="q"/>
              <a:tabLst>
                <a:tab pos="205105" algn="l"/>
              </a:tabLst>
            </a:pP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ts val="1210"/>
              </a:lnSpc>
              <a:spcBef>
                <a:spcPts val="10"/>
              </a:spcBef>
              <a:buSzPts val="1000"/>
              <a:buFont typeface="Wingdings" panose="05000000000000000000" pitchFamily="2" charset="2"/>
              <a:buChar char="q"/>
              <a:tabLst>
                <a:tab pos="205105" algn="l"/>
              </a:tabLst>
            </a:pP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single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 with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0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behave in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ways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based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called.</a:t>
            </a:r>
            <a:endParaRPr lang="en-IN" sz="20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61620" indent="-28575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3BC54A-4637-49DF-AF2F-0286654E8FE6}"/>
              </a:ext>
            </a:extLst>
          </p:cNvPr>
          <p:cNvCxnSpPr>
            <a:cxnSpLocks/>
          </p:cNvCxnSpPr>
          <p:nvPr/>
        </p:nvCxnSpPr>
        <p:spPr>
          <a:xfrm>
            <a:off x="2404534" y="760110"/>
            <a:ext cx="61298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557D2-814E-4DEF-D57F-CA2E37FD77E8}"/>
              </a:ext>
            </a:extLst>
          </p:cNvPr>
          <p:cNvGrpSpPr/>
          <p:nvPr/>
        </p:nvGrpSpPr>
        <p:grpSpPr>
          <a:xfrm>
            <a:off x="534478" y="386110"/>
            <a:ext cx="554040" cy="646200"/>
            <a:chOff x="534478" y="386110"/>
            <a:chExt cx="55404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B8375F-D0A0-F89C-ECFD-EB693551737E}"/>
                    </a:ext>
                  </a:extLst>
                </p14:cNvPr>
                <p14:cNvContentPartPr/>
                <p14:nvPr/>
              </p14:nvContentPartPr>
              <p14:xfrm>
                <a:off x="620878" y="386110"/>
                <a:ext cx="370080" cy="41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B8375F-D0A0-F89C-ECFD-EB69355173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38" y="377110"/>
                  <a:ext cx="387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1443C-9506-0053-3075-DACB0527D3CA}"/>
                    </a:ext>
                  </a:extLst>
                </p14:cNvPr>
                <p14:cNvContentPartPr/>
                <p14:nvPr/>
              </p14:nvContentPartPr>
              <p14:xfrm>
                <a:off x="534478" y="579070"/>
                <a:ext cx="554040" cy="45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1443C-9506-0053-3075-DACB0527D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838" y="570430"/>
                  <a:ext cx="57168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E6894-3F37-703C-C4B7-7720A454DD9A}"/>
              </a:ext>
            </a:extLst>
          </p:cNvPr>
          <p:cNvGrpSpPr/>
          <p:nvPr/>
        </p:nvGrpSpPr>
        <p:grpSpPr>
          <a:xfrm>
            <a:off x="1552558" y="1707310"/>
            <a:ext cx="2709720" cy="104760"/>
            <a:chOff x="1552558" y="1707310"/>
            <a:chExt cx="270972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F5CE9D-4977-E69B-D89F-83C9136C5497}"/>
                    </a:ext>
                  </a:extLst>
                </p14:cNvPr>
                <p14:cNvContentPartPr/>
                <p14:nvPr/>
              </p14:nvContentPartPr>
              <p14:xfrm>
                <a:off x="1552558" y="1802350"/>
                <a:ext cx="301320" cy="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F5CE9D-4977-E69B-D89F-83C9136C54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3918" y="1793350"/>
                  <a:ext cx="318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86EE0E-E7B0-36C0-2B9B-1D17B27DC58D}"/>
                    </a:ext>
                  </a:extLst>
                </p14:cNvPr>
                <p14:cNvContentPartPr/>
                <p14:nvPr/>
              </p14:nvContentPartPr>
              <p14:xfrm>
                <a:off x="2027038" y="1707310"/>
                <a:ext cx="1060920" cy="7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86EE0E-E7B0-36C0-2B9B-1D17B27DC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8038" y="1698670"/>
                  <a:ext cx="1078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6FD37D-AAA0-6D73-3889-501783496006}"/>
                    </a:ext>
                  </a:extLst>
                </p14:cNvPr>
                <p14:cNvContentPartPr/>
                <p14:nvPr/>
              </p14:nvContentPartPr>
              <p14:xfrm>
                <a:off x="3364078" y="1742230"/>
                <a:ext cx="89820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6FD37D-AAA0-6D73-3889-5017834960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5438" y="1733590"/>
                  <a:ext cx="91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DE553E-698C-3E2B-9D04-B09EEE683620}"/>
              </a:ext>
            </a:extLst>
          </p:cNvPr>
          <p:cNvGrpSpPr/>
          <p:nvPr/>
        </p:nvGrpSpPr>
        <p:grpSpPr>
          <a:xfrm>
            <a:off x="974758" y="2259910"/>
            <a:ext cx="360" cy="360"/>
            <a:chOff x="974758" y="225991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2C0BEA-982F-689C-3C6B-683D17F0F4EE}"/>
                    </a:ext>
                  </a:extLst>
                </p14:cNvPr>
                <p14:cNvContentPartPr/>
                <p14:nvPr/>
              </p14:nvContentPartPr>
              <p14:xfrm>
                <a:off x="974758" y="225991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2C0BEA-982F-689C-3C6B-683D17F0F4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5758" y="2250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55D155-9EF1-AABC-B4B4-C1C91D0EFAD7}"/>
                    </a:ext>
                  </a:extLst>
                </p14:cNvPr>
                <p14:cNvContentPartPr/>
                <p14:nvPr/>
              </p14:nvContentPartPr>
              <p14:xfrm>
                <a:off x="974758" y="225991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55D155-9EF1-AABC-B4B4-C1C91D0EFA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5758" y="2250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9C2BDE-F191-EE0B-EEE0-6DCB39507A88}"/>
                  </a:ext>
                </a:extLst>
              </p14:cNvPr>
              <p14:cNvContentPartPr/>
              <p14:nvPr/>
            </p14:nvContentPartPr>
            <p14:xfrm>
              <a:off x="871078" y="2311390"/>
              <a:ext cx="5728680" cy="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9C2BDE-F191-EE0B-EEE0-6DCB39507A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2078" y="2302750"/>
                <a:ext cx="574632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208549-EDF6-60B7-B030-56BF4FB6E163}"/>
              </a:ext>
            </a:extLst>
          </p:cNvPr>
          <p:cNvGrpSpPr/>
          <p:nvPr/>
        </p:nvGrpSpPr>
        <p:grpSpPr>
          <a:xfrm>
            <a:off x="396598" y="2584990"/>
            <a:ext cx="249120" cy="269280"/>
            <a:chOff x="396598" y="2584990"/>
            <a:chExt cx="24912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EFA4F9-91D5-8907-7013-FA1F1B3AFC90}"/>
                    </a:ext>
                  </a:extLst>
                </p14:cNvPr>
                <p14:cNvContentPartPr/>
                <p14:nvPr/>
              </p14:nvContentPartPr>
              <p14:xfrm>
                <a:off x="431158" y="2584990"/>
                <a:ext cx="178560" cy="184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EFA4F9-91D5-8907-7013-FA1F1B3AFC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2158" y="2576350"/>
                  <a:ext cx="196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B97992-33E0-42C1-0C24-BD16DECA755B}"/>
                    </a:ext>
                  </a:extLst>
                </p14:cNvPr>
                <p14:cNvContentPartPr/>
                <p14:nvPr/>
              </p14:nvContentPartPr>
              <p14:xfrm>
                <a:off x="396598" y="2669590"/>
                <a:ext cx="249120" cy="18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B97992-33E0-42C1-0C24-BD16DECA75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958" y="2660950"/>
                  <a:ext cx="26676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C57037-E3D3-0689-D0BF-217FBB4C9904}"/>
                  </a:ext>
                </a:extLst>
              </p14:cNvPr>
              <p14:cNvContentPartPr/>
              <p14:nvPr/>
            </p14:nvContentPartPr>
            <p14:xfrm>
              <a:off x="474358" y="3113830"/>
              <a:ext cx="249480" cy="25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C57037-E3D3-0689-D0BF-217FBB4C99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358" y="3105190"/>
                <a:ext cx="267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99F734-482E-9CEE-C7C8-5A28E229BADB}"/>
                  </a:ext>
                </a:extLst>
              </p14:cNvPr>
              <p14:cNvContentPartPr/>
              <p14:nvPr/>
            </p14:nvContentPartPr>
            <p14:xfrm>
              <a:off x="422518" y="3503710"/>
              <a:ext cx="318600" cy="228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99F734-482E-9CEE-C7C8-5A28E229BA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3518" y="3495070"/>
                <a:ext cx="336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57CB301-3A14-4AF2-48C4-CB29AD37C752}"/>
                  </a:ext>
                </a:extLst>
              </p14:cNvPr>
              <p14:cNvContentPartPr/>
              <p14:nvPr/>
            </p14:nvContentPartPr>
            <p14:xfrm>
              <a:off x="379318" y="4144870"/>
              <a:ext cx="359640" cy="255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57CB301-3A14-4AF2-48C4-CB29AD37C7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0318" y="4136230"/>
                <a:ext cx="3772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DD43C0-6A11-8241-1801-C935250F0367}"/>
                  </a:ext>
                </a:extLst>
              </p14:cNvPr>
              <p14:cNvContentPartPr/>
              <p14:nvPr/>
            </p14:nvContentPartPr>
            <p14:xfrm>
              <a:off x="201118" y="4750390"/>
              <a:ext cx="582120" cy="202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DD43C0-6A11-8241-1801-C935250F03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2118" y="4741750"/>
                <a:ext cx="599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7B61282-9E55-8F42-0D7C-C39B78068C5A}"/>
                  </a:ext>
                </a:extLst>
              </p14:cNvPr>
              <p14:cNvContentPartPr/>
              <p14:nvPr/>
            </p14:nvContentPartPr>
            <p14:xfrm>
              <a:off x="558598" y="5156470"/>
              <a:ext cx="289080" cy="341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7B61282-9E55-8F42-0D7C-C39B78068C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9958" y="5147470"/>
                <a:ext cx="30672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6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25F9-8511-4ED5-9486-C438DBB9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3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Soft</a:t>
            </a:r>
            <a:r>
              <a:rPr lang="en-US" sz="4000" b="1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1800" b="1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IN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6E98-735D-4BBA-A0EF-C938A5DC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885716"/>
            <a:ext cx="11345333" cy="5642575"/>
          </a:xfrm>
        </p:spPr>
        <p:txBody>
          <a:bodyPr/>
          <a:lstStyle/>
          <a:p>
            <a:pPr marL="342900" lvl="0" indent="-342900">
              <a:lnSpc>
                <a:spcPts val="121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Soft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z="24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known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as symbolic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links.</a:t>
            </a:r>
          </a:p>
          <a:p>
            <a:pPr marL="342900" lvl="0" indent="-342900">
              <a:lnSpc>
                <a:spcPts val="121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Symbolic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 files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24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hold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pathname of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original</a:t>
            </a:r>
            <a:r>
              <a:rPr lang="en-US" sz="24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file.</a:t>
            </a:r>
          </a:p>
          <a:p>
            <a:pPr marL="342900" lvl="0" indent="-342900">
              <a:lnSpc>
                <a:spcPts val="121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75895" lvl="0" indent="-342900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2034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These links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doesn’t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hold the file’s content.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Rather, they hold the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pathname</a:t>
            </a:r>
            <a:r>
              <a:rPr lang="en-US" sz="2400" spc="3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 the file that actually</a:t>
            </a:r>
            <a:r>
              <a:rPr lang="en-US" sz="24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has</a:t>
            </a:r>
            <a:r>
              <a:rPr lang="en-US" sz="24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content.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1210"/>
              </a:lnSpc>
              <a:buNone/>
            </a:pPr>
            <a:endParaRPr lang="en-US" sz="2400" b="1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1210"/>
              </a:lnSpc>
              <a:buNone/>
            </a:pP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ln</a:t>
            </a:r>
            <a:r>
              <a:rPr lang="en-US" sz="24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-s:</a:t>
            </a:r>
            <a:r>
              <a:rPr lang="en-US" sz="24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Creating</a:t>
            </a:r>
            <a:r>
              <a:rPr lang="en-US" sz="2400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Soft</a:t>
            </a:r>
            <a:r>
              <a:rPr lang="en-US" sz="2400" b="1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endParaRPr lang="en-IN" sz="2400" b="1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5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4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24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24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4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en-US" sz="24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 soft</a:t>
            </a:r>
            <a:r>
              <a:rPr lang="en-US" sz="24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en-US" sz="24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US" sz="24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more files.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ts val="1210"/>
              </a:lnSpc>
              <a:spcBef>
                <a:spcPts val="10"/>
              </a:spcBef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ts val="1210"/>
              </a:lnSpc>
              <a:spcBef>
                <a:spcPts val="10"/>
              </a:spcBef>
              <a:buSzPts val="1000"/>
              <a:buNone/>
              <a:tabLst>
                <a:tab pos="205105" algn="l"/>
              </a:tabLst>
            </a:pPr>
            <a:endParaRPr lang="en-US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ts val="1210"/>
              </a:lnSpc>
              <a:spcBef>
                <a:spcPts val="10"/>
              </a:spcBef>
              <a:buSzPts val="1000"/>
              <a:buNone/>
              <a:tabLst>
                <a:tab pos="205105" algn="l"/>
              </a:tabLst>
            </a:pPr>
            <a:r>
              <a:rPr lang="en-US" sz="24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Syntax:</a:t>
            </a:r>
            <a:endParaRPr lang="en-IN" sz="24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ln</a:t>
            </a:r>
            <a:r>
              <a:rPr lang="en-US" sz="2400" b="1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-s</a:t>
            </a:r>
            <a:r>
              <a:rPr lang="en-US" sz="2400" b="1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filename1</a:t>
            </a:r>
            <a:r>
              <a:rPr lang="en-US" sz="2400" b="1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filename2</a:t>
            </a:r>
          </a:p>
          <a:p>
            <a:endParaRPr lang="en-IN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4C071A-B9FF-43AE-A415-CE2A2F8760F6}"/>
              </a:ext>
            </a:extLst>
          </p:cNvPr>
          <p:cNvCxnSpPr>
            <a:cxnSpLocks/>
          </p:cNvCxnSpPr>
          <p:nvPr/>
        </p:nvCxnSpPr>
        <p:spPr>
          <a:xfrm>
            <a:off x="4885267" y="760109"/>
            <a:ext cx="246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8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171F-88BE-479C-BC55-A9F10C32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422890"/>
            <a:ext cx="10735733" cy="507950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endParaRPr lang="en-US" sz="19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Verdana" panose="020B0604030504040204" pitchFamily="34" charset="0"/>
              <a:buChar char="•"/>
              <a:tabLst>
                <a:tab pos="205105" algn="l"/>
              </a:tabLs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3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second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row,</a:t>
            </a:r>
            <a:endParaRPr lang="en-IN" sz="23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"l"</a:t>
            </a:r>
            <a:r>
              <a:rPr lang="en-US" sz="23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indicate</a:t>
            </a:r>
            <a:r>
              <a:rPr lang="en-US" sz="23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symbolic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endParaRPr lang="en-IN" sz="23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26225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-&gt; indicates </a:t>
            </a:r>
            <a:r>
              <a:rPr lang="en-US" sz="23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note.sym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contains the pathname for the note</a:t>
            </a:r>
            <a:r>
              <a:rPr lang="en-US" sz="2300" spc="-3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46100" marR="26225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Since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3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have the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numbers,</a:t>
            </a:r>
            <a:r>
              <a:rPr lang="en-US" sz="23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  <a:r>
              <a:rPr lang="en-US" sz="23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n-US" sz="23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identical.</a:t>
            </a:r>
            <a:endParaRPr lang="en-IN" sz="23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26695" algn="l"/>
              </a:tabLs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sz="23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note</a:t>
            </a:r>
            <a:r>
              <a:rPr lang="en-US" sz="23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23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deleted,</a:t>
            </a:r>
            <a:r>
              <a:rPr lang="en-US" sz="2300" spc="1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23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en-US" sz="2300" spc="16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3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en-US" sz="2300" spc="15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lost.</a:t>
            </a:r>
            <a:r>
              <a:rPr lang="en-US" sz="2300" spc="16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3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n-US" sz="2300" spc="14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case,</a:t>
            </a:r>
            <a:r>
              <a:rPr lang="en-US" sz="2300" spc="1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note.sym</a:t>
            </a:r>
            <a:r>
              <a:rPr lang="en-US" sz="2300" spc="17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en-US" sz="23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en-US" sz="2300" spc="1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3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300" spc="14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nonexistent</a:t>
            </a:r>
            <a:r>
              <a:rPr lang="en-US" sz="2300" spc="15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2300" spc="17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and becomes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 dangling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symbolic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3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(dangling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pointer).</a:t>
            </a:r>
            <a:endParaRPr lang="en-IN" sz="23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000"/>
              <a:buFont typeface="Verdana" panose="020B0604030504040204" pitchFamily="34" charset="0"/>
              <a:buChar char="•"/>
              <a:tabLst>
                <a:tab pos="226695" algn="l"/>
              </a:tabLst>
            </a:pP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Like other</a:t>
            </a:r>
            <a:r>
              <a:rPr lang="en-US" sz="23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files,</a:t>
            </a:r>
            <a:r>
              <a:rPr lang="en-US" sz="23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3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symbolic</a:t>
            </a:r>
            <a:r>
              <a:rPr lang="en-US" sz="23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has</a:t>
            </a:r>
            <a:r>
              <a:rPr lang="en-US" sz="23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3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lang="en-US" sz="23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 entry</a:t>
            </a:r>
            <a:r>
              <a:rPr lang="en-US" sz="2300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en-US" sz="23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own</a:t>
            </a:r>
            <a:r>
              <a:rPr lang="en-US" sz="23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 err="1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inode</a:t>
            </a:r>
            <a:r>
              <a:rPr lang="en-US" sz="23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3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number.</a:t>
            </a:r>
            <a:endParaRPr lang="en-IN" sz="23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447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en-IN" sz="19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6100" marR="26225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endParaRPr lang="en-IN" sz="19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2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B1923-FDCB-4A6C-B123-A4E1A1D91A0F}"/>
              </a:ext>
            </a:extLst>
          </p:cNvPr>
          <p:cNvSpPr txBox="1">
            <a:spLocks/>
          </p:cNvSpPr>
          <p:nvPr/>
        </p:nvSpPr>
        <p:spPr>
          <a:xfrm>
            <a:off x="838200" y="97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-5" dirty="0">
                <a:ea typeface="Verdana" panose="020B0604030504040204" pitchFamily="34" charset="0"/>
                <a:cs typeface="Verdana" panose="020B0604030504040204" pitchFamily="34" charset="0"/>
              </a:rPr>
              <a:t>Soft</a:t>
            </a:r>
            <a:r>
              <a:rPr lang="en-US" sz="4000" b="1" spc="-25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b="1" spc="-5" dirty="0"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18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D7FCC-21C9-4617-9E03-DCCEC9645C13}"/>
              </a:ext>
            </a:extLst>
          </p:cNvPr>
          <p:cNvCxnSpPr>
            <a:cxnSpLocks/>
          </p:cNvCxnSpPr>
          <p:nvPr/>
        </p:nvCxnSpPr>
        <p:spPr>
          <a:xfrm>
            <a:off x="4885267" y="760109"/>
            <a:ext cx="246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E236119-C562-47BF-89AC-FA8B595BC8D6}"/>
              </a:ext>
            </a:extLst>
          </p:cNvPr>
          <p:cNvGrpSpPr>
            <a:grpSpLocks/>
          </p:cNvGrpSpPr>
          <p:nvPr/>
        </p:nvGrpSpPr>
        <p:grpSpPr bwMode="auto">
          <a:xfrm>
            <a:off x="2387494" y="1750074"/>
            <a:ext cx="7823306" cy="1094528"/>
            <a:chOff x="0" y="0"/>
            <a:chExt cx="10454" cy="994"/>
          </a:xfrm>
        </p:grpSpPr>
        <p:sp>
          <p:nvSpPr>
            <p:cNvPr id="7" name="AutoShape 329">
              <a:extLst>
                <a:ext uri="{FF2B5EF4-FFF2-40B4-BE49-F238E27FC236}">
                  <a16:creationId xmlns:a16="http://schemas.microsoft.com/office/drawing/2014/main" id="{4F0F5077-DC8C-4E04-B7EA-8952400F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454" cy="994"/>
            </a:xfrm>
            <a:custGeom>
              <a:avLst/>
              <a:gdLst>
                <a:gd name="T0" fmla="*/ 10 w 10454"/>
                <a:gd name="T1" fmla="*/ 0 h 994"/>
                <a:gd name="T2" fmla="*/ 0 w 10454"/>
                <a:gd name="T3" fmla="*/ 0 h 994"/>
                <a:gd name="T4" fmla="*/ 0 w 10454"/>
                <a:gd name="T5" fmla="*/ 10 h 994"/>
                <a:gd name="T6" fmla="*/ 0 w 10454"/>
                <a:gd name="T7" fmla="*/ 10 h 994"/>
                <a:gd name="T8" fmla="*/ 0 w 10454"/>
                <a:gd name="T9" fmla="*/ 984 h 994"/>
                <a:gd name="T10" fmla="*/ 0 w 10454"/>
                <a:gd name="T11" fmla="*/ 994 h 994"/>
                <a:gd name="T12" fmla="*/ 10 w 10454"/>
                <a:gd name="T13" fmla="*/ 994 h 994"/>
                <a:gd name="T14" fmla="*/ 10 w 10454"/>
                <a:gd name="T15" fmla="*/ 984 h 994"/>
                <a:gd name="T16" fmla="*/ 10 w 10454"/>
                <a:gd name="T17" fmla="*/ 10 h 994"/>
                <a:gd name="T18" fmla="*/ 10 w 10454"/>
                <a:gd name="T19" fmla="*/ 10 h 994"/>
                <a:gd name="T20" fmla="*/ 10 w 10454"/>
                <a:gd name="T21" fmla="*/ 0 h 994"/>
                <a:gd name="T22" fmla="*/ 10444 w 10454"/>
                <a:gd name="T23" fmla="*/ 984 h 994"/>
                <a:gd name="T24" fmla="*/ 10 w 10454"/>
                <a:gd name="T25" fmla="*/ 984 h 994"/>
                <a:gd name="T26" fmla="*/ 10 w 10454"/>
                <a:gd name="T27" fmla="*/ 994 h 994"/>
                <a:gd name="T28" fmla="*/ 10444 w 10454"/>
                <a:gd name="T29" fmla="*/ 994 h 994"/>
                <a:gd name="T30" fmla="*/ 10444 w 10454"/>
                <a:gd name="T31" fmla="*/ 984 h 994"/>
                <a:gd name="T32" fmla="*/ 10444 w 10454"/>
                <a:gd name="T33" fmla="*/ 0 h 994"/>
                <a:gd name="T34" fmla="*/ 10 w 10454"/>
                <a:gd name="T35" fmla="*/ 0 h 994"/>
                <a:gd name="T36" fmla="*/ 10 w 10454"/>
                <a:gd name="T37" fmla="*/ 10 h 994"/>
                <a:gd name="T38" fmla="*/ 10444 w 10454"/>
                <a:gd name="T39" fmla="*/ 10 h 994"/>
                <a:gd name="T40" fmla="*/ 10444 w 10454"/>
                <a:gd name="T41" fmla="*/ 0 h 994"/>
                <a:gd name="T42" fmla="*/ 10454 w 10454"/>
                <a:gd name="T43" fmla="*/ 0 h 994"/>
                <a:gd name="T44" fmla="*/ 10444 w 10454"/>
                <a:gd name="T45" fmla="*/ 0 h 994"/>
                <a:gd name="T46" fmla="*/ 10444 w 10454"/>
                <a:gd name="T47" fmla="*/ 10 h 994"/>
                <a:gd name="T48" fmla="*/ 10444 w 10454"/>
                <a:gd name="T49" fmla="*/ 10 h 994"/>
                <a:gd name="T50" fmla="*/ 10444 w 10454"/>
                <a:gd name="T51" fmla="*/ 984 h 994"/>
                <a:gd name="T52" fmla="*/ 10444 w 10454"/>
                <a:gd name="T53" fmla="*/ 994 h 994"/>
                <a:gd name="T54" fmla="*/ 10454 w 10454"/>
                <a:gd name="T55" fmla="*/ 994 h 994"/>
                <a:gd name="T56" fmla="*/ 10454 w 10454"/>
                <a:gd name="T57" fmla="*/ 984 h 994"/>
                <a:gd name="T58" fmla="*/ 10454 w 10454"/>
                <a:gd name="T59" fmla="*/ 10 h 994"/>
                <a:gd name="T60" fmla="*/ 10454 w 10454"/>
                <a:gd name="T61" fmla="*/ 10 h 994"/>
                <a:gd name="T62" fmla="*/ 10454 w 10454"/>
                <a:gd name="T63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54" h="994"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984"/>
                  </a:lnTo>
                  <a:lnTo>
                    <a:pt x="0" y="994"/>
                  </a:lnTo>
                  <a:lnTo>
                    <a:pt x="10" y="994"/>
                  </a:lnTo>
                  <a:lnTo>
                    <a:pt x="10" y="984"/>
                  </a:lnTo>
                  <a:lnTo>
                    <a:pt x="10" y="10"/>
                  </a:lnTo>
                  <a:lnTo>
                    <a:pt x="10" y="0"/>
                  </a:lnTo>
                  <a:close/>
                  <a:moveTo>
                    <a:pt x="10444" y="984"/>
                  </a:moveTo>
                  <a:lnTo>
                    <a:pt x="10" y="984"/>
                  </a:lnTo>
                  <a:lnTo>
                    <a:pt x="10" y="994"/>
                  </a:lnTo>
                  <a:lnTo>
                    <a:pt x="10444" y="994"/>
                  </a:lnTo>
                  <a:lnTo>
                    <a:pt x="10444" y="984"/>
                  </a:lnTo>
                  <a:close/>
                  <a:moveTo>
                    <a:pt x="10444" y="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10444" y="10"/>
                  </a:lnTo>
                  <a:lnTo>
                    <a:pt x="10444" y="0"/>
                  </a:lnTo>
                  <a:close/>
                  <a:moveTo>
                    <a:pt x="10454" y="0"/>
                  </a:moveTo>
                  <a:lnTo>
                    <a:pt x="10444" y="0"/>
                  </a:lnTo>
                  <a:lnTo>
                    <a:pt x="10444" y="10"/>
                  </a:lnTo>
                  <a:lnTo>
                    <a:pt x="10444" y="984"/>
                  </a:lnTo>
                  <a:lnTo>
                    <a:pt x="10444" y="994"/>
                  </a:lnTo>
                  <a:lnTo>
                    <a:pt x="10454" y="994"/>
                  </a:lnTo>
                  <a:lnTo>
                    <a:pt x="10454" y="984"/>
                  </a:lnTo>
                  <a:lnTo>
                    <a:pt x="10454" y="10"/>
                  </a:lnTo>
                  <a:lnTo>
                    <a:pt x="10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8" name="Text Box 328">
              <a:extLst>
                <a:ext uri="{FF2B5EF4-FFF2-40B4-BE49-F238E27FC236}">
                  <a16:creationId xmlns:a16="http://schemas.microsoft.com/office/drawing/2014/main" id="{EF377724-5046-401C-8A44-F8B2C86D6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13"/>
              <a:ext cx="2869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270">
                <a:lnSpc>
                  <a:spcPct val="98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ln -s note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note.sym</a:t>
              </a:r>
              <a:r>
                <a:rPr lang="en-US" sz="1400" spc="-34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marR="1270">
                <a:lnSpc>
                  <a:spcPct val="98000"/>
                </a:lnSpc>
                <a:spcBef>
                  <a:spcPts val="15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ls</a:t>
              </a:r>
              <a:r>
                <a:rPr lang="en-US" sz="1400" spc="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-li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</a:t>
              </a:r>
              <a:r>
                <a:rPr lang="en-US" sz="1400" spc="-2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note.sym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 Box 327">
              <a:extLst>
                <a:ext uri="{FF2B5EF4-FFF2-40B4-BE49-F238E27FC236}">
                  <a16:creationId xmlns:a16="http://schemas.microsoft.com/office/drawing/2014/main" id="{C119BAF0-2087-44E0-86EA-B201D07A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40"/>
              <a:ext cx="442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</a:pP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// This</a:t>
              </a:r>
              <a:r>
                <a:rPr lang="en-US" sz="1200" spc="-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command</a:t>
              </a:r>
              <a:r>
                <a:rPr lang="en-US" sz="1200" spc="-3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links</a:t>
              </a:r>
              <a:r>
                <a:rPr lang="en-US" sz="12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</a:t>
              </a:r>
              <a:r>
                <a:rPr lang="en-US" sz="12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with</a:t>
              </a:r>
              <a:r>
                <a:rPr lang="en-US" sz="12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note.sym</a:t>
              </a:r>
              <a:endParaRPr lang="en-IN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 Box 326">
              <a:extLst>
                <a:ext uri="{FF2B5EF4-FFF2-40B4-BE49-F238E27FC236}">
                  <a16:creationId xmlns:a16="http://schemas.microsoft.com/office/drawing/2014/main" id="{32C73000-C12E-4ADF-AF46-EA35ECF22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504"/>
              <a:ext cx="8561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tabLst>
                  <a:tab pos="1371600" algn="l"/>
                </a:tabLst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9948</a:t>
              </a:r>
              <a:r>
                <a:rPr lang="en-US" sz="1400" spc="1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rw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-r--r--	1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group 80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feb</a:t>
              </a:r>
              <a:r>
                <a:rPr lang="en-US" sz="1400" spc="-3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16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14:52</a:t>
              </a:r>
              <a:r>
                <a:rPr lang="en-US" sz="1400" spc="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>
                <a:spcBef>
                  <a:spcPts val="10"/>
                </a:spcBef>
                <a:tabLst>
                  <a:tab pos="1371600" algn="l"/>
                </a:tabLst>
              </a:pP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9952</a:t>
              </a:r>
              <a:r>
                <a:rPr lang="en-US" sz="1400" spc="-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b="1" dirty="0" err="1">
                  <a:solidFill>
                    <a:srgbClr val="FF0000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rwxrwxrwx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1</a:t>
              </a:r>
              <a:r>
                <a:rPr lang="en-US" sz="1400" spc="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kumar</a:t>
              </a:r>
              <a:r>
                <a:rPr lang="en-US" sz="1400" spc="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group 04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feb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16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15:07</a:t>
              </a:r>
              <a:r>
                <a:rPr lang="en-US" sz="1400" spc="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note.sym</a:t>
              </a:r>
              <a:r>
                <a:rPr lang="en-US" sz="1400" spc="-1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-&gt;</a:t>
              </a:r>
              <a:r>
                <a:rPr lang="en-US" sz="1400" spc="-25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note</a:t>
              </a:r>
              <a:endParaRPr lang="en-IN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08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BFF9-FD41-4A79-ADE1-7A825D93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132404"/>
            <a:ext cx="10515600" cy="1325563"/>
          </a:xfrm>
        </p:spPr>
        <p:txBody>
          <a:bodyPr>
            <a:normAutofit/>
          </a:bodyPr>
          <a:lstStyle/>
          <a:p>
            <a:pPr marL="88900" algn="ctr">
              <a:lnSpc>
                <a:spcPts val="1210"/>
              </a:lnSpc>
              <a:spcBef>
                <a:spcPts val="5"/>
              </a:spcBef>
            </a:pPr>
            <a:r>
              <a:rPr lang="en-US" sz="36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Advantage</a:t>
            </a:r>
            <a:r>
              <a:rPr lang="en-US" sz="3600" b="1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3600" b="1" spc="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Soft</a:t>
            </a:r>
            <a:r>
              <a:rPr lang="en-US" sz="3600" b="1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Links</a:t>
            </a:r>
            <a:br>
              <a:rPr lang="en-IN" sz="20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IN" sz="20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5439-D2D6-46F9-89B7-062801702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267" y="1598613"/>
            <a:ext cx="10515600" cy="3051174"/>
          </a:xfrm>
        </p:spPr>
        <p:txBody>
          <a:bodyPr>
            <a:normAutofit/>
          </a:bodyPr>
          <a:lstStyle/>
          <a:p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Directories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be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linked.</a:t>
            </a:r>
            <a:br>
              <a:rPr lang="en-IN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For example: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3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filenames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2000" spc="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directory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another directory,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simply</a:t>
            </a:r>
            <a:r>
              <a:rPr lang="en-US" sz="2000" spc="-1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</a:t>
            </a:r>
            <a:r>
              <a:rPr lang="en-US" sz="2000" spc="-2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2000" spc="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directories.</a:t>
            </a:r>
            <a:br>
              <a:rPr lang="en-IN" sz="20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across</a:t>
            </a:r>
            <a:r>
              <a:rPr lang="en-US" sz="20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spc="-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n-US" sz="2000" spc="-25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sz="2000" spc="-3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can be</a:t>
            </a:r>
            <a:r>
              <a:rPr lang="en-US" sz="2000" spc="-1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spc="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linked.</a:t>
            </a: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9B9A9-2553-4593-AC74-5A141896C53A}"/>
              </a:ext>
            </a:extLst>
          </p:cNvPr>
          <p:cNvCxnSpPr>
            <a:cxnSpLocks/>
          </p:cNvCxnSpPr>
          <p:nvPr/>
        </p:nvCxnSpPr>
        <p:spPr>
          <a:xfrm>
            <a:off x="4643967" y="801761"/>
            <a:ext cx="2463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1F93B3-DEAC-47C5-84D0-51600F4E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96871"/>
              </p:ext>
            </p:extLst>
          </p:nvPr>
        </p:nvGraphicFramePr>
        <p:xfrm>
          <a:off x="2668640" y="3265858"/>
          <a:ext cx="6854720" cy="22120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429001">
                  <a:extLst>
                    <a:ext uri="{9D8B030D-6E8A-4147-A177-3AD203B41FA5}">
                      <a16:colId xmlns:a16="http://schemas.microsoft.com/office/drawing/2014/main" val="1228498899"/>
                    </a:ext>
                  </a:extLst>
                </a:gridCol>
                <a:gridCol w="3425719">
                  <a:extLst>
                    <a:ext uri="{9D8B030D-6E8A-4147-A177-3AD203B41FA5}">
                      <a16:colId xmlns:a16="http://schemas.microsoft.com/office/drawing/2014/main" val="3203074907"/>
                    </a:ext>
                  </a:extLst>
                </a:gridCol>
              </a:tblGrid>
              <a:tr h="242184">
                <a:tc>
                  <a:txBody>
                    <a:bodyPr/>
                    <a:lstStyle/>
                    <a:p>
                      <a:pPr marL="1345565" marR="134620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Soft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link</a:t>
                      </a:r>
                      <a:endParaRPr lang="en-IN" sz="1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17625" marR="131699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Hard</a:t>
                      </a:r>
                      <a:r>
                        <a:rPr lang="en-US" sz="1400" b="1" spc="-1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link</a:t>
                      </a:r>
                      <a:endParaRPr lang="en-IN" sz="18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76397"/>
                  </a:ext>
                </a:extLst>
              </a:tr>
              <a:tr h="247250"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 dirty="0">
                          <a:effectLst/>
                        </a:rPr>
                        <a:t>ln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-s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ln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7929850"/>
                  </a:ext>
                </a:extLst>
              </a:tr>
              <a:tr h="247250"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Can</a:t>
                      </a:r>
                      <a:r>
                        <a:rPr lang="en-US" sz="1200" spc="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create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soft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link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for both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files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directories.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Files</a:t>
                      </a:r>
                      <a:r>
                        <a:rPr lang="en-US" sz="1200" spc="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only.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8002980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pPr marL="66675" marR="51435" algn="ctr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Symbolic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link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points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the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link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to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the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file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or</a:t>
                      </a:r>
                      <a:r>
                        <a:rPr lang="en-US" sz="1200" spc="-34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directory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name.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60325" algn="ctr">
                        <a:lnSpc>
                          <a:spcPts val="1200"/>
                        </a:lnSpc>
                      </a:pPr>
                      <a:r>
                        <a:rPr lang="en-US" sz="1200">
                          <a:effectLst/>
                        </a:rPr>
                        <a:t>Hard</a:t>
                      </a:r>
                      <a:r>
                        <a:rPr lang="en-US" sz="1200" spc="5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link</a:t>
                      </a:r>
                      <a:r>
                        <a:rPr lang="en-US" sz="1200" spc="5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is</a:t>
                      </a:r>
                      <a:r>
                        <a:rPr lang="en-US" sz="1200" spc="5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6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reference</a:t>
                      </a:r>
                      <a:r>
                        <a:rPr lang="en-US" sz="1200" spc="5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or</a:t>
                      </a:r>
                      <a:r>
                        <a:rPr lang="en-US" sz="1200" spc="8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pointer</a:t>
                      </a:r>
                      <a:r>
                        <a:rPr lang="en-US" sz="1200" spc="6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4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7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exact</a:t>
                      </a:r>
                      <a:r>
                        <a:rPr lang="en-US" sz="1200" spc="-3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file.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6469236"/>
                  </a:ext>
                </a:extLst>
              </a:tr>
              <a:tr h="495513">
                <a:tc>
                  <a:txBody>
                    <a:bodyPr/>
                    <a:lstStyle/>
                    <a:p>
                      <a:pPr marL="66675" algn="ctr">
                        <a:lnSpc>
                          <a:spcPts val="1200"/>
                        </a:lnSpc>
                      </a:pP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1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link</a:t>
                      </a:r>
                      <a:r>
                        <a:rPr lang="en-US" sz="1200" spc="1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will</a:t>
                      </a:r>
                      <a:r>
                        <a:rPr lang="en-US" sz="1200" spc="1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not</a:t>
                      </a:r>
                      <a:r>
                        <a:rPr lang="en-US" sz="1200" spc="15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14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accessible</a:t>
                      </a:r>
                      <a:r>
                        <a:rPr lang="en-US" sz="1200" spc="1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if</a:t>
                      </a:r>
                      <a:r>
                        <a:rPr lang="en-US" sz="1200" spc="10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1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original</a:t>
                      </a:r>
                      <a:r>
                        <a:rPr lang="en-US" sz="1200" spc="1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file</a:t>
                      </a:r>
                      <a:r>
                        <a:rPr lang="en-US" sz="1200" spc="-34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or folder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is</a:t>
                      </a:r>
                      <a:r>
                        <a:rPr lang="en-US" sz="1200" spc="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deleted/removed.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115"/>
                        </a:lnSpc>
                        <a:spcBef>
                          <a:spcPts val="25"/>
                        </a:spcBef>
                      </a:pPr>
                      <a:r>
                        <a:rPr lang="en-US" sz="1200" dirty="0">
                          <a:effectLst/>
                        </a:rPr>
                        <a:t>Can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access.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1288920"/>
                  </a:ext>
                </a:extLst>
              </a:tr>
              <a:tr h="242184"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</a:pPr>
                      <a:r>
                        <a:rPr lang="en-US" sz="1200">
                          <a:effectLst/>
                        </a:rPr>
                        <a:t>Different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inode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value.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</a:pPr>
                      <a:r>
                        <a:rPr lang="en-US" sz="1200" dirty="0">
                          <a:effectLst/>
                        </a:rPr>
                        <a:t>Same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inode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number.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240550"/>
                  </a:ext>
                </a:extLst>
              </a:tr>
              <a:tr h="247250"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Soft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link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is</a:t>
                      </a:r>
                      <a:r>
                        <a:rPr lang="en-US" sz="1200" spc="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possible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different</a:t>
                      </a:r>
                      <a:r>
                        <a:rPr lang="en-US" sz="1200" spc="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partition.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095"/>
                        </a:lnSpc>
                        <a:spcBef>
                          <a:spcPts val="25"/>
                        </a:spcBef>
                      </a:pPr>
                      <a:r>
                        <a:rPr lang="en-US" sz="1200" dirty="0">
                          <a:effectLst/>
                        </a:rPr>
                        <a:t>Not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possible.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30836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3EBDFB-60D4-7846-F6F5-A5AFF4467784}"/>
                  </a:ext>
                </a:extLst>
              </p14:cNvPr>
              <p14:cNvContentPartPr/>
              <p14:nvPr/>
            </p14:nvContentPartPr>
            <p14:xfrm>
              <a:off x="2510158" y="4944070"/>
              <a:ext cx="336960" cy="26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3EBDFB-60D4-7846-F6F5-A5AFF4467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1518" y="4935070"/>
                <a:ext cx="354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789A87-76D8-77D5-B623-745CA7210E17}"/>
                  </a:ext>
                </a:extLst>
              </p14:cNvPr>
              <p14:cNvContentPartPr/>
              <p14:nvPr/>
            </p14:nvContentPartPr>
            <p14:xfrm>
              <a:off x="2536078" y="5281390"/>
              <a:ext cx="293040" cy="16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789A87-76D8-77D5-B623-745CA7210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078" y="5272390"/>
                <a:ext cx="310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1C3FCF-87CC-A976-0875-54A26E7416FF}"/>
                  </a:ext>
                </a:extLst>
              </p14:cNvPr>
              <p14:cNvContentPartPr/>
              <p14:nvPr/>
            </p14:nvContentPartPr>
            <p14:xfrm>
              <a:off x="1250518" y="1507510"/>
              <a:ext cx="367920" cy="38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1C3FCF-87CC-A976-0875-54A26E7416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1878" y="1498870"/>
                <a:ext cx="38556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6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2128</Words>
  <Application>Microsoft Office PowerPoint</Application>
  <PresentationFormat>Widescreen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Nunito</vt:lpstr>
      <vt:lpstr>Verdana</vt:lpstr>
      <vt:lpstr>Wingdings</vt:lpstr>
      <vt:lpstr>Office Theme</vt:lpstr>
      <vt:lpstr>Unit-3 Managing file links &amp; Process</vt:lpstr>
      <vt:lpstr>File Links </vt:lpstr>
      <vt:lpstr>PowerPoint Presentation</vt:lpstr>
      <vt:lpstr>ln: Creating Hard Links </vt:lpstr>
      <vt:lpstr>PowerPoint Presentation</vt:lpstr>
      <vt:lpstr>Where to use Hard Links? (Applications of Hard Link) </vt:lpstr>
      <vt:lpstr>Soft Links  </vt:lpstr>
      <vt:lpstr>PowerPoint Presentation</vt:lpstr>
      <vt:lpstr>Advantage of Soft Links  </vt:lpstr>
      <vt:lpstr>Process Control</vt:lpstr>
      <vt:lpstr>PowerPoint Presentation</vt:lpstr>
      <vt:lpstr>Mechanism of Process Creation</vt:lpstr>
      <vt:lpstr>PowerPoint Presentation</vt:lpstr>
      <vt:lpstr>PowerPoint Presentation</vt:lpstr>
      <vt:lpstr>Process states</vt:lpstr>
      <vt:lpstr>ps – Process Status </vt:lpstr>
      <vt:lpstr>ps Options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Managing file links &amp; Process</dc:title>
  <dc:creator>Radhika A D</dc:creator>
  <cp:lastModifiedBy>Raj Sah</cp:lastModifiedBy>
  <cp:revision>27</cp:revision>
  <dcterms:created xsi:type="dcterms:W3CDTF">2024-01-20T04:02:48Z</dcterms:created>
  <dcterms:modified xsi:type="dcterms:W3CDTF">2025-01-01T18:32:29Z</dcterms:modified>
</cp:coreProperties>
</file>