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69" r:id="rId7"/>
    <p:sldId id="270" r:id="rId8"/>
    <p:sldId id="271" r:id="rId9"/>
    <p:sldId id="272" r:id="rId10"/>
    <p:sldId id="273" r:id="rId11"/>
    <p:sldId id="274" r:id="rId12"/>
    <p:sldId id="275" r:id="rId13"/>
    <p:sldId id="261" r:id="rId14"/>
    <p:sldId id="276" r:id="rId15"/>
    <p:sldId id="277" r:id="rId16"/>
    <p:sldId id="258" r:id="rId17"/>
    <p:sldId id="259" r:id="rId18"/>
    <p:sldId id="260" r:id="rId19"/>
    <p:sldId id="262" r:id="rId20"/>
    <p:sldId id="263" r:id="rId21"/>
    <p:sldId id="264" r:id="rId22"/>
    <p:sldId id="265" r:id="rId23"/>
    <p:sldId id="283" r:id="rId24"/>
    <p:sldId id="284" r:id="rId25"/>
    <p:sldId id="285" r:id="rId26"/>
    <p:sldId id="286" r:id="rId27"/>
    <p:sldId id="300" r:id="rId28"/>
    <p:sldId id="326" r:id="rId29"/>
    <p:sldId id="327" r:id="rId30"/>
    <p:sldId id="328" r:id="rId31"/>
    <p:sldId id="329" r:id="rId32"/>
    <p:sldId id="330" r:id="rId33"/>
    <p:sldId id="331"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4" r:id="rId47"/>
    <p:sldId id="315" r:id="rId48"/>
    <p:sldId id="316" r:id="rId49"/>
    <p:sldId id="317" r:id="rId50"/>
    <p:sldId id="318" r:id="rId51"/>
    <p:sldId id="319" r:id="rId52"/>
    <p:sldId id="320" r:id="rId53"/>
    <p:sldId id="321" r:id="rId54"/>
    <p:sldId id="322" r:id="rId55"/>
    <p:sldId id="323" r:id="rId56"/>
    <p:sldId id="324" r:id="rId57"/>
    <p:sldId id="332" r:id="rId58"/>
    <p:sldId id="333" r:id="rId59"/>
    <p:sldId id="334" r:id="rId60"/>
    <p:sldId id="335" r:id="rId61"/>
    <p:sldId id="336" r:id="rId62"/>
    <p:sldId id="337" r:id="rId63"/>
    <p:sldId id="338" r:id="rId64"/>
    <p:sldId id="339" r:id="rId65"/>
    <p:sldId id="340" r:id="rId66"/>
    <p:sldId id="34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0E1-A553-4B3A-9D58-EC994FB5B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71F84-63FF-4B1E-81C8-7E64FDD1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EB900-D9AE-4E51-BE40-84604985C5B8}"/>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849BA8A7-16DE-4C81-9B27-6AC71DF94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99D72-8964-4689-8CEE-0A3E719E0887}"/>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43101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90DE-832B-4602-9761-F509B39D15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D4B73-6D27-4CF5-96EE-7EE7B2A12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6E4E8-AA5E-4DD0-B94A-7981309F70A5}"/>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98B5DB5D-CC0D-4800-BE20-AA3164DB3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2BEF2-A8FA-4D92-90D2-9CA8F741E0D4}"/>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9441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DB593-91D0-4A27-98AE-CFC07FD65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4BE39-54EA-4CD2-BB91-7FF11DC95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44205-3980-43FA-A52A-EC88F6AF21C9}"/>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A8C65252-9FB9-4F91-9817-B17C68F68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31629-8FFD-4C29-AF00-14FA826316E3}"/>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362395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B6D1-0257-4149-99E5-ED902E56DF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7A1B58-A807-438E-A99E-D03CB03AC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8D098-2172-426B-99DA-8EB9867C5C27}"/>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F967DAB2-0FA2-4B5B-BD4A-7FFF0294F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E0EBBE-C91D-41A7-94E4-200E3C7E3797}"/>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269148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DF9C-7F72-4740-9539-21B9ADFC2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315E5E-D3E3-455A-95CA-2C46A1191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A31A8-937C-4963-962E-DF90C456EB53}"/>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EFB8FFD0-495A-402F-9419-DBE2554C4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204C98-5D61-4C82-936A-5E1E20EECC48}"/>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114415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60BF-C0AB-4A31-890A-13C89F97D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AE5D9-01B6-4F7F-882B-186C992179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C25968-0837-463D-A3EA-BEA432C83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1B0386-9E3D-4693-AF32-71E286471C94}"/>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6" name="Footer Placeholder 5">
            <a:extLst>
              <a:ext uri="{FF2B5EF4-FFF2-40B4-BE49-F238E27FC236}">
                <a16:creationId xmlns:a16="http://schemas.microsoft.com/office/drawing/2014/main" id="{A20D2E8F-E589-4E31-BCD1-1DF65DE59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EF192D-9866-4114-8D82-37E97BFFAFD9}"/>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175640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88EC-7171-4918-83C8-09E57E663A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4885F-D3AA-406E-8B63-98262FAA6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E02BE-B165-4867-8F33-3E8D25F23C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9B084A-DA95-4EC7-8CC0-38A08429A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A8153-84A7-4BF1-91E2-FCF43089C8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82DCC4-8701-4A14-B879-6649CA197289}"/>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8" name="Footer Placeholder 7">
            <a:extLst>
              <a:ext uri="{FF2B5EF4-FFF2-40B4-BE49-F238E27FC236}">
                <a16:creationId xmlns:a16="http://schemas.microsoft.com/office/drawing/2014/main" id="{92538B19-CF96-4893-B5AF-310C6732D9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8E41F7-5CB5-45CD-8820-8F1731E01306}"/>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407333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7F88-5F70-4E49-A08D-0413718AEC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A42A35-2E73-48FE-8086-198F40AF02C4}"/>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4" name="Footer Placeholder 3">
            <a:extLst>
              <a:ext uri="{FF2B5EF4-FFF2-40B4-BE49-F238E27FC236}">
                <a16:creationId xmlns:a16="http://schemas.microsoft.com/office/drawing/2014/main" id="{37048E96-1AF2-4817-8370-910FB62EF8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05D6A5-1BB2-4485-B9F3-D3522A1A74C4}"/>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255513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013BB-1132-4363-A71F-CBCE8512FBE9}"/>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3" name="Footer Placeholder 2">
            <a:extLst>
              <a:ext uri="{FF2B5EF4-FFF2-40B4-BE49-F238E27FC236}">
                <a16:creationId xmlns:a16="http://schemas.microsoft.com/office/drawing/2014/main" id="{1544C47E-8682-4377-80F4-591CAA74EA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447932-2DC3-4766-941E-A1CE4FE5D867}"/>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156007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5665-1760-4DF9-AB06-B8041075B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F55893-4F27-4D91-9F67-C0C28A98A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7F33F-517F-4625-A187-5E93090F6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2702D-5661-4396-8B0A-54E0A3C6900A}"/>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6" name="Footer Placeholder 5">
            <a:extLst>
              <a:ext uri="{FF2B5EF4-FFF2-40B4-BE49-F238E27FC236}">
                <a16:creationId xmlns:a16="http://schemas.microsoft.com/office/drawing/2014/main" id="{82CCEE6A-4B37-4FFF-B373-DDFA27AFC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7FB4A-D822-4327-928D-2B79058E8091}"/>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379270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3563-8C4C-4AB9-9F01-C09D5F476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90BAA-F50B-40E4-8067-E99120B8A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B6750-3E94-4FDD-8E53-7B2150568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91CC-E5CE-492D-BE41-601B1DF0A76E}"/>
              </a:ext>
            </a:extLst>
          </p:cNvPr>
          <p:cNvSpPr>
            <a:spLocks noGrp="1"/>
          </p:cNvSpPr>
          <p:nvPr>
            <p:ph type="dt" sz="half" idx="10"/>
          </p:nvPr>
        </p:nvSpPr>
        <p:spPr/>
        <p:txBody>
          <a:bodyPr/>
          <a:lstStyle/>
          <a:p>
            <a:fld id="{FACFA795-E168-4FA7-9F7A-6954790298E6}" type="datetimeFigureOut">
              <a:rPr lang="en-IN" smtClean="0"/>
              <a:t>01-01-2025</a:t>
            </a:fld>
            <a:endParaRPr lang="en-IN"/>
          </a:p>
        </p:txBody>
      </p:sp>
      <p:sp>
        <p:nvSpPr>
          <p:cNvPr id="6" name="Footer Placeholder 5">
            <a:extLst>
              <a:ext uri="{FF2B5EF4-FFF2-40B4-BE49-F238E27FC236}">
                <a16:creationId xmlns:a16="http://schemas.microsoft.com/office/drawing/2014/main" id="{CC8B55A3-ABC6-42D4-A29B-CE6463DDD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4AE816-4415-462A-BCAB-EED74A994086}"/>
              </a:ext>
            </a:extLst>
          </p:cNvPr>
          <p:cNvSpPr>
            <a:spLocks noGrp="1"/>
          </p:cNvSpPr>
          <p:nvPr>
            <p:ph type="sldNum" sz="quarter" idx="12"/>
          </p:nvPr>
        </p:nvSpPr>
        <p:spPr/>
        <p:txBody>
          <a:bodyPr/>
          <a:lstStyle/>
          <a:p>
            <a:fld id="{1223A6B6-FC80-44E5-BC7B-28D4D4D5CE44}" type="slidenum">
              <a:rPr lang="en-IN" smtClean="0"/>
              <a:t>‹#›</a:t>
            </a:fld>
            <a:endParaRPr lang="en-IN"/>
          </a:p>
        </p:txBody>
      </p:sp>
    </p:spTree>
    <p:extLst>
      <p:ext uri="{BB962C8B-B14F-4D97-AF65-F5344CB8AC3E}">
        <p14:creationId xmlns:p14="http://schemas.microsoft.com/office/powerpoint/2010/main" val="32215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DE18F-E740-45FE-ADDF-EFE8251ED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E0C8D-6DEF-4D1E-84A8-1EA1E1C2F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17A6A-0137-4224-AC40-345E9A46E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FA795-E168-4FA7-9F7A-6954790298E6}" type="datetimeFigureOut">
              <a:rPr lang="en-IN" smtClean="0"/>
              <a:t>01-01-2025</a:t>
            </a:fld>
            <a:endParaRPr lang="en-IN"/>
          </a:p>
        </p:txBody>
      </p:sp>
      <p:sp>
        <p:nvSpPr>
          <p:cNvPr id="5" name="Footer Placeholder 4">
            <a:extLst>
              <a:ext uri="{FF2B5EF4-FFF2-40B4-BE49-F238E27FC236}">
                <a16:creationId xmlns:a16="http://schemas.microsoft.com/office/drawing/2014/main" id="{A28EBD7D-7FB0-45F5-B296-9AEF66E6C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71AF8E-0BFA-4ECE-8848-BEB2AE462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3A6B6-FC80-44E5-BC7B-28D4D4D5CE44}" type="slidenum">
              <a:rPr lang="en-IN" smtClean="0"/>
              <a:t>‹#›</a:t>
            </a:fld>
            <a:endParaRPr lang="en-IN"/>
          </a:p>
        </p:txBody>
      </p:sp>
    </p:spTree>
    <p:extLst>
      <p:ext uri="{BB962C8B-B14F-4D97-AF65-F5344CB8AC3E}">
        <p14:creationId xmlns:p14="http://schemas.microsoft.com/office/powerpoint/2010/main" val="180090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inter-process-communication-ip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geeksforgeeks.org/what-is-high-level-langu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43A7-01CA-4C6E-8170-09DF9FBB3F1B}"/>
              </a:ext>
            </a:extLst>
          </p:cNvPr>
          <p:cNvSpPr>
            <a:spLocks noGrp="1"/>
          </p:cNvSpPr>
          <p:nvPr>
            <p:ph type="ctrTitle"/>
          </p:nvPr>
        </p:nvSpPr>
        <p:spPr>
          <a:xfrm>
            <a:off x="1524000" y="1122363"/>
            <a:ext cx="9144000" cy="1366837"/>
          </a:xfrm>
        </p:spPr>
        <p:txBody>
          <a:bodyPr/>
          <a:lstStyle/>
          <a:p>
            <a:r>
              <a:rPr lang="en-US" dirty="0" err="1"/>
              <a:t>usp</a:t>
            </a:r>
            <a:endParaRPr lang="en-IN" dirty="0"/>
          </a:p>
        </p:txBody>
      </p:sp>
      <p:sp>
        <p:nvSpPr>
          <p:cNvPr id="3" name="Subtitle 2">
            <a:extLst>
              <a:ext uri="{FF2B5EF4-FFF2-40B4-BE49-F238E27FC236}">
                <a16:creationId xmlns:a16="http://schemas.microsoft.com/office/drawing/2014/main" id="{D5C9486F-394B-49ED-93C7-C01D98730832}"/>
              </a:ext>
            </a:extLst>
          </p:cNvPr>
          <p:cNvSpPr>
            <a:spLocks noGrp="1"/>
          </p:cNvSpPr>
          <p:nvPr>
            <p:ph type="subTitle" idx="1"/>
          </p:nvPr>
        </p:nvSpPr>
        <p:spPr>
          <a:xfrm>
            <a:off x="1524000" y="3429000"/>
            <a:ext cx="9144000" cy="1828800"/>
          </a:xfrm>
        </p:spPr>
        <p:txBody>
          <a:bodyPr/>
          <a:lstStyle/>
          <a:p>
            <a:endParaRPr lang="en-IN" dirty="0"/>
          </a:p>
        </p:txBody>
      </p:sp>
    </p:spTree>
    <p:extLst>
      <p:ext uri="{BB962C8B-B14F-4D97-AF65-F5344CB8AC3E}">
        <p14:creationId xmlns:p14="http://schemas.microsoft.com/office/powerpoint/2010/main" val="219775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93E-92F9-418C-981A-DFC0E10F26F9}"/>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Signals in Unix and Process Management</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377CAA-B59A-4D89-AF01-5D849B74650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Signals in Unix and Process Management : Unix processes can send and receive signals. </a:t>
            </a:r>
          </a:p>
          <a:p>
            <a:r>
              <a:rPr lang="en-US" sz="1800" dirty="0">
                <a:latin typeface="Times New Roman" panose="02020603050405020304" pitchFamily="18" charset="0"/>
                <a:cs typeface="Times New Roman" panose="02020603050405020304" pitchFamily="18" charset="0"/>
              </a:rPr>
              <a:t>Signals are a form of inter-process communication (IPC) used to notify a process that a specific event has occurred. </a:t>
            </a:r>
          </a:p>
          <a:p>
            <a:r>
              <a:rPr lang="en-US" sz="1800" dirty="0">
                <a:latin typeface="Times New Roman" panose="02020603050405020304" pitchFamily="18" charset="0"/>
                <a:cs typeface="Times New Roman" panose="02020603050405020304" pitchFamily="18" charset="0"/>
              </a:rPr>
              <a:t>Examples of signals include:</a:t>
            </a:r>
          </a:p>
          <a:p>
            <a:r>
              <a:rPr lang="en-US" sz="1800" dirty="0">
                <a:latin typeface="Times New Roman" panose="02020603050405020304" pitchFamily="18" charset="0"/>
                <a:cs typeface="Times New Roman" panose="02020603050405020304" pitchFamily="18" charset="0"/>
              </a:rPr>
              <a:t>SIGKILL: Used to forcefully terminate a process.</a:t>
            </a:r>
          </a:p>
          <a:p>
            <a:r>
              <a:rPr lang="en-US" sz="1800" dirty="0">
                <a:latin typeface="Times New Roman" panose="02020603050405020304" pitchFamily="18" charset="0"/>
                <a:cs typeface="Times New Roman" panose="02020603050405020304" pitchFamily="18" charset="0"/>
              </a:rPr>
              <a:t>SIGTERM: Requests that a process terminate gracefully.</a:t>
            </a:r>
          </a:p>
          <a:p>
            <a:r>
              <a:rPr lang="en-US" sz="1800" dirty="0">
                <a:latin typeface="Times New Roman" panose="02020603050405020304" pitchFamily="18" charset="0"/>
                <a:cs typeface="Times New Roman" panose="02020603050405020304" pitchFamily="18" charset="0"/>
              </a:rPr>
              <a:t>SIGSTOP: Suspends the process temporarily (can be resumed later).</a:t>
            </a:r>
          </a:p>
          <a:p>
            <a:r>
              <a:rPr lang="en-US" sz="1800" dirty="0">
                <a:latin typeface="Times New Roman" panose="02020603050405020304" pitchFamily="18" charset="0"/>
                <a:cs typeface="Times New Roman" panose="02020603050405020304" pitchFamily="18" charset="0"/>
              </a:rPr>
              <a:t>SIGCONT: Resumes a stopped process.</a:t>
            </a:r>
          </a:p>
          <a:p>
            <a:r>
              <a:rPr lang="en-US" sz="1800" dirty="0">
                <a:latin typeface="Times New Roman" panose="02020603050405020304" pitchFamily="18" charset="0"/>
                <a:cs typeface="Times New Roman" panose="02020603050405020304" pitchFamily="18" charset="0"/>
              </a:rPr>
              <a:t>A process can handle signals by using signal handlers, and processes can ignore certain signals.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1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2EB4-72F0-4478-A212-BA977DFC13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3CCDF3-1FBC-4050-A731-54E588CBE806}"/>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Process Scheduling and Multi-tasking</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Scheduling</a:t>
            </a:r>
            <a:r>
              <a:rPr lang="en-US" sz="1800" dirty="0">
                <a:latin typeface="Times New Roman" panose="02020603050405020304" pitchFamily="18" charset="0"/>
                <a:cs typeface="Times New Roman" panose="02020603050405020304" pitchFamily="18" charset="0"/>
              </a:rPr>
              <a:t>: The kernel is responsible for scheduling processes to run on the CPU.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uses various scheduling algorithms to decide which process should run next. Common scheduling algorithms include </a:t>
            </a:r>
            <a:r>
              <a:rPr lang="en-US" sz="1800" b="1" dirty="0">
                <a:latin typeface="Times New Roman" panose="02020603050405020304" pitchFamily="18" charset="0"/>
                <a:cs typeface="Times New Roman" panose="02020603050405020304" pitchFamily="18" charset="0"/>
              </a:rPr>
              <a:t>Round-Robin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First-Come-First-Serve (FCFS)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Shortest Job First (SJF)</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Time-sharing</a:t>
            </a:r>
            <a:r>
              <a:rPr lang="en-US" sz="1800" dirty="0">
                <a:latin typeface="Times New Roman" panose="02020603050405020304" pitchFamily="18" charset="0"/>
                <a:cs typeface="Times New Roman" panose="02020603050405020304" pitchFamily="18" charset="0"/>
              </a:rPr>
              <a:t>: In Unix, processes are usually scheduled based on </a:t>
            </a:r>
            <a:r>
              <a:rPr lang="en-US" sz="1800" b="1" dirty="0">
                <a:latin typeface="Times New Roman" panose="02020603050405020304" pitchFamily="18" charset="0"/>
                <a:cs typeface="Times New Roman" panose="02020603050405020304" pitchFamily="18" charset="0"/>
              </a:rPr>
              <a:t>time-sharing</a:t>
            </a:r>
            <a:r>
              <a:rPr lang="en-US" sz="1800" dirty="0">
                <a:latin typeface="Times New Roman" panose="02020603050405020304" pitchFamily="18" charset="0"/>
                <a:cs typeface="Times New Roman" panose="02020603050405020304" pitchFamily="18" charset="0"/>
              </a:rPr>
              <a:t>, meaning each process gets a small slice of CPU time (called a </a:t>
            </a:r>
            <a:r>
              <a:rPr lang="en-US" sz="1800" b="1" dirty="0">
                <a:latin typeface="Times New Roman" panose="02020603050405020304" pitchFamily="18" charset="0"/>
                <a:cs typeface="Times New Roman" panose="02020603050405020304" pitchFamily="18" charset="0"/>
              </a:rPr>
              <a:t>time quantum</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If a process doesn't finish within its time slice, it is preempted and placed back into the ready queue for later execution.</a:t>
            </a:r>
          </a:p>
          <a:p>
            <a:endParaRPr lang="en-IN" dirty="0"/>
          </a:p>
        </p:txBody>
      </p:sp>
    </p:spTree>
    <p:extLst>
      <p:ext uri="{BB962C8B-B14F-4D97-AF65-F5344CB8AC3E}">
        <p14:creationId xmlns:p14="http://schemas.microsoft.com/office/powerpoint/2010/main" val="424000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478A-3022-4076-8915-56E7DBCF8A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5CA420-1975-4503-B474-4D6DC9BA632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Process Example:</a:t>
            </a:r>
          </a:p>
          <a:p>
            <a:r>
              <a:rPr lang="en-US" sz="1800" dirty="0">
                <a:latin typeface="Times New Roman" panose="02020603050405020304" pitchFamily="18" charset="0"/>
                <a:cs typeface="Times New Roman" panose="02020603050405020304" pitchFamily="18" charset="0"/>
              </a:rPr>
              <a:t>Consider the following simple example in Unix where a process forks a child process, the child process executes a program, and the parent waits for the child to finish: </a:t>
            </a:r>
          </a:p>
          <a:p>
            <a:r>
              <a:rPr lang="en-US" sz="1800" dirty="0">
                <a:latin typeface="Times New Roman" panose="02020603050405020304" pitchFamily="18" charset="0"/>
                <a:cs typeface="Times New Roman" panose="02020603050405020304" pitchFamily="18" charset="0"/>
              </a:rPr>
              <a:t>Parent Process calls fork().Child Process (created by fork()) calls exec() to replace its image with a new program (e.g., ls).</a:t>
            </a:r>
          </a:p>
          <a:p>
            <a:r>
              <a:rPr lang="en-US" sz="1800" dirty="0">
                <a:latin typeface="Times New Roman" panose="02020603050405020304" pitchFamily="18" charset="0"/>
                <a:cs typeface="Times New Roman" panose="02020603050405020304" pitchFamily="18" charset="0"/>
              </a:rPr>
              <a:t>Parent Process waits for the child to terminate using wait(). </a:t>
            </a:r>
          </a:p>
          <a:p>
            <a:r>
              <a:rPr lang="en-US" sz="1800" dirty="0">
                <a:latin typeface="Times New Roman" panose="02020603050405020304" pitchFamily="18" charset="0"/>
                <a:cs typeface="Times New Roman" panose="02020603050405020304" pitchFamily="18" charset="0"/>
              </a:rPr>
              <a:t>The child terminates, and the parent collects the exit status.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16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0A51-B776-4805-8072-9A04C4937D62}"/>
              </a:ext>
            </a:extLst>
          </p:cNvPr>
          <p:cNvSpPr>
            <a:spLocks noGrp="1"/>
          </p:cNvSpPr>
          <p:nvPr>
            <p:ph type="title"/>
          </p:nvPr>
        </p:nvSpPr>
        <p:spPr>
          <a:xfrm>
            <a:off x="838200" y="365125"/>
            <a:ext cx="10515600" cy="4476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77A8198-5DF0-4613-903C-B4EE9D2E1690}"/>
              </a:ext>
            </a:extLst>
          </p:cNvPr>
          <p:cNvSpPr>
            <a:spLocks noGrp="1"/>
          </p:cNvSpPr>
          <p:nvPr>
            <p:ph idx="1"/>
          </p:nvPr>
        </p:nvSpPr>
        <p:spPr>
          <a:xfrm>
            <a:off x="838200" y="973667"/>
            <a:ext cx="10515600" cy="5203296"/>
          </a:xfrm>
        </p:spPr>
        <p:txBody>
          <a:bodyPr>
            <a:normAutofit fontScale="40000" lnSpcReduction="20000"/>
          </a:bodyPr>
          <a:lstStyle/>
          <a:p>
            <a:r>
              <a:rPr lang="en-US" sz="3100" b="1" dirty="0">
                <a:latin typeface="Times New Roman" panose="02020603050405020304" pitchFamily="18" charset="0"/>
                <a:cs typeface="Times New Roman" panose="02020603050405020304" pitchFamily="18" charset="0"/>
              </a:rPr>
              <a:t>#include &lt;</a:t>
            </a:r>
            <a:r>
              <a:rPr lang="en-US" sz="3100" b="1" dirty="0" err="1">
                <a:latin typeface="Times New Roman" panose="02020603050405020304" pitchFamily="18" charset="0"/>
                <a:cs typeface="Times New Roman" panose="02020603050405020304" pitchFamily="18" charset="0"/>
              </a:rPr>
              <a:t>stdio.h</a:t>
            </a:r>
            <a:r>
              <a:rPr lang="en-US" sz="3100" b="1" dirty="0">
                <a:latin typeface="Times New Roman" panose="02020603050405020304" pitchFamily="18" charset="0"/>
                <a:cs typeface="Times New Roman" panose="02020603050405020304" pitchFamily="18" charset="0"/>
              </a:rPr>
              <a:t>&gt;</a:t>
            </a:r>
          </a:p>
          <a:p>
            <a:r>
              <a:rPr lang="en-US" sz="3100" b="1" dirty="0">
                <a:latin typeface="Times New Roman" panose="02020603050405020304" pitchFamily="18" charset="0"/>
                <a:cs typeface="Times New Roman" panose="02020603050405020304" pitchFamily="18" charset="0"/>
              </a:rPr>
              <a:t>#include &lt;</a:t>
            </a:r>
            <a:r>
              <a:rPr lang="en-US" sz="3100" b="1" dirty="0" err="1">
                <a:latin typeface="Times New Roman" panose="02020603050405020304" pitchFamily="18" charset="0"/>
                <a:cs typeface="Times New Roman" panose="02020603050405020304" pitchFamily="18" charset="0"/>
              </a:rPr>
              <a:t>unistd.h</a:t>
            </a:r>
            <a:r>
              <a:rPr lang="en-US" sz="3100" b="1" dirty="0">
                <a:latin typeface="Times New Roman" panose="02020603050405020304" pitchFamily="18" charset="0"/>
                <a:cs typeface="Times New Roman" panose="02020603050405020304" pitchFamily="18" charset="0"/>
              </a:rPr>
              <a:t>&gt;</a:t>
            </a:r>
          </a:p>
          <a:p>
            <a:r>
              <a:rPr lang="en-US" sz="3100" b="1" dirty="0">
                <a:latin typeface="Times New Roman" panose="02020603050405020304" pitchFamily="18" charset="0"/>
                <a:cs typeface="Times New Roman" panose="02020603050405020304" pitchFamily="18" charset="0"/>
              </a:rPr>
              <a:t>#include &lt;sys/</a:t>
            </a:r>
            <a:r>
              <a:rPr lang="en-US" sz="3100" b="1" dirty="0" err="1">
                <a:latin typeface="Times New Roman" panose="02020603050405020304" pitchFamily="18" charset="0"/>
                <a:cs typeface="Times New Roman" panose="02020603050405020304" pitchFamily="18" charset="0"/>
              </a:rPr>
              <a:t>types.h</a:t>
            </a:r>
            <a:r>
              <a:rPr lang="en-US" sz="3100" b="1" dirty="0">
                <a:latin typeface="Times New Roman" panose="02020603050405020304" pitchFamily="18" charset="0"/>
                <a:cs typeface="Times New Roman" panose="02020603050405020304" pitchFamily="18" charset="0"/>
              </a:rPr>
              <a:t>&gt;</a:t>
            </a:r>
          </a:p>
          <a:p>
            <a:r>
              <a:rPr lang="en-US" sz="3100" b="1" dirty="0">
                <a:latin typeface="Times New Roman" panose="02020603050405020304" pitchFamily="18" charset="0"/>
                <a:cs typeface="Times New Roman" panose="02020603050405020304" pitchFamily="18" charset="0"/>
              </a:rPr>
              <a:t>int main() {</a:t>
            </a:r>
          </a:p>
          <a:p>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pid_t</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pid</a:t>
            </a:r>
            <a:r>
              <a:rPr lang="en-US" sz="3100" b="1" dirty="0">
                <a:latin typeface="Times New Roman" panose="02020603050405020304" pitchFamily="18" charset="0"/>
                <a:cs typeface="Times New Roman" panose="02020603050405020304" pitchFamily="18" charset="0"/>
              </a:rPr>
              <a:t> = fork();  // Create a new process</a:t>
            </a:r>
          </a:p>
          <a:p>
            <a:endParaRPr lang="en-US" sz="3100" b="1" dirty="0">
              <a:latin typeface="Times New Roman" panose="02020603050405020304" pitchFamily="18" charset="0"/>
              <a:cs typeface="Times New Roman" panose="02020603050405020304" pitchFamily="18" charset="0"/>
            </a:endParaRPr>
          </a:p>
          <a:p>
            <a:r>
              <a:rPr lang="en-US" sz="3100" b="1" dirty="0">
                <a:latin typeface="Times New Roman" panose="02020603050405020304" pitchFamily="18" charset="0"/>
                <a:cs typeface="Times New Roman" panose="02020603050405020304" pitchFamily="18" charset="0"/>
              </a:rPr>
              <a:t>    if (</a:t>
            </a:r>
            <a:r>
              <a:rPr lang="en-US" sz="3100" b="1" dirty="0" err="1">
                <a:latin typeface="Times New Roman" panose="02020603050405020304" pitchFamily="18" charset="0"/>
                <a:cs typeface="Times New Roman" panose="02020603050405020304" pitchFamily="18" charset="0"/>
              </a:rPr>
              <a:t>pid</a:t>
            </a:r>
            <a:r>
              <a:rPr lang="en-US" sz="3100" b="1" dirty="0">
                <a:latin typeface="Times New Roman" panose="02020603050405020304" pitchFamily="18" charset="0"/>
                <a:cs typeface="Times New Roman" panose="02020603050405020304" pitchFamily="18" charset="0"/>
              </a:rPr>
              <a:t> == -1) {</a:t>
            </a:r>
          </a:p>
          <a:p>
            <a:r>
              <a:rPr lang="en-US" sz="3100" b="1" dirty="0">
                <a:latin typeface="Times New Roman" panose="02020603050405020304" pitchFamily="18" charset="0"/>
                <a:cs typeface="Times New Roman" panose="02020603050405020304" pitchFamily="18" charset="0"/>
              </a:rPr>
              <a:t>        // If fork() fails</a:t>
            </a:r>
          </a:p>
          <a:p>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perror</a:t>
            </a:r>
            <a:r>
              <a:rPr lang="en-US" sz="3100" b="1" dirty="0">
                <a:latin typeface="Times New Roman" panose="02020603050405020304" pitchFamily="18" charset="0"/>
                <a:cs typeface="Times New Roman" panose="02020603050405020304" pitchFamily="18" charset="0"/>
              </a:rPr>
              <a:t>("Fork failed");</a:t>
            </a:r>
          </a:p>
          <a:p>
            <a:r>
              <a:rPr lang="en-US" sz="3100" b="1" dirty="0">
                <a:latin typeface="Times New Roman" panose="02020603050405020304" pitchFamily="18" charset="0"/>
                <a:cs typeface="Times New Roman" panose="02020603050405020304" pitchFamily="18" charset="0"/>
              </a:rPr>
              <a:t>        return 1;</a:t>
            </a:r>
          </a:p>
          <a:p>
            <a:r>
              <a:rPr lang="en-US" sz="3100" b="1" dirty="0">
                <a:latin typeface="Times New Roman" panose="02020603050405020304" pitchFamily="18" charset="0"/>
                <a:cs typeface="Times New Roman" panose="02020603050405020304" pitchFamily="18" charset="0"/>
              </a:rPr>
              <a:t>    }</a:t>
            </a:r>
          </a:p>
          <a:p>
            <a:r>
              <a:rPr lang="en-US" sz="3100" b="1" dirty="0">
                <a:latin typeface="Times New Roman" panose="02020603050405020304" pitchFamily="18" charset="0"/>
                <a:cs typeface="Times New Roman" panose="02020603050405020304" pitchFamily="18" charset="0"/>
              </a:rPr>
              <a:t>    if (</a:t>
            </a:r>
            <a:r>
              <a:rPr lang="en-US" sz="3100" b="1" dirty="0" err="1">
                <a:latin typeface="Times New Roman" panose="02020603050405020304" pitchFamily="18" charset="0"/>
                <a:cs typeface="Times New Roman" panose="02020603050405020304" pitchFamily="18" charset="0"/>
              </a:rPr>
              <a:t>pid</a:t>
            </a:r>
            <a:r>
              <a:rPr lang="en-US" sz="3100" b="1" dirty="0">
                <a:latin typeface="Times New Roman" panose="02020603050405020304" pitchFamily="18" charset="0"/>
                <a:cs typeface="Times New Roman" panose="02020603050405020304" pitchFamily="18" charset="0"/>
              </a:rPr>
              <a:t> == 0) {</a:t>
            </a:r>
          </a:p>
          <a:p>
            <a:r>
              <a:rPr lang="en-US" sz="3100" b="1" dirty="0">
                <a:latin typeface="Times New Roman" panose="02020603050405020304" pitchFamily="18" charset="0"/>
                <a:cs typeface="Times New Roman" panose="02020603050405020304" pitchFamily="18" charset="0"/>
              </a:rPr>
              <a:t>        // This block is executed by the child process</a:t>
            </a:r>
          </a:p>
          <a:p>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printf</a:t>
            </a:r>
            <a:r>
              <a:rPr lang="en-US" sz="3100" b="1" dirty="0">
                <a:latin typeface="Times New Roman" panose="02020603050405020304" pitchFamily="18" charset="0"/>
                <a:cs typeface="Times New Roman" panose="02020603050405020304" pitchFamily="18" charset="0"/>
              </a:rPr>
              <a:t>("I am the child process, my PID is %d, and my parent's PID is %d\n", </a:t>
            </a:r>
            <a:r>
              <a:rPr lang="en-US" sz="3100" b="1" dirty="0" err="1">
                <a:latin typeface="Times New Roman" panose="02020603050405020304" pitchFamily="18" charset="0"/>
                <a:cs typeface="Times New Roman" panose="02020603050405020304" pitchFamily="18" charset="0"/>
              </a:rPr>
              <a:t>getpid</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getppid</a:t>
            </a:r>
            <a:r>
              <a:rPr lang="en-US" sz="3100" b="1" dirty="0">
                <a:latin typeface="Times New Roman" panose="02020603050405020304" pitchFamily="18" charset="0"/>
                <a:cs typeface="Times New Roman" panose="02020603050405020304" pitchFamily="18" charset="0"/>
              </a:rPr>
              <a:t>());</a:t>
            </a:r>
          </a:p>
          <a:p>
            <a:r>
              <a:rPr lang="en-US" sz="3100" b="1" dirty="0">
                <a:latin typeface="Times New Roman" panose="02020603050405020304" pitchFamily="18" charset="0"/>
                <a:cs typeface="Times New Roman" panose="02020603050405020304" pitchFamily="18" charset="0"/>
              </a:rPr>
              <a:t>    } else {</a:t>
            </a:r>
          </a:p>
          <a:p>
            <a:r>
              <a:rPr lang="en-US" sz="3100" b="1" dirty="0">
                <a:latin typeface="Times New Roman" panose="02020603050405020304" pitchFamily="18" charset="0"/>
                <a:cs typeface="Times New Roman" panose="02020603050405020304" pitchFamily="18" charset="0"/>
              </a:rPr>
              <a:t>        // This block is executed by the parent process</a:t>
            </a:r>
          </a:p>
          <a:p>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printf</a:t>
            </a:r>
            <a:r>
              <a:rPr lang="en-US" sz="3100" b="1" dirty="0">
                <a:latin typeface="Times New Roman" panose="02020603050405020304" pitchFamily="18" charset="0"/>
                <a:cs typeface="Times New Roman" panose="02020603050405020304" pitchFamily="18" charset="0"/>
              </a:rPr>
              <a:t>("I am the parent process, my PID is %d, and my child's PID is %d\n", </a:t>
            </a:r>
            <a:r>
              <a:rPr lang="en-US" sz="3100" b="1" dirty="0" err="1">
                <a:latin typeface="Times New Roman" panose="02020603050405020304" pitchFamily="18" charset="0"/>
                <a:cs typeface="Times New Roman" panose="02020603050405020304" pitchFamily="18" charset="0"/>
              </a:rPr>
              <a:t>getpid</a:t>
            </a:r>
            <a:r>
              <a:rPr lang="en-US" sz="3100" b="1" dirty="0">
                <a:latin typeface="Times New Roman" panose="02020603050405020304" pitchFamily="18" charset="0"/>
                <a:cs typeface="Times New Roman" panose="02020603050405020304" pitchFamily="18" charset="0"/>
              </a:rPr>
              <a:t>(), </a:t>
            </a:r>
            <a:r>
              <a:rPr lang="en-US" sz="3100" b="1" dirty="0" err="1">
                <a:latin typeface="Times New Roman" panose="02020603050405020304" pitchFamily="18" charset="0"/>
                <a:cs typeface="Times New Roman" panose="02020603050405020304" pitchFamily="18" charset="0"/>
              </a:rPr>
              <a:t>pid</a:t>
            </a:r>
            <a:r>
              <a:rPr lang="en-US" sz="3100" b="1" dirty="0">
                <a:latin typeface="Times New Roman" panose="02020603050405020304" pitchFamily="18" charset="0"/>
                <a:cs typeface="Times New Roman" panose="02020603050405020304" pitchFamily="18" charset="0"/>
              </a:rPr>
              <a:t>);</a:t>
            </a:r>
          </a:p>
          <a:p>
            <a:r>
              <a:rPr lang="en-US" sz="3100" b="1" dirty="0">
                <a:latin typeface="Times New Roman" panose="02020603050405020304" pitchFamily="18" charset="0"/>
                <a:cs typeface="Times New Roman" panose="02020603050405020304" pitchFamily="18" charset="0"/>
              </a:rPr>
              <a:t>    }</a:t>
            </a:r>
          </a:p>
          <a:p>
            <a:r>
              <a:rPr lang="en-US" sz="3100" b="1" dirty="0">
                <a:latin typeface="Times New Roman" panose="02020603050405020304" pitchFamily="18" charset="0"/>
                <a:cs typeface="Times New Roman" panose="02020603050405020304" pitchFamily="18" charset="0"/>
              </a:rPr>
              <a:t>    return 0;</a:t>
            </a:r>
          </a:p>
          <a:p>
            <a:r>
              <a:rPr lang="en-US" sz="3100" b="1"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45716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0DA3-4605-4875-9812-A4D4FC0C7346}"/>
              </a:ext>
            </a:extLst>
          </p:cNvPr>
          <p:cNvSpPr>
            <a:spLocks noGrp="1"/>
          </p:cNvSpPr>
          <p:nvPr>
            <p:ph type="title"/>
          </p:nvPr>
        </p:nvSpPr>
        <p:spPr>
          <a:xfrm>
            <a:off x="838200" y="365126"/>
            <a:ext cx="10515600" cy="4646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F0CAFAB-07C0-4C34-8E92-C09B1A4443D4}"/>
              </a:ext>
            </a:extLst>
          </p:cNvPr>
          <p:cNvSpPr>
            <a:spLocks noGrp="1"/>
          </p:cNvSpPr>
          <p:nvPr>
            <p:ph idx="1"/>
          </p:nvPr>
        </p:nvSpPr>
        <p:spPr>
          <a:xfrm>
            <a:off x="838200" y="1016000"/>
            <a:ext cx="10515600" cy="5748867"/>
          </a:xfrm>
        </p:spPr>
        <p:txBody>
          <a:bodyPr>
            <a:normAutofit fontScale="25000" lnSpcReduction="20000"/>
          </a:bodyPr>
          <a:lstStyle/>
          <a:p>
            <a:r>
              <a:rPr lang="en-IN" sz="4800" b="1" dirty="0">
                <a:latin typeface="Times New Roman" panose="02020603050405020304" pitchFamily="18" charset="0"/>
                <a:cs typeface="Times New Roman" panose="02020603050405020304" pitchFamily="18" charset="0"/>
              </a:rPr>
              <a:t>#include &lt;</a:t>
            </a:r>
            <a:r>
              <a:rPr lang="en-IN" sz="4800" b="1" dirty="0" err="1">
                <a:latin typeface="Times New Roman" panose="02020603050405020304" pitchFamily="18" charset="0"/>
                <a:cs typeface="Times New Roman" panose="02020603050405020304" pitchFamily="18" charset="0"/>
              </a:rPr>
              <a:t>stdio.h</a:t>
            </a:r>
            <a:r>
              <a:rPr lang="en-IN" sz="4800" b="1" dirty="0">
                <a:latin typeface="Times New Roman" panose="02020603050405020304" pitchFamily="18" charset="0"/>
                <a:cs typeface="Times New Roman" panose="02020603050405020304" pitchFamily="18" charset="0"/>
              </a:rPr>
              <a:t>&gt;</a:t>
            </a:r>
          </a:p>
          <a:p>
            <a:r>
              <a:rPr lang="en-IN" sz="4800" b="1" dirty="0">
                <a:latin typeface="Times New Roman" panose="02020603050405020304" pitchFamily="18" charset="0"/>
                <a:cs typeface="Times New Roman" panose="02020603050405020304" pitchFamily="18" charset="0"/>
              </a:rPr>
              <a:t>#include &lt;</a:t>
            </a:r>
            <a:r>
              <a:rPr lang="en-IN" sz="4800" b="1" dirty="0" err="1">
                <a:latin typeface="Times New Roman" panose="02020603050405020304" pitchFamily="18" charset="0"/>
                <a:cs typeface="Times New Roman" panose="02020603050405020304" pitchFamily="18" charset="0"/>
              </a:rPr>
              <a:t>stdlib.h</a:t>
            </a:r>
            <a:r>
              <a:rPr lang="en-IN" sz="4800" b="1" dirty="0">
                <a:latin typeface="Times New Roman" panose="02020603050405020304" pitchFamily="18" charset="0"/>
                <a:cs typeface="Times New Roman" panose="02020603050405020304" pitchFamily="18" charset="0"/>
              </a:rPr>
              <a:t>&gt;</a:t>
            </a:r>
          </a:p>
          <a:p>
            <a:r>
              <a:rPr lang="en-IN" sz="4800" b="1" dirty="0">
                <a:latin typeface="Times New Roman" panose="02020603050405020304" pitchFamily="18" charset="0"/>
                <a:cs typeface="Times New Roman" panose="02020603050405020304" pitchFamily="18" charset="0"/>
              </a:rPr>
              <a:t>#include &lt;</a:t>
            </a:r>
            <a:r>
              <a:rPr lang="en-IN" sz="4800" b="1" dirty="0" err="1">
                <a:latin typeface="Times New Roman" panose="02020603050405020304" pitchFamily="18" charset="0"/>
                <a:cs typeface="Times New Roman" panose="02020603050405020304" pitchFamily="18" charset="0"/>
              </a:rPr>
              <a:t>unistd.h</a:t>
            </a:r>
            <a:r>
              <a:rPr lang="en-IN" sz="4800" b="1" dirty="0">
                <a:latin typeface="Times New Roman" panose="02020603050405020304" pitchFamily="18" charset="0"/>
                <a:cs typeface="Times New Roman" panose="02020603050405020304" pitchFamily="18" charset="0"/>
              </a:rPr>
              <a:t>&gt;</a:t>
            </a:r>
          </a:p>
          <a:p>
            <a:r>
              <a:rPr lang="en-IN" sz="4800" b="1" dirty="0">
                <a:latin typeface="Times New Roman" panose="02020603050405020304" pitchFamily="18" charset="0"/>
                <a:cs typeface="Times New Roman" panose="02020603050405020304" pitchFamily="18" charset="0"/>
              </a:rPr>
              <a:t>int main() {</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pid_t</a:t>
            </a:r>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pid</a:t>
            </a:r>
            <a:r>
              <a:rPr lang="en-IN" sz="4800" b="1" dirty="0">
                <a:latin typeface="Times New Roman" panose="02020603050405020304" pitchFamily="18" charset="0"/>
                <a:cs typeface="Times New Roman" panose="02020603050405020304" pitchFamily="18" charset="0"/>
              </a:rPr>
              <a:t> = fork();  // Create a new process</a:t>
            </a:r>
          </a:p>
          <a:p>
            <a:r>
              <a:rPr lang="en-IN" sz="4800" b="1">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if (</a:t>
            </a:r>
            <a:r>
              <a:rPr lang="en-IN" sz="4800" b="1" dirty="0" err="1">
                <a:latin typeface="Times New Roman" panose="02020603050405020304" pitchFamily="18" charset="0"/>
                <a:cs typeface="Times New Roman" panose="02020603050405020304" pitchFamily="18" charset="0"/>
              </a:rPr>
              <a:t>pid</a:t>
            </a:r>
            <a:r>
              <a:rPr lang="en-IN" sz="4800" b="1" dirty="0">
                <a:latin typeface="Times New Roman" panose="02020603050405020304" pitchFamily="18" charset="0"/>
                <a:cs typeface="Times New Roman" panose="02020603050405020304" pitchFamily="18" charset="0"/>
              </a:rPr>
              <a:t> == 0) {</a:t>
            </a:r>
          </a:p>
          <a:p>
            <a:r>
              <a:rPr lang="en-IN" sz="4800" b="1" dirty="0">
                <a:latin typeface="Times New Roman" panose="02020603050405020304" pitchFamily="18" charset="0"/>
                <a:cs typeface="Times New Roman" panose="02020603050405020304" pitchFamily="18" charset="0"/>
              </a:rPr>
              <a:t>        // This is the child process</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printf</a:t>
            </a:r>
            <a:r>
              <a:rPr lang="en-IN" sz="4800" b="1" dirty="0">
                <a:latin typeface="Times New Roman" panose="02020603050405020304" pitchFamily="18" charset="0"/>
                <a:cs typeface="Times New Roman" panose="02020603050405020304" pitchFamily="18" charset="0"/>
              </a:rPr>
              <a:t>("Child process: Executing 'ls' command\n");</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execlp</a:t>
            </a:r>
            <a:r>
              <a:rPr lang="en-IN" sz="4800" b="1" dirty="0">
                <a:latin typeface="Times New Roman" panose="02020603050405020304" pitchFamily="18" charset="0"/>
                <a:cs typeface="Times New Roman" panose="02020603050405020304" pitchFamily="18" charset="0"/>
              </a:rPr>
              <a:t>("ls", "ls", NULL);  // Replace the child process with 'ls'</a:t>
            </a:r>
          </a:p>
          <a:p>
            <a:r>
              <a:rPr lang="en-IN" sz="4800" b="1" dirty="0">
                <a:latin typeface="Times New Roman" panose="02020603050405020304" pitchFamily="18" charset="0"/>
                <a:cs typeface="Times New Roman" panose="02020603050405020304" pitchFamily="18" charset="0"/>
              </a:rPr>
              <a:t>    } else if (</a:t>
            </a:r>
            <a:r>
              <a:rPr lang="en-IN" sz="4800" b="1" dirty="0" err="1">
                <a:latin typeface="Times New Roman" panose="02020603050405020304" pitchFamily="18" charset="0"/>
                <a:cs typeface="Times New Roman" panose="02020603050405020304" pitchFamily="18" charset="0"/>
              </a:rPr>
              <a:t>pid</a:t>
            </a:r>
            <a:r>
              <a:rPr lang="en-IN" sz="4800" b="1" dirty="0">
                <a:latin typeface="Times New Roman" panose="02020603050405020304" pitchFamily="18" charset="0"/>
                <a:cs typeface="Times New Roman" panose="02020603050405020304" pitchFamily="18" charset="0"/>
              </a:rPr>
              <a:t> &gt; 0) {</a:t>
            </a:r>
          </a:p>
          <a:p>
            <a:r>
              <a:rPr lang="en-IN" sz="4800" b="1" dirty="0">
                <a:latin typeface="Times New Roman" panose="02020603050405020304" pitchFamily="18" charset="0"/>
                <a:cs typeface="Times New Roman" panose="02020603050405020304" pitchFamily="18" charset="0"/>
              </a:rPr>
              <a:t>        // This is the parent process</a:t>
            </a:r>
          </a:p>
          <a:p>
            <a:r>
              <a:rPr lang="en-IN" sz="4800" b="1" dirty="0">
                <a:latin typeface="Times New Roman" panose="02020603050405020304" pitchFamily="18" charset="0"/>
                <a:cs typeface="Times New Roman" panose="02020603050405020304" pitchFamily="18" charset="0"/>
              </a:rPr>
              <a:t>        wait(NULL);  // Wait for the child to terminate</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printf</a:t>
            </a:r>
            <a:r>
              <a:rPr lang="en-IN" sz="4800" b="1" dirty="0">
                <a:latin typeface="Times New Roman" panose="02020603050405020304" pitchFamily="18" charset="0"/>
                <a:cs typeface="Times New Roman" panose="02020603050405020304" pitchFamily="18" charset="0"/>
              </a:rPr>
              <a:t>("Parent process: Child terminated\n");</a:t>
            </a:r>
          </a:p>
          <a:p>
            <a:r>
              <a:rPr lang="en-IN" sz="4800" b="1" dirty="0">
                <a:latin typeface="Times New Roman" panose="02020603050405020304" pitchFamily="18" charset="0"/>
                <a:cs typeface="Times New Roman" panose="02020603050405020304" pitchFamily="18" charset="0"/>
              </a:rPr>
              <a:t>    } else {</a:t>
            </a:r>
          </a:p>
          <a:p>
            <a:r>
              <a:rPr lang="en-IN" sz="4800" b="1" dirty="0">
                <a:latin typeface="Times New Roman" panose="02020603050405020304" pitchFamily="18" charset="0"/>
                <a:cs typeface="Times New Roman" panose="02020603050405020304" pitchFamily="18" charset="0"/>
              </a:rPr>
              <a:t>        // Error handling</a:t>
            </a:r>
          </a:p>
          <a:p>
            <a:r>
              <a:rPr lang="en-IN" sz="4800" b="1" dirty="0">
                <a:latin typeface="Times New Roman" panose="02020603050405020304" pitchFamily="18" charset="0"/>
                <a:cs typeface="Times New Roman" panose="02020603050405020304" pitchFamily="18" charset="0"/>
              </a:rPr>
              <a:t>        </a:t>
            </a:r>
            <a:r>
              <a:rPr lang="en-IN" sz="4800" b="1" dirty="0" err="1">
                <a:latin typeface="Times New Roman" panose="02020603050405020304" pitchFamily="18" charset="0"/>
                <a:cs typeface="Times New Roman" panose="02020603050405020304" pitchFamily="18" charset="0"/>
              </a:rPr>
              <a:t>perror</a:t>
            </a:r>
            <a:r>
              <a:rPr lang="en-IN" sz="4800" b="1" dirty="0">
                <a:latin typeface="Times New Roman" panose="02020603050405020304" pitchFamily="18" charset="0"/>
                <a:cs typeface="Times New Roman" panose="02020603050405020304" pitchFamily="18" charset="0"/>
              </a:rPr>
              <a:t>("fork");</a:t>
            </a:r>
          </a:p>
          <a:p>
            <a:r>
              <a:rPr lang="en-IN" sz="4800" b="1" dirty="0">
                <a:latin typeface="Times New Roman" panose="02020603050405020304" pitchFamily="18" charset="0"/>
                <a:cs typeface="Times New Roman" panose="02020603050405020304" pitchFamily="18" charset="0"/>
              </a:rPr>
              <a:t>        exit(1);</a:t>
            </a:r>
          </a:p>
          <a:p>
            <a:r>
              <a:rPr lang="en-IN" sz="4800" b="1" dirty="0">
                <a:latin typeface="Times New Roman" panose="02020603050405020304" pitchFamily="18" charset="0"/>
                <a:cs typeface="Times New Roman" panose="02020603050405020304" pitchFamily="18" charset="0"/>
              </a:rPr>
              <a:t>    }</a:t>
            </a:r>
          </a:p>
          <a:p>
            <a:r>
              <a:rPr lang="en-IN" sz="4800" b="1" dirty="0">
                <a:latin typeface="Times New Roman" panose="02020603050405020304" pitchFamily="18" charset="0"/>
                <a:cs typeface="Times New Roman" panose="02020603050405020304" pitchFamily="18" charset="0"/>
              </a:rPr>
              <a:t>    return 0;</a:t>
            </a:r>
          </a:p>
          <a:p>
            <a:r>
              <a:rPr lang="en-IN" sz="4800" b="1"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4369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0F10-FF47-4900-8FCD-AA568ED2D2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38BAD8-0283-42A7-B3B2-7A22D6C8499A}"/>
              </a:ext>
            </a:extLst>
          </p:cNvPr>
          <p:cNvSpPr>
            <a:spLocks noGrp="1"/>
          </p:cNvSpPr>
          <p:nvPr>
            <p:ph idx="1"/>
          </p:nvPr>
        </p:nvSpPr>
        <p:spPr/>
        <p:txBody>
          <a:bodyPr>
            <a:normAutofit/>
          </a:bodyPr>
          <a:lstStyle/>
          <a:p>
            <a:r>
              <a:rPr lang="en-US" sz="1800" dirty="0" err="1">
                <a:latin typeface="Times New Roman" panose="02020603050405020304" pitchFamily="18" charset="0"/>
                <a:cs typeface="Times New Roman" panose="02020603050405020304" pitchFamily="18" charset="0"/>
              </a:rPr>
              <a:t>execlp</a:t>
            </a:r>
            <a:r>
              <a:rPr lang="en-US" sz="1800" dirty="0">
                <a:latin typeface="Times New Roman" panose="02020603050405020304" pitchFamily="18" charset="0"/>
                <a:cs typeface="Times New Roman" panose="02020603050405020304" pitchFamily="18" charset="0"/>
              </a:rPr>
              <a:t>("ls", "ls", NULL):</a:t>
            </a:r>
          </a:p>
          <a:p>
            <a:r>
              <a:rPr lang="en-US" sz="1800" dirty="0">
                <a:latin typeface="Times New Roman" panose="02020603050405020304" pitchFamily="18" charset="0"/>
                <a:cs typeface="Times New Roman" panose="02020603050405020304" pitchFamily="18" charset="0"/>
              </a:rPr>
              <a:t>First parameter (file): "ls" — the name of the program to execute.</a:t>
            </a:r>
          </a:p>
          <a:p>
            <a:r>
              <a:rPr lang="en-US" sz="1800" dirty="0">
                <a:latin typeface="Times New Roman" panose="02020603050405020304" pitchFamily="18" charset="0"/>
                <a:cs typeface="Times New Roman" panose="02020603050405020304" pitchFamily="18" charset="0"/>
              </a:rPr>
              <a:t>Second parameter (</a:t>
            </a:r>
            <a:r>
              <a:rPr lang="en-US" sz="1800" dirty="0" err="1">
                <a:latin typeface="Times New Roman" panose="02020603050405020304" pitchFamily="18" charset="0"/>
                <a:cs typeface="Times New Roman" panose="02020603050405020304" pitchFamily="18" charset="0"/>
              </a:rPr>
              <a:t>arg</a:t>
            </a:r>
            <a:r>
              <a:rPr lang="en-US" sz="1800" dirty="0">
                <a:latin typeface="Times New Roman" panose="02020603050405020304" pitchFamily="18" charset="0"/>
                <a:cs typeface="Times New Roman" panose="02020603050405020304" pitchFamily="18" charset="0"/>
              </a:rPr>
              <a:t>): "ls" — the first argument to the program (by convention, this is the program name itself).</a:t>
            </a:r>
          </a:p>
          <a:p>
            <a:r>
              <a:rPr lang="en-US" sz="1800" dirty="0" err="1">
                <a:latin typeface="Times New Roman" panose="02020603050405020304" pitchFamily="18" charset="0"/>
                <a:cs typeface="Times New Roman" panose="02020603050405020304" pitchFamily="18" charset="0"/>
              </a:rPr>
              <a:t>hird</a:t>
            </a:r>
            <a:r>
              <a:rPr lang="en-US" sz="1800" dirty="0">
                <a:latin typeface="Times New Roman" panose="02020603050405020304" pitchFamily="18" charset="0"/>
                <a:cs typeface="Times New Roman" panose="02020603050405020304" pitchFamily="18" charset="0"/>
              </a:rPr>
              <a:t> parameter (NULL): Marks the end of the argument list.</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execlp</a:t>
            </a:r>
            <a:r>
              <a:rPr lang="en-US" sz="1800" dirty="0">
                <a:latin typeface="Times New Roman" panose="02020603050405020304" pitchFamily="18" charset="0"/>
                <a:cs typeface="Times New Roman" panose="02020603050405020304" pitchFamily="18" charset="0"/>
              </a:rPr>
              <a:t>() function will search for the executable ls in the system's PATH, replace the current process with ls, and pass "ls" as the first argument to ls (which is the standard convention).</a:t>
            </a:r>
          </a:p>
          <a:p>
            <a:r>
              <a:rPr lang="en-US" sz="1800" dirty="0">
                <a:latin typeface="Times New Roman" panose="02020603050405020304" pitchFamily="18" charset="0"/>
                <a:cs typeface="Times New Roman" panose="02020603050405020304" pitchFamily="18" charset="0"/>
              </a:rPr>
              <a:t> The program ls will then execute and show the contents of the directory (or the standard output depending on how it is called). </a:t>
            </a:r>
          </a:p>
          <a:p>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execlp</a:t>
            </a:r>
            <a:r>
              <a:rPr lang="en-US" sz="1800" dirty="0">
                <a:latin typeface="Times New Roman" panose="02020603050405020304" pitchFamily="18" charset="0"/>
                <a:cs typeface="Times New Roman" panose="02020603050405020304" pitchFamily="18" charset="0"/>
              </a:rPr>
              <a:t>() fails (e.g., if the program ls is not found), it returns -1, and an error message can be retrieved using </a:t>
            </a:r>
            <a:r>
              <a:rPr lang="en-US" sz="1800" dirty="0" err="1">
                <a:latin typeface="Times New Roman" panose="02020603050405020304" pitchFamily="18" charset="0"/>
                <a:cs typeface="Times New Roman" panose="02020603050405020304" pitchFamily="18" charset="0"/>
              </a:rPr>
              <a:t>perror</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07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2140-625A-49D8-A910-2E4EC8273F7C}"/>
              </a:ext>
            </a:extLst>
          </p:cNvPr>
          <p:cNvSpPr>
            <a:spLocks noGrp="1"/>
          </p:cNvSpPr>
          <p:nvPr>
            <p:ph type="title"/>
          </p:nvPr>
        </p:nvSpPr>
        <p:spPr/>
        <p:txBody>
          <a:bodyPr/>
          <a:lstStyle/>
          <a:p>
            <a:endParaRPr lang="en-IN"/>
          </a:p>
        </p:txBody>
      </p:sp>
      <p:sp>
        <p:nvSpPr>
          <p:cNvPr id="5" name="Rectangle 2">
            <a:extLst>
              <a:ext uri="{FF2B5EF4-FFF2-40B4-BE49-F238E27FC236}">
                <a16:creationId xmlns:a16="http://schemas.microsoft.com/office/drawing/2014/main" id="{86CDC7BC-5096-48B0-8AAE-FC69425193CE}"/>
              </a:ext>
            </a:extLst>
          </p:cNvPr>
          <p:cNvSpPr>
            <a:spLocks noGrp="1" noChangeArrowheads="1"/>
          </p:cNvSpPr>
          <p:nvPr>
            <p:ph idx="1"/>
          </p:nvPr>
        </p:nvSpPr>
        <p:spPr bwMode="auto">
          <a:xfrm>
            <a:off x="838200" y="2140790"/>
            <a:ext cx="9982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Unix can be in one of several states at any given time, and these states are typically represented as part of a process state diagram. The common process states in Unix are: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 is being created. This is the state immediately after the process has been created by the operating system, but before it begins execution.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 is ready to run and is waiting for the CPU to be assigned to it. It’s in a queue (called the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ready queue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operating system will schedule it for execution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soon as it gets CPU 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Running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 is currently being executed by the CPU. This state can be interrupted or preempted, especially in multitasking systems, where the CPU may be switched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between different processes.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Waiting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 is waiting for an event to occur (like I/O completion or a signal). During this time, it is not ready to run and is blocked until the event it is waiting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happens.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Terminated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Zombie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process has finished executing but is still in the system because its parent process has not yet read its exit status. The process is technically finished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still occupies a small amount of system resources (like process ID) until the parent calls wait() to retrieve its exit status.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Suspended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Stopped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state occurs when a process has been paused or suspended. This could be due to signals like SIGSTOP or a manual suspension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using the kill command to stop a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931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EDB1-758F-43F1-8FE8-16BE5A1150D0}"/>
              </a:ext>
            </a:extLst>
          </p:cNvPr>
          <p:cNvSpPr>
            <a:spLocks noGrp="1"/>
          </p:cNvSpPr>
          <p:nvPr>
            <p:ph type="title"/>
          </p:nvPr>
        </p:nvSpPr>
        <p:spPr>
          <a:xfrm>
            <a:off x="838200" y="365125"/>
            <a:ext cx="10515600" cy="5238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3B438EA-1553-48C9-949E-1CF8DC28B488}"/>
              </a:ext>
            </a:extLst>
          </p:cNvPr>
          <p:cNvSpPr>
            <a:spLocks noGrp="1"/>
          </p:cNvSpPr>
          <p:nvPr>
            <p:ph idx="1"/>
          </p:nvPr>
        </p:nvSpPr>
        <p:spPr>
          <a:xfrm>
            <a:off x="838200" y="1219200"/>
            <a:ext cx="10515600" cy="4957763"/>
          </a:xfrm>
        </p:spPr>
        <p:txBody>
          <a:bodyPr>
            <a:normAutofit/>
          </a:bodyPr>
          <a:lstStyle/>
          <a:p>
            <a:r>
              <a:rPr lang="en-US" sz="1600" dirty="0">
                <a:latin typeface="Times New Roman" panose="02020603050405020304" pitchFamily="18" charset="0"/>
                <a:cs typeface="Times New Roman" panose="02020603050405020304" pitchFamily="18" charset="0"/>
              </a:rPr>
              <a:t>In a Unix-like operating system, a parent process is a process that creates one or more child processes.</a:t>
            </a:r>
          </a:p>
          <a:p>
            <a:r>
              <a:rPr lang="en-US" sz="1600" dirty="0">
                <a:latin typeface="Times New Roman" panose="02020603050405020304" pitchFamily="18" charset="0"/>
                <a:cs typeface="Times New Roman" panose="02020603050405020304" pitchFamily="18" charset="0"/>
              </a:rPr>
              <a:t> The relationship between parent and child processes is a fundamental concept in process management.</a:t>
            </a:r>
          </a:p>
          <a:p>
            <a:r>
              <a:rPr lang="en-US" sz="1600" dirty="0">
                <a:latin typeface="Times New Roman" panose="02020603050405020304" pitchFamily="18" charset="0"/>
                <a:cs typeface="Times New Roman" panose="02020603050405020304" pitchFamily="18" charset="0"/>
              </a:rPr>
              <a:t>Key Characteristics of Parent </a:t>
            </a:r>
            <a:r>
              <a:rPr lang="en-US" sz="1600" dirty="0" err="1">
                <a:latin typeface="Times New Roman" panose="02020603050405020304" pitchFamily="18" charset="0"/>
                <a:cs typeface="Times New Roman" panose="02020603050405020304" pitchFamily="18" charset="0"/>
              </a:rPr>
              <a:t>ProcessesProcess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Creation:A</a:t>
            </a:r>
            <a:r>
              <a:rPr lang="en-US" sz="1600" dirty="0">
                <a:latin typeface="Times New Roman" panose="02020603050405020304" pitchFamily="18" charset="0"/>
                <a:cs typeface="Times New Roman" panose="02020603050405020304" pitchFamily="18" charset="0"/>
              </a:rPr>
              <a:t> parent process creates child processes through system calls like fork() or clone(). </a:t>
            </a:r>
          </a:p>
          <a:p>
            <a:r>
              <a:rPr lang="en-US" sz="1600" dirty="0">
                <a:latin typeface="Times New Roman" panose="02020603050405020304" pitchFamily="18" charset="0"/>
                <a:cs typeface="Times New Roman" panose="02020603050405020304" pitchFamily="18" charset="0"/>
              </a:rPr>
              <a:t>The fork() system call is the most common method for creating a new process in Unix-like systems. When a process calls fork(), it creates an almost identical copy of itself, known as a child process.</a:t>
            </a:r>
          </a:p>
          <a:p>
            <a:r>
              <a:rPr lang="en-US" sz="1600" dirty="0">
                <a:latin typeface="Times New Roman" panose="02020603050405020304" pitchFamily="18" charset="0"/>
                <a:cs typeface="Times New Roman" panose="02020603050405020304" pitchFamily="18" charset="0"/>
              </a:rPr>
              <a:t>Parent-Child </a:t>
            </a:r>
            <a:r>
              <a:rPr lang="en-US" sz="1600" dirty="0" err="1">
                <a:latin typeface="Times New Roman" panose="02020603050405020304" pitchFamily="18" charset="0"/>
                <a:cs typeface="Times New Roman" panose="02020603050405020304" pitchFamily="18" charset="0"/>
              </a:rPr>
              <a:t>Relationship:Every</a:t>
            </a:r>
            <a:r>
              <a:rPr lang="en-US" sz="1600" dirty="0">
                <a:latin typeface="Times New Roman" panose="02020603050405020304" pitchFamily="18" charset="0"/>
                <a:cs typeface="Times New Roman" panose="02020603050405020304" pitchFamily="18" charset="0"/>
              </a:rPr>
              <a:t> process in a Unix-like system has a parent process except for the initial process (usually the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process with PID 1).</a:t>
            </a:r>
          </a:p>
          <a:p>
            <a:r>
              <a:rPr lang="en-US" sz="1600" dirty="0">
                <a:latin typeface="Times New Roman" panose="02020603050405020304" pitchFamily="18" charset="0"/>
                <a:cs typeface="Times New Roman" panose="02020603050405020304" pitchFamily="18" charset="0"/>
              </a:rPr>
              <a:t>The child process inherits certain properties from the parent process, such as the environment, open file descriptors, and resource limits. </a:t>
            </a:r>
          </a:p>
          <a:p>
            <a:r>
              <a:rPr lang="en-US" sz="1600" dirty="0">
                <a:latin typeface="Times New Roman" panose="02020603050405020304" pitchFamily="18" charset="0"/>
                <a:cs typeface="Times New Roman" panose="02020603050405020304" pitchFamily="18" charset="0"/>
              </a:rPr>
              <a:t>The child can run independently of the parent once created.</a:t>
            </a:r>
          </a:p>
          <a:p>
            <a:r>
              <a:rPr lang="en-US" sz="1600" dirty="0">
                <a:latin typeface="Times New Roman" panose="02020603050405020304" pitchFamily="18" charset="0"/>
                <a:cs typeface="Times New Roman" panose="02020603050405020304" pitchFamily="18" charset="0"/>
              </a:rPr>
              <a:t>Process ID (PID) and Parent Process ID (PPID):Every process in a Unix-like system has a unique identifier called a PID (Process ID).</a:t>
            </a:r>
          </a:p>
          <a:p>
            <a:r>
              <a:rPr lang="en-US" sz="1600" dirty="0">
                <a:latin typeface="Times New Roman" panose="02020603050405020304" pitchFamily="18" charset="0"/>
                <a:cs typeface="Times New Roman" panose="02020603050405020304" pitchFamily="18" charset="0"/>
              </a:rPr>
              <a:t>Each process also has a Parent Process ID (PPID) that identifies its parent process. </a:t>
            </a:r>
          </a:p>
          <a:p>
            <a:r>
              <a:rPr lang="en-US" sz="1600" dirty="0">
                <a:latin typeface="Times New Roman" panose="02020603050405020304" pitchFamily="18" charset="0"/>
                <a:cs typeface="Times New Roman" panose="02020603050405020304" pitchFamily="18" charset="0"/>
              </a:rPr>
              <a:t>The PPID of a process is the PID of the process that created </a:t>
            </a:r>
            <a:r>
              <a:rPr lang="en-US" sz="1600" dirty="0" err="1">
                <a:latin typeface="Times New Roman" panose="02020603050405020304" pitchFamily="18" charset="0"/>
                <a:cs typeface="Times New Roman" panose="02020603050405020304" pitchFamily="18" charset="0"/>
              </a:rPr>
              <a:t>it.You</a:t>
            </a:r>
            <a:r>
              <a:rPr lang="en-US" sz="1600" dirty="0">
                <a:latin typeface="Times New Roman" panose="02020603050405020304" pitchFamily="18" charset="0"/>
                <a:cs typeface="Times New Roman" panose="02020603050405020304" pitchFamily="18" charset="0"/>
              </a:rPr>
              <a:t> can view the PID and PPID of processes using the </a:t>
            </a:r>
            <a:r>
              <a:rPr lang="en-US" sz="1600" dirty="0" err="1">
                <a:latin typeface="Times New Roman" panose="02020603050405020304" pitchFamily="18" charset="0"/>
                <a:cs typeface="Times New Roman" panose="02020603050405020304" pitchFamily="18" charset="0"/>
              </a:rPr>
              <a:t>ps</a:t>
            </a:r>
            <a:r>
              <a:rPr lang="en-US" sz="1600" dirty="0">
                <a:latin typeface="Times New Roman" panose="02020603050405020304" pitchFamily="18" charset="0"/>
                <a:cs typeface="Times New Roman" panose="02020603050405020304" pitchFamily="18" charset="0"/>
              </a:rPr>
              <a:t> or top commands in Unix/Linux systems.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21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EC5D-1BE9-41EF-94D2-913EB2DF76DE}"/>
              </a:ext>
            </a:extLst>
          </p:cNvPr>
          <p:cNvSpPr>
            <a:spLocks noGrp="1"/>
          </p:cNvSpPr>
          <p:nvPr>
            <p:ph type="title"/>
          </p:nvPr>
        </p:nvSpPr>
        <p:spPr>
          <a:xfrm>
            <a:off x="838200" y="365125"/>
            <a:ext cx="10515600" cy="4476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9240E72-A2B1-42BA-A88C-D87D6BBDD462}"/>
              </a:ext>
            </a:extLst>
          </p:cNvPr>
          <p:cNvSpPr>
            <a:spLocks noGrp="1"/>
          </p:cNvSpPr>
          <p:nvPr>
            <p:ph idx="1"/>
          </p:nvPr>
        </p:nvSpPr>
        <p:spPr>
          <a:xfrm>
            <a:off x="838200" y="956733"/>
            <a:ext cx="10515600" cy="5220230"/>
          </a:xfrm>
        </p:spPr>
        <p:txBody>
          <a:bodyPr>
            <a:normAutofit/>
          </a:bodyPr>
          <a:lstStyle/>
          <a:p>
            <a:r>
              <a:rPr lang="en-US" sz="1600" b="1" dirty="0">
                <a:latin typeface="Times New Roman" panose="02020603050405020304" pitchFamily="18" charset="0"/>
                <a:cs typeface="Times New Roman" panose="02020603050405020304" pitchFamily="18" charset="0"/>
              </a:rPr>
              <a:t>Parent Process Responsibilities:</a:t>
            </a:r>
          </a:p>
          <a:p>
            <a:r>
              <a:rPr lang="en-US" sz="1600" dirty="0">
                <a:latin typeface="Times New Roman" panose="02020603050405020304" pitchFamily="18" charset="0"/>
                <a:cs typeface="Times New Roman" panose="02020603050405020304" pitchFamily="18" charset="0"/>
              </a:rPr>
              <a:t>Monitoring Child Processes: The parent process may need to monitor the execution of its child processes, either by waiting for them to finish or periodically checking their status.</a:t>
            </a:r>
          </a:p>
          <a:p>
            <a:r>
              <a:rPr lang="en-US" sz="1600" dirty="0">
                <a:latin typeface="Times New Roman" panose="02020603050405020304" pitchFamily="18" charset="0"/>
                <a:cs typeface="Times New Roman" panose="02020603050405020304" pitchFamily="18" charset="0"/>
              </a:rPr>
              <a:t>Resource Management: The parent is responsible for reclaiming resources associated with its child processes once they finish execution. This happens through a system call called wait() or </a:t>
            </a:r>
            <a:r>
              <a:rPr lang="en-US" sz="1600" dirty="0" err="1">
                <a:latin typeface="Times New Roman" panose="02020603050405020304" pitchFamily="18" charset="0"/>
                <a:cs typeface="Times New Roman" panose="02020603050405020304" pitchFamily="18" charset="0"/>
              </a:rPr>
              <a:t>waitpid</a:t>
            </a:r>
            <a:r>
              <a:rPr lang="en-US" sz="1600" dirty="0">
                <a:latin typeface="Times New Roman" panose="02020603050405020304" pitchFamily="18" charset="0"/>
                <a:cs typeface="Times New Roman" panose="02020603050405020304" pitchFamily="18" charset="0"/>
              </a:rPr>
              <a:t>(), which allows the parent to collect the exit status of the child.</a:t>
            </a:r>
          </a:p>
          <a:p>
            <a:r>
              <a:rPr lang="en-US" sz="1600" dirty="0">
                <a:latin typeface="Times New Roman" panose="02020603050405020304" pitchFamily="18" charset="0"/>
                <a:cs typeface="Times New Roman" panose="02020603050405020304" pitchFamily="18" charset="0"/>
              </a:rPr>
              <a:t>Zombie Processes: If a child process terminates and the parent fails to read the child's exit status, the child remains in a zombie state. The parent is expected to call wait() to clean up the child process and remove it from the process table.</a:t>
            </a:r>
          </a:p>
          <a:p>
            <a:r>
              <a:rPr lang="en-US" sz="1600" b="1" dirty="0">
                <a:latin typeface="Times New Roman" panose="02020603050405020304" pitchFamily="18" charset="0"/>
                <a:cs typeface="Times New Roman" panose="02020603050405020304" pitchFamily="18" charset="0"/>
              </a:rPr>
              <a:t>Termination:</a:t>
            </a:r>
          </a:p>
          <a:p>
            <a:r>
              <a:rPr lang="en-US" sz="1600" dirty="0">
                <a:latin typeface="Times New Roman" panose="02020603050405020304" pitchFamily="18" charset="0"/>
                <a:cs typeface="Times New Roman" panose="02020603050405020304" pitchFamily="18" charset="0"/>
              </a:rPr>
              <a:t>When the parent process terminates, the system reassigns its child processes to a new parent, usually the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process (PID 1), in Unix-like </a:t>
            </a:r>
            <a:r>
              <a:rPr lang="en-US" sz="1600" dirty="0" err="1">
                <a:latin typeface="Times New Roman" panose="02020603050405020304" pitchFamily="18" charset="0"/>
                <a:cs typeface="Times New Roman" panose="02020603050405020304" pitchFamily="18" charset="0"/>
              </a:rPr>
              <a:t>systems.This</a:t>
            </a:r>
            <a:r>
              <a:rPr lang="en-US" sz="1600" dirty="0">
                <a:latin typeface="Times New Roman" panose="02020603050405020304" pitchFamily="18" charset="0"/>
                <a:cs typeface="Times New Roman" panose="02020603050405020304" pitchFamily="18" charset="0"/>
              </a:rPr>
              <a:t> is done to ensure that orphaned child processes are properly managed.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61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8953-E69D-44A9-9C73-C67C8043C6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FA5A0-5A5D-4591-9989-AD5BAC0A39C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this </a:t>
            </a:r>
            <a:r>
              <a:rPr lang="en-US" sz="1600" dirty="0" err="1">
                <a:latin typeface="Times New Roman" panose="02020603050405020304" pitchFamily="18" charset="0"/>
                <a:cs typeface="Times New Roman" panose="02020603050405020304" pitchFamily="18" charset="0"/>
              </a:rPr>
              <a:t>example:The</a:t>
            </a:r>
            <a:r>
              <a:rPr lang="en-US" sz="1600" dirty="0">
                <a:latin typeface="Times New Roman" panose="02020603050405020304" pitchFamily="18" charset="0"/>
                <a:cs typeface="Times New Roman" panose="02020603050405020304" pitchFamily="18" charset="0"/>
              </a:rPr>
              <a:t> parent process calls fork(), which creates a child process.</a:t>
            </a:r>
          </a:p>
          <a:p>
            <a:r>
              <a:rPr lang="en-US" sz="1600" dirty="0">
                <a:latin typeface="Times New Roman" panose="02020603050405020304" pitchFamily="18" charset="0"/>
                <a:cs typeface="Times New Roman" panose="02020603050405020304" pitchFamily="18" charset="0"/>
              </a:rPr>
              <a:t>The child process receives a return value of 0 from fork(), while the parent process receives the PID of the child.</a:t>
            </a:r>
          </a:p>
          <a:p>
            <a:r>
              <a:rPr lang="en-US" sz="1600" dirty="0">
                <a:latin typeface="Times New Roman" panose="02020603050405020304" pitchFamily="18" charset="0"/>
                <a:cs typeface="Times New Roman" panose="02020603050405020304" pitchFamily="18" charset="0"/>
              </a:rPr>
              <a:t>Each process prints its PID and the PPID (Parent Process ID).</a:t>
            </a:r>
          </a:p>
          <a:p>
            <a:r>
              <a:rPr lang="en-US" sz="1600" b="1" dirty="0">
                <a:latin typeface="Times New Roman" panose="02020603050405020304" pitchFamily="18" charset="0"/>
                <a:cs typeface="Times New Roman" panose="02020603050405020304" pitchFamily="18" charset="0"/>
              </a:rPr>
              <a:t>Parent Process Termination and Orphan Processes</a:t>
            </a:r>
          </a:p>
          <a:p>
            <a:r>
              <a:rPr lang="en-US" sz="1600" b="1" dirty="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the parent process terminates before the child process, the child becomes an orphan. </a:t>
            </a:r>
          </a:p>
          <a:p>
            <a:r>
              <a:rPr lang="en-US" sz="1600" dirty="0">
                <a:latin typeface="Times New Roman" panose="02020603050405020304" pitchFamily="18" charset="0"/>
                <a:cs typeface="Times New Roman" panose="02020603050405020304" pitchFamily="18" charset="0"/>
              </a:rPr>
              <a:t>In Unix-like systems, orphaned processes are adopted by the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process (with PID 1), which ensures they are properly cleaned up once they terminate.</a:t>
            </a:r>
          </a:p>
          <a:p>
            <a:r>
              <a:rPr lang="en-US" sz="1600" b="1" dirty="0">
                <a:latin typeface="Times New Roman" panose="02020603050405020304" pitchFamily="18" charset="0"/>
                <a:cs typeface="Times New Roman" panose="02020603050405020304" pitchFamily="18" charset="0"/>
              </a:rPr>
              <a:t>System Calls Involving Parent Processes </a:t>
            </a:r>
          </a:p>
          <a:p>
            <a:r>
              <a:rPr lang="en-US" sz="1600" dirty="0">
                <a:latin typeface="Times New Roman" panose="02020603050405020304" pitchFamily="18" charset="0"/>
                <a:cs typeface="Times New Roman" panose="02020603050405020304" pitchFamily="18" charset="0"/>
              </a:rPr>
              <a:t>fork(): Creates a new process (child) by duplicating the parent process.</a:t>
            </a:r>
          </a:p>
          <a:p>
            <a:r>
              <a:rPr lang="en-US" sz="1600" dirty="0">
                <a:latin typeface="Times New Roman" panose="02020603050405020304" pitchFamily="18" charset="0"/>
                <a:cs typeface="Times New Roman" panose="02020603050405020304" pitchFamily="18" charset="0"/>
              </a:rPr>
              <a:t>wait(): The parent process waits for the child process to finish and retrieves its exit status.</a:t>
            </a:r>
          </a:p>
          <a:p>
            <a:r>
              <a:rPr lang="en-US" sz="1600" dirty="0" err="1">
                <a:latin typeface="Times New Roman" panose="02020603050405020304" pitchFamily="18" charset="0"/>
                <a:cs typeface="Times New Roman" panose="02020603050405020304" pitchFamily="18" charset="0"/>
              </a:rPr>
              <a:t>waitpid</a:t>
            </a:r>
            <a:r>
              <a:rPr lang="en-US" sz="1600" dirty="0">
                <a:latin typeface="Times New Roman" panose="02020603050405020304" pitchFamily="18" charset="0"/>
                <a:cs typeface="Times New Roman" panose="02020603050405020304" pitchFamily="18" charset="0"/>
              </a:rPr>
              <a:t>(): Allows a parent process to wait for a specific child process by specifying its PID.</a:t>
            </a:r>
          </a:p>
          <a:p>
            <a:r>
              <a:rPr lang="en-US" sz="1600" dirty="0">
                <a:latin typeface="Times New Roman" panose="02020603050405020304" pitchFamily="18" charset="0"/>
                <a:cs typeface="Times New Roman" panose="02020603050405020304" pitchFamily="18" charset="0"/>
              </a:rPr>
              <a:t>exit():Terminates a process and passes an exit status to its parent.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09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C2A9-F103-4663-9D83-25E08E91D4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E4D932-3A0E-4CD4-B9D7-F14310C80B82}"/>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process</a:t>
            </a:r>
            <a:r>
              <a:rPr lang="en-US" sz="1800" dirty="0">
                <a:latin typeface="Times New Roman" panose="02020603050405020304" pitchFamily="18" charset="0"/>
                <a:cs typeface="Times New Roman" panose="02020603050405020304" pitchFamily="18" charset="0"/>
              </a:rPr>
              <a:t> in an operating system (OS) is a </a:t>
            </a:r>
            <a:r>
              <a:rPr lang="en-US" sz="1800" b="1" dirty="0">
                <a:latin typeface="Times New Roman" panose="02020603050405020304" pitchFamily="18" charset="0"/>
                <a:cs typeface="Times New Roman" panose="02020603050405020304" pitchFamily="18" charset="0"/>
              </a:rPr>
              <a:t>program in execution</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It is an instance of a program that is being executed by one or more threads. In simpler terms, a process is the unit of work in a system. </a:t>
            </a:r>
          </a:p>
          <a:p>
            <a:r>
              <a:rPr lang="en-US" sz="1800" dirty="0">
                <a:latin typeface="Times New Roman" panose="02020603050405020304" pitchFamily="18" charset="0"/>
                <a:cs typeface="Times New Roman" panose="02020603050405020304" pitchFamily="18" charset="0"/>
              </a:rPr>
              <a:t>It consists of the program code (also known as </a:t>
            </a:r>
            <a:r>
              <a:rPr lang="en-US" sz="1800" b="1" dirty="0">
                <a:latin typeface="Times New Roman" panose="02020603050405020304" pitchFamily="18" charset="0"/>
                <a:cs typeface="Times New Roman" panose="02020603050405020304" pitchFamily="18" charset="0"/>
              </a:rPr>
              <a:t>text section</a:t>
            </a:r>
            <a:r>
              <a:rPr lang="en-US" sz="1800" dirty="0">
                <a:latin typeface="Times New Roman" panose="02020603050405020304" pitchFamily="18" charset="0"/>
                <a:cs typeface="Times New Roman" panose="02020603050405020304" pitchFamily="18" charset="0"/>
              </a:rPr>
              <a:t>), data, and resources that the program uses during its execution.</a:t>
            </a:r>
          </a:p>
          <a:p>
            <a:r>
              <a:rPr lang="en-US" sz="1800" dirty="0">
                <a:latin typeface="Times New Roman" panose="02020603050405020304" pitchFamily="18" charset="0"/>
                <a:cs typeface="Times New Roman" panose="02020603050405020304" pitchFamily="18" charset="0"/>
              </a:rPr>
              <a:t>In Unix-like operating systems, processes are managed by the </a:t>
            </a:r>
            <a:r>
              <a:rPr lang="en-US" sz="1800" b="1" dirty="0">
                <a:latin typeface="Times New Roman" panose="02020603050405020304" pitchFamily="18" charset="0"/>
                <a:cs typeface="Times New Roman" panose="02020603050405020304" pitchFamily="18" charset="0"/>
              </a:rPr>
              <a:t>kernel</a:t>
            </a:r>
            <a:r>
              <a:rPr lang="en-US" sz="1800" dirty="0">
                <a:latin typeface="Times New Roman" panose="02020603050405020304" pitchFamily="18" charset="0"/>
                <a:cs typeface="Times New Roman" panose="02020603050405020304" pitchFamily="18" charset="0"/>
              </a:rPr>
              <a:t>, which is the core part of the OS responsible for controlling hardware resources and providing basic services for software.</a:t>
            </a:r>
          </a:p>
          <a:p>
            <a:pPr marL="0" indent="0">
              <a:buNone/>
            </a:pPr>
            <a:endParaRPr lang="en-IN" dirty="0"/>
          </a:p>
        </p:txBody>
      </p:sp>
    </p:spTree>
    <p:extLst>
      <p:ext uri="{BB962C8B-B14F-4D97-AF65-F5344CB8AC3E}">
        <p14:creationId xmlns:p14="http://schemas.microsoft.com/office/powerpoint/2010/main" val="3059217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B25A-44E0-4344-AFC3-B73D188C1B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3AC24C-79C3-493C-8191-FC5341ED1B5E}"/>
              </a:ext>
            </a:extLst>
          </p:cNvPr>
          <p:cNvSpPr>
            <a:spLocks noGrp="1"/>
          </p:cNvSpPr>
          <p:nvPr>
            <p:ph idx="1"/>
          </p:nvPr>
        </p:nvSpPr>
        <p:spPr/>
        <p:txBody>
          <a:bodyPr>
            <a:normAutofit/>
          </a:bodyPr>
          <a:lstStyle/>
          <a:p>
            <a:r>
              <a:rPr lang="en-US" sz="1600" b="1" dirty="0">
                <a:latin typeface="Times New Roman" panose="02020603050405020304" pitchFamily="18" charset="0"/>
                <a:cs typeface="Times New Roman" panose="02020603050405020304" pitchFamily="18" charset="0"/>
              </a:rPr>
              <a:t>Parent Process: </a:t>
            </a:r>
            <a:r>
              <a:rPr lang="en-US" sz="1600" dirty="0">
                <a:latin typeface="Times New Roman" panose="02020603050405020304" pitchFamily="18" charset="0"/>
                <a:cs typeface="Times New Roman" panose="02020603050405020304" pitchFamily="18" charset="0"/>
              </a:rPr>
              <a:t>A process that creates one or more child processes using system calls like fork().</a:t>
            </a:r>
          </a:p>
          <a:p>
            <a:r>
              <a:rPr lang="en-US" sz="1600" dirty="0">
                <a:latin typeface="Times New Roman" panose="02020603050405020304" pitchFamily="18" charset="0"/>
                <a:cs typeface="Times New Roman" panose="02020603050405020304" pitchFamily="18" charset="0"/>
              </a:rPr>
              <a:t>Child Process: A process created by the parent, inheriting resources and properties from it.</a:t>
            </a:r>
          </a:p>
          <a:p>
            <a:r>
              <a:rPr lang="en-US" sz="1600" dirty="0">
                <a:latin typeface="Times New Roman" panose="02020603050405020304" pitchFamily="18" charset="0"/>
                <a:cs typeface="Times New Roman" panose="02020603050405020304" pitchFamily="18" charset="0"/>
              </a:rPr>
              <a:t>Parent Process ID (PPID): Identifies the parent of a process, enabling communication and management between parent and child.</a:t>
            </a:r>
          </a:p>
          <a:p>
            <a:r>
              <a:rPr lang="en-US" sz="1600" dirty="0">
                <a:latin typeface="Times New Roman" panose="02020603050405020304" pitchFamily="18" charset="0"/>
                <a:cs typeface="Times New Roman" panose="02020603050405020304" pitchFamily="18" charset="0"/>
              </a:rPr>
              <a:t>Zombie Process: A child process that has finished execution but hasn’t been cleaned up by the parent.</a:t>
            </a:r>
          </a:p>
          <a:p>
            <a:r>
              <a:rPr lang="en-US" sz="1600" dirty="0">
                <a:latin typeface="Times New Roman" panose="02020603050405020304" pitchFamily="18" charset="0"/>
                <a:cs typeface="Times New Roman" panose="02020603050405020304" pitchFamily="18" charset="0"/>
              </a:rPr>
              <a:t>Orphan Process: A child process whose parent has terminated, typically adopted by the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process.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21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9018-5BD5-41DA-80A5-3ACD34B2E157}"/>
              </a:ext>
            </a:extLst>
          </p:cNvPr>
          <p:cNvSpPr>
            <a:spLocks noGrp="1"/>
          </p:cNvSpPr>
          <p:nvPr>
            <p:ph type="title"/>
          </p:nvPr>
        </p:nvSpPr>
        <p:spPr>
          <a:xfrm>
            <a:off x="838200" y="365126"/>
            <a:ext cx="10515600" cy="5408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491B06F-79E1-43C4-91D8-2BA00EB91BA6}"/>
              </a:ext>
            </a:extLst>
          </p:cNvPr>
          <p:cNvSpPr>
            <a:spLocks noGrp="1"/>
          </p:cNvSpPr>
          <p:nvPr>
            <p:ph idx="1"/>
          </p:nvPr>
        </p:nvSpPr>
        <p:spPr>
          <a:xfrm>
            <a:off x="838200" y="1168400"/>
            <a:ext cx="10515600" cy="5008563"/>
          </a:xfrm>
        </p:spPr>
        <p:txBody>
          <a:bodyPr>
            <a:normAutofit/>
          </a:bodyPr>
          <a:lstStyle/>
          <a:p>
            <a:r>
              <a:rPr lang="en-US" sz="1600" dirty="0">
                <a:latin typeface="Times New Roman" panose="02020603050405020304" pitchFamily="18" charset="0"/>
                <a:cs typeface="Times New Roman" panose="02020603050405020304" pitchFamily="18" charset="0"/>
              </a:rPr>
              <a:t>Zombie Process</a:t>
            </a:r>
          </a:p>
          <a:p>
            <a:r>
              <a:rPr lang="en-US" sz="1600" dirty="0">
                <a:latin typeface="Times New Roman" panose="02020603050405020304" pitchFamily="18" charset="0"/>
                <a:cs typeface="Times New Roman" panose="02020603050405020304" pitchFamily="18" charset="0"/>
              </a:rPr>
              <a:t>A Zombie process occurs when a child process terminates, but the parent process hasn't yet read its exit status using wait() or </a:t>
            </a:r>
            <a:r>
              <a:rPr lang="en-US" sz="1600" dirty="0" err="1">
                <a:latin typeface="Times New Roman" panose="02020603050405020304" pitchFamily="18" charset="0"/>
                <a:cs typeface="Times New Roman" panose="02020603050405020304" pitchFamily="18" charset="0"/>
              </a:rPr>
              <a:t>waitpid</a:t>
            </a:r>
            <a:r>
              <a:rPr lang="en-US" sz="1600" dirty="0">
                <a:latin typeface="Times New Roman" panose="02020603050405020304" pitchFamily="18" charset="0"/>
                <a:cs typeface="Times New Roman" panose="02020603050405020304" pitchFamily="18" charset="0"/>
              </a:rPr>
              <a:t>(). This leaves the child in the zombie state, occupying a process entry in the process table until the parent retrieves the exit status.</a:t>
            </a:r>
          </a:p>
          <a:p>
            <a:r>
              <a:rPr lang="en-US" sz="1600" dirty="0">
                <a:latin typeface="Times New Roman" panose="02020603050405020304" pitchFamily="18" charset="0"/>
                <a:cs typeface="Times New Roman" panose="02020603050405020304" pitchFamily="18" charset="0"/>
              </a:rPr>
              <a:t>Zombie Process Program Example</a:t>
            </a:r>
          </a:p>
          <a:p>
            <a:r>
              <a:rPr lang="en-US" sz="1600" dirty="0">
                <a:latin typeface="Times New Roman" panose="02020603050405020304" pitchFamily="18" charset="0"/>
                <a:cs typeface="Times New Roman" panose="02020603050405020304" pitchFamily="18" charset="0"/>
              </a:rPr>
              <a:t>In this example, we create a zombie process by having the parent process not call wait() after the child process terminates.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01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5FFD-4A22-465D-9D8B-AA83C61F3EB6}"/>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C72F33F-1484-4BB9-8D96-AE693D96D80E}"/>
              </a:ext>
            </a:extLst>
          </p:cNvPr>
          <p:cNvSpPr>
            <a:spLocks noGrp="1"/>
          </p:cNvSpPr>
          <p:nvPr>
            <p:ph idx="1"/>
          </p:nvPr>
        </p:nvSpPr>
        <p:spPr>
          <a:xfrm>
            <a:off x="838200" y="821266"/>
            <a:ext cx="10515600" cy="6036733"/>
          </a:xfrm>
        </p:spPr>
        <p:txBody>
          <a:bodyPr>
            <a:normAutofit fontScale="25000" lnSpcReduction="20000"/>
          </a:bodyPr>
          <a:lstStyle/>
          <a:p>
            <a:r>
              <a:rPr lang="en-US" sz="4000" dirty="0">
                <a:latin typeface="Times New Roman" panose="02020603050405020304" pitchFamily="18" charset="0"/>
                <a:cs typeface="Times New Roman" panose="02020603050405020304" pitchFamily="18" charset="0"/>
              </a:rPr>
              <a:t>#include &lt;</a:t>
            </a:r>
            <a:r>
              <a:rPr lang="en-US" sz="4000" dirty="0" err="1">
                <a:latin typeface="Times New Roman" panose="02020603050405020304" pitchFamily="18" charset="0"/>
                <a:cs typeface="Times New Roman" panose="02020603050405020304" pitchFamily="18" charset="0"/>
              </a:rPr>
              <a:t>stdio.h</a:t>
            </a:r>
            <a:r>
              <a:rPr lang="en-US" sz="4000" dirty="0">
                <a:latin typeface="Times New Roman" panose="02020603050405020304" pitchFamily="18" charset="0"/>
                <a:cs typeface="Times New Roman" panose="02020603050405020304" pitchFamily="18" charset="0"/>
              </a:rPr>
              <a:t>&gt;</a:t>
            </a:r>
          </a:p>
          <a:p>
            <a:r>
              <a:rPr lang="en-US" sz="4000" dirty="0">
                <a:latin typeface="Times New Roman" panose="02020603050405020304" pitchFamily="18" charset="0"/>
                <a:cs typeface="Times New Roman" panose="02020603050405020304" pitchFamily="18" charset="0"/>
              </a:rPr>
              <a:t>#include &lt;</a:t>
            </a:r>
            <a:r>
              <a:rPr lang="en-US" sz="4000" dirty="0" err="1">
                <a:latin typeface="Times New Roman" panose="02020603050405020304" pitchFamily="18" charset="0"/>
                <a:cs typeface="Times New Roman" panose="02020603050405020304" pitchFamily="18" charset="0"/>
              </a:rPr>
              <a:t>unistd.h</a:t>
            </a:r>
            <a:r>
              <a:rPr lang="en-US" sz="4000" dirty="0">
                <a:latin typeface="Times New Roman" panose="02020603050405020304" pitchFamily="18" charset="0"/>
                <a:cs typeface="Times New Roman" panose="02020603050405020304" pitchFamily="18" charset="0"/>
              </a:rPr>
              <a:t>&gt;</a:t>
            </a:r>
          </a:p>
          <a:p>
            <a:r>
              <a:rPr lang="en-US" sz="4000" dirty="0">
                <a:latin typeface="Times New Roman" panose="02020603050405020304" pitchFamily="18" charset="0"/>
                <a:cs typeface="Times New Roman" panose="02020603050405020304" pitchFamily="18" charset="0"/>
              </a:rPr>
              <a:t>#include &lt;sys/</a:t>
            </a:r>
            <a:r>
              <a:rPr lang="en-US" sz="4000" dirty="0" err="1">
                <a:latin typeface="Times New Roman" panose="02020603050405020304" pitchFamily="18" charset="0"/>
                <a:cs typeface="Times New Roman" panose="02020603050405020304" pitchFamily="18" charset="0"/>
              </a:rPr>
              <a:t>types.h</a:t>
            </a:r>
            <a:r>
              <a:rPr lang="en-US" sz="4000" dirty="0">
                <a:latin typeface="Times New Roman" panose="02020603050405020304" pitchFamily="18" charset="0"/>
                <a:cs typeface="Times New Roman" panose="02020603050405020304" pitchFamily="18" charset="0"/>
              </a:rPr>
              <a:t>&gt;</a:t>
            </a:r>
          </a:p>
          <a:p>
            <a:r>
              <a:rPr lang="en-US" sz="4000" dirty="0">
                <a:latin typeface="Times New Roman" panose="02020603050405020304" pitchFamily="18" charset="0"/>
                <a:cs typeface="Times New Roman" panose="02020603050405020304" pitchFamily="18" charset="0"/>
              </a:rPr>
              <a:t>#include &lt;sys/</a:t>
            </a:r>
            <a:r>
              <a:rPr lang="en-US" sz="4000" dirty="0" err="1">
                <a:latin typeface="Times New Roman" panose="02020603050405020304" pitchFamily="18" charset="0"/>
                <a:cs typeface="Times New Roman" panose="02020603050405020304" pitchFamily="18" charset="0"/>
              </a:rPr>
              <a:t>wait.h</a:t>
            </a:r>
            <a:r>
              <a:rPr lang="en-US" sz="4000" dirty="0">
                <a:latin typeface="Times New Roman" panose="02020603050405020304" pitchFamily="18" charset="0"/>
                <a:cs typeface="Times New Roman" panose="02020603050405020304" pitchFamily="18" charset="0"/>
              </a:rPr>
              <a:t>&gt;</a:t>
            </a:r>
          </a:p>
          <a:p>
            <a:r>
              <a:rPr lang="en-US" sz="4000" dirty="0">
                <a:latin typeface="Times New Roman" panose="02020603050405020304" pitchFamily="18" charset="0"/>
                <a:cs typeface="Times New Roman" panose="02020603050405020304" pitchFamily="18" charset="0"/>
              </a:rPr>
              <a:t>int main() {</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pid_t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pid</a:t>
            </a:r>
            <a:r>
              <a:rPr lang="en-US" sz="4000" dirty="0">
                <a:latin typeface="Times New Roman" panose="02020603050405020304" pitchFamily="18" charset="0"/>
                <a:cs typeface="Times New Roman" panose="02020603050405020304" pitchFamily="18" charset="0"/>
              </a:rPr>
              <a:t> = fork();</a:t>
            </a:r>
          </a:p>
          <a:p>
            <a:r>
              <a:rPr lang="en-US" sz="4000" dirty="0">
                <a:latin typeface="Times New Roman" panose="02020603050405020304" pitchFamily="18" charset="0"/>
                <a:cs typeface="Times New Roman" panose="02020603050405020304" pitchFamily="18" charset="0"/>
              </a:rPr>
              <a:t>    if (</a:t>
            </a:r>
            <a:r>
              <a:rPr lang="en-US" sz="4000" dirty="0" err="1">
                <a:latin typeface="Times New Roman" panose="02020603050405020304" pitchFamily="18" charset="0"/>
                <a:cs typeface="Times New Roman" panose="02020603050405020304" pitchFamily="18" charset="0"/>
              </a:rPr>
              <a:t>pid</a:t>
            </a:r>
            <a:r>
              <a:rPr lang="en-US" sz="4000" dirty="0">
                <a:latin typeface="Times New Roman" panose="02020603050405020304" pitchFamily="18" charset="0"/>
                <a:cs typeface="Times New Roman" panose="02020603050405020304" pitchFamily="18" charset="0"/>
              </a:rPr>
              <a:t> == -1) {</a:t>
            </a:r>
          </a:p>
          <a:p>
            <a:r>
              <a:rPr lang="en-US" sz="4000" dirty="0">
                <a:latin typeface="Times New Roman" panose="02020603050405020304" pitchFamily="18" charset="0"/>
                <a:cs typeface="Times New Roman" panose="02020603050405020304" pitchFamily="18" charset="0"/>
              </a:rPr>
              <a:t>        // Fork failed</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perror</a:t>
            </a:r>
            <a:r>
              <a:rPr lang="en-US" sz="4000" dirty="0">
                <a:latin typeface="Times New Roman" panose="02020603050405020304" pitchFamily="18" charset="0"/>
                <a:cs typeface="Times New Roman" panose="02020603050405020304" pitchFamily="18" charset="0"/>
              </a:rPr>
              <a:t>("Fork failed");</a:t>
            </a:r>
          </a:p>
          <a:p>
            <a:r>
              <a:rPr lang="en-US" sz="4000" dirty="0">
                <a:latin typeface="Times New Roman" panose="02020603050405020304" pitchFamily="18" charset="0"/>
                <a:cs typeface="Times New Roman" panose="02020603050405020304" pitchFamily="18" charset="0"/>
              </a:rPr>
              <a:t>        return 1;</a:t>
            </a:r>
          </a:p>
          <a:p>
            <a:r>
              <a:rPr lang="en-US" sz="40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    if (</a:t>
            </a:r>
            <a:r>
              <a:rPr lang="en-US" sz="4000" dirty="0" err="1">
                <a:latin typeface="Times New Roman" panose="02020603050405020304" pitchFamily="18" charset="0"/>
                <a:cs typeface="Times New Roman" panose="02020603050405020304" pitchFamily="18" charset="0"/>
              </a:rPr>
              <a:t>pid</a:t>
            </a:r>
            <a:r>
              <a:rPr lang="en-US" sz="4000" dirty="0">
                <a:latin typeface="Times New Roman" panose="02020603050405020304" pitchFamily="18" charset="0"/>
                <a:cs typeface="Times New Roman" panose="02020603050405020304" pitchFamily="18" charset="0"/>
              </a:rPr>
              <a:t> == 0) {</a:t>
            </a:r>
          </a:p>
          <a:p>
            <a:r>
              <a:rPr lang="en-US" sz="4000" dirty="0">
                <a:latin typeface="Times New Roman" panose="02020603050405020304" pitchFamily="18" charset="0"/>
                <a:cs typeface="Times New Roman" panose="02020603050405020304" pitchFamily="18" charset="0"/>
              </a:rPr>
              <a:t>        // Child process</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printf</a:t>
            </a:r>
            <a:r>
              <a:rPr lang="en-US" sz="4000" dirty="0">
                <a:latin typeface="Times New Roman" panose="02020603050405020304" pitchFamily="18" charset="0"/>
                <a:cs typeface="Times New Roman" panose="02020603050405020304" pitchFamily="18" charset="0"/>
              </a:rPr>
              <a:t>("Child process: PID = %d\n", </a:t>
            </a:r>
            <a:r>
              <a:rPr lang="en-US" sz="4000" dirty="0" err="1">
                <a:latin typeface="Times New Roman" panose="02020603050405020304" pitchFamily="18" charset="0"/>
                <a:cs typeface="Times New Roman" panose="02020603050405020304" pitchFamily="18" charset="0"/>
              </a:rPr>
              <a:t>getpid</a:t>
            </a:r>
            <a:r>
              <a:rPr lang="en-US" sz="4000"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        // Child terminates without the parent calling wait() yet</a:t>
            </a:r>
          </a:p>
          <a:p>
            <a:r>
              <a:rPr lang="en-US" sz="4000" dirty="0">
                <a:latin typeface="Times New Roman" panose="02020603050405020304" pitchFamily="18" charset="0"/>
                <a:cs typeface="Times New Roman" panose="02020603050405020304" pitchFamily="18" charset="0"/>
              </a:rPr>
              <a:t>        _exit(0);</a:t>
            </a:r>
          </a:p>
          <a:p>
            <a:r>
              <a:rPr lang="en-US" sz="4000" dirty="0">
                <a:latin typeface="Times New Roman" panose="02020603050405020304" pitchFamily="18" charset="0"/>
                <a:cs typeface="Times New Roman" panose="02020603050405020304" pitchFamily="18" charset="0"/>
              </a:rPr>
              <a:t>    } else {</a:t>
            </a:r>
          </a:p>
          <a:p>
            <a:r>
              <a:rPr lang="en-US" sz="4000" dirty="0">
                <a:latin typeface="Times New Roman" panose="02020603050405020304" pitchFamily="18" charset="0"/>
                <a:cs typeface="Times New Roman" panose="02020603050405020304" pitchFamily="18" charset="0"/>
              </a:rPr>
              <a:t>        // Parent process</a:t>
            </a:r>
          </a:p>
          <a:p>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printf</a:t>
            </a:r>
            <a:r>
              <a:rPr lang="en-US" sz="4000" dirty="0">
                <a:latin typeface="Times New Roman" panose="02020603050405020304" pitchFamily="18" charset="0"/>
                <a:cs typeface="Times New Roman" panose="02020603050405020304" pitchFamily="18" charset="0"/>
              </a:rPr>
              <a:t>("Parent process: PID = %d, waiting for child to terminate...\n", </a:t>
            </a:r>
            <a:r>
              <a:rPr lang="en-US" sz="4000" dirty="0" err="1">
                <a:latin typeface="Times New Roman" panose="02020603050405020304" pitchFamily="18" charset="0"/>
                <a:cs typeface="Times New Roman" panose="02020603050405020304" pitchFamily="18" charset="0"/>
              </a:rPr>
              <a:t>getpid</a:t>
            </a:r>
            <a:r>
              <a:rPr lang="en-US" sz="4000" dirty="0">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        // Parent does NOT call wait(), so the child becomes a zombie// The process table will still hold an entry for the child until parent does wait()</a:t>
            </a:r>
          </a:p>
          <a:p>
            <a:r>
              <a:rPr lang="en-US" sz="4000" dirty="0">
                <a:latin typeface="Times New Roman" panose="02020603050405020304" pitchFamily="18" charset="0"/>
                <a:cs typeface="Times New Roman" panose="02020603050405020304" pitchFamily="18" charset="0"/>
              </a:rPr>
              <a:t>        while (1) {</a:t>
            </a:r>
          </a:p>
          <a:p>
            <a:r>
              <a:rPr lang="en-US" sz="4000" dirty="0">
                <a:latin typeface="Times New Roman" panose="02020603050405020304" pitchFamily="18" charset="0"/>
                <a:cs typeface="Times New Roman" panose="02020603050405020304" pitchFamily="18" charset="0"/>
              </a:rPr>
              <a:t>            // Infinite loop to keep the parent running // The child will remain in the zombie state</a:t>
            </a:r>
          </a:p>
          <a:p>
            <a:r>
              <a:rPr lang="en-US" sz="40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    return 0;</a:t>
            </a:r>
          </a:p>
          <a:p>
            <a:r>
              <a:rPr lang="en-US" sz="4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74549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B701-20D2-4727-988C-FF6E0E93DDEA}"/>
              </a:ext>
            </a:extLst>
          </p:cNvPr>
          <p:cNvSpPr>
            <a:spLocks noGrp="1"/>
          </p:cNvSpPr>
          <p:nvPr>
            <p:ph type="title"/>
          </p:nvPr>
        </p:nvSpPr>
        <p:spPr>
          <a:xfrm>
            <a:off x="838200" y="365126"/>
            <a:ext cx="10515600" cy="532342"/>
          </a:xfrm>
        </p:spPr>
        <p:txBody>
          <a:bodyPr>
            <a:normAutofit fontScale="90000"/>
          </a:bodyPr>
          <a:lstStyle/>
          <a:p>
            <a:r>
              <a:rPr lang="en-GB" dirty="0"/>
              <a:t>Introduction to sockets</a:t>
            </a:r>
            <a:endParaRPr lang="en-IN" dirty="0"/>
          </a:p>
        </p:txBody>
      </p:sp>
      <p:sp>
        <p:nvSpPr>
          <p:cNvPr id="3" name="Content Placeholder 2">
            <a:extLst>
              <a:ext uri="{FF2B5EF4-FFF2-40B4-BE49-F238E27FC236}">
                <a16:creationId xmlns:a16="http://schemas.microsoft.com/office/drawing/2014/main" id="{743146C0-CE87-460F-9E6C-5CBA081AC881}"/>
              </a:ext>
            </a:extLst>
          </p:cNvPr>
          <p:cNvSpPr>
            <a:spLocks noGrp="1"/>
          </p:cNvSpPr>
          <p:nvPr>
            <p:ph idx="1"/>
          </p:nvPr>
        </p:nvSpPr>
        <p:spPr>
          <a:xfrm>
            <a:off x="838200" y="1032933"/>
            <a:ext cx="10515600" cy="5144030"/>
          </a:xfrm>
        </p:spPr>
        <p:txBody>
          <a:bodyPr>
            <a:normAutofit/>
          </a:bodyPr>
          <a:lstStyle/>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A </a:t>
            </a:r>
            <a:r>
              <a:rPr lang="en-US" sz="1900" b="1" i="0" dirty="0">
                <a:solidFill>
                  <a:srgbClr val="273239"/>
                </a:solidFill>
                <a:effectLst/>
                <a:latin typeface="Times New Roman" panose="02020603050405020304" pitchFamily="18" charset="0"/>
                <a:cs typeface="Times New Roman" panose="02020603050405020304" pitchFamily="18" charset="0"/>
              </a:rPr>
              <a:t>socket</a:t>
            </a:r>
            <a:r>
              <a:rPr lang="en-US" sz="1900" b="0" i="0" dirty="0">
                <a:solidFill>
                  <a:srgbClr val="273239"/>
                </a:solidFill>
                <a:effectLst/>
                <a:latin typeface="Times New Roman" panose="02020603050405020304" pitchFamily="18" charset="0"/>
                <a:cs typeface="Times New Roman" panose="02020603050405020304" pitchFamily="18" charset="0"/>
              </a:rPr>
              <a:t> is one endpoint of a </a:t>
            </a:r>
            <a:r>
              <a:rPr lang="en-US" sz="1900" b="1" i="0" dirty="0">
                <a:solidFill>
                  <a:srgbClr val="273239"/>
                </a:solidFill>
                <a:effectLst/>
                <a:latin typeface="Times New Roman" panose="02020603050405020304" pitchFamily="18" charset="0"/>
                <a:cs typeface="Times New Roman" panose="02020603050405020304" pitchFamily="18" charset="0"/>
              </a:rPr>
              <a:t>two way</a:t>
            </a:r>
            <a:r>
              <a:rPr lang="en-US" sz="1900" b="0" i="0" dirty="0">
                <a:solidFill>
                  <a:srgbClr val="273239"/>
                </a:solidFill>
                <a:effectLst/>
                <a:latin typeface="Times New Roman" panose="02020603050405020304" pitchFamily="18" charset="0"/>
                <a:cs typeface="Times New Roman" panose="02020603050405020304" pitchFamily="18" charset="0"/>
              </a:rPr>
              <a:t> communication link between two programs running on the network.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The socket mechanism provides a means of inter-process communication (IPC) by establishing named contact points between which the communication take place.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Like ‘Pipe’ is used to create pipes and sockets is created using </a:t>
            </a:r>
            <a:r>
              <a:rPr lang="en-US" sz="1900" b="1" i="0" dirty="0">
                <a:solidFill>
                  <a:srgbClr val="273239"/>
                </a:solidFill>
                <a:effectLst/>
                <a:latin typeface="Times New Roman" panose="02020603050405020304" pitchFamily="18" charset="0"/>
                <a:cs typeface="Times New Roman" panose="02020603050405020304" pitchFamily="18" charset="0"/>
              </a:rPr>
              <a:t>‘socket’</a:t>
            </a:r>
            <a:r>
              <a:rPr lang="en-US" sz="1900" b="0" i="0" dirty="0">
                <a:solidFill>
                  <a:srgbClr val="273239"/>
                </a:solidFill>
                <a:effectLst/>
                <a:latin typeface="Times New Roman" panose="02020603050405020304" pitchFamily="18" charset="0"/>
                <a:cs typeface="Times New Roman" panose="02020603050405020304" pitchFamily="18" charset="0"/>
              </a:rPr>
              <a:t> system call.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The socket provides bidirectional </a:t>
            </a:r>
            <a:r>
              <a:rPr lang="en-US" sz="1900" b="1" i="0" dirty="0">
                <a:solidFill>
                  <a:srgbClr val="273239"/>
                </a:solidFill>
                <a:effectLst/>
                <a:latin typeface="Times New Roman" panose="02020603050405020304" pitchFamily="18" charset="0"/>
                <a:cs typeface="Times New Roman" panose="02020603050405020304" pitchFamily="18" charset="0"/>
              </a:rPr>
              <a:t>FIFO</a:t>
            </a:r>
            <a:r>
              <a:rPr lang="en-US" sz="1900" b="0" i="0" dirty="0">
                <a:solidFill>
                  <a:srgbClr val="273239"/>
                </a:solidFill>
                <a:effectLst/>
                <a:latin typeface="Times New Roman" panose="02020603050405020304" pitchFamily="18" charset="0"/>
                <a:cs typeface="Times New Roman" panose="02020603050405020304" pitchFamily="18" charset="0"/>
              </a:rPr>
              <a:t> Communication facility over the network. A socket connecting to the network is created at each end of the communication.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Each socket has a specific address.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This address is composed of an IP address and a port number.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Socket are generally employed in client server applications.</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 The server creates a socket, attaches it to a network port addresses then waits for the client to contact it. The client creates a socket and then attempts to connect to the server socket. </a:t>
            </a:r>
          </a:p>
          <a:p>
            <a:pPr algn="just" rtl="0" fontAlgn="base"/>
            <a:r>
              <a:rPr lang="en-US" sz="1900" b="0" i="0" dirty="0">
                <a:solidFill>
                  <a:srgbClr val="273239"/>
                </a:solidFill>
                <a:effectLst/>
                <a:latin typeface="Times New Roman" panose="02020603050405020304" pitchFamily="18" charset="0"/>
                <a:cs typeface="Times New Roman" panose="02020603050405020304" pitchFamily="18" charset="0"/>
              </a:rPr>
              <a:t>When the connection is established, transfer of data takes place.</a:t>
            </a:r>
          </a:p>
          <a:p>
            <a:endParaRPr lang="en-IN" dirty="0"/>
          </a:p>
        </p:txBody>
      </p:sp>
    </p:spTree>
    <p:extLst>
      <p:ext uri="{BB962C8B-B14F-4D97-AF65-F5344CB8AC3E}">
        <p14:creationId xmlns:p14="http://schemas.microsoft.com/office/powerpoint/2010/main" val="270209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4D59-F8DF-40C0-953E-D473FD20D98C}"/>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879608-90A7-4D3C-8E16-28393B1F5BCC}"/>
              </a:ext>
            </a:extLst>
          </p:cNvPr>
          <p:cNvSpPr>
            <a:spLocks noGrp="1"/>
          </p:cNvSpPr>
          <p:nvPr>
            <p:ph idx="1"/>
          </p:nvPr>
        </p:nvSpPr>
        <p:spPr>
          <a:xfrm>
            <a:off x="838200" y="914400"/>
            <a:ext cx="10515600" cy="5262563"/>
          </a:xfrm>
        </p:spPr>
        <p:txBody>
          <a:bodyPr>
            <a:normAutofit/>
          </a:bodyPr>
          <a:lstStyle/>
          <a:p>
            <a:pPr algn="just"/>
            <a:r>
              <a:rPr lang="en-US" sz="1900" b="0" i="0" dirty="0">
                <a:solidFill>
                  <a:srgbClr val="273239"/>
                </a:solidFill>
                <a:effectLst/>
                <a:latin typeface="Times New Roman" panose="02020603050405020304" pitchFamily="18" charset="0"/>
                <a:cs typeface="Times New Roman" panose="02020603050405020304" pitchFamily="18" charset="0"/>
              </a:rPr>
              <a:t>A socket is an endpoint for sending and receiving data in a network, used in both TCP and UDP communication</a:t>
            </a:r>
          </a:p>
          <a:p>
            <a:pPr algn="just" rtl="0" fontAlgn="base"/>
            <a:r>
              <a:rPr lang="en-US" sz="1900" b="1" i="0" dirty="0">
                <a:solidFill>
                  <a:srgbClr val="273239"/>
                </a:solidFill>
                <a:effectLst/>
                <a:latin typeface="Times New Roman" panose="02020603050405020304" pitchFamily="18" charset="0"/>
                <a:cs typeface="Times New Roman" panose="02020603050405020304" pitchFamily="18" charset="0"/>
              </a:rPr>
              <a:t>Types of Sockets :</a:t>
            </a:r>
            <a:r>
              <a:rPr lang="en-US" sz="1900" b="0" i="0" dirty="0">
                <a:solidFill>
                  <a:srgbClr val="273239"/>
                </a:solidFill>
                <a:effectLst/>
                <a:latin typeface="Times New Roman" panose="02020603050405020304" pitchFamily="18" charset="0"/>
                <a:cs typeface="Times New Roman" panose="02020603050405020304" pitchFamily="18" charset="0"/>
              </a:rPr>
              <a:t> There are two types of Sockets: the </a:t>
            </a:r>
            <a:r>
              <a:rPr lang="en-US" sz="1900" b="1" i="0" dirty="0">
                <a:solidFill>
                  <a:srgbClr val="273239"/>
                </a:solidFill>
                <a:effectLst/>
                <a:latin typeface="Times New Roman" panose="02020603050405020304" pitchFamily="18" charset="0"/>
                <a:cs typeface="Times New Roman" panose="02020603050405020304" pitchFamily="18" charset="0"/>
              </a:rPr>
              <a:t>datagram</a:t>
            </a:r>
            <a:r>
              <a:rPr lang="en-US" sz="1900" b="0" i="0" dirty="0">
                <a:solidFill>
                  <a:srgbClr val="273239"/>
                </a:solidFill>
                <a:effectLst/>
                <a:latin typeface="Times New Roman" panose="02020603050405020304" pitchFamily="18" charset="0"/>
                <a:cs typeface="Times New Roman" panose="02020603050405020304" pitchFamily="18" charset="0"/>
              </a:rPr>
              <a:t> socket and the </a:t>
            </a:r>
            <a:r>
              <a:rPr lang="en-US" sz="1900" b="1" i="0" dirty="0">
                <a:solidFill>
                  <a:srgbClr val="273239"/>
                </a:solidFill>
                <a:effectLst/>
                <a:latin typeface="Times New Roman" panose="02020603050405020304" pitchFamily="18" charset="0"/>
                <a:cs typeface="Times New Roman" panose="02020603050405020304" pitchFamily="18" charset="0"/>
              </a:rPr>
              <a:t>stream</a:t>
            </a:r>
            <a:r>
              <a:rPr lang="en-US" sz="1900" b="0" i="0" dirty="0">
                <a:solidFill>
                  <a:srgbClr val="273239"/>
                </a:solidFill>
                <a:effectLst/>
                <a:latin typeface="Times New Roman" panose="02020603050405020304" pitchFamily="18" charset="0"/>
                <a:cs typeface="Times New Roman" panose="02020603050405020304" pitchFamily="18" charset="0"/>
              </a:rPr>
              <a:t> socket.</a:t>
            </a:r>
          </a:p>
          <a:p>
            <a:pPr algn="just" fontAlgn="base">
              <a:buFont typeface="+mj-lt"/>
              <a:buAutoNum type="arabicPeriod"/>
            </a:pPr>
            <a:r>
              <a:rPr lang="en-US" sz="1900" b="1" i="0" dirty="0">
                <a:solidFill>
                  <a:srgbClr val="273239"/>
                </a:solidFill>
                <a:effectLst/>
                <a:latin typeface="Times New Roman" panose="02020603050405020304" pitchFamily="18" charset="0"/>
                <a:cs typeface="Times New Roman" panose="02020603050405020304" pitchFamily="18" charset="0"/>
              </a:rPr>
              <a:t>Datagram Socket : </a:t>
            </a:r>
            <a:r>
              <a:rPr lang="en-US" sz="1900" b="0" i="0" dirty="0">
                <a:solidFill>
                  <a:srgbClr val="273239"/>
                </a:solidFill>
                <a:effectLst/>
                <a:latin typeface="Times New Roman" panose="02020603050405020304" pitchFamily="18" charset="0"/>
                <a:cs typeface="Times New Roman" panose="02020603050405020304" pitchFamily="18" charset="0"/>
              </a:rPr>
              <a:t>This is a type of network which has connection less point for sending and receiving packets. It is similar to mailbox. </a:t>
            </a:r>
          </a:p>
          <a:p>
            <a:pPr algn="just" fontAlgn="base">
              <a:buFont typeface="+mj-lt"/>
              <a:buAutoNum type="arabicPeriod"/>
            </a:pPr>
            <a:r>
              <a:rPr lang="en-US" sz="1900" b="0" i="0" dirty="0">
                <a:solidFill>
                  <a:srgbClr val="273239"/>
                </a:solidFill>
                <a:effectLst/>
                <a:latin typeface="Times New Roman" panose="02020603050405020304" pitchFamily="18" charset="0"/>
                <a:cs typeface="Times New Roman" panose="02020603050405020304" pitchFamily="18" charset="0"/>
              </a:rPr>
              <a:t>The letters (data) posted into the box are collected and delivered (transmitted) to a letterbox (receiving socket).</a:t>
            </a:r>
          </a:p>
          <a:p>
            <a:pPr algn="just" fontAlgn="base">
              <a:buFont typeface="+mj-lt"/>
              <a:buAutoNum type="arabicPeriod" startAt="2"/>
            </a:pPr>
            <a:r>
              <a:rPr lang="en-US" sz="1900" b="1" i="0" dirty="0">
                <a:solidFill>
                  <a:srgbClr val="273239"/>
                </a:solidFill>
                <a:effectLst/>
                <a:latin typeface="Times New Roman" panose="02020603050405020304" pitchFamily="18" charset="0"/>
                <a:cs typeface="Times New Roman" panose="02020603050405020304" pitchFamily="18" charset="0"/>
              </a:rPr>
              <a:t>Stream Socket </a:t>
            </a:r>
            <a:r>
              <a:rPr lang="en-US" sz="1900" b="0" i="0" dirty="0">
                <a:solidFill>
                  <a:srgbClr val="273239"/>
                </a:solidFill>
                <a:effectLst/>
                <a:latin typeface="Times New Roman" panose="02020603050405020304" pitchFamily="18" charset="0"/>
                <a:cs typeface="Times New Roman" panose="02020603050405020304" pitchFamily="18" charset="0"/>
              </a:rPr>
              <a:t>In Computer operating system, a stream socket is type of </a:t>
            </a:r>
            <a:r>
              <a:rPr lang="en-US" sz="19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interprocess</a:t>
            </a:r>
            <a:r>
              <a:rPr lang="en-US" sz="19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communications</a:t>
            </a:r>
            <a:r>
              <a:rPr lang="en-US" sz="1900" b="0" i="0" u="sng" dirty="0">
                <a:effectLst/>
                <a:latin typeface="Times New Roman" panose="02020603050405020304" pitchFamily="18" charset="0"/>
                <a:cs typeface="Times New Roman" panose="02020603050405020304" pitchFamily="18" charset="0"/>
              </a:rPr>
              <a:t> </a:t>
            </a:r>
            <a:r>
              <a:rPr lang="en-US" sz="1900" b="0" i="0" dirty="0">
                <a:solidFill>
                  <a:srgbClr val="273239"/>
                </a:solidFill>
                <a:effectLst/>
                <a:latin typeface="Times New Roman" panose="02020603050405020304" pitchFamily="18" charset="0"/>
                <a:cs typeface="Times New Roman" panose="02020603050405020304" pitchFamily="18" charset="0"/>
              </a:rPr>
              <a:t>socket or network socket which provides a connection-oriented, sequenced, and unique flow of data without record boundaries with well defined mechanisms for creating and destroying connections and for detecting errors.</a:t>
            </a:r>
          </a:p>
          <a:p>
            <a:pPr algn="just" fontAlgn="base">
              <a:buFont typeface="+mj-lt"/>
              <a:buAutoNum type="arabicPeriod" startAt="2"/>
            </a:pPr>
            <a:r>
              <a:rPr lang="en-US" sz="1900" b="0" i="0" dirty="0">
                <a:solidFill>
                  <a:srgbClr val="273239"/>
                </a:solidFill>
                <a:effectLst/>
                <a:latin typeface="Times New Roman" panose="02020603050405020304" pitchFamily="18" charset="0"/>
                <a:cs typeface="Times New Roman" panose="02020603050405020304" pitchFamily="18" charset="0"/>
              </a:rPr>
              <a:t> It is similar to phone. A connection is established between the phones (two ends) and a conversation (transfer of data) takes place.</a:t>
            </a:r>
          </a:p>
          <a:p>
            <a:endParaRPr lang="en-IN" dirty="0"/>
          </a:p>
        </p:txBody>
      </p:sp>
    </p:spTree>
    <p:extLst>
      <p:ext uri="{BB962C8B-B14F-4D97-AF65-F5344CB8AC3E}">
        <p14:creationId xmlns:p14="http://schemas.microsoft.com/office/powerpoint/2010/main" val="87469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B865-7793-4231-99B6-033548A2904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0243420-82A6-47A7-A955-B2A5741D07D2}"/>
              </a:ext>
            </a:extLst>
          </p:cNvPr>
          <p:cNvPicPr>
            <a:picLocks noGrp="1" noChangeAspect="1"/>
          </p:cNvPicPr>
          <p:nvPr>
            <p:ph idx="1"/>
          </p:nvPr>
        </p:nvPicPr>
        <p:blipFill>
          <a:blip r:embed="rId2"/>
          <a:stretch>
            <a:fillRect/>
          </a:stretch>
        </p:blipFill>
        <p:spPr>
          <a:xfrm>
            <a:off x="2057400" y="1828800"/>
            <a:ext cx="8077200" cy="3925094"/>
          </a:xfrm>
          <a:prstGeom prst="rect">
            <a:avLst/>
          </a:prstGeom>
        </p:spPr>
      </p:pic>
    </p:spTree>
    <p:extLst>
      <p:ext uri="{BB962C8B-B14F-4D97-AF65-F5344CB8AC3E}">
        <p14:creationId xmlns:p14="http://schemas.microsoft.com/office/powerpoint/2010/main" val="3644138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0A33-4948-4DA9-BF24-CD72E9EA4C64}"/>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8C8AF4EA-41D0-4565-9857-F4FEC4F2300A}"/>
              </a:ext>
            </a:extLst>
          </p:cNvPr>
          <p:cNvGraphicFramePr>
            <a:graphicFrameLocks noGrp="1"/>
          </p:cNvGraphicFramePr>
          <p:nvPr>
            <p:ph idx="1"/>
            <p:extLst>
              <p:ext uri="{D42A27DB-BD31-4B8C-83A1-F6EECF244321}">
                <p14:modId xmlns:p14="http://schemas.microsoft.com/office/powerpoint/2010/main" val="3887029459"/>
              </p:ext>
            </p:extLst>
          </p:nvPr>
        </p:nvGraphicFramePr>
        <p:xfrm>
          <a:off x="838200" y="1962097"/>
          <a:ext cx="10515600" cy="4061460"/>
        </p:xfrm>
        <a:graphic>
          <a:graphicData uri="http://schemas.openxmlformats.org/drawingml/2006/table">
            <a:tbl>
              <a:tblPr/>
              <a:tblGrid>
                <a:gridCol w="5257800">
                  <a:extLst>
                    <a:ext uri="{9D8B030D-6E8A-4147-A177-3AD203B41FA5}">
                      <a16:colId xmlns:a16="http://schemas.microsoft.com/office/drawing/2014/main" val="1140218687"/>
                    </a:ext>
                  </a:extLst>
                </a:gridCol>
                <a:gridCol w="5257800">
                  <a:extLst>
                    <a:ext uri="{9D8B030D-6E8A-4147-A177-3AD203B41FA5}">
                      <a16:colId xmlns:a16="http://schemas.microsoft.com/office/drawing/2014/main" val="1904219808"/>
                    </a:ext>
                  </a:extLst>
                </a:gridCol>
              </a:tblGrid>
              <a:tr h="0">
                <a:tc>
                  <a:txBody>
                    <a:bodyPr/>
                    <a:lstStyle/>
                    <a:p>
                      <a:pPr algn="ctr" fontAlgn="base"/>
                      <a:r>
                        <a:rPr lang="en-IN" sz="1400" b="1">
                          <a:effectLst/>
                        </a:rPr>
                        <a:t>Function Call</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 Description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48487699"/>
                  </a:ext>
                </a:extLst>
              </a:tr>
              <a:tr h="0">
                <a:tc>
                  <a:txBody>
                    <a:bodyPr/>
                    <a:lstStyle/>
                    <a:p>
                      <a:pPr algn="ctr" fontAlgn="ctr"/>
                      <a:r>
                        <a:rPr lang="en-IN" sz="1250" b="0">
                          <a:effectLst/>
                        </a:rPr>
                        <a:t>Socket()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To create a socket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0136383"/>
                  </a:ext>
                </a:extLst>
              </a:tr>
              <a:tr h="0">
                <a:tc>
                  <a:txBody>
                    <a:bodyPr/>
                    <a:lstStyle/>
                    <a:p>
                      <a:pPr algn="ctr" fontAlgn="ctr"/>
                      <a:r>
                        <a:rPr lang="en-IN" sz="1250" b="0">
                          <a:effectLst/>
                        </a:rPr>
                        <a:t>Bind()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It’s a socket identification like a telephone number to contact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14310925"/>
                  </a:ext>
                </a:extLst>
              </a:tr>
              <a:tr h="0">
                <a:tc>
                  <a:txBody>
                    <a:bodyPr/>
                    <a:lstStyle/>
                    <a:p>
                      <a:pPr algn="ctr" fontAlgn="ctr"/>
                      <a:r>
                        <a:rPr lang="en-IN" sz="1250" b="0">
                          <a:effectLst/>
                        </a:rPr>
                        <a:t>Listen()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Ready to receive a connection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44015753"/>
                  </a:ext>
                </a:extLst>
              </a:tr>
              <a:tr h="0">
                <a:tc>
                  <a:txBody>
                    <a:bodyPr/>
                    <a:lstStyle/>
                    <a:p>
                      <a:pPr algn="ctr" fontAlgn="ctr"/>
                      <a:r>
                        <a:rPr lang="en-IN" sz="1250" b="0">
                          <a:effectLst/>
                        </a:rPr>
                        <a:t>Connect()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Ready to act as a sender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7715506"/>
                  </a:ext>
                </a:extLst>
              </a:tr>
              <a:tr h="0">
                <a:tc>
                  <a:txBody>
                    <a:bodyPr/>
                    <a:lstStyle/>
                    <a:p>
                      <a:pPr algn="ctr" fontAlgn="ctr"/>
                      <a:r>
                        <a:rPr lang="en-IN" sz="1250" b="0">
                          <a:effectLst/>
                        </a:rPr>
                        <a:t>Accept()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Confirmation, it is like accepting to receive a call from a sender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00490247"/>
                  </a:ext>
                </a:extLst>
              </a:tr>
              <a:tr h="0">
                <a:tc>
                  <a:txBody>
                    <a:bodyPr/>
                    <a:lstStyle/>
                    <a:p>
                      <a:pPr algn="ctr" fontAlgn="ctr"/>
                      <a:r>
                        <a:rPr lang="en-IN" sz="1250" b="0">
                          <a:effectLst/>
                        </a:rPr>
                        <a:t>Write()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To send data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25732157"/>
                  </a:ext>
                </a:extLst>
              </a:tr>
              <a:tr h="0">
                <a:tc>
                  <a:txBody>
                    <a:bodyPr/>
                    <a:lstStyle/>
                    <a:p>
                      <a:pPr algn="ctr" fontAlgn="ctr"/>
                      <a:r>
                        <a:rPr lang="en-IN" sz="1250" b="0">
                          <a:effectLst/>
                        </a:rPr>
                        <a:t>Read()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To receive data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13182648"/>
                  </a:ext>
                </a:extLst>
              </a:tr>
              <a:tr h="0">
                <a:tc>
                  <a:txBody>
                    <a:bodyPr/>
                    <a:lstStyle/>
                    <a:p>
                      <a:pPr algn="ctr" fontAlgn="ctr"/>
                      <a:r>
                        <a:rPr lang="en-IN" sz="1250" b="0">
                          <a:effectLst/>
                        </a:rPr>
                        <a:t>Close()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To close a connection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79262025"/>
                  </a:ext>
                </a:extLst>
              </a:tr>
            </a:tbl>
          </a:graphicData>
        </a:graphic>
      </p:graphicFrame>
    </p:spTree>
    <p:extLst>
      <p:ext uri="{BB962C8B-B14F-4D97-AF65-F5344CB8AC3E}">
        <p14:creationId xmlns:p14="http://schemas.microsoft.com/office/powerpoint/2010/main" val="221775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DA94-C88D-44A6-9BE5-F573A2266AA2}"/>
              </a:ext>
            </a:extLst>
          </p:cNvPr>
          <p:cNvSpPr>
            <a:spLocks noGrp="1"/>
          </p:cNvSpPr>
          <p:nvPr>
            <p:ph type="title"/>
          </p:nvPr>
        </p:nvSpPr>
        <p:spPr>
          <a:xfrm>
            <a:off x="838200" y="365126"/>
            <a:ext cx="10515600" cy="430742"/>
          </a:xfrm>
        </p:spPr>
        <p:txBody>
          <a:bodyPr>
            <a:normAutofit fontScale="90000"/>
          </a:bodyPr>
          <a:lstStyle/>
          <a:p>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Introduction to I/O Multiplexing</a:t>
            </a:r>
            <a:br>
              <a:rPr lang="en-US" b="1" dirty="0"/>
            </a:br>
            <a:endParaRPr lang="en-IN" dirty="0"/>
          </a:p>
        </p:txBody>
      </p:sp>
      <p:sp>
        <p:nvSpPr>
          <p:cNvPr id="3" name="Content Placeholder 2">
            <a:extLst>
              <a:ext uri="{FF2B5EF4-FFF2-40B4-BE49-F238E27FC236}">
                <a16:creationId xmlns:a16="http://schemas.microsoft.com/office/drawing/2014/main" id="{F29AEC72-74B9-4C92-8BF9-7A0BAE7FC91F}"/>
              </a:ext>
            </a:extLst>
          </p:cNvPr>
          <p:cNvSpPr>
            <a:spLocks noGrp="1"/>
          </p:cNvSpPr>
          <p:nvPr>
            <p:ph idx="1"/>
          </p:nvPr>
        </p:nvSpPr>
        <p:spPr>
          <a:xfrm>
            <a:off x="838200" y="922867"/>
            <a:ext cx="10515600" cy="5254096"/>
          </a:xfrm>
        </p:spPr>
        <p:txBody>
          <a:bodyPr/>
          <a:lstStyle/>
          <a:p>
            <a:r>
              <a:rPr lang="en-US" sz="1800" b="1" dirty="0">
                <a:cs typeface="Times New Roman" panose="02020603050405020304" pitchFamily="18" charset="0"/>
              </a:rPr>
              <a:t>I/O Multiplexing</a:t>
            </a:r>
            <a:r>
              <a:rPr lang="en-US" sz="1800" dirty="0">
                <a:cs typeface="Times New Roman" panose="02020603050405020304" pitchFamily="18" charset="0"/>
              </a:rPr>
              <a:t> refers to the technique used in computer systems to efficiently manage multiple input/output (I/O) operations on various devices or streams, such as files, sockets, or pipes, without requiring multiple threads or processes. </a:t>
            </a:r>
          </a:p>
          <a:p>
            <a:r>
              <a:rPr lang="en-US" sz="1800" dirty="0">
                <a:cs typeface="Times New Roman" panose="02020603050405020304" pitchFamily="18" charset="0"/>
              </a:rPr>
              <a:t>It allows a single process to handle multiple I/O operations concurrently by monitoring several I/O streams and performing operations when they are ready, making it an essential concept in systems programming and networking.</a:t>
            </a:r>
          </a:p>
          <a:p>
            <a:r>
              <a:rPr lang="en-US" sz="1800" dirty="0">
                <a:cs typeface="Times New Roman" panose="02020603050405020304" pitchFamily="18" charset="0"/>
              </a:rPr>
              <a:t>I/O multiplexing is widely used in applications where a single process needs to interact with multiple I/O sources simultaneously, such as network servers handling multiple client connections or applications that interact with many files or sockets.</a:t>
            </a:r>
          </a:p>
          <a:p>
            <a:endParaRPr lang="en-IN" dirty="0"/>
          </a:p>
        </p:txBody>
      </p:sp>
    </p:spTree>
    <p:extLst>
      <p:ext uri="{BB962C8B-B14F-4D97-AF65-F5344CB8AC3E}">
        <p14:creationId xmlns:p14="http://schemas.microsoft.com/office/powerpoint/2010/main" val="37707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B2C4-7055-48F1-9EC9-BC7F21E47007}"/>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65DC3BB-3A12-4C4F-96C7-5832CD9684F1}"/>
              </a:ext>
            </a:extLst>
          </p:cNvPr>
          <p:cNvSpPr>
            <a:spLocks noGrp="1"/>
          </p:cNvSpPr>
          <p:nvPr>
            <p:ph idx="1"/>
          </p:nvPr>
        </p:nvSpPr>
        <p:spPr>
          <a:xfrm>
            <a:off x="838200" y="897467"/>
            <a:ext cx="10515600" cy="5279496"/>
          </a:xfrm>
        </p:spPr>
        <p:txBody>
          <a:bodyPr/>
          <a:lstStyle/>
          <a:p>
            <a:r>
              <a:rPr lang="en-US" b="1" dirty="0"/>
              <a:t>Blocking System call</a:t>
            </a:r>
          </a:p>
          <a:p>
            <a:r>
              <a:rPr lang="en-US" dirty="0"/>
              <a:t>A blocking system call is a system call that blocks the process execution until the requested operation is completed. </a:t>
            </a:r>
          </a:p>
          <a:p>
            <a:r>
              <a:rPr lang="en-US" dirty="0"/>
              <a:t>The blocking system call can be used in synchronous I/O or asynchronous I/O.</a:t>
            </a:r>
          </a:p>
          <a:p>
            <a:endParaRPr lang="en-US" dirty="0"/>
          </a:p>
          <a:p>
            <a:r>
              <a:rPr lang="en-US" dirty="0"/>
              <a:t>Synchronous (blocking) input </a:t>
            </a:r>
          </a:p>
          <a:p>
            <a:r>
              <a:rPr lang="en-US" dirty="0"/>
              <a:t>and output methods: read(), write()</a:t>
            </a:r>
          </a:p>
          <a:p>
            <a:r>
              <a:rPr lang="en-US" dirty="0"/>
              <a:t>Asynchronous input and output methods: </a:t>
            </a:r>
          </a:p>
          <a:p>
            <a:r>
              <a:rPr lang="en-US" dirty="0"/>
              <a:t>select(), poll()</a:t>
            </a:r>
            <a:endParaRPr lang="en-IN" dirty="0"/>
          </a:p>
        </p:txBody>
      </p:sp>
    </p:spTree>
    <p:extLst>
      <p:ext uri="{BB962C8B-B14F-4D97-AF65-F5344CB8AC3E}">
        <p14:creationId xmlns:p14="http://schemas.microsoft.com/office/powerpoint/2010/main" val="227848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4812-6075-4A44-80E5-2906DD92D954}"/>
              </a:ext>
            </a:extLst>
          </p:cNvPr>
          <p:cNvSpPr>
            <a:spLocks noGrp="1"/>
          </p:cNvSpPr>
          <p:nvPr>
            <p:ph type="title"/>
          </p:nvPr>
        </p:nvSpPr>
        <p:spPr>
          <a:xfrm>
            <a:off x="838200" y="365126"/>
            <a:ext cx="10515600" cy="4392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8C00AB-D3AE-4E4D-979B-7B90CD4EAA3E}"/>
              </a:ext>
            </a:extLst>
          </p:cNvPr>
          <p:cNvSpPr>
            <a:spLocks noGrp="1"/>
          </p:cNvSpPr>
          <p:nvPr>
            <p:ph idx="1"/>
          </p:nvPr>
        </p:nvSpPr>
        <p:spPr>
          <a:xfrm>
            <a:off x="838200" y="948267"/>
            <a:ext cx="10515600" cy="5228696"/>
          </a:xfrm>
        </p:spPr>
        <p:txBody>
          <a:bodyPr>
            <a:normAutofit fontScale="70000" lnSpcReduction="20000"/>
          </a:bodyPr>
          <a:lstStyle/>
          <a:p>
            <a:r>
              <a:rPr lang="en-US" dirty="0"/>
              <a:t>The following example shows how to use the read() system call.</a:t>
            </a:r>
          </a:p>
          <a:p>
            <a:r>
              <a:rPr lang="en-US" dirty="0"/>
              <a:t> The read() function returns the number of bytes actually read, which may be less than the number of bytes requested. The difference between the two is not always returned as an error condition.</a:t>
            </a:r>
          </a:p>
          <a:p>
            <a:endParaRPr lang="en-US" dirty="0"/>
          </a:p>
          <a:p>
            <a:r>
              <a:rPr lang="en-US" dirty="0"/>
              <a:t>The following example shows how to use the write() system call.</a:t>
            </a:r>
          </a:p>
          <a:p>
            <a:r>
              <a:rPr lang="en-US" dirty="0"/>
              <a:t> The write() function writes up to count bytes from the buffer pointed to by </a:t>
            </a:r>
            <a:r>
              <a:rPr lang="en-US" dirty="0" err="1"/>
              <a:t>buf</a:t>
            </a:r>
            <a:r>
              <a:rPr lang="en-US" dirty="0"/>
              <a:t> to file descriptor </a:t>
            </a:r>
            <a:r>
              <a:rPr lang="en-US" dirty="0" err="1"/>
              <a:t>fd</a:t>
            </a:r>
            <a:r>
              <a:rPr lang="en-US" dirty="0"/>
              <a:t>.</a:t>
            </a:r>
          </a:p>
          <a:p>
            <a:endParaRPr lang="en-US" dirty="0"/>
          </a:p>
          <a:p>
            <a:r>
              <a:rPr lang="en-US" dirty="0"/>
              <a:t>It returns the number of bytes written, which may be less than the count if a write error occurs. The following example shows how to use the select() system call. </a:t>
            </a:r>
          </a:p>
          <a:p>
            <a:r>
              <a:rPr lang="en-US" dirty="0"/>
              <a:t>The select() function blocks until input or output become possible for any of a set of open files. The descriptors will be updated with information about whether I/O is possible for them or not.</a:t>
            </a:r>
          </a:p>
          <a:p>
            <a:endParaRPr lang="en-US" dirty="0"/>
          </a:p>
          <a:p>
            <a:r>
              <a:rPr lang="en-US" dirty="0"/>
              <a:t>The following example shows how to use poll() system call. </a:t>
            </a:r>
          </a:p>
          <a:p>
            <a:r>
              <a:rPr lang="en-US" dirty="0"/>
              <a:t>The poll() function returns the number of file descriptors that are ready for reading (0) and writing (1), respectively. It returns -1 on failure with </a:t>
            </a:r>
            <a:r>
              <a:rPr lang="en-US" dirty="0" err="1"/>
              <a:t>errno</a:t>
            </a:r>
            <a:r>
              <a:rPr lang="en-US" dirty="0"/>
              <a:t> set appropriately.</a:t>
            </a:r>
            <a:endParaRPr lang="en-IN" dirty="0"/>
          </a:p>
        </p:txBody>
      </p:sp>
    </p:spTree>
    <p:extLst>
      <p:ext uri="{BB962C8B-B14F-4D97-AF65-F5344CB8AC3E}">
        <p14:creationId xmlns:p14="http://schemas.microsoft.com/office/powerpoint/2010/main" val="31791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C0F1-94C4-4F37-8793-17588329C9E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Key Concepts Related to Processes in Unix</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226DD7-0814-4E6C-BD52-766B6B9F9D8C}"/>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Process Control Block (PCB)</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process is represented by a </a:t>
            </a:r>
            <a:r>
              <a:rPr lang="en-US" sz="1800" b="1" dirty="0">
                <a:latin typeface="Times New Roman" panose="02020603050405020304" pitchFamily="18" charset="0"/>
                <a:cs typeface="Times New Roman" panose="02020603050405020304" pitchFamily="18" charset="0"/>
              </a:rPr>
              <a:t>process control block (PCB)</a:t>
            </a:r>
            <a:r>
              <a:rPr lang="en-US" sz="1800" dirty="0">
                <a:latin typeface="Times New Roman" panose="02020603050405020304" pitchFamily="18" charset="0"/>
                <a:cs typeface="Times New Roman" panose="02020603050405020304" pitchFamily="18" charset="0"/>
              </a:rPr>
              <a:t>, which stores information about the process such as: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Process ID (PID)</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Parent Process ID (PPID)</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CPU state (registers, program counter)</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Memory state (base and limit registers)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Process state (running, waiting, etc.)</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I/O resources and files used by the process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PCB helps the operating system manage and schedule processes effectively.</a:t>
            </a:r>
          </a:p>
          <a:p>
            <a:endParaRPr lang="en-IN" dirty="0"/>
          </a:p>
        </p:txBody>
      </p:sp>
    </p:spTree>
    <p:extLst>
      <p:ext uri="{BB962C8B-B14F-4D97-AF65-F5344CB8AC3E}">
        <p14:creationId xmlns:p14="http://schemas.microsoft.com/office/powerpoint/2010/main" val="153446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0CEE-F412-4919-982E-624A39FB4781}"/>
              </a:ext>
            </a:extLst>
          </p:cNvPr>
          <p:cNvSpPr>
            <a:spLocks noGrp="1"/>
          </p:cNvSpPr>
          <p:nvPr>
            <p:ph type="title"/>
          </p:nvPr>
        </p:nvSpPr>
        <p:spPr>
          <a:xfrm>
            <a:off x="838200" y="365126"/>
            <a:ext cx="10515600" cy="315912"/>
          </a:xfrm>
        </p:spPr>
        <p:txBody>
          <a:bodyPr>
            <a:normAutofit fontScale="90000"/>
          </a:bodyPr>
          <a:lstStyle/>
          <a:p>
            <a:br>
              <a:rPr lang="en-US" dirty="0"/>
            </a:br>
            <a:r>
              <a:rPr lang="en-US" dirty="0"/>
              <a:t>Non-Blocking System Call</a:t>
            </a:r>
            <a:br>
              <a:rPr lang="en-US" dirty="0"/>
            </a:br>
            <a:endParaRPr lang="en-IN" dirty="0"/>
          </a:p>
        </p:txBody>
      </p:sp>
      <p:sp>
        <p:nvSpPr>
          <p:cNvPr id="3" name="Content Placeholder 2">
            <a:extLst>
              <a:ext uri="{FF2B5EF4-FFF2-40B4-BE49-F238E27FC236}">
                <a16:creationId xmlns:a16="http://schemas.microsoft.com/office/drawing/2014/main" id="{ED56F0DB-6E0A-470A-962C-FD8C3FD72F82}"/>
              </a:ext>
            </a:extLst>
          </p:cNvPr>
          <p:cNvSpPr>
            <a:spLocks noGrp="1"/>
          </p:cNvSpPr>
          <p:nvPr>
            <p:ph idx="1"/>
          </p:nvPr>
        </p:nvSpPr>
        <p:spPr>
          <a:xfrm>
            <a:off x="838200" y="1083733"/>
            <a:ext cx="10515600" cy="5093230"/>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A non-blocking system call is a system call that does not block. The calling process can continue execution while the operation is in progress and returns immediately when it’s complete.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most important difference between blocking and non-blocking IO is how code behaves during the I/O operation: </a:t>
            </a:r>
          </a:p>
          <a:p>
            <a:r>
              <a:rPr lang="en-US" dirty="0">
                <a:latin typeface="Times New Roman" panose="02020603050405020304" pitchFamily="18" charset="0"/>
                <a:cs typeface="Times New Roman" panose="02020603050405020304" pitchFamily="18" charset="0"/>
              </a:rPr>
              <a:t>with a blocking IO, users must wait until data has been received before continuing execution; with a non-blocking IO, users don’t have to wait for anything at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main advantage of non-blocking IO is that it allows users to continue with other tasks while waiting for the I/O operation to complete. </a:t>
            </a:r>
          </a:p>
          <a:p>
            <a:r>
              <a:rPr lang="en-US" dirty="0">
                <a:latin typeface="Times New Roman" panose="02020603050405020304" pitchFamily="18" charset="0"/>
                <a:cs typeface="Times New Roman" panose="02020603050405020304" pitchFamily="18" charset="0"/>
              </a:rPr>
              <a:t>This can be especially useful when writing concurrent programs, where there are many things happening at once (like multiple threads).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Non-blocking IO is a bit harder to write than blocking IO, but it’s also much more powerful and flexible. This is because non-blocking IO allows users to perform multiple I/O operations at once, in any order.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4F9C-44B7-40D5-904E-28E8E4A15A5F}"/>
              </a:ext>
            </a:extLst>
          </p:cNvPr>
          <p:cNvSpPr>
            <a:spLocks noGrp="1"/>
          </p:cNvSpPr>
          <p:nvPr>
            <p:ph type="title"/>
          </p:nvPr>
        </p:nvSpPr>
        <p:spPr>
          <a:xfrm>
            <a:off x="838200" y="365125"/>
            <a:ext cx="10515600" cy="574675"/>
          </a:xfrm>
        </p:spPr>
        <p:txBody>
          <a:bodyPr>
            <a:normAutofit fontScale="90000"/>
          </a:bodyPr>
          <a:lstStyle/>
          <a:p>
            <a:br>
              <a:rPr lang="en-US" dirty="0"/>
            </a:br>
            <a:r>
              <a:rPr lang="en-US" dirty="0"/>
              <a:t>Asynchronous I/O</a:t>
            </a:r>
            <a:br>
              <a:rPr lang="en-US" dirty="0"/>
            </a:br>
            <a:endParaRPr lang="en-IN" dirty="0"/>
          </a:p>
        </p:txBody>
      </p:sp>
      <p:sp>
        <p:nvSpPr>
          <p:cNvPr id="3" name="Content Placeholder 2">
            <a:extLst>
              <a:ext uri="{FF2B5EF4-FFF2-40B4-BE49-F238E27FC236}">
                <a16:creationId xmlns:a16="http://schemas.microsoft.com/office/drawing/2014/main" id="{6E9D62BD-79AB-415D-8BD1-65DC40D7D139}"/>
              </a:ext>
            </a:extLst>
          </p:cNvPr>
          <p:cNvSpPr>
            <a:spLocks noGrp="1"/>
          </p:cNvSpPr>
          <p:nvPr>
            <p:ph idx="1"/>
          </p:nvPr>
        </p:nvSpPr>
        <p:spPr>
          <a:xfrm>
            <a:off x="838200" y="939800"/>
            <a:ext cx="10515600" cy="5237163"/>
          </a:xfrm>
        </p:spPr>
        <p:txBody>
          <a:bodyPr>
            <a:normAutofit/>
          </a:bodyPr>
          <a:lstStyle/>
          <a:p>
            <a:r>
              <a:rPr lang="en-US" sz="1800" dirty="0">
                <a:latin typeface="Times New Roman" panose="02020603050405020304" pitchFamily="18" charset="0"/>
                <a:cs typeface="Times New Roman" panose="02020603050405020304" pitchFamily="18" charset="0"/>
              </a:rPr>
              <a:t>Asynchronous I/O is a technique to handle I/O operations without blocking the process. In other words, asynchronous I/O performs an operation on some data or resource and returns immediately without waiting for a response from another system.</a:t>
            </a:r>
          </a:p>
          <a:p>
            <a:r>
              <a:rPr lang="en-US" sz="1800" dirty="0">
                <a:latin typeface="Times New Roman" panose="02020603050405020304" pitchFamily="18" charset="0"/>
                <a:cs typeface="Times New Roman" panose="02020603050405020304" pitchFamily="18" charset="0"/>
              </a:rPr>
              <a:t> It’s used when the user wants to perform an operation that does not need constant interaction with your application, but the user still wants it done as soon as possible (e.g., printing something out). </a:t>
            </a:r>
          </a:p>
          <a:p>
            <a:r>
              <a:rPr lang="en-US" sz="1800" dirty="0">
                <a:latin typeface="Times New Roman" panose="02020603050405020304" pitchFamily="18" charset="0"/>
                <a:cs typeface="Times New Roman" panose="02020603050405020304" pitchFamily="18" charset="0"/>
              </a:rPr>
              <a:t>This approach allows more flexibility in program flow since it allows users to work with multiple threads at once and avoid deadlocks between them.</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Asynchronous I/O can also be used for network communication since it provides better performance than synchronous IO (blocking IO), but there are some restrictions on how this needs to be implemented: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Users cannot use asynchronous reads or write if any other part of your application depends on them having completed before moving on to another task; otherwise, this could cause issues later down the line when running under load conditions!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1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2891-A24D-4AE0-962F-88C66AE21447}"/>
              </a:ext>
            </a:extLst>
          </p:cNvPr>
          <p:cNvSpPr>
            <a:spLocks noGrp="1"/>
          </p:cNvSpPr>
          <p:nvPr>
            <p:ph type="title"/>
          </p:nvPr>
        </p:nvSpPr>
        <p:spPr>
          <a:xfrm>
            <a:off x="838200" y="365126"/>
            <a:ext cx="10515600" cy="5408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DE73C0D-2EDB-42F8-90C1-666139F47576}"/>
              </a:ext>
            </a:extLst>
          </p:cNvPr>
          <p:cNvSpPr>
            <a:spLocks noGrp="1"/>
          </p:cNvSpPr>
          <p:nvPr>
            <p:ph idx="1"/>
          </p:nvPr>
        </p:nvSpPr>
        <p:spPr>
          <a:xfrm>
            <a:off x="838200" y="1032933"/>
            <a:ext cx="10515600" cy="5144030"/>
          </a:xfrm>
        </p:spPr>
        <p:txBody>
          <a:bodyPr>
            <a:normAutofit fontScale="92500" lnSpcReduction="10000"/>
          </a:bodyPr>
          <a:lstStyle/>
          <a:p>
            <a:r>
              <a:rPr lang="en-US" dirty="0"/>
              <a:t>Synchronous I/O</a:t>
            </a:r>
          </a:p>
          <a:p>
            <a:r>
              <a:rPr lang="en-US" dirty="0"/>
              <a:t>Synchronous I/O is a mechanism in which the process is blocked until the I/O operation is completed. This can happen when there is no way for processes to continue until their scheduled event has finished. In this case, synchronous I/O needs to wait patiently till it has been given permission by its supervisor program to proceed with further processing.</a:t>
            </a:r>
          </a:p>
          <a:p>
            <a:endParaRPr lang="en-US" dirty="0"/>
          </a:p>
          <a:p>
            <a:r>
              <a:rPr lang="en-US" dirty="0"/>
              <a:t>Asynchronous I/O, or nonblocking I/O (NBIO), is a mechanism in which the process continues its execution without waiting for the I/O operation to complete. For example: if the user wants to read data from disk and then write that data back onto disk later on – then asynchronous IO would suit this scenario perfectly well because it means that your program will continue running even after completing its task of writing new records onto disk or reading existing ones off.</a:t>
            </a:r>
            <a:endParaRPr lang="en-IN" dirty="0"/>
          </a:p>
        </p:txBody>
      </p:sp>
    </p:spTree>
    <p:extLst>
      <p:ext uri="{BB962C8B-B14F-4D97-AF65-F5344CB8AC3E}">
        <p14:creationId xmlns:p14="http://schemas.microsoft.com/office/powerpoint/2010/main" val="302703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4C58-1ED2-46F1-8196-1A9B34E0287B}"/>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6E7F75F-169D-4CB6-93C4-835D043C6F72}"/>
              </a:ext>
            </a:extLst>
          </p:cNvPr>
          <p:cNvSpPr>
            <a:spLocks noGrp="1"/>
          </p:cNvSpPr>
          <p:nvPr>
            <p:ph idx="1"/>
          </p:nvPr>
        </p:nvSpPr>
        <p:spPr>
          <a:xfrm>
            <a:off x="838200" y="1007533"/>
            <a:ext cx="10515600" cy="5169430"/>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Difference Between Blocking and Non-Blocking I/O</a:t>
            </a:r>
          </a:p>
          <a:p>
            <a:r>
              <a:rPr lang="en-US" sz="1800" dirty="0">
                <a:latin typeface="Times New Roman" panose="02020603050405020304" pitchFamily="18" charset="0"/>
                <a:cs typeface="Times New Roman" panose="02020603050405020304" pitchFamily="18" charset="0"/>
              </a:rPr>
              <a:t>Blocking I/O	Non-Blocking I/O</a:t>
            </a:r>
          </a:p>
          <a:p>
            <a:r>
              <a:rPr lang="en-US" sz="1800" dirty="0">
                <a:latin typeface="Times New Roman" panose="02020603050405020304" pitchFamily="18" charset="0"/>
                <a:cs typeface="Times New Roman" panose="02020603050405020304" pitchFamily="18" charset="0"/>
              </a:rPr>
              <a:t>Blocking I/O is when a process is waiting for an I/O operation to complete.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Non-blocking I/O means that when user call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For example, if users are trying to write data from your application into a file on disk, then if another process wants access too at that same time then they would have their own read or write operations started at the same time as yours. </a:t>
            </a:r>
          </a:p>
          <a:p>
            <a:r>
              <a:rPr lang="en-US" sz="1800" dirty="0">
                <a:latin typeface="Times New Roman" panose="02020603050405020304" pitchFamily="18" charset="0"/>
                <a:cs typeface="Times New Roman" panose="02020603050405020304" pitchFamily="18" charset="0"/>
              </a:rPr>
              <a:t>This can cause problems because there’s no guarantee that they’ll finish before the user does.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our example above, it returns immediately without waiting until all the requested data has been transferred over (and returned). </a:t>
            </a:r>
          </a:p>
          <a:p>
            <a:r>
              <a:rPr lang="en-US" sz="1800" dirty="0">
                <a:latin typeface="Times New Roman" panose="02020603050405020304" pitchFamily="18" charset="0"/>
                <a:cs typeface="Times New Roman" panose="02020603050405020304" pitchFamily="18" charset="0"/>
              </a:rPr>
              <a:t>The result here could be different depending on how busy those other processes were when calling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 So this doesn’t really matter much here; just know that what we’re doing now won’t block any other programs from getting their jobs done either since everything happens on its own schedule – even though it might seem like nothing else was happening while waiting around forever.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0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4A7F-7DAC-47A6-84F7-CC94F52C43AB}"/>
              </a:ext>
            </a:extLst>
          </p:cNvPr>
          <p:cNvSpPr>
            <a:spLocks noGrp="1"/>
          </p:cNvSpPr>
          <p:nvPr>
            <p:ph type="title"/>
          </p:nvPr>
        </p:nvSpPr>
        <p:spPr>
          <a:xfrm>
            <a:off x="838200" y="365126"/>
            <a:ext cx="10515600" cy="4646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A1ED9F2-C56D-4322-B205-CC4E58FBD5C1}"/>
              </a:ext>
            </a:extLst>
          </p:cNvPr>
          <p:cNvSpPr>
            <a:spLocks noGrp="1"/>
          </p:cNvSpPr>
          <p:nvPr>
            <p:ph idx="1"/>
          </p:nvPr>
        </p:nvSpPr>
        <p:spPr>
          <a:xfrm>
            <a:off x="838200" y="1007533"/>
            <a:ext cx="10515600" cy="5169430"/>
          </a:xfrm>
        </p:spPr>
        <p:txBody>
          <a:bodyPr>
            <a:normAutofit/>
          </a:bodyPr>
          <a:lstStyle/>
          <a:p>
            <a:r>
              <a:rPr lang="en-US" sz="1800" b="1" dirty="0">
                <a:latin typeface="Times New Roman" panose="02020603050405020304" pitchFamily="18" charset="0"/>
                <a:cs typeface="Times New Roman" panose="02020603050405020304" pitchFamily="18" charset="0"/>
              </a:rPr>
              <a:t>Key Concepts of I/O Multiplexing:</a:t>
            </a:r>
          </a:p>
          <a:p>
            <a:pPr>
              <a:buFont typeface="+mj-lt"/>
              <a:buAutoNum type="arabicPeriod"/>
            </a:pPr>
            <a:r>
              <a:rPr lang="en-US" sz="1800" b="1" dirty="0">
                <a:latin typeface="Times New Roman" panose="02020603050405020304" pitchFamily="18" charset="0"/>
                <a:cs typeface="Times New Roman" panose="02020603050405020304" pitchFamily="18" charset="0"/>
              </a:rPr>
              <a:t>Non-blocking I/O</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 traditional blocking I/O operations, a process waits (or "blocks") for an I/O operation to complete before it can continue. This can be inefficient, especially when dealing with multiple I/O streams.</a:t>
            </a: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Non-blocking I/O</a:t>
            </a:r>
            <a:r>
              <a:rPr lang="en-US" sz="1800" dirty="0">
                <a:latin typeface="Times New Roman" panose="02020603050405020304" pitchFamily="18" charset="0"/>
                <a:cs typeface="Times New Roman" panose="02020603050405020304" pitchFamily="18" charset="0"/>
              </a:rPr>
              <a:t> allows the process to continue executing without waiting for the I/O operation to complete. If the I/O operation is not ready (e.g., data is not available), the process can continue performing other tasks.</a:t>
            </a:r>
          </a:p>
          <a:p>
            <a:pPr>
              <a:buFont typeface="+mj-lt"/>
              <a:buAutoNum type="arabicPeriod"/>
            </a:pPr>
            <a:r>
              <a:rPr lang="en-US" sz="1800" b="1" dirty="0">
                <a:latin typeface="Times New Roman" panose="02020603050405020304" pitchFamily="18" charset="0"/>
                <a:cs typeface="Times New Roman" panose="02020603050405020304" pitchFamily="18" charset="0"/>
              </a:rPr>
              <a:t>Event-driven Programming</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I/O multiplexing is closely associated with event-driven programming, where a process listens for events (such as data being ready to read from a socket) and responds when the event occurs, without continuously polling.</a:t>
            </a:r>
          </a:p>
          <a:p>
            <a:pPr>
              <a:buFont typeface="+mj-lt"/>
              <a:buAutoNum type="arabicPeriod"/>
            </a:pPr>
            <a:r>
              <a:rPr lang="en-US" sz="1800" b="1" dirty="0">
                <a:latin typeface="Times New Roman" panose="02020603050405020304" pitchFamily="18" charset="0"/>
                <a:cs typeface="Times New Roman" panose="02020603050405020304" pitchFamily="18" charset="0"/>
              </a:rPr>
              <a:t>Efficiency</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Instead of dedicating a separate thread or process for each I/O operation (which can be expensive in terms of memory and CPU), I/O multiplexing allows a single process to efficiently handle many I/O operations.</a:t>
            </a:r>
          </a:p>
        </p:txBody>
      </p:sp>
    </p:spTree>
    <p:extLst>
      <p:ext uri="{BB962C8B-B14F-4D97-AF65-F5344CB8AC3E}">
        <p14:creationId xmlns:p14="http://schemas.microsoft.com/office/powerpoint/2010/main" val="2636368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F8E-21A4-486E-9946-4533AFE12B44}"/>
              </a:ext>
            </a:extLst>
          </p:cNvPr>
          <p:cNvSpPr>
            <a:spLocks noGrp="1"/>
          </p:cNvSpPr>
          <p:nvPr>
            <p:ph type="title"/>
          </p:nvPr>
        </p:nvSpPr>
        <p:spPr>
          <a:xfrm>
            <a:off x="838200" y="365126"/>
            <a:ext cx="10515600" cy="227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50390A2-E968-4C3C-8680-86E92A31E97D}"/>
              </a:ext>
            </a:extLst>
          </p:cNvPr>
          <p:cNvSpPr>
            <a:spLocks noGrp="1"/>
          </p:cNvSpPr>
          <p:nvPr>
            <p:ph idx="1"/>
          </p:nvPr>
        </p:nvSpPr>
        <p:spPr>
          <a:xfrm>
            <a:off x="838200" y="778933"/>
            <a:ext cx="10515600" cy="5398030"/>
          </a:xfrm>
        </p:spPr>
        <p:txBody>
          <a:bodyPr>
            <a:normAutofit/>
          </a:bodyPr>
          <a:lstStyle/>
          <a:p>
            <a:r>
              <a:rPr lang="en-US" sz="1800" b="1" dirty="0">
                <a:latin typeface="Times New Roman" panose="02020603050405020304" pitchFamily="18" charset="0"/>
                <a:cs typeface="Times New Roman" panose="02020603050405020304" pitchFamily="18" charset="0"/>
              </a:rPr>
              <a:t>How I/O Multiplexing Works:</a:t>
            </a:r>
          </a:p>
          <a:p>
            <a:r>
              <a:rPr lang="en-US" sz="1800" dirty="0">
                <a:latin typeface="Times New Roman" panose="02020603050405020304" pitchFamily="18" charset="0"/>
                <a:cs typeface="Times New Roman" panose="02020603050405020304" pitchFamily="18" charset="0"/>
              </a:rPr>
              <a:t>The main idea behind I/O multiplexing is to use a mechanism that allows a process to check multiple I/O streams to see if they are ready for reading or writing, and then perform the operation when appropriate.</a:t>
            </a:r>
          </a:p>
          <a:p>
            <a:r>
              <a:rPr lang="en-US" sz="1800" dirty="0">
                <a:latin typeface="Times New Roman" panose="02020603050405020304" pitchFamily="18" charset="0"/>
                <a:cs typeface="Times New Roman" panose="02020603050405020304" pitchFamily="18" charset="0"/>
              </a:rPr>
              <a:t>This typically involves: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Monitoring multiple file descriptors</a:t>
            </a:r>
            <a:r>
              <a:rPr lang="en-US" sz="1800" dirty="0">
                <a:latin typeface="Times New Roman" panose="02020603050405020304" pitchFamily="18" charset="0"/>
                <a:cs typeface="Times New Roman" panose="02020603050405020304" pitchFamily="18" charset="0"/>
              </a:rPr>
              <a:t> (or I/O streams).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Waiting for events</a:t>
            </a:r>
            <a:r>
              <a:rPr lang="en-US" sz="1800" dirty="0">
                <a:latin typeface="Times New Roman" panose="02020603050405020304" pitchFamily="18" charset="0"/>
                <a:cs typeface="Times New Roman" panose="02020603050405020304" pitchFamily="18" charset="0"/>
              </a:rPr>
              <a:t> that signal when a stream is ready for a read/write operation.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Handling the event</a:t>
            </a:r>
            <a:r>
              <a:rPr lang="en-US" sz="1800" dirty="0">
                <a:latin typeface="Times New Roman" panose="02020603050405020304" pitchFamily="18" charset="0"/>
                <a:cs typeface="Times New Roman" panose="02020603050405020304" pitchFamily="18" charset="0"/>
              </a:rPr>
              <a:t> once the I/O stream is ready.</a:t>
            </a:r>
          </a:p>
          <a:p>
            <a:r>
              <a:rPr lang="en-US" sz="1800" dirty="0">
                <a:latin typeface="Times New Roman" panose="02020603050405020304" pitchFamily="18" charset="0"/>
                <a:cs typeface="Times New Roman" panose="02020603050405020304" pitchFamily="18" charset="0"/>
              </a:rPr>
              <a:t>I/O multiplexing generally uses an </a:t>
            </a:r>
            <a:r>
              <a:rPr lang="en-US" sz="1800" b="1" dirty="0">
                <a:latin typeface="Times New Roman" panose="02020603050405020304" pitchFamily="18" charset="0"/>
                <a:cs typeface="Times New Roman" panose="02020603050405020304" pitchFamily="18" charset="0"/>
              </a:rPr>
              <a:t>event loop</a:t>
            </a:r>
            <a:r>
              <a:rPr lang="en-US" sz="1800" dirty="0">
                <a:latin typeface="Times New Roman" panose="02020603050405020304" pitchFamily="18" charset="0"/>
                <a:cs typeface="Times New Roman" panose="02020603050405020304" pitchFamily="18" charset="0"/>
              </a:rPr>
              <a:t> where the process waits for I/O events and handles them accordingly.</a:t>
            </a:r>
          </a:p>
        </p:txBody>
      </p:sp>
    </p:spTree>
    <p:extLst>
      <p:ext uri="{BB962C8B-B14F-4D97-AF65-F5344CB8AC3E}">
        <p14:creationId xmlns:p14="http://schemas.microsoft.com/office/powerpoint/2010/main" val="3996691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E002-0E38-4081-823A-AD5F6CD83714}"/>
              </a:ext>
            </a:extLst>
          </p:cNvPr>
          <p:cNvSpPr>
            <a:spLocks noGrp="1"/>
          </p:cNvSpPr>
          <p:nvPr>
            <p:ph type="title"/>
          </p:nvPr>
        </p:nvSpPr>
        <p:spPr>
          <a:xfrm>
            <a:off x="838200" y="365126"/>
            <a:ext cx="10515600" cy="6593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3CF2F33-2E93-484E-9AFE-BD6DD5CE1305}"/>
              </a:ext>
            </a:extLst>
          </p:cNvPr>
          <p:cNvSpPr>
            <a:spLocks noGrp="1"/>
          </p:cNvSpPr>
          <p:nvPr>
            <p:ph idx="1"/>
          </p:nvPr>
        </p:nvSpPr>
        <p:spPr>
          <a:xfrm>
            <a:off x="838200" y="1286933"/>
            <a:ext cx="10515600" cy="4890030"/>
          </a:xfrm>
        </p:spPr>
        <p:txBody>
          <a:bodyPr>
            <a:normAutofit/>
          </a:bodyPr>
          <a:lstStyle/>
          <a:p>
            <a:r>
              <a:rPr lang="en-US" sz="1800" dirty="0">
                <a:latin typeface="Times New Roman" panose="02020603050405020304" pitchFamily="18" charset="0"/>
                <a:cs typeface="Times New Roman" panose="02020603050405020304" pitchFamily="18" charset="0"/>
              </a:rPr>
              <a:t>Techniques for I/O </a:t>
            </a:r>
            <a:r>
              <a:rPr lang="en-US" sz="1800" dirty="0" err="1">
                <a:latin typeface="Times New Roman" panose="02020603050405020304" pitchFamily="18" charset="0"/>
                <a:cs typeface="Times New Roman" panose="02020603050405020304" pitchFamily="18" charset="0"/>
              </a:rPr>
              <a:t>Multiplexing:In</a:t>
            </a:r>
            <a:r>
              <a:rPr lang="en-US" sz="1800" dirty="0">
                <a:latin typeface="Times New Roman" panose="02020603050405020304" pitchFamily="18" charset="0"/>
                <a:cs typeface="Times New Roman" panose="02020603050405020304" pitchFamily="18" charset="0"/>
              </a:rPr>
              <a:t> Unix-like systems (Linux, macOS), the most commonly used techniques for I/O multiplexing are:</a:t>
            </a:r>
          </a:p>
          <a:p>
            <a:r>
              <a:rPr lang="en-US" sz="1800" dirty="0">
                <a:latin typeface="Times New Roman" panose="02020603050405020304" pitchFamily="18" charset="0"/>
                <a:cs typeface="Times New Roman" panose="02020603050405020304" pitchFamily="18" charset="0"/>
              </a:rPr>
              <a:t>select():The select() system call allows a process to monitor multiple file descriptors for readiness (e.g., whether data is available to read, or whether a file descriptor is ready to accept data). </a:t>
            </a:r>
          </a:p>
          <a:p>
            <a:r>
              <a:rPr lang="en-US" sz="1800" dirty="0">
                <a:latin typeface="Times New Roman" panose="02020603050405020304" pitchFamily="18" charset="0"/>
                <a:cs typeface="Times New Roman" panose="02020603050405020304" pitchFamily="18" charset="0"/>
              </a:rPr>
              <a:t>It works by providing a list of file descriptors, and the system call blocks until one or more of them is ready for I/O.</a:t>
            </a:r>
          </a:p>
          <a:p>
            <a:r>
              <a:rPr lang="en-US" sz="1800" dirty="0">
                <a:latin typeface="Times New Roman" panose="02020603050405020304" pitchFamily="18" charset="0"/>
                <a:cs typeface="Times New Roman" panose="02020603050405020304" pitchFamily="18" charset="0"/>
              </a:rPr>
              <a:t>How select() works:</a:t>
            </a:r>
          </a:p>
          <a:p>
            <a:r>
              <a:rPr lang="en-US" sz="1800" dirty="0">
                <a:latin typeface="Times New Roman" panose="02020603050405020304" pitchFamily="18" charset="0"/>
                <a:cs typeface="Times New Roman" panose="02020603050405020304" pitchFamily="18" charset="0"/>
              </a:rPr>
              <a:t>You specify a set of file descriptors (sockets, files, etc.) you want to monitor for I/O </a:t>
            </a:r>
            <a:r>
              <a:rPr lang="en-US" sz="1800" dirty="0" err="1">
                <a:latin typeface="Times New Roman" panose="02020603050405020304" pitchFamily="18" charset="0"/>
                <a:cs typeface="Times New Roman" panose="02020603050405020304" pitchFamily="18" charset="0"/>
              </a:rPr>
              <a:t>readiness.The</a:t>
            </a:r>
            <a:r>
              <a:rPr lang="en-US" sz="1800" dirty="0">
                <a:latin typeface="Times New Roman" panose="02020603050405020304" pitchFamily="18" charset="0"/>
                <a:cs typeface="Times New Roman" panose="02020603050405020304" pitchFamily="18" charset="0"/>
              </a:rPr>
              <a:t> process is blocked until at least one of the file descriptors is ready (or a timeout occurs).</a:t>
            </a:r>
          </a:p>
          <a:p>
            <a:r>
              <a:rPr lang="en-US" sz="1800" dirty="0">
                <a:latin typeface="Times New Roman" panose="02020603050405020304" pitchFamily="18" charset="0"/>
                <a:cs typeface="Times New Roman" panose="02020603050405020304" pitchFamily="18" charset="0"/>
              </a:rPr>
              <a:t>After select() returns, you can check which file descriptors are ready for reading or writing and take appropriate actions.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003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8087-F058-4BBD-8956-938EA7C388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3200C0-89F7-476B-82EA-9A35C6D69F2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poll():Similar to select(), poll() allows you to monitor multiple file descriptors, but it provides more flexibility.</a:t>
            </a:r>
          </a:p>
          <a:p>
            <a:r>
              <a:rPr lang="en-US" sz="1800" dirty="0">
                <a:latin typeface="Times New Roman" panose="02020603050405020304" pitchFamily="18" charset="0"/>
                <a:cs typeface="Times New Roman" panose="02020603050405020304" pitchFamily="18" charset="0"/>
              </a:rPr>
              <a:t> Unlike select(), poll() doesn't have a fixed limit on the number of file descriptors that can be monitored.</a:t>
            </a:r>
          </a:p>
          <a:p>
            <a:r>
              <a:rPr lang="en-US" sz="1800" dirty="0">
                <a:latin typeface="Times New Roman" panose="02020603050405020304" pitchFamily="18" charset="0"/>
                <a:cs typeface="Times New Roman" panose="02020603050405020304" pitchFamily="18" charset="0"/>
              </a:rPr>
              <a:t>poll() uses a polling-based approach and is more scalable than select() for large numbers of file descriptors.</a:t>
            </a:r>
          </a:p>
          <a:p>
            <a:r>
              <a:rPr lang="en-US" sz="1800" dirty="0">
                <a:latin typeface="Times New Roman" panose="02020603050405020304" pitchFamily="18" charset="0"/>
                <a:cs typeface="Times New Roman" panose="02020603050405020304" pitchFamily="18" charset="0"/>
              </a:rPr>
              <a:t>It works by maintaining a list of file descriptors and checking which ones are ready for I/O.</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211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A22F-43D3-4DF7-BFC4-08243F0CFE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A941D4-264B-48D0-B28F-196BFBFE3543}"/>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Advantages of I/O Multiplexing:</a:t>
            </a:r>
          </a:p>
          <a:p>
            <a:r>
              <a:rPr lang="en-US" sz="1800" dirty="0">
                <a:latin typeface="Times New Roman" panose="02020603050405020304" pitchFamily="18" charset="0"/>
                <a:cs typeface="Times New Roman" panose="02020603050405020304" pitchFamily="18" charset="0"/>
              </a:rPr>
              <a:t>Efficiency: I/O multiplexing allows a single process or thread to handle multiple I/O streams concurrently without spawning a separate thread for each stream. This reduces overhead and improves resource utilization.</a:t>
            </a:r>
          </a:p>
          <a:p>
            <a:r>
              <a:rPr lang="en-US" sz="1800" dirty="0">
                <a:latin typeface="Times New Roman" panose="02020603050405020304" pitchFamily="18" charset="0"/>
                <a:cs typeface="Times New Roman" panose="02020603050405020304" pitchFamily="18" charset="0"/>
              </a:rPr>
              <a:t>Scalability: Mechanisms like </a:t>
            </a:r>
            <a:r>
              <a:rPr lang="en-US" sz="1800" dirty="0" err="1">
                <a:latin typeface="Times New Roman" panose="02020603050405020304" pitchFamily="18" charset="0"/>
                <a:cs typeface="Times New Roman" panose="02020603050405020304" pitchFamily="18" charset="0"/>
              </a:rPr>
              <a:t>epoll</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kqueue</a:t>
            </a:r>
            <a:r>
              <a:rPr lang="en-US" sz="1800" dirty="0">
                <a:latin typeface="Times New Roman" panose="02020603050405020304" pitchFamily="18" charset="0"/>
                <a:cs typeface="Times New Roman" panose="02020603050405020304" pitchFamily="18" charset="0"/>
              </a:rPr>
              <a:t>() can efficiently scale to handle thousands of file descriptors, making them ideal for high-performance servers and applications</a:t>
            </a:r>
          </a:p>
          <a:p>
            <a:r>
              <a:rPr lang="en-US" sz="1800" dirty="0">
                <a:latin typeface="Times New Roman" panose="02020603050405020304" pitchFamily="18" charset="0"/>
                <a:cs typeface="Times New Roman" panose="02020603050405020304" pitchFamily="18" charset="0"/>
              </a:rPr>
              <a:t>.Concurrency: It enables non-blocking, event-driven concurrency, allowing the system to handle multiple I/O operations at once, which is particularly useful in network servers or any application where multiple I/O sources need to be managed.</a:t>
            </a:r>
          </a:p>
          <a:p>
            <a:r>
              <a:rPr lang="en-US" sz="1800" dirty="0">
                <a:latin typeface="Times New Roman" panose="02020603050405020304" pitchFamily="18" charset="0"/>
                <a:cs typeface="Times New Roman" panose="02020603050405020304" pitchFamily="18" charset="0"/>
              </a:rPr>
              <a:t>Reduced Context Switching: By avoiding multiple threads for each I/O stream, the system reduces the context switching overhead that can occur in a multithreaded environment.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03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1B59-EEB5-40CD-89A5-66317B91B9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D676A3-FF8B-4C8A-A2FB-BF5060E3F61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Disadvantages of I/O Multiplexing:</a:t>
            </a:r>
          </a:p>
          <a:p>
            <a:r>
              <a:rPr lang="en-US" sz="1800" dirty="0">
                <a:latin typeface="Times New Roman" panose="02020603050405020304" pitchFamily="18" charset="0"/>
                <a:cs typeface="Times New Roman" panose="02020603050405020304" pitchFamily="18" charset="0"/>
              </a:rPr>
              <a:t>Complexity: The use of I/O multiplexing often requires a more complex event-driven programming model. </a:t>
            </a:r>
          </a:p>
          <a:p>
            <a:r>
              <a:rPr lang="en-US" sz="1800" dirty="0">
                <a:latin typeface="Times New Roman" panose="02020603050405020304" pitchFamily="18" charset="0"/>
                <a:cs typeface="Times New Roman" panose="02020603050405020304" pitchFamily="18" charset="0"/>
              </a:rPr>
              <a:t>Managing the event loop and handling different types of events (read/write, timeout, error) can be tricky.</a:t>
            </a:r>
          </a:p>
          <a:p>
            <a:r>
              <a:rPr lang="en-US" sz="1800" dirty="0">
                <a:latin typeface="Times New Roman" panose="02020603050405020304" pitchFamily="18" charset="0"/>
                <a:cs typeface="Times New Roman" panose="02020603050405020304" pitchFamily="18" charset="0"/>
              </a:rPr>
              <a:t>Blocking Behavior: While I/O multiplexing reduces blocking, some methods (e.g., select()) still block the process until an event occurs. This can lead to some latency in handling certain events.</a:t>
            </a:r>
          </a:p>
          <a:p>
            <a:r>
              <a:rPr lang="en-US" sz="1800" dirty="0">
                <a:latin typeface="Times New Roman" panose="02020603050405020304" pitchFamily="18" charset="0"/>
                <a:cs typeface="Times New Roman" panose="02020603050405020304" pitchFamily="18" charset="0"/>
              </a:rPr>
              <a:t>Platform Limitations: While techniques like select() are widely available, more advanced methods like </a:t>
            </a:r>
            <a:r>
              <a:rPr lang="en-US" sz="1800" dirty="0" err="1">
                <a:latin typeface="Times New Roman" panose="02020603050405020304" pitchFamily="18" charset="0"/>
                <a:cs typeface="Times New Roman" panose="02020603050405020304" pitchFamily="18" charset="0"/>
              </a:rPr>
              <a:t>epoll</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kqueue</a:t>
            </a:r>
            <a:r>
              <a:rPr lang="en-US" sz="1800" dirty="0">
                <a:latin typeface="Times New Roman" panose="02020603050405020304" pitchFamily="18" charset="0"/>
                <a:cs typeface="Times New Roman" panose="02020603050405020304" pitchFamily="18" charset="0"/>
              </a:rPr>
              <a:t>() are platform-specific (Linux and BSD/macOS, respectively).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15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3CB2-6900-43C9-9E2E-25A6F906F261}"/>
              </a:ext>
            </a:extLst>
          </p:cNvPr>
          <p:cNvSpPr>
            <a:spLocks noGrp="1"/>
          </p:cNvSpPr>
          <p:nvPr>
            <p:ph type="title"/>
          </p:nvPr>
        </p:nvSpPr>
        <p:spPr/>
        <p:txBody>
          <a:bodyPr/>
          <a:lstStyle/>
          <a:p>
            <a:r>
              <a:rPr lang="en-US" sz="4400" b="1" dirty="0"/>
              <a:t>Process States</a:t>
            </a:r>
            <a:endParaRPr lang="en-IN" dirty="0"/>
          </a:p>
        </p:txBody>
      </p:sp>
      <p:sp>
        <p:nvSpPr>
          <p:cNvPr id="3" name="Content Placeholder 2">
            <a:extLst>
              <a:ext uri="{FF2B5EF4-FFF2-40B4-BE49-F238E27FC236}">
                <a16:creationId xmlns:a16="http://schemas.microsoft.com/office/drawing/2014/main" id="{FCC40E19-4E82-4B8D-84B1-EE1B9174C891}"/>
              </a:ext>
            </a:extLst>
          </p:cNvPr>
          <p:cNvSpPr>
            <a:spLocks noGrp="1"/>
          </p:cNvSpPr>
          <p:nvPr>
            <p:ph idx="1"/>
          </p:nvPr>
        </p:nvSpPr>
        <p:spPr/>
        <p:txBody>
          <a:bodyPr>
            <a:normAutofit/>
          </a:bodyPr>
          <a:lstStyle/>
          <a:p>
            <a:r>
              <a:rPr lang="en-US" sz="1900" b="1" dirty="0"/>
              <a:t>Process States</a:t>
            </a:r>
            <a:r>
              <a:rPr lang="en-US" sz="1900" dirty="0"/>
              <a:t>: A process in Unix can be in one of several states during its lifecycle:</a:t>
            </a:r>
          </a:p>
          <a:p>
            <a:pPr>
              <a:buFont typeface="Arial" panose="020B0604020202020204" pitchFamily="34" charset="0"/>
              <a:buChar char="•"/>
            </a:pPr>
            <a:r>
              <a:rPr lang="en-US" sz="1900" b="1" dirty="0"/>
              <a:t>New</a:t>
            </a:r>
            <a:r>
              <a:rPr lang="en-US" sz="1900" dirty="0"/>
              <a:t>: The process is being created.</a:t>
            </a:r>
          </a:p>
          <a:p>
            <a:pPr>
              <a:buFont typeface="Arial" panose="020B0604020202020204" pitchFamily="34" charset="0"/>
              <a:buChar char="•"/>
            </a:pPr>
            <a:r>
              <a:rPr lang="en-US" sz="1900" b="1" dirty="0"/>
              <a:t>Ready</a:t>
            </a:r>
            <a:r>
              <a:rPr lang="en-US" sz="1900" dirty="0"/>
              <a:t>: The process is ready to execute and waiting for CPU time.</a:t>
            </a:r>
          </a:p>
          <a:p>
            <a:pPr>
              <a:buFont typeface="Arial" panose="020B0604020202020204" pitchFamily="34" charset="0"/>
              <a:buChar char="•"/>
            </a:pPr>
            <a:r>
              <a:rPr lang="en-US" sz="1900" b="1" dirty="0"/>
              <a:t>Running</a:t>
            </a:r>
            <a:r>
              <a:rPr lang="en-US" sz="1900" dirty="0"/>
              <a:t>: The process is currently executing on the CPU.</a:t>
            </a:r>
          </a:p>
          <a:p>
            <a:pPr>
              <a:buFont typeface="Arial" panose="020B0604020202020204" pitchFamily="34" charset="0"/>
              <a:buChar char="•"/>
            </a:pPr>
            <a:r>
              <a:rPr lang="en-US" sz="1900" b="1" dirty="0"/>
              <a:t>Waiting (Blocked)</a:t>
            </a:r>
            <a:r>
              <a:rPr lang="en-US" sz="1900" dirty="0"/>
              <a:t>: The process is waiting for some event to occur, such as I/O completion or waiting for a resource (like a semaphore or lock).</a:t>
            </a:r>
          </a:p>
          <a:p>
            <a:pPr>
              <a:buFont typeface="Arial" panose="020B0604020202020204" pitchFamily="34" charset="0"/>
              <a:buChar char="•"/>
            </a:pPr>
            <a:r>
              <a:rPr lang="en-US" sz="1900" b="1" dirty="0"/>
              <a:t>Terminated (Zombie)</a:t>
            </a:r>
            <a:r>
              <a:rPr lang="en-US" sz="1900" dirty="0"/>
              <a:t>: The process has finished execution, but its exit status is still pending for the parent process to collect.</a:t>
            </a:r>
          </a:p>
          <a:p>
            <a:pPr>
              <a:buFont typeface="Arial" panose="020B0604020202020204" pitchFamily="34" charset="0"/>
              <a:buChar char="•"/>
            </a:pPr>
            <a:r>
              <a:rPr lang="en-US" sz="1900" b="1" dirty="0"/>
              <a:t>Stopped</a:t>
            </a:r>
            <a:r>
              <a:rPr lang="en-US" sz="1900" dirty="0"/>
              <a:t>: The process has been stopped, typically due to a signal.</a:t>
            </a:r>
          </a:p>
          <a:p>
            <a:endParaRPr lang="en-IN" dirty="0"/>
          </a:p>
        </p:txBody>
      </p:sp>
    </p:spTree>
    <p:extLst>
      <p:ext uri="{BB962C8B-B14F-4D97-AF65-F5344CB8AC3E}">
        <p14:creationId xmlns:p14="http://schemas.microsoft.com/office/powerpoint/2010/main" val="4236924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DE30-A757-4231-8F8C-EA0CDEF715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21D796-0B7C-40A2-93A6-292815E3A91C}"/>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Use Cases for I/O Multiplexing:</a:t>
            </a:r>
          </a:p>
          <a:p>
            <a:r>
              <a:rPr lang="en-US" sz="1800" dirty="0">
                <a:latin typeface="Times New Roman" panose="02020603050405020304" pitchFamily="18" charset="0"/>
                <a:cs typeface="Times New Roman" panose="02020603050405020304" pitchFamily="18" charset="0"/>
              </a:rPr>
              <a:t>Network Servers: I/O multiplexing is often used in servers that need to handle many client connections simultaneously, such as web servers, database servers, and proxy servers.</a:t>
            </a:r>
          </a:p>
          <a:p>
            <a:r>
              <a:rPr lang="en-US" sz="1800" dirty="0">
                <a:latin typeface="Times New Roman" panose="02020603050405020304" pitchFamily="18" charset="0"/>
                <a:cs typeface="Times New Roman" panose="02020603050405020304" pitchFamily="18" charset="0"/>
              </a:rPr>
              <a:t>Real-time Applications: Applications that require real-time data processing (such as streaming or gaming) can benefit from I/O multiplexing to efficiently handle multiple I/O streams.</a:t>
            </a:r>
          </a:p>
          <a:p>
            <a:r>
              <a:rPr lang="en-US" sz="1800" dirty="0">
                <a:latin typeface="Times New Roman" panose="02020603050405020304" pitchFamily="18" charset="0"/>
                <a:cs typeface="Times New Roman" panose="02020603050405020304" pitchFamily="18" charset="0"/>
              </a:rPr>
              <a:t>File Systems: I/O multiplexing is useful for file systems that need to monitor multiple files for reading or writing concurrently.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59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66FD-8916-47FB-A33B-823701B67222}"/>
              </a:ext>
            </a:extLst>
          </p:cNvPr>
          <p:cNvSpPr>
            <a:spLocks noGrp="1"/>
          </p:cNvSpPr>
          <p:nvPr>
            <p:ph type="title"/>
          </p:nvPr>
        </p:nvSpPr>
        <p:spPr>
          <a:xfrm>
            <a:off x="838200" y="365126"/>
            <a:ext cx="10515600" cy="549274"/>
          </a:xfrm>
        </p:spPr>
        <p:txBody>
          <a:bodyPr>
            <a:normAutofit fontScale="90000"/>
          </a:bodyPr>
          <a:lstStyle/>
          <a:p>
            <a:r>
              <a:rPr lang="en-GB" dirty="0"/>
              <a:t>Pipes and FIFO</a:t>
            </a:r>
            <a:endParaRPr lang="en-IN" dirty="0"/>
          </a:p>
        </p:txBody>
      </p:sp>
      <p:sp>
        <p:nvSpPr>
          <p:cNvPr id="3" name="Content Placeholder 2">
            <a:extLst>
              <a:ext uri="{FF2B5EF4-FFF2-40B4-BE49-F238E27FC236}">
                <a16:creationId xmlns:a16="http://schemas.microsoft.com/office/drawing/2014/main" id="{C9498465-5AF8-448A-A907-C41906D99F65}"/>
              </a:ext>
            </a:extLst>
          </p:cNvPr>
          <p:cNvSpPr>
            <a:spLocks noGrp="1"/>
          </p:cNvSpPr>
          <p:nvPr>
            <p:ph idx="1"/>
          </p:nvPr>
        </p:nvSpPr>
        <p:spPr>
          <a:xfrm>
            <a:off x="838200" y="1227667"/>
            <a:ext cx="10515600" cy="4949296"/>
          </a:xfrm>
        </p:spPr>
        <p:txBody>
          <a:bodyPr>
            <a:normAutofit/>
          </a:bodyPr>
          <a:lstStyle/>
          <a:p>
            <a:pPr algn="l" rtl="0" fontAlgn="base"/>
            <a:r>
              <a:rPr lang="en-US" sz="1900" b="0" i="0" dirty="0">
                <a:solidFill>
                  <a:srgbClr val="273239"/>
                </a:solidFill>
                <a:effectLst/>
                <a:latin typeface="Times New Roman" panose="02020603050405020304" pitchFamily="18" charset="0"/>
                <a:cs typeface="Times New Roman" panose="02020603050405020304" pitchFamily="18" charset="0"/>
              </a:rPr>
              <a:t>Conceptually, a pipe is a connection between two processes, such that the standard output from one process becomes the standard input of the other process. </a:t>
            </a:r>
          </a:p>
          <a:p>
            <a:pPr algn="l" rtl="0" fontAlgn="base"/>
            <a:r>
              <a:rPr lang="en-US" sz="1900" b="0" i="0" dirty="0">
                <a:solidFill>
                  <a:srgbClr val="273239"/>
                </a:solidFill>
                <a:effectLst/>
                <a:latin typeface="Times New Roman" panose="02020603050405020304" pitchFamily="18" charset="0"/>
                <a:cs typeface="Times New Roman" panose="02020603050405020304" pitchFamily="18" charset="0"/>
              </a:rPr>
              <a:t>In the UNIX Operating System, Pipes are useful for communication between related processes(inter-process communication).</a:t>
            </a: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The pipe is a one-way communication only i.e. we can use a pipe such that One process writes to the pipe, and the other process reads from the pipe. </a:t>
            </a: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It opens a pipe, which is an area of main memory that is treated as a </a:t>
            </a:r>
            <a:r>
              <a:rPr lang="en-US" sz="1900" b="1" i="1" dirty="0">
                <a:solidFill>
                  <a:srgbClr val="273239"/>
                </a:solidFill>
                <a:effectLst/>
                <a:latin typeface="Times New Roman" panose="02020603050405020304" pitchFamily="18" charset="0"/>
                <a:cs typeface="Times New Roman" panose="02020603050405020304" pitchFamily="18" charset="0"/>
              </a:rPr>
              <a:t>“virtual file”</a:t>
            </a:r>
            <a:r>
              <a:rPr lang="en-US" sz="1900"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The pipe can be used by the creating process, as well as all its child processes, for reading and writing. One process can write to this “virtual file” or pipe and another related process can read from it.</a:t>
            </a: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If a process tries to read before something is written to the pipe, the process is suspended until something is written.</a:t>
            </a:r>
          </a:p>
          <a:p>
            <a:pPr algn="l" fontAlgn="base">
              <a:buFont typeface="Arial" panose="020B0604020202020204" pitchFamily="34" charset="0"/>
              <a:buChar char="•"/>
            </a:pPr>
            <a:r>
              <a:rPr lang="en-US" sz="1900" b="0" i="0" dirty="0">
                <a:solidFill>
                  <a:srgbClr val="273239"/>
                </a:solidFill>
                <a:effectLst/>
                <a:latin typeface="Times New Roman" panose="02020603050405020304" pitchFamily="18" charset="0"/>
                <a:cs typeface="Times New Roman" panose="02020603050405020304" pitchFamily="18" charset="0"/>
              </a:rPr>
              <a:t>The pipe system call finds the first two available positions in the process’s open file table and allocates them for the read and write ends of the pipe.</a:t>
            </a:r>
          </a:p>
          <a:p>
            <a:endParaRPr lang="en-IN" dirty="0"/>
          </a:p>
        </p:txBody>
      </p:sp>
    </p:spTree>
    <p:extLst>
      <p:ext uri="{BB962C8B-B14F-4D97-AF65-F5344CB8AC3E}">
        <p14:creationId xmlns:p14="http://schemas.microsoft.com/office/powerpoint/2010/main" val="2652287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472F-66F0-49FF-85AA-8B49CDF10670}"/>
              </a:ext>
            </a:extLst>
          </p:cNvPr>
          <p:cNvSpPr>
            <a:spLocks noGrp="1"/>
          </p:cNvSpPr>
          <p:nvPr>
            <p:ph type="title"/>
          </p:nvPr>
        </p:nvSpPr>
        <p:spPr>
          <a:xfrm>
            <a:off x="838200" y="365126"/>
            <a:ext cx="10515600" cy="718608"/>
          </a:xfrm>
        </p:spPr>
        <p:txBody>
          <a:bodyPr/>
          <a:lstStyle/>
          <a:p>
            <a:endParaRPr lang="en-IN" dirty="0"/>
          </a:p>
        </p:txBody>
      </p:sp>
      <p:pic>
        <p:nvPicPr>
          <p:cNvPr id="4" name="Content Placeholder 3">
            <a:extLst>
              <a:ext uri="{FF2B5EF4-FFF2-40B4-BE49-F238E27FC236}">
                <a16:creationId xmlns:a16="http://schemas.microsoft.com/office/drawing/2014/main" id="{1C69D513-D984-4AAE-BC34-1E1D352D25AE}"/>
              </a:ext>
            </a:extLst>
          </p:cNvPr>
          <p:cNvPicPr>
            <a:picLocks noGrp="1" noChangeAspect="1"/>
          </p:cNvPicPr>
          <p:nvPr>
            <p:ph idx="1"/>
          </p:nvPr>
        </p:nvPicPr>
        <p:blipFill>
          <a:blip r:embed="rId2"/>
          <a:stretch>
            <a:fillRect/>
          </a:stretch>
        </p:blipFill>
        <p:spPr>
          <a:xfrm>
            <a:off x="3293533" y="1168400"/>
            <a:ext cx="5401734" cy="2861734"/>
          </a:xfrm>
          <a:prstGeom prst="rect">
            <a:avLst/>
          </a:prstGeom>
        </p:spPr>
      </p:pic>
      <p:sp>
        <p:nvSpPr>
          <p:cNvPr id="6" name="TextBox 5">
            <a:extLst>
              <a:ext uri="{FF2B5EF4-FFF2-40B4-BE49-F238E27FC236}">
                <a16:creationId xmlns:a16="http://schemas.microsoft.com/office/drawing/2014/main" id="{3FC1E900-B2FD-419D-92AB-9A13E0727616}"/>
              </a:ext>
            </a:extLst>
          </p:cNvPr>
          <p:cNvSpPr txBox="1"/>
          <p:nvPr/>
        </p:nvSpPr>
        <p:spPr>
          <a:xfrm>
            <a:off x="905933" y="4183503"/>
            <a:ext cx="10202334" cy="923330"/>
          </a:xfrm>
          <a:prstGeom prst="rect">
            <a:avLst/>
          </a:prstGeom>
          <a:noFill/>
        </p:spPr>
        <p:txBody>
          <a:bodyPr wrap="square">
            <a:spAutoFit/>
          </a:bodyPr>
          <a:lstStyle/>
          <a:p>
            <a:r>
              <a:rPr lang="en-US" b="0" i="0" dirty="0">
                <a:solidFill>
                  <a:srgbClr val="273239"/>
                </a:solidFill>
                <a:effectLst/>
                <a:latin typeface="Nunito" pitchFamily="2" charset="0"/>
              </a:rPr>
              <a:t>Pipes behave </a:t>
            </a:r>
            <a:r>
              <a:rPr lang="en-US" b="1" i="0" dirty="0">
                <a:solidFill>
                  <a:srgbClr val="273239"/>
                </a:solidFill>
                <a:effectLst/>
                <a:latin typeface="Nunito" pitchFamily="2" charset="0"/>
              </a:rPr>
              <a:t>FIFO</a:t>
            </a:r>
            <a:r>
              <a:rPr lang="en-US" b="0" i="0" dirty="0">
                <a:solidFill>
                  <a:srgbClr val="273239"/>
                </a:solidFill>
                <a:effectLst/>
                <a:latin typeface="Nunito" pitchFamily="2" charset="0"/>
              </a:rPr>
              <a:t>(First in First out), Pipe behave like a </a:t>
            </a:r>
            <a:r>
              <a:rPr lang="en-US" b="1" i="0" dirty="0">
                <a:solidFill>
                  <a:srgbClr val="273239"/>
                </a:solidFill>
                <a:effectLst/>
                <a:latin typeface="Nunito" pitchFamily="2" charset="0"/>
              </a:rPr>
              <a:t>queue</a:t>
            </a:r>
            <a:r>
              <a:rPr lang="en-US" b="0" i="0" dirty="0">
                <a:solidFill>
                  <a:srgbClr val="273239"/>
                </a:solidFill>
                <a:effectLst/>
                <a:latin typeface="Nunito" pitchFamily="2" charset="0"/>
              </a:rPr>
              <a:t> data structure. Size of read and write don’t have to match here. We can write </a:t>
            </a:r>
            <a:r>
              <a:rPr lang="en-US" b="1" i="0" dirty="0">
                <a:solidFill>
                  <a:srgbClr val="273239"/>
                </a:solidFill>
                <a:effectLst/>
                <a:latin typeface="Nunito" pitchFamily="2" charset="0"/>
              </a:rPr>
              <a:t>512</a:t>
            </a:r>
            <a:r>
              <a:rPr lang="en-US" b="0" i="0" dirty="0">
                <a:solidFill>
                  <a:srgbClr val="273239"/>
                </a:solidFill>
                <a:effectLst/>
                <a:latin typeface="Nunito" pitchFamily="2" charset="0"/>
              </a:rPr>
              <a:t> bytes at a time but we can read only 1 byte at a time in a pipe.</a:t>
            </a:r>
            <a:endParaRPr lang="en-IN" dirty="0"/>
          </a:p>
        </p:txBody>
      </p:sp>
    </p:spTree>
    <p:extLst>
      <p:ext uri="{BB962C8B-B14F-4D97-AF65-F5344CB8AC3E}">
        <p14:creationId xmlns:p14="http://schemas.microsoft.com/office/powerpoint/2010/main" val="16374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F32D-B4A8-4028-8C84-EA7AB6D5A33E}"/>
              </a:ext>
            </a:extLst>
          </p:cNvPr>
          <p:cNvSpPr>
            <a:spLocks noGrp="1"/>
          </p:cNvSpPr>
          <p:nvPr>
            <p:ph type="title"/>
          </p:nvPr>
        </p:nvSpPr>
        <p:spPr>
          <a:xfrm>
            <a:off x="838200" y="365126"/>
            <a:ext cx="10515600" cy="5831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EF4B8AD-0F5D-4F6B-B330-20CF4376A549}"/>
              </a:ext>
            </a:extLst>
          </p:cNvPr>
          <p:cNvSpPr>
            <a:spLocks noGrp="1"/>
          </p:cNvSpPr>
          <p:nvPr>
            <p:ph idx="1"/>
          </p:nvPr>
        </p:nvSpPr>
        <p:spPr>
          <a:xfrm>
            <a:off x="838200" y="1134533"/>
            <a:ext cx="10515600" cy="5042430"/>
          </a:xfrm>
        </p:spPr>
        <p:txBody>
          <a:bodyPr>
            <a:normAutofit fontScale="40000" lnSpcReduction="20000"/>
          </a:bodyPr>
          <a:lstStyle/>
          <a:p>
            <a:r>
              <a:rPr lang="en-IN" dirty="0"/>
              <a:t>// C program to illustrate </a:t>
            </a:r>
          </a:p>
          <a:p>
            <a:r>
              <a:rPr lang="en-IN" dirty="0"/>
              <a:t>// pipe system call in C </a:t>
            </a:r>
          </a:p>
          <a:p>
            <a:r>
              <a:rPr lang="en-IN" dirty="0"/>
              <a:t>#include &lt;</a:t>
            </a:r>
            <a:r>
              <a:rPr lang="en-IN" dirty="0" err="1"/>
              <a:t>stdio.h</a:t>
            </a:r>
            <a:r>
              <a:rPr lang="en-IN" dirty="0"/>
              <a:t>&gt;    // For </a:t>
            </a:r>
            <a:r>
              <a:rPr lang="en-IN" dirty="0" err="1"/>
              <a:t>printf</a:t>
            </a:r>
            <a:r>
              <a:rPr lang="en-IN" dirty="0"/>
              <a:t>()</a:t>
            </a:r>
          </a:p>
          <a:p>
            <a:r>
              <a:rPr lang="en-IN" dirty="0"/>
              <a:t>#include &lt;</a:t>
            </a:r>
            <a:r>
              <a:rPr lang="en-IN" dirty="0" err="1"/>
              <a:t>stdlib.h</a:t>
            </a:r>
            <a:r>
              <a:rPr lang="en-IN" dirty="0"/>
              <a:t>&gt;   // For exit()</a:t>
            </a:r>
          </a:p>
          <a:p>
            <a:r>
              <a:rPr lang="en-IN" dirty="0"/>
              <a:t>#include &lt;</a:t>
            </a:r>
            <a:r>
              <a:rPr lang="en-IN" dirty="0" err="1"/>
              <a:t>unistd.h</a:t>
            </a:r>
            <a:r>
              <a:rPr lang="en-IN" dirty="0"/>
              <a:t>&gt;   // For pipe(), read(), write()</a:t>
            </a:r>
          </a:p>
          <a:p>
            <a:r>
              <a:rPr lang="en-IN" dirty="0"/>
              <a:t>#define MSGSIZE 16 </a:t>
            </a:r>
          </a:p>
          <a:p>
            <a:endParaRPr lang="en-IN" dirty="0"/>
          </a:p>
          <a:p>
            <a:r>
              <a:rPr lang="en-IN" dirty="0"/>
              <a:t>char* msg1 = "hello, world #1"; </a:t>
            </a:r>
          </a:p>
          <a:p>
            <a:r>
              <a:rPr lang="en-IN" dirty="0"/>
              <a:t>char* msg2 = "hello, world #2"; </a:t>
            </a:r>
          </a:p>
          <a:p>
            <a:r>
              <a:rPr lang="en-IN" dirty="0"/>
              <a:t>char* msg3 = "hello, world #3"; </a:t>
            </a:r>
          </a:p>
          <a:p>
            <a:endParaRPr lang="en-IN" dirty="0"/>
          </a:p>
          <a:p>
            <a:r>
              <a:rPr lang="en-IN" dirty="0"/>
              <a:t>int main() { </a:t>
            </a:r>
          </a:p>
          <a:p>
            <a:r>
              <a:rPr lang="en-IN" dirty="0"/>
              <a:t>    char </a:t>
            </a:r>
            <a:r>
              <a:rPr lang="en-IN" dirty="0" err="1"/>
              <a:t>inbuf</a:t>
            </a:r>
            <a:r>
              <a:rPr lang="en-IN" dirty="0"/>
              <a:t>[MSGSIZE]; </a:t>
            </a:r>
          </a:p>
          <a:p>
            <a:r>
              <a:rPr lang="en-IN" dirty="0"/>
              <a:t>    int p[2], </a:t>
            </a:r>
            <a:r>
              <a:rPr lang="en-IN" dirty="0" err="1"/>
              <a:t>i</a:t>
            </a:r>
            <a:r>
              <a:rPr lang="en-IN" dirty="0"/>
              <a:t>; </a:t>
            </a:r>
          </a:p>
          <a:p>
            <a:endParaRPr lang="en-IN" dirty="0"/>
          </a:p>
          <a:p>
            <a:r>
              <a:rPr lang="en-IN" dirty="0"/>
              <a:t>    // Create a pipe and check for errors</a:t>
            </a:r>
          </a:p>
          <a:p>
            <a:r>
              <a:rPr lang="en-IN" dirty="0"/>
              <a:t>    if (pipe(p) &lt; 0) { </a:t>
            </a:r>
          </a:p>
          <a:p>
            <a:r>
              <a:rPr lang="en-IN" dirty="0"/>
              <a:t>        </a:t>
            </a:r>
            <a:r>
              <a:rPr lang="en-IN" dirty="0" err="1"/>
              <a:t>perror</a:t>
            </a:r>
            <a:r>
              <a:rPr lang="en-IN" dirty="0"/>
              <a:t>("pipe"); </a:t>
            </a:r>
          </a:p>
          <a:p>
            <a:r>
              <a:rPr lang="en-IN" dirty="0"/>
              <a:t>        exit(1); </a:t>
            </a:r>
          </a:p>
          <a:p>
            <a:r>
              <a:rPr lang="en-IN" dirty="0"/>
              <a:t>    } </a:t>
            </a:r>
          </a:p>
          <a:p>
            <a:endParaRPr lang="en-IN" dirty="0"/>
          </a:p>
          <a:p>
            <a:endParaRPr lang="en-IN" dirty="0"/>
          </a:p>
        </p:txBody>
      </p:sp>
    </p:spTree>
    <p:extLst>
      <p:ext uri="{BB962C8B-B14F-4D97-AF65-F5344CB8AC3E}">
        <p14:creationId xmlns:p14="http://schemas.microsoft.com/office/powerpoint/2010/main" val="3244253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F59D-D9E5-4E9D-A946-D093111FAC2F}"/>
              </a:ext>
            </a:extLst>
          </p:cNvPr>
          <p:cNvSpPr>
            <a:spLocks noGrp="1"/>
          </p:cNvSpPr>
          <p:nvPr>
            <p:ph type="title"/>
          </p:nvPr>
        </p:nvSpPr>
        <p:spPr>
          <a:xfrm>
            <a:off x="838200" y="365125"/>
            <a:ext cx="10515600" cy="6508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613D546-AC4A-4923-BA25-661A0750AEEC}"/>
              </a:ext>
            </a:extLst>
          </p:cNvPr>
          <p:cNvSpPr>
            <a:spLocks noGrp="1"/>
          </p:cNvSpPr>
          <p:nvPr>
            <p:ph idx="1"/>
          </p:nvPr>
        </p:nvSpPr>
        <p:spPr>
          <a:xfrm>
            <a:off x="838200" y="1286933"/>
            <a:ext cx="10515600" cy="4898497"/>
          </a:xfrm>
        </p:spPr>
        <p:txBody>
          <a:bodyPr>
            <a:normAutofit fontScale="55000" lnSpcReduction="20000"/>
          </a:bodyPr>
          <a:lstStyle/>
          <a:p>
            <a:r>
              <a:rPr lang="en-IN" dirty="0"/>
              <a:t> // Write to the pipe</a:t>
            </a:r>
          </a:p>
          <a:p>
            <a:r>
              <a:rPr lang="en-IN" dirty="0"/>
              <a:t>    write(p[1], msg1, MSGSIZE); </a:t>
            </a:r>
          </a:p>
          <a:p>
            <a:r>
              <a:rPr lang="en-IN" dirty="0"/>
              <a:t>    write(p[1], msg2, MSGSIZE); </a:t>
            </a:r>
          </a:p>
          <a:p>
            <a:r>
              <a:rPr lang="en-IN" dirty="0"/>
              <a:t>    write(p[1], msg3, MSGSIZE); </a:t>
            </a:r>
          </a:p>
          <a:p>
            <a:endParaRPr lang="en-IN" dirty="0"/>
          </a:p>
          <a:p>
            <a:r>
              <a:rPr lang="en-IN" dirty="0"/>
              <a:t>    // Read from the pipe</a:t>
            </a:r>
          </a:p>
          <a:p>
            <a:r>
              <a:rPr lang="en-IN" dirty="0"/>
              <a:t>    for (</a:t>
            </a:r>
            <a:r>
              <a:rPr lang="en-IN" dirty="0" err="1"/>
              <a:t>i</a:t>
            </a:r>
            <a:r>
              <a:rPr lang="en-IN" dirty="0"/>
              <a:t> = 0; </a:t>
            </a:r>
            <a:r>
              <a:rPr lang="en-IN" dirty="0" err="1"/>
              <a:t>i</a:t>
            </a:r>
            <a:r>
              <a:rPr lang="en-IN" dirty="0"/>
              <a:t> &lt; 3; </a:t>
            </a:r>
            <a:r>
              <a:rPr lang="en-IN" dirty="0" err="1"/>
              <a:t>i</a:t>
            </a:r>
            <a:r>
              <a:rPr lang="en-IN" dirty="0"/>
              <a:t>++) { </a:t>
            </a:r>
          </a:p>
          <a:p>
            <a:r>
              <a:rPr lang="en-IN" dirty="0"/>
              <a:t>        read(p[0], </a:t>
            </a:r>
            <a:r>
              <a:rPr lang="en-IN" dirty="0" err="1"/>
              <a:t>inbuf</a:t>
            </a:r>
            <a:r>
              <a:rPr lang="en-IN" dirty="0"/>
              <a:t>, MSGSIZE); </a:t>
            </a:r>
          </a:p>
          <a:p>
            <a:r>
              <a:rPr lang="en-IN" dirty="0"/>
              <a:t>        </a:t>
            </a:r>
            <a:r>
              <a:rPr lang="en-IN" dirty="0" err="1"/>
              <a:t>printf</a:t>
            </a:r>
            <a:r>
              <a:rPr lang="en-IN" dirty="0"/>
              <a:t>("%s\n", </a:t>
            </a:r>
            <a:r>
              <a:rPr lang="en-IN" dirty="0" err="1"/>
              <a:t>inbuf</a:t>
            </a:r>
            <a:r>
              <a:rPr lang="en-IN" dirty="0"/>
              <a:t>); </a:t>
            </a:r>
          </a:p>
          <a:p>
            <a:r>
              <a:rPr lang="en-IN" dirty="0"/>
              <a:t>    } </a:t>
            </a:r>
          </a:p>
          <a:p>
            <a:endParaRPr lang="en-IN" dirty="0"/>
          </a:p>
          <a:p>
            <a:r>
              <a:rPr lang="en-IN" dirty="0"/>
              <a:t>    // Close file descriptors</a:t>
            </a:r>
          </a:p>
          <a:p>
            <a:r>
              <a:rPr lang="en-IN" dirty="0"/>
              <a:t>    close(p[0]); </a:t>
            </a:r>
          </a:p>
          <a:p>
            <a:r>
              <a:rPr lang="en-IN" dirty="0"/>
              <a:t>    close(p[1]); </a:t>
            </a:r>
          </a:p>
          <a:p>
            <a:endParaRPr lang="en-IN" dirty="0"/>
          </a:p>
          <a:p>
            <a:r>
              <a:rPr lang="en-IN" dirty="0"/>
              <a:t>    return 0; </a:t>
            </a:r>
          </a:p>
          <a:p>
            <a:r>
              <a:rPr lang="en-IN" dirty="0"/>
              <a:t>}</a:t>
            </a:r>
          </a:p>
        </p:txBody>
      </p:sp>
    </p:spTree>
    <p:extLst>
      <p:ext uri="{BB962C8B-B14F-4D97-AF65-F5344CB8AC3E}">
        <p14:creationId xmlns:p14="http://schemas.microsoft.com/office/powerpoint/2010/main" val="1073000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1F49-18FF-4657-B2B6-6ACC6F0CEC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88C508-F9EC-43D8-9C98-23785394D3F7}"/>
              </a:ext>
            </a:extLst>
          </p:cNvPr>
          <p:cNvSpPr>
            <a:spLocks noGrp="1"/>
          </p:cNvSpPr>
          <p:nvPr>
            <p:ph idx="1"/>
          </p:nvPr>
        </p:nvSpPr>
        <p:spPr/>
        <p:txBody>
          <a:bodyPr>
            <a:normAutofit/>
          </a:bodyPr>
          <a:lstStyle/>
          <a:p>
            <a:pPr algn="l" rtl="0" fontAlgn="base"/>
            <a:r>
              <a:rPr lang="en-US" sz="1800" b="0" i="0" dirty="0">
                <a:solidFill>
                  <a:srgbClr val="273239"/>
                </a:solidFill>
                <a:effectLst/>
                <a:latin typeface="Times New Roman" panose="02020603050405020304" pitchFamily="18" charset="0"/>
                <a:cs typeface="Times New Roman" panose="02020603050405020304" pitchFamily="18" charset="0"/>
              </a:rPr>
              <a:t>Here, In this code After finishing reading/writing, both parent and child block instead of terminating the process and that’s why program hangs. </a:t>
            </a:r>
          </a:p>
          <a:p>
            <a:pPr algn="l" rtl="0" fontAlgn="base"/>
            <a:r>
              <a:rPr lang="en-US" sz="1800" b="0" i="0" dirty="0">
                <a:solidFill>
                  <a:srgbClr val="273239"/>
                </a:solidFill>
                <a:effectLst/>
                <a:latin typeface="Times New Roman" panose="02020603050405020304" pitchFamily="18" charset="0"/>
                <a:cs typeface="Times New Roman" panose="02020603050405020304" pitchFamily="18" charset="0"/>
              </a:rPr>
              <a:t>This happens because read system call gets as much data it requests or as much data as the pipe has, whichever is less.</a:t>
            </a:r>
          </a:p>
          <a:p>
            <a:pPr algn="l" fontAlgn="base">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If pipe is empty and we call read system call then Reads on the pipe will return </a:t>
            </a:r>
            <a:r>
              <a:rPr lang="en-US" sz="1800" b="1" i="0" dirty="0">
                <a:solidFill>
                  <a:srgbClr val="273239"/>
                </a:solidFill>
                <a:effectLst/>
                <a:latin typeface="Times New Roman" panose="02020603050405020304" pitchFamily="18" charset="0"/>
                <a:cs typeface="Times New Roman" panose="02020603050405020304" pitchFamily="18" charset="0"/>
              </a:rPr>
              <a:t>EOF (return value 0)</a:t>
            </a:r>
            <a:r>
              <a:rPr lang="en-US" sz="1800" b="0" i="0" dirty="0">
                <a:solidFill>
                  <a:srgbClr val="273239"/>
                </a:solidFill>
                <a:effectLst/>
                <a:latin typeface="Times New Roman" panose="02020603050405020304" pitchFamily="18" charset="0"/>
                <a:cs typeface="Times New Roman" panose="02020603050405020304" pitchFamily="18" charset="0"/>
              </a:rPr>
              <a:t> if no process has the write end open.</a:t>
            </a:r>
          </a:p>
          <a:p>
            <a:pPr algn="l" fontAlgn="base">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If some other process has the pipe open for writing, read will block in anticipation of new data so this code output hangs because here write ends parent process and also child process doesn’t close.</a:t>
            </a:r>
          </a:p>
          <a:p>
            <a:endParaRPr lang="en-IN" dirty="0"/>
          </a:p>
        </p:txBody>
      </p:sp>
    </p:spTree>
    <p:extLst>
      <p:ext uri="{BB962C8B-B14F-4D97-AF65-F5344CB8AC3E}">
        <p14:creationId xmlns:p14="http://schemas.microsoft.com/office/powerpoint/2010/main" val="1648034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BE64-88B7-42C0-9A87-87C82A3A4ACA}"/>
              </a:ext>
            </a:extLst>
          </p:cNvPr>
          <p:cNvSpPr>
            <a:spLocks noGrp="1"/>
          </p:cNvSpPr>
          <p:nvPr>
            <p:ph type="title"/>
          </p:nvPr>
        </p:nvSpPr>
        <p:spPr>
          <a:xfrm>
            <a:off x="838200" y="365126"/>
            <a:ext cx="10515600" cy="413808"/>
          </a:xfrm>
        </p:spPr>
        <p:txBody>
          <a:bodyPr>
            <a:normAutofit fontScale="90000"/>
          </a:bodyPr>
          <a:lstStyle/>
          <a:p>
            <a:r>
              <a:rPr lang="en-US" sz="4400" dirty="0">
                <a:latin typeface="Times New Roman" panose="02020603050405020304" pitchFamily="18" charset="0"/>
                <a:cs typeface="Times New Roman" panose="02020603050405020304" pitchFamily="18" charset="0"/>
              </a:rPr>
              <a:t>Key Concepts of Pipes</a:t>
            </a:r>
            <a:endParaRPr lang="en-IN" dirty="0"/>
          </a:p>
        </p:txBody>
      </p:sp>
      <p:sp>
        <p:nvSpPr>
          <p:cNvPr id="3" name="Content Placeholder 2">
            <a:extLst>
              <a:ext uri="{FF2B5EF4-FFF2-40B4-BE49-F238E27FC236}">
                <a16:creationId xmlns:a16="http://schemas.microsoft.com/office/drawing/2014/main" id="{BC24BF9F-F841-4841-BF43-0F919B14278E}"/>
              </a:ext>
            </a:extLst>
          </p:cNvPr>
          <p:cNvSpPr>
            <a:spLocks noGrp="1"/>
          </p:cNvSpPr>
          <p:nvPr>
            <p:ph idx="1"/>
          </p:nvPr>
        </p:nvSpPr>
        <p:spPr>
          <a:xfrm>
            <a:off x="838200" y="905933"/>
            <a:ext cx="10515600" cy="5271030"/>
          </a:xfrm>
        </p:spPr>
        <p:txBody>
          <a:bodyPr>
            <a:normAutofit/>
          </a:bodyPr>
          <a:lstStyle/>
          <a:p>
            <a:r>
              <a:rPr lang="en-US" sz="1800" b="1" dirty="0">
                <a:latin typeface="Times New Roman" panose="02020603050405020304" pitchFamily="18" charset="0"/>
                <a:cs typeface="Times New Roman" panose="02020603050405020304" pitchFamily="18" charset="0"/>
              </a:rPr>
              <a:t>Data Stream: </a:t>
            </a:r>
            <a:r>
              <a:rPr lang="en-US" sz="1800" dirty="0">
                <a:latin typeface="Times New Roman" panose="02020603050405020304" pitchFamily="18" charset="0"/>
                <a:cs typeface="Times New Roman" panose="02020603050405020304" pitchFamily="18" charset="0"/>
              </a:rPr>
              <a:t>A pipe enables the flow of data in a continuous stream between processes, without having to write and read data to and from disk files. </a:t>
            </a:r>
          </a:p>
          <a:p>
            <a:r>
              <a:rPr lang="en-US" sz="1800" dirty="0">
                <a:latin typeface="Times New Roman" panose="02020603050405020304" pitchFamily="18" charset="0"/>
                <a:cs typeface="Times New Roman" panose="02020603050405020304" pitchFamily="18" charset="0"/>
              </a:rPr>
              <a:t>This makes pipes an efficient way to handle data in real-time.</a:t>
            </a:r>
          </a:p>
          <a:p>
            <a:r>
              <a:rPr lang="en-US" sz="1800" dirty="0">
                <a:latin typeface="Times New Roman" panose="02020603050405020304" pitchFamily="18" charset="0"/>
                <a:cs typeface="Times New Roman" panose="02020603050405020304" pitchFamily="18" charset="0"/>
              </a:rPr>
              <a:t>Unidirectional Communication: Typically, a pipe supports unidirectional communication. Data flows in one direction—from the producer to the consumer. </a:t>
            </a:r>
          </a:p>
          <a:p>
            <a:r>
              <a:rPr lang="en-US" sz="1800" dirty="0">
                <a:latin typeface="Times New Roman" panose="02020603050405020304" pitchFamily="18" charset="0"/>
                <a:cs typeface="Times New Roman" panose="02020603050405020304" pitchFamily="18" charset="0"/>
              </a:rPr>
              <a:t>In some cases, bidirectional pipes can be used, but this is less </a:t>
            </a:r>
            <a:r>
              <a:rPr lang="en-US" sz="1800" dirty="0" err="1">
                <a:latin typeface="Times New Roman" panose="02020603050405020304" pitchFamily="18" charset="0"/>
                <a:cs typeface="Times New Roman" panose="02020603050405020304" pitchFamily="18" charset="0"/>
              </a:rPr>
              <a:t>common.Standard</a:t>
            </a:r>
            <a:r>
              <a:rPr lang="en-US" sz="1800" dirty="0">
                <a:latin typeface="Times New Roman" panose="02020603050405020304" pitchFamily="18" charset="0"/>
                <a:cs typeface="Times New Roman" panose="02020603050405020304" pitchFamily="18" charset="0"/>
              </a:rPr>
              <a:t> Input and Output (stdin, </a:t>
            </a:r>
            <a:r>
              <a:rPr lang="en-US" sz="1800" dirty="0" err="1">
                <a:latin typeface="Times New Roman" panose="02020603050405020304" pitchFamily="18" charset="0"/>
                <a:cs typeface="Times New Roman" panose="02020603050405020304" pitchFamily="18" charset="0"/>
              </a:rPr>
              <a:t>stdout</a:t>
            </a:r>
            <a:r>
              <a:rPr lang="en-US" sz="1800" dirty="0">
                <a:latin typeface="Times New Roman" panose="02020603050405020304" pitchFamily="18" charset="0"/>
                <a:cs typeface="Times New Roman" panose="02020603050405020304" pitchFamily="18" charset="0"/>
              </a:rPr>
              <a:t>): Pipes are often used with standard input (stdin) and standard output (</a:t>
            </a:r>
            <a:r>
              <a:rPr lang="en-US" sz="1800" dirty="0" err="1">
                <a:latin typeface="Times New Roman" panose="02020603050405020304" pitchFamily="18" charset="0"/>
                <a:cs typeface="Times New Roman" panose="02020603050405020304" pitchFamily="18" charset="0"/>
              </a:rPr>
              <a:t>stdout</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A process can send output to a pipe, and another process can read from it.</a:t>
            </a:r>
          </a:p>
          <a:p>
            <a:r>
              <a:rPr lang="en-US" sz="1800" dirty="0">
                <a:latin typeface="Times New Roman" panose="02020603050405020304" pitchFamily="18" charset="0"/>
                <a:cs typeface="Times New Roman" panose="02020603050405020304" pitchFamily="18" charset="0"/>
              </a:rPr>
              <a:t>Named and Anonymous </a:t>
            </a:r>
            <a:r>
              <a:rPr lang="en-US" sz="1800" dirty="0" err="1">
                <a:latin typeface="Times New Roman" panose="02020603050405020304" pitchFamily="18" charset="0"/>
                <a:cs typeface="Times New Roman" panose="02020603050405020304" pitchFamily="18" charset="0"/>
              </a:rPr>
              <a:t>Pipes:Anonymous</a:t>
            </a:r>
            <a:r>
              <a:rPr lang="en-US" sz="1800" dirty="0">
                <a:latin typeface="Times New Roman" panose="02020603050405020304" pitchFamily="18" charset="0"/>
                <a:cs typeface="Times New Roman" panose="02020603050405020304" pitchFamily="18" charset="0"/>
              </a:rPr>
              <a:t> Pipes: These are used for communication between related processes, such as a parent and child process. </a:t>
            </a:r>
          </a:p>
          <a:p>
            <a:r>
              <a:rPr lang="en-US" sz="1800" dirty="0">
                <a:latin typeface="Times New Roman" panose="02020603050405020304" pitchFamily="18" charset="0"/>
                <a:cs typeface="Times New Roman" panose="02020603050405020304" pitchFamily="18" charset="0"/>
              </a:rPr>
              <a:t>They are temporary and do not have a </a:t>
            </a:r>
            <a:r>
              <a:rPr lang="en-US" sz="1800" dirty="0" err="1">
                <a:latin typeface="Times New Roman" panose="02020603050405020304" pitchFamily="18" charset="0"/>
                <a:cs typeface="Times New Roman" panose="02020603050405020304" pitchFamily="18" charset="0"/>
              </a:rPr>
              <a:t>name.Named</a:t>
            </a:r>
            <a:r>
              <a:rPr lang="en-US" sz="1800" dirty="0">
                <a:latin typeface="Times New Roman" panose="02020603050405020304" pitchFamily="18" charset="0"/>
                <a:cs typeface="Times New Roman" panose="02020603050405020304" pitchFamily="18" charset="0"/>
              </a:rPr>
              <a:t> Pipes (FIFOs): These are persistent pipes that are given a name and can be used for communication between unrelated processes or processes that do not have a parent-child relationship.</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580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9A7E-DAEC-4FD8-94BC-C6489A856CE3}"/>
              </a:ext>
            </a:extLst>
          </p:cNvPr>
          <p:cNvSpPr>
            <a:spLocks noGrp="1"/>
          </p:cNvSpPr>
          <p:nvPr>
            <p:ph type="title"/>
          </p:nvPr>
        </p:nvSpPr>
        <p:spPr>
          <a:xfrm>
            <a:off x="838200" y="365126"/>
            <a:ext cx="10515600" cy="4646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D50A67E-C43E-4BD4-8D23-67054166F8AE}"/>
              </a:ext>
            </a:extLst>
          </p:cNvPr>
          <p:cNvSpPr>
            <a:spLocks noGrp="1"/>
          </p:cNvSpPr>
          <p:nvPr>
            <p:ph idx="1"/>
          </p:nvPr>
        </p:nvSpPr>
        <p:spPr>
          <a:xfrm>
            <a:off x="838200" y="1058333"/>
            <a:ext cx="10515600" cy="5118630"/>
          </a:xfrm>
        </p:spPr>
        <p:txBody>
          <a:bodyPr>
            <a:normAutofit/>
          </a:bodyPr>
          <a:lstStyle/>
          <a:p>
            <a:r>
              <a:rPr lang="en-US" sz="1800" dirty="0">
                <a:latin typeface="Times New Roman" panose="02020603050405020304" pitchFamily="18" charset="0"/>
                <a:cs typeface="Times New Roman" panose="02020603050405020304" pitchFamily="18" charset="0"/>
              </a:rPr>
              <a:t>How Pipes Work:</a:t>
            </a:r>
          </a:p>
          <a:p>
            <a:r>
              <a:rPr lang="en-US" sz="1800" dirty="0">
                <a:latin typeface="Times New Roman" panose="02020603050405020304" pitchFamily="18" charset="0"/>
                <a:cs typeface="Times New Roman" panose="02020603050405020304" pitchFamily="18" charset="0"/>
              </a:rPr>
              <a:t>Creating a Pipe: A pipe is typically created using system calls in an operating system. </a:t>
            </a:r>
          </a:p>
          <a:p>
            <a:r>
              <a:rPr lang="en-US" sz="1800" dirty="0">
                <a:latin typeface="Times New Roman" panose="02020603050405020304" pitchFamily="18" charset="0"/>
                <a:cs typeface="Times New Roman" panose="02020603050405020304" pitchFamily="18" charset="0"/>
              </a:rPr>
              <a:t>On Unix-like systems, the pipe() system call creates a pair of file descriptors (read and write ends).</a:t>
            </a:r>
          </a:p>
          <a:p>
            <a:r>
              <a:rPr lang="en-US" sz="1800" dirty="0">
                <a:latin typeface="Times New Roman" panose="02020603050405020304" pitchFamily="18" charset="0"/>
                <a:cs typeface="Times New Roman" panose="02020603050405020304" pitchFamily="18" charset="0"/>
              </a:rPr>
              <a:t>Writing to the Pipe: The producer process writes data to the pipe’s write end. </a:t>
            </a:r>
          </a:p>
          <a:p>
            <a:r>
              <a:rPr lang="en-US" sz="1800" dirty="0">
                <a:latin typeface="Times New Roman" panose="02020603050405020304" pitchFamily="18" charset="0"/>
                <a:cs typeface="Times New Roman" panose="02020603050405020304" pitchFamily="18" charset="0"/>
              </a:rPr>
              <a:t>This data is buffered until the consumer process reads it.</a:t>
            </a:r>
          </a:p>
          <a:p>
            <a:r>
              <a:rPr lang="en-US" sz="1800" dirty="0">
                <a:latin typeface="Times New Roman" panose="02020603050405020304" pitchFamily="18" charset="0"/>
                <a:cs typeface="Times New Roman" panose="02020603050405020304" pitchFamily="18" charset="0"/>
              </a:rPr>
              <a:t>Reading from the Pipe: The consumer process reads the data from the pipe’s read end. </a:t>
            </a:r>
          </a:p>
          <a:p>
            <a:r>
              <a:rPr lang="en-US" sz="1800" dirty="0">
                <a:latin typeface="Times New Roman" panose="02020603050405020304" pitchFamily="18" charset="0"/>
                <a:cs typeface="Times New Roman" panose="02020603050405020304" pitchFamily="18" charset="0"/>
              </a:rPr>
              <a:t>The pipe maintains a buffer to temporarily hold the data while waiting for the consumer to process it.</a:t>
            </a:r>
          </a:p>
          <a:p>
            <a:r>
              <a:rPr lang="en-US" sz="1800" dirty="0">
                <a:latin typeface="Times New Roman" panose="02020603050405020304" pitchFamily="18" charset="0"/>
                <a:cs typeface="Times New Roman" panose="02020603050405020304" pitchFamily="18" charset="0"/>
              </a:rPr>
              <a:t>Closing the Pipe: Once the communication is complete, the pipe is closed, and any remaining data is discarded. The pipe's file descriptors are also closed by the processes.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656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E8BA-5024-470B-9B14-0BB474B6FC1F}"/>
              </a:ext>
            </a:extLst>
          </p:cNvPr>
          <p:cNvSpPr>
            <a:spLocks noGrp="1"/>
          </p:cNvSpPr>
          <p:nvPr>
            <p:ph type="title"/>
          </p:nvPr>
        </p:nvSpPr>
        <p:spPr>
          <a:xfrm>
            <a:off x="838200" y="365126"/>
            <a:ext cx="10515600" cy="659342"/>
          </a:xfrm>
        </p:spPr>
        <p:txBody>
          <a:bodyPr>
            <a:normAutofit fontScale="90000"/>
          </a:bodyPr>
          <a:lstStyle/>
          <a:p>
            <a:r>
              <a:rPr lang="en-IN" dirty="0"/>
              <a:t>Use Cases for Pipes:</a:t>
            </a:r>
          </a:p>
        </p:txBody>
      </p:sp>
      <p:sp>
        <p:nvSpPr>
          <p:cNvPr id="3" name="Content Placeholder 2">
            <a:extLst>
              <a:ext uri="{FF2B5EF4-FFF2-40B4-BE49-F238E27FC236}">
                <a16:creationId xmlns:a16="http://schemas.microsoft.com/office/drawing/2014/main" id="{7EB42C3C-9F4C-4A35-918C-4E7E856A7261}"/>
              </a:ext>
            </a:extLst>
          </p:cNvPr>
          <p:cNvSpPr>
            <a:spLocks noGrp="1"/>
          </p:cNvSpPr>
          <p:nvPr>
            <p:ph idx="1"/>
          </p:nvPr>
        </p:nvSpPr>
        <p:spPr>
          <a:xfrm>
            <a:off x="838200" y="1151467"/>
            <a:ext cx="10515600" cy="5025496"/>
          </a:xfrm>
        </p:spPr>
        <p:txBody>
          <a:bodyPr>
            <a:normAutofit/>
          </a:bodyPr>
          <a:lstStyle/>
          <a:p>
            <a:r>
              <a:rPr lang="en-US" sz="1800" dirty="0">
                <a:latin typeface="Times New Roman" panose="02020603050405020304" pitchFamily="18" charset="0"/>
                <a:cs typeface="Times New Roman" panose="02020603050405020304" pitchFamily="18" charset="0"/>
              </a:rPr>
              <a:t>Inter-Process Communication (IPC): Pipes are used for communication between processes in many operating systems, such as Linux, Windows, and macOS. </a:t>
            </a:r>
          </a:p>
          <a:p>
            <a:r>
              <a:rPr lang="en-US" sz="1800" dirty="0">
                <a:latin typeface="Times New Roman" panose="02020603050405020304" pitchFamily="18" charset="0"/>
                <a:cs typeface="Times New Roman" panose="02020603050405020304" pitchFamily="18" charset="0"/>
              </a:rPr>
              <a:t>They provide a way for one process to send data to another, facilitating complex operations that require collaboration between programs.</a:t>
            </a:r>
          </a:p>
          <a:p>
            <a:r>
              <a:rPr lang="en-US" sz="1800" dirty="0">
                <a:latin typeface="Times New Roman" panose="02020603050405020304" pitchFamily="18" charset="0"/>
                <a:cs typeface="Times New Roman" panose="02020603050405020304" pitchFamily="18" charset="0"/>
              </a:rPr>
              <a:t>Data Streaming: Pipes can be used for streaming data from one program to another without writing the data to disk. For example, a video processing application might pipe video data to a compression utility for real-time compression.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073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7C66-BA07-406B-82AF-0C514CA3B336}"/>
              </a:ext>
            </a:extLst>
          </p:cNvPr>
          <p:cNvSpPr>
            <a:spLocks noGrp="1"/>
          </p:cNvSpPr>
          <p:nvPr>
            <p:ph type="title"/>
          </p:nvPr>
        </p:nvSpPr>
        <p:spPr>
          <a:xfrm>
            <a:off x="838200" y="365125"/>
            <a:ext cx="10515600" cy="422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62FE328-A983-492F-8BD1-32D83A58698F}"/>
              </a:ext>
            </a:extLst>
          </p:cNvPr>
          <p:cNvSpPr>
            <a:spLocks noGrp="1"/>
          </p:cNvSpPr>
          <p:nvPr>
            <p:ph idx="1"/>
          </p:nvPr>
        </p:nvSpPr>
        <p:spPr>
          <a:xfrm>
            <a:off x="838200" y="1126067"/>
            <a:ext cx="10515600" cy="5050896"/>
          </a:xfrm>
        </p:spPr>
        <p:txBody>
          <a:bodyPr>
            <a:normAutofit/>
          </a:bodyPr>
          <a:lstStyle/>
          <a:p>
            <a:r>
              <a:rPr lang="en-US" sz="1800" dirty="0">
                <a:latin typeface="Times New Roman" panose="02020603050405020304" pitchFamily="18" charset="0"/>
                <a:cs typeface="Times New Roman" panose="02020603050405020304" pitchFamily="18" charset="0"/>
              </a:rPr>
              <a:t>Types of Pipes:</a:t>
            </a:r>
          </a:p>
          <a:p>
            <a:r>
              <a:rPr lang="en-US" sz="1800" dirty="0">
                <a:latin typeface="Times New Roman" panose="02020603050405020304" pitchFamily="18" charset="0"/>
                <a:cs typeface="Times New Roman" panose="02020603050405020304" pitchFamily="18" charset="0"/>
              </a:rPr>
              <a:t>Anonymous </a:t>
            </a:r>
            <a:r>
              <a:rPr lang="en-US" sz="1800" dirty="0" err="1">
                <a:latin typeface="Times New Roman" panose="02020603050405020304" pitchFamily="18" charset="0"/>
                <a:cs typeface="Times New Roman" panose="02020603050405020304" pitchFamily="18" charset="0"/>
              </a:rPr>
              <a:t>Pipes:These</a:t>
            </a:r>
            <a:r>
              <a:rPr lang="en-US" sz="1800" dirty="0">
                <a:latin typeface="Times New Roman" panose="02020603050405020304" pitchFamily="18" charset="0"/>
                <a:cs typeface="Times New Roman" panose="02020603050405020304" pitchFamily="18" charset="0"/>
              </a:rPr>
              <a:t> are used for communication between related processes (like parent-child processes). They are usually temporary and disappear once the processes terminate.</a:t>
            </a:r>
          </a:p>
          <a:p>
            <a:r>
              <a:rPr lang="en-US" sz="1800" dirty="0">
                <a:latin typeface="Times New Roman" panose="02020603050405020304" pitchFamily="18" charset="0"/>
                <a:cs typeface="Times New Roman" panose="02020603050405020304" pitchFamily="18" charset="0"/>
              </a:rPr>
              <a:t>Example: In a shell, | is used to create an anonymous pipe.</a:t>
            </a:r>
          </a:p>
          <a:p>
            <a:r>
              <a:rPr lang="en-US" sz="1800" dirty="0">
                <a:latin typeface="Times New Roman" panose="02020603050405020304" pitchFamily="18" charset="0"/>
                <a:cs typeface="Times New Roman" panose="02020603050405020304" pitchFamily="18" charset="0"/>
              </a:rPr>
              <a:t>Named Pipes (FIFOs):These pipes are used to communicate between processes that are not necessarily related (i.e., not parent-child processes). </a:t>
            </a:r>
          </a:p>
          <a:p>
            <a:r>
              <a:rPr lang="en-US" sz="1800" dirty="0">
                <a:latin typeface="Times New Roman" panose="02020603050405020304" pitchFamily="18" charset="0"/>
                <a:cs typeface="Times New Roman" panose="02020603050405020304" pitchFamily="18" charset="0"/>
              </a:rPr>
              <a:t>They persist even after the processes end and are given a name within the filesystem.</a:t>
            </a:r>
          </a:p>
          <a:p>
            <a:r>
              <a:rPr lang="en-US" sz="1800" dirty="0">
                <a:latin typeface="Times New Roman" panose="02020603050405020304" pitchFamily="18" charset="0"/>
                <a:cs typeface="Times New Roman" panose="02020603050405020304" pitchFamily="18" charset="0"/>
              </a:rPr>
              <a:t>Example: In Unix-like systems, </a:t>
            </a:r>
            <a:r>
              <a:rPr lang="en-US" sz="1800" dirty="0" err="1">
                <a:latin typeface="Times New Roman" panose="02020603050405020304" pitchFamily="18" charset="0"/>
                <a:cs typeface="Times New Roman" panose="02020603050405020304" pitchFamily="18" charset="0"/>
              </a:rPr>
              <a:t>mkfifo</a:t>
            </a:r>
            <a:r>
              <a:rPr lang="en-US" sz="1800" dirty="0">
                <a:latin typeface="Times New Roman" panose="02020603050405020304" pitchFamily="18" charset="0"/>
                <a:cs typeface="Times New Roman" panose="02020603050405020304" pitchFamily="18" charset="0"/>
              </a:rPr>
              <a:t> is used to create a named pipe.</a:t>
            </a:r>
          </a:p>
          <a:p>
            <a:r>
              <a:rPr lang="en-US" sz="1800" dirty="0">
                <a:latin typeface="Times New Roman" panose="02020603050405020304" pitchFamily="18" charset="0"/>
                <a:cs typeface="Times New Roman" panose="02020603050405020304" pitchFamily="18" charset="0"/>
              </a:rPr>
              <a:t>Windows Named Pipes: On Windows systems, named pipes can be used for communication between different processes or even between processes on different computers across a network.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92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FF15-7B92-4991-A961-6474FF5E7849}"/>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245DC830-7AB1-49AC-805E-DA056F165A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267" y="1981201"/>
            <a:ext cx="8619066" cy="425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96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7AA3-C7EC-4391-99B0-AF535B9C1870}"/>
              </a:ext>
            </a:extLst>
          </p:cNvPr>
          <p:cNvSpPr>
            <a:spLocks noGrp="1"/>
          </p:cNvSpPr>
          <p:nvPr>
            <p:ph type="title"/>
          </p:nvPr>
        </p:nvSpPr>
        <p:spPr>
          <a:xfrm>
            <a:off x="838200" y="365126"/>
            <a:ext cx="10515600" cy="4307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43A581-16C9-4E0E-A5C6-D575EC1D71AD}"/>
              </a:ext>
            </a:extLst>
          </p:cNvPr>
          <p:cNvSpPr>
            <a:spLocks noGrp="1"/>
          </p:cNvSpPr>
          <p:nvPr>
            <p:ph idx="1"/>
          </p:nvPr>
        </p:nvSpPr>
        <p:spPr>
          <a:xfrm>
            <a:off x="838200" y="999067"/>
            <a:ext cx="10515600" cy="5177896"/>
          </a:xfrm>
        </p:spPr>
        <p:txBody>
          <a:bodyPr>
            <a:normAutofit/>
          </a:bodyPr>
          <a:lstStyle/>
          <a:p>
            <a:r>
              <a:rPr lang="en-US" sz="1800" dirty="0">
                <a:latin typeface="Times New Roman" panose="02020603050405020304" pitchFamily="18" charset="0"/>
                <a:cs typeface="Times New Roman" panose="02020603050405020304" pitchFamily="18" charset="0"/>
              </a:rPr>
              <a:t>Limitations of Pipes:</a:t>
            </a:r>
          </a:p>
          <a:p>
            <a:r>
              <a:rPr lang="en-US" sz="1800" dirty="0">
                <a:latin typeface="Times New Roman" panose="02020603050405020304" pitchFamily="18" charset="0"/>
                <a:cs typeface="Times New Roman" panose="02020603050405020304" pitchFamily="18" charset="0"/>
              </a:rPr>
              <a:t>Unidirectional: Standard pipes typically allow only one-way communication. </a:t>
            </a:r>
          </a:p>
          <a:p>
            <a:r>
              <a:rPr lang="en-US" sz="1800" dirty="0">
                <a:latin typeface="Times New Roman" panose="02020603050405020304" pitchFamily="18" charset="0"/>
                <a:cs typeface="Times New Roman" panose="02020603050405020304" pitchFamily="18" charset="0"/>
              </a:rPr>
              <a:t>To achieve two-way communication, two pipes are often required.</a:t>
            </a:r>
          </a:p>
          <a:p>
            <a:r>
              <a:rPr lang="en-US" sz="1800" dirty="0">
                <a:latin typeface="Times New Roman" panose="02020603050405020304" pitchFamily="18" charset="0"/>
                <a:cs typeface="Times New Roman" panose="02020603050405020304" pitchFamily="18" charset="0"/>
              </a:rPr>
              <a:t>Buffering: Pipes use buffering, so if the consumer is slow in reading data, the buffer may fill up and block the producer, causing delays or deadlocks in some cases.</a:t>
            </a:r>
          </a:p>
          <a:p>
            <a:r>
              <a:rPr lang="en-US" sz="1800" dirty="0">
                <a:latin typeface="Times New Roman" panose="02020603050405020304" pitchFamily="18" charset="0"/>
                <a:cs typeface="Times New Roman" panose="02020603050405020304" pitchFamily="18" charset="0"/>
              </a:rPr>
              <a:t>Limited to Local Communication: Although named pipes can sometimes be used for communication over a network, pipes are generally intended for local inter-process communication within the same machine.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28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F25B-D4A2-482C-9C8F-8935C53C57AB}"/>
              </a:ext>
            </a:extLst>
          </p:cNvPr>
          <p:cNvSpPr>
            <a:spLocks noGrp="1"/>
          </p:cNvSpPr>
          <p:nvPr>
            <p:ph type="title"/>
          </p:nvPr>
        </p:nvSpPr>
        <p:spPr>
          <a:xfrm>
            <a:off x="838200" y="365125"/>
            <a:ext cx="10515600" cy="4730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02633EE-E877-48E7-A8B2-E3AC7D4033F7}"/>
              </a:ext>
            </a:extLst>
          </p:cNvPr>
          <p:cNvSpPr>
            <a:spLocks noGrp="1"/>
          </p:cNvSpPr>
          <p:nvPr>
            <p:ph idx="1"/>
          </p:nvPr>
        </p:nvSpPr>
        <p:spPr>
          <a:xfrm>
            <a:off x="838200" y="1083733"/>
            <a:ext cx="10515600" cy="5093230"/>
          </a:xfrm>
        </p:spPr>
        <p:txBody>
          <a:bodyPr>
            <a:normAutofit/>
          </a:bodyPr>
          <a:lstStyle/>
          <a:p>
            <a:r>
              <a:rPr lang="en-US" sz="1800" dirty="0">
                <a:latin typeface="Times New Roman" panose="02020603050405020304" pitchFamily="18" charset="0"/>
                <a:cs typeface="Times New Roman" panose="02020603050405020304" pitchFamily="18" charset="0"/>
              </a:rPr>
              <a:t>Full-Duplex </a:t>
            </a:r>
            <a:r>
              <a:rPr lang="en-US" sz="1800" dirty="0" err="1">
                <a:latin typeface="Times New Roman" panose="02020603050405020304" pitchFamily="18" charset="0"/>
                <a:cs typeface="Times New Roman" panose="02020603050405020304" pitchFamily="18" charset="0"/>
              </a:rPr>
              <a:t>Pipes:A</a:t>
            </a:r>
            <a:r>
              <a:rPr lang="en-US" sz="1800" dirty="0">
                <a:latin typeface="Times New Roman" panose="02020603050405020304" pitchFamily="18" charset="0"/>
                <a:cs typeface="Times New Roman" panose="02020603050405020304" pitchFamily="18" charset="0"/>
              </a:rPr>
              <a:t> full-duplex pipe is a type of communication channel that allows data to flow in both directions between two processes simultaneously. </a:t>
            </a:r>
          </a:p>
          <a:p>
            <a:r>
              <a:rPr lang="en-US" sz="1800" dirty="0">
                <a:latin typeface="Times New Roman" panose="02020603050405020304" pitchFamily="18" charset="0"/>
                <a:cs typeface="Times New Roman" panose="02020603050405020304" pitchFamily="18" charset="0"/>
              </a:rPr>
              <a:t>Unlike a half-duplex pipe, where data can only flow in one direction at a time (one process sends data, and the other receives), full-duplex communication enables both processes to send and receive data at the same time.</a:t>
            </a:r>
          </a:p>
          <a:p>
            <a:r>
              <a:rPr lang="en-US" sz="1800" dirty="0">
                <a:latin typeface="Times New Roman" panose="02020603050405020304" pitchFamily="18" charset="0"/>
                <a:cs typeface="Times New Roman" panose="02020603050405020304" pitchFamily="18" charset="0"/>
              </a:rPr>
              <a:t>Key Concepts of Full-Duplex Pipes:</a:t>
            </a:r>
          </a:p>
          <a:p>
            <a:r>
              <a:rPr lang="en-US" sz="1800" dirty="0">
                <a:latin typeface="Times New Roman" panose="02020603050405020304" pitchFamily="18" charset="0"/>
                <a:cs typeface="Times New Roman" panose="02020603050405020304" pitchFamily="18" charset="0"/>
              </a:rPr>
              <a:t>Two-Way Communication: In a full-duplex pipe, both the sender and receiver can transmit data simultaneously. </a:t>
            </a:r>
          </a:p>
          <a:p>
            <a:r>
              <a:rPr lang="en-US" sz="1800" dirty="0">
                <a:latin typeface="Times New Roman" panose="02020603050405020304" pitchFamily="18" charset="0"/>
                <a:cs typeface="Times New Roman" panose="02020603050405020304" pitchFamily="18" charset="0"/>
              </a:rPr>
              <a:t>This is similar to a telephone conversation where both parties can speak and listen at the same time.</a:t>
            </a:r>
          </a:p>
          <a:p>
            <a:r>
              <a:rPr lang="en-US" sz="1800" dirty="0">
                <a:latin typeface="Times New Roman" panose="02020603050405020304" pitchFamily="18" charset="0"/>
                <a:cs typeface="Times New Roman" panose="02020603050405020304" pitchFamily="18" charset="0"/>
              </a:rPr>
              <a:t>Bidirectional Data Flow: Full-duplex pipes allow data to flow both ways in parallel, ensuring that two-way communication between processes happens seamlessly without waiting for one direction to complete before starting the other.</a:t>
            </a:r>
          </a:p>
          <a:p>
            <a:r>
              <a:rPr lang="en-US" sz="1800" dirty="0">
                <a:latin typeface="Times New Roman" panose="02020603050405020304" pitchFamily="18" charset="0"/>
                <a:cs typeface="Times New Roman" panose="02020603050405020304" pitchFamily="18" charset="0"/>
              </a:rPr>
              <a:t>Requires Two Channels: Typically, full-duplex communication needs two channels:</a:t>
            </a:r>
          </a:p>
          <a:p>
            <a:r>
              <a:rPr lang="en-US" sz="1800" dirty="0">
                <a:latin typeface="Times New Roman" panose="02020603050405020304" pitchFamily="18" charset="0"/>
                <a:cs typeface="Times New Roman" panose="02020603050405020304" pitchFamily="18" charset="0"/>
              </a:rPr>
              <a:t>One for sending data from process A to process </a:t>
            </a:r>
            <a:r>
              <a:rPr lang="en-US" sz="1800" dirty="0" err="1">
                <a:latin typeface="Times New Roman" panose="02020603050405020304" pitchFamily="18" charset="0"/>
                <a:cs typeface="Times New Roman" panose="02020603050405020304" pitchFamily="18" charset="0"/>
              </a:rPr>
              <a:t>B.One</a:t>
            </a:r>
            <a:r>
              <a:rPr lang="en-US" sz="1800" dirty="0">
                <a:latin typeface="Times New Roman" panose="02020603050405020304" pitchFamily="18" charset="0"/>
                <a:cs typeface="Times New Roman" panose="02020603050405020304" pitchFamily="18" charset="0"/>
              </a:rPr>
              <a:t> for sending data from process B to process A.</a:t>
            </a:r>
          </a:p>
          <a:p>
            <a:r>
              <a:rPr lang="en-US" sz="1800" dirty="0">
                <a:latin typeface="Times New Roman" panose="02020603050405020304" pitchFamily="18" charset="0"/>
                <a:cs typeface="Times New Roman" panose="02020603050405020304" pitchFamily="18" charset="0"/>
              </a:rPr>
              <a:t>This is often achieved by using two separate pipes or a more advanced communication mechanism, such as a socket or message queue, depending on the operating system or framework.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390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E318-F330-4341-8FF9-D750D6304F8A}"/>
              </a:ext>
            </a:extLst>
          </p:cNvPr>
          <p:cNvSpPr>
            <a:spLocks noGrp="1"/>
          </p:cNvSpPr>
          <p:nvPr>
            <p:ph type="title"/>
          </p:nvPr>
        </p:nvSpPr>
        <p:spPr>
          <a:xfrm>
            <a:off x="838200" y="365126"/>
            <a:ext cx="10515600" cy="5069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E331A9D-7382-4803-962F-C2CC9EC5BCAE}"/>
              </a:ext>
            </a:extLst>
          </p:cNvPr>
          <p:cNvSpPr>
            <a:spLocks noGrp="1"/>
          </p:cNvSpPr>
          <p:nvPr>
            <p:ph idx="1"/>
          </p:nvPr>
        </p:nvSpPr>
        <p:spPr>
          <a:xfrm>
            <a:off x="838200" y="1092200"/>
            <a:ext cx="10515600" cy="5084763"/>
          </a:xfrm>
        </p:spPr>
        <p:txBody>
          <a:bodyPr/>
          <a:lstStyle/>
          <a:p>
            <a:r>
              <a:rPr lang="en-US" sz="1800" dirty="0">
                <a:latin typeface="Times New Roman" panose="02020603050405020304" pitchFamily="18" charset="0"/>
                <a:cs typeface="Times New Roman" panose="02020603050405020304" pitchFamily="18" charset="0"/>
              </a:rPr>
              <a:t>How Full-Duplex Communication Works:</a:t>
            </a:r>
          </a:p>
          <a:p>
            <a:r>
              <a:rPr lang="en-US" sz="1800" dirty="0">
                <a:latin typeface="Times New Roman" panose="02020603050405020304" pitchFamily="18" charset="0"/>
                <a:cs typeface="Times New Roman" panose="02020603050405020304" pitchFamily="18" charset="0"/>
              </a:rPr>
              <a:t>Implementation: In typical systems like Unix, full-duplex communication can be achieved by creating two unidirectional pipes (or one bidirectional pipe in some specialized systems), one for each direction of communication.</a:t>
            </a:r>
          </a:p>
          <a:p>
            <a:r>
              <a:rPr lang="en-US" sz="1800" dirty="0">
                <a:latin typeface="Times New Roman" panose="02020603050405020304" pitchFamily="18" charset="0"/>
                <a:cs typeface="Times New Roman" panose="02020603050405020304" pitchFamily="18" charset="0"/>
              </a:rPr>
              <a:t>For example, in a two-way communication </a:t>
            </a:r>
            <a:r>
              <a:rPr lang="en-US" sz="1800" dirty="0" err="1">
                <a:latin typeface="Times New Roman" panose="02020603050405020304" pitchFamily="18" charset="0"/>
                <a:cs typeface="Times New Roman" panose="02020603050405020304" pitchFamily="18" charset="0"/>
              </a:rPr>
              <a:t>scenario:Pipe</a:t>
            </a:r>
            <a:r>
              <a:rPr lang="en-US" sz="1800" dirty="0">
                <a:latin typeface="Times New Roman" panose="02020603050405020304" pitchFamily="18" charset="0"/>
                <a:cs typeface="Times New Roman" panose="02020603050405020304" pitchFamily="18" charset="0"/>
              </a:rPr>
              <a:t> 1 handles data from Process A to Process B.</a:t>
            </a:r>
          </a:p>
          <a:p>
            <a:r>
              <a:rPr lang="en-US" sz="1800" dirty="0">
                <a:latin typeface="Times New Roman" panose="02020603050405020304" pitchFamily="18" charset="0"/>
                <a:cs typeface="Times New Roman" panose="02020603050405020304" pitchFamily="18" charset="0"/>
              </a:rPr>
              <a:t>Pipe 2 handles data from Process B to Process A.</a:t>
            </a:r>
          </a:p>
          <a:p>
            <a:r>
              <a:rPr lang="en-US" sz="1800" dirty="0">
                <a:latin typeface="Times New Roman" panose="02020603050405020304" pitchFamily="18" charset="0"/>
                <a:cs typeface="Times New Roman" panose="02020603050405020304" pitchFamily="18" charset="0"/>
              </a:rPr>
              <a:t>Both pipes can be used concurrently to allow for continuous data exchange between the two processes.</a:t>
            </a:r>
          </a:p>
          <a:p>
            <a:r>
              <a:rPr lang="en-US" sz="1800" dirty="0">
                <a:latin typeface="Times New Roman" panose="02020603050405020304" pitchFamily="18" charset="0"/>
                <a:cs typeface="Times New Roman" panose="02020603050405020304" pitchFamily="18" charset="0"/>
              </a:rPr>
              <a:t>Buffering: Each pipe has its own buffer to temporarily store the data while it is being transmitted. Full-duplex communication requires careful management of these buffers to ensure that data isn't lost or delayed</a:t>
            </a:r>
            <a:r>
              <a:rPr lang="en-US" dirty="0"/>
              <a:t>.</a:t>
            </a:r>
            <a:endParaRPr lang="en-IN" dirty="0"/>
          </a:p>
        </p:txBody>
      </p:sp>
    </p:spTree>
    <p:extLst>
      <p:ext uri="{BB962C8B-B14F-4D97-AF65-F5344CB8AC3E}">
        <p14:creationId xmlns:p14="http://schemas.microsoft.com/office/powerpoint/2010/main" val="582717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2D38-DAF2-44FB-9DAD-78235D7363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065BF6-D9F7-4D2A-B364-3309B1603CB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FIFO (First In, First Out)A FIFO (also known as a named pipe) is a special type of pipe that appears as a file in the filesystem. </a:t>
            </a:r>
          </a:p>
          <a:p>
            <a:r>
              <a:rPr lang="en-US" sz="1800" dirty="0">
                <a:latin typeface="Times New Roman" panose="02020603050405020304" pitchFamily="18" charset="0"/>
                <a:cs typeface="Times New Roman" panose="02020603050405020304" pitchFamily="18" charset="0"/>
              </a:rPr>
              <a:t>It follows the First In, First Out (FIFO) principle, meaning that the first data written to the FIFO will be the first data read by the consumer.</a:t>
            </a:r>
          </a:p>
          <a:p>
            <a:r>
              <a:rPr lang="en-US" sz="1800" dirty="0">
                <a:latin typeface="Times New Roman" panose="02020603050405020304" pitchFamily="18" charset="0"/>
                <a:cs typeface="Times New Roman" panose="02020603050405020304" pitchFamily="18" charset="0"/>
              </a:rPr>
              <a:t>Key Characteristics of </a:t>
            </a:r>
            <a:r>
              <a:rPr lang="en-US" sz="1800" dirty="0" err="1">
                <a:latin typeface="Times New Roman" panose="02020603050405020304" pitchFamily="18" charset="0"/>
                <a:cs typeface="Times New Roman" panose="02020603050405020304" pitchFamily="18" charset="0"/>
              </a:rPr>
              <a:t>FIFO:Named</a:t>
            </a:r>
            <a:r>
              <a:rPr lang="en-US" sz="1800" dirty="0">
                <a:latin typeface="Times New Roman" panose="02020603050405020304" pitchFamily="18" charset="0"/>
                <a:cs typeface="Times New Roman" panose="02020603050405020304" pitchFamily="18" charset="0"/>
              </a:rPr>
              <a:t>: Unlike anonymous pipes, FIFOs have a name in the filesystem, allowing unrelated processes to communicate. </a:t>
            </a:r>
          </a:p>
          <a:p>
            <a:r>
              <a:rPr lang="en-US" sz="1800" dirty="0">
                <a:latin typeface="Times New Roman" panose="02020603050405020304" pitchFamily="18" charset="0"/>
                <a:cs typeface="Times New Roman" panose="02020603050405020304" pitchFamily="18" charset="0"/>
              </a:rPr>
              <a:t>FIFOs are created using the </a:t>
            </a:r>
            <a:r>
              <a:rPr lang="en-US" sz="1800" dirty="0" err="1">
                <a:latin typeface="Times New Roman" panose="02020603050405020304" pitchFamily="18" charset="0"/>
                <a:cs typeface="Times New Roman" panose="02020603050405020304" pitchFamily="18" charset="0"/>
              </a:rPr>
              <a:t>mkfifo</a:t>
            </a:r>
            <a:r>
              <a:rPr lang="en-US" sz="1800" dirty="0">
                <a:latin typeface="Times New Roman" panose="02020603050405020304" pitchFamily="18" charset="0"/>
                <a:cs typeface="Times New Roman" panose="02020603050405020304" pitchFamily="18" charset="0"/>
              </a:rPr>
              <a:t> command in Unix-like systems.</a:t>
            </a:r>
          </a:p>
          <a:p>
            <a:r>
              <a:rPr lang="en-US" sz="1800" dirty="0">
                <a:latin typeface="Times New Roman" panose="02020603050405020304" pitchFamily="18" charset="0"/>
                <a:cs typeface="Times New Roman" panose="02020603050405020304" pitchFamily="18" charset="0"/>
              </a:rPr>
              <a:t>Unidirectional or Bidirectional: Typically, FIFOs are unidirectional (one-way), but they can be used in pairs to achieve bidirectional communication.</a:t>
            </a:r>
          </a:p>
          <a:p>
            <a:r>
              <a:rPr lang="en-US" sz="1800" dirty="0">
                <a:latin typeface="Times New Roman" panose="02020603050405020304" pitchFamily="18" charset="0"/>
                <a:cs typeface="Times New Roman" panose="02020603050405020304" pitchFamily="18" charset="0"/>
              </a:rPr>
              <a:t>Persistent: Unlike anonymous pipes, which are temporary and only exist during the life of the communicating processes, FIFOs persist on the filesystem until explicitly deleted. </a:t>
            </a:r>
          </a:p>
          <a:p>
            <a:r>
              <a:rPr lang="en-US" sz="1800" dirty="0">
                <a:latin typeface="Times New Roman" panose="02020603050405020304" pitchFamily="18" charset="0"/>
                <a:cs typeface="Times New Roman" panose="02020603050405020304" pitchFamily="18" charset="0"/>
              </a:rPr>
              <a:t>They can exist across different sessions.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87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3E85-AD00-443E-9418-076D3B5BFFA6}"/>
              </a:ext>
            </a:extLst>
          </p:cNvPr>
          <p:cNvSpPr>
            <a:spLocks noGrp="1"/>
          </p:cNvSpPr>
          <p:nvPr>
            <p:ph type="title"/>
          </p:nvPr>
        </p:nvSpPr>
        <p:spPr>
          <a:xfrm>
            <a:off x="838200" y="365125"/>
            <a:ext cx="10515600" cy="574675"/>
          </a:xfrm>
        </p:spPr>
        <p:txBody>
          <a:bodyPr>
            <a:normAutofit fontScale="90000"/>
          </a:bodyPr>
          <a:lstStyle/>
          <a:p>
            <a:r>
              <a:rPr lang="en-GB" dirty="0"/>
              <a:t>Working of FIFO</a:t>
            </a:r>
            <a:endParaRPr lang="en-IN" dirty="0"/>
          </a:p>
        </p:txBody>
      </p:sp>
      <p:sp>
        <p:nvSpPr>
          <p:cNvPr id="3" name="Content Placeholder 2">
            <a:extLst>
              <a:ext uri="{FF2B5EF4-FFF2-40B4-BE49-F238E27FC236}">
                <a16:creationId xmlns:a16="http://schemas.microsoft.com/office/drawing/2014/main" id="{2182F276-3334-442C-A905-11BCA52C8DBC}"/>
              </a:ext>
            </a:extLst>
          </p:cNvPr>
          <p:cNvSpPr>
            <a:spLocks noGrp="1"/>
          </p:cNvSpPr>
          <p:nvPr>
            <p:ph idx="1"/>
          </p:nvPr>
        </p:nvSpPr>
        <p:spPr>
          <a:xfrm>
            <a:off x="838200" y="1143000"/>
            <a:ext cx="10515600" cy="5033963"/>
          </a:xfrm>
        </p:spPr>
        <p:txBody>
          <a:bodyPr>
            <a:normAutofit/>
          </a:bodyPr>
          <a:lstStyle/>
          <a:p>
            <a:r>
              <a:rPr lang="en-US" sz="1800" dirty="0">
                <a:latin typeface="Times New Roman" panose="02020603050405020304" pitchFamily="18" charset="0"/>
                <a:cs typeface="Times New Roman" panose="02020603050405020304" pitchFamily="18" charset="0"/>
              </a:rPr>
              <a:t>How FIFO </a:t>
            </a:r>
            <a:r>
              <a:rPr lang="en-US" sz="1800" dirty="0" err="1">
                <a:latin typeface="Times New Roman" panose="02020603050405020304" pitchFamily="18" charset="0"/>
                <a:cs typeface="Times New Roman" panose="02020603050405020304" pitchFamily="18" charset="0"/>
              </a:rPr>
              <a:t>Works:Creating</a:t>
            </a:r>
            <a:r>
              <a:rPr lang="en-US" sz="1800" dirty="0">
                <a:latin typeface="Times New Roman" panose="02020603050405020304" pitchFamily="18" charset="0"/>
                <a:cs typeface="Times New Roman" panose="02020603050405020304" pitchFamily="18" charset="0"/>
              </a:rPr>
              <a:t> a FIFO:</a:t>
            </a:r>
          </a:p>
          <a:p>
            <a:r>
              <a:rPr lang="en-US" sz="1800" dirty="0">
                <a:latin typeface="Times New Roman" panose="02020603050405020304" pitchFamily="18" charset="0"/>
                <a:cs typeface="Times New Roman" panose="02020603050405020304" pitchFamily="18" charset="0"/>
              </a:rPr>
              <a:t> A FIFO is created using the </a:t>
            </a:r>
            <a:r>
              <a:rPr lang="en-US" sz="1800" dirty="0" err="1">
                <a:latin typeface="Times New Roman" panose="02020603050405020304" pitchFamily="18" charset="0"/>
                <a:cs typeface="Times New Roman" panose="02020603050405020304" pitchFamily="18" charset="0"/>
              </a:rPr>
              <a:t>mkfifo</a:t>
            </a:r>
            <a:r>
              <a:rPr lang="en-US" sz="1800" dirty="0">
                <a:latin typeface="Times New Roman" panose="02020603050405020304" pitchFamily="18" charset="0"/>
                <a:cs typeface="Times New Roman" panose="02020603050405020304" pitchFamily="18" charset="0"/>
              </a:rPr>
              <a:t> command in Unix-like systems:</a:t>
            </a:r>
          </a:p>
          <a:p>
            <a:r>
              <a:rPr lang="en-US" sz="1800" dirty="0">
                <a:latin typeface="Times New Roman" panose="02020603050405020304" pitchFamily="18" charset="0"/>
                <a:cs typeface="Times New Roman" panose="02020603050405020304" pitchFamily="18" charset="0"/>
              </a:rPr>
              <a:t>Bash</a:t>
            </a:r>
          </a:p>
          <a:p>
            <a:r>
              <a:rPr lang="en-US" sz="1800" dirty="0">
                <a:latin typeface="Times New Roman" panose="02020603050405020304" pitchFamily="18" charset="0"/>
                <a:cs typeface="Times New Roman" panose="02020603050405020304" pitchFamily="18" charset="0"/>
              </a:rPr>
              <a:t>Copy </a:t>
            </a:r>
            <a:r>
              <a:rPr lang="en-US" sz="1800" dirty="0" err="1">
                <a:latin typeface="Times New Roman" panose="02020603050405020304" pitchFamily="18" charset="0"/>
                <a:cs typeface="Times New Roman" panose="02020603050405020304" pitchFamily="18" charset="0"/>
              </a:rPr>
              <a:t>codemkfifo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myfifo</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Writing to the FIFO: One process can write data to the FIFO. </a:t>
            </a:r>
          </a:p>
          <a:p>
            <a:r>
              <a:rPr lang="en-US" sz="1800" dirty="0">
                <a:latin typeface="Times New Roman" panose="02020603050405020304" pitchFamily="18" charset="0"/>
                <a:cs typeface="Times New Roman" panose="02020603050405020304" pitchFamily="18" charset="0"/>
              </a:rPr>
              <a:t>The data is then available for reading by another process.</a:t>
            </a:r>
          </a:p>
          <a:p>
            <a:r>
              <a:rPr lang="en-US" sz="1800" dirty="0">
                <a:latin typeface="Times New Roman" panose="02020603050405020304" pitchFamily="18" charset="0"/>
                <a:cs typeface="Times New Roman" panose="02020603050405020304" pitchFamily="18" charset="0"/>
              </a:rPr>
              <a:t>Reading from the FIFO: Another process can read the data from the FIFO. </a:t>
            </a:r>
          </a:p>
          <a:p>
            <a:r>
              <a:rPr lang="en-US" sz="1800" dirty="0">
                <a:latin typeface="Times New Roman" panose="02020603050405020304" pitchFamily="18" charset="0"/>
                <a:cs typeface="Times New Roman" panose="02020603050405020304" pitchFamily="18" charset="0"/>
              </a:rPr>
              <a:t>If the FIFO is empty, the reader process will block until data becomes available.</a:t>
            </a:r>
          </a:p>
          <a:p>
            <a:r>
              <a:rPr lang="en-US" sz="1800" dirty="0">
                <a:latin typeface="Times New Roman" panose="02020603050405020304" pitchFamily="18" charset="0"/>
                <a:cs typeface="Times New Roman" panose="02020603050405020304" pitchFamily="18" charset="0"/>
              </a:rPr>
              <a:t>Closing the FIFO: After communication, the processes close the FIFO. </a:t>
            </a:r>
          </a:p>
          <a:p>
            <a:r>
              <a:rPr lang="en-US" sz="1800" dirty="0">
                <a:latin typeface="Times New Roman" panose="02020603050405020304" pitchFamily="18" charset="0"/>
                <a:cs typeface="Times New Roman" panose="02020603050405020304" pitchFamily="18" charset="0"/>
              </a:rPr>
              <a:t>If it's a named FIFO, the FIFO file remains in the filesystem until explicitly deleted.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634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D5F5-62FF-48B2-A398-DF87BFA372CA}"/>
              </a:ext>
            </a:extLst>
          </p:cNvPr>
          <p:cNvSpPr>
            <a:spLocks noGrp="1"/>
          </p:cNvSpPr>
          <p:nvPr>
            <p:ph type="title"/>
          </p:nvPr>
        </p:nvSpPr>
        <p:spPr>
          <a:xfrm>
            <a:off x="838200" y="365125"/>
            <a:ext cx="10515600" cy="777875"/>
          </a:xfrm>
        </p:spPr>
        <p:txBody>
          <a:bodyPr/>
          <a:lstStyle/>
          <a:p>
            <a:r>
              <a:rPr lang="en-US" dirty="0"/>
              <a:t>Example of using a FIFO in a Unix shell:</a:t>
            </a:r>
            <a:endParaRPr lang="en-IN" dirty="0"/>
          </a:p>
        </p:txBody>
      </p:sp>
      <p:sp>
        <p:nvSpPr>
          <p:cNvPr id="3" name="Content Placeholder 2">
            <a:extLst>
              <a:ext uri="{FF2B5EF4-FFF2-40B4-BE49-F238E27FC236}">
                <a16:creationId xmlns:a16="http://schemas.microsoft.com/office/drawing/2014/main" id="{89B348A8-EDA4-48D6-85A0-7038474C54F5}"/>
              </a:ext>
            </a:extLst>
          </p:cNvPr>
          <p:cNvSpPr>
            <a:spLocks noGrp="1"/>
          </p:cNvSpPr>
          <p:nvPr>
            <p:ph idx="1"/>
          </p:nvPr>
        </p:nvSpPr>
        <p:spPr>
          <a:xfrm>
            <a:off x="838200" y="1456267"/>
            <a:ext cx="10515600" cy="4720696"/>
          </a:xfrm>
        </p:spPr>
        <p:txBody>
          <a:bodyPr>
            <a:normAutofit fontScale="92500"/>
          </a:bodyPr>
          <a:lstStyle/>
          <a:p>
            <a:r>
              <a:rPr lang="en-US" dirty="0" err="1"/>
              <a:t>mkfifo</a:t>
            </a:r>
            <a:r>
              <a:rPr lang="en-US" dirty="0"/>
              <a:t> /</a:t>
            </a:r>
            <a:r>
              <a:rPr lang="en-US" dirty="0" err="1"/>
              <a:t>tmp</a:t>
            </a:r>
            <a:r>
              <a:rPr lang="en-US" dirty="0"/>
              <a:t>/</a:t>
            </a:r>
            <a:r>
              <a:rPr lang="en-US" dirty="0" err="1"/>
              <a:t>myfifo</a:t>
            </a:r>
            <a:r>
              <a:rPr lang="en-US" dirty="0"/>
              <a:t>  # Create a FIFO named "</a:t>
            </a:r>
            <a:r>
              <a:rPr lang="en-US" dirty="0" err="1"/>
              <a:t>myfifo</a:t>
            </a:r>
            <a:r>
              <a:rPr lang="en-US" dirty="0"/>
              <a:t>"</a:t>
            </a:r>
          </a:p>
          <a:p>
            <a:r>
              <a:rPr lang="en-US" dirty="0"/>
              <a:t>echo "Hello from process A" &gt; /</a:t>
            </a:r>
            <a:r>
              <a:rPr lang="en-US" dirty="0" err="1"/>
              <a:t>tmp</a:t>
            </a:r>
            <a:r>
              <a:rPr lang="en-US" dirty="0"/>
              <a:t>/</a:t>
            </a:r>
            <a:r>
              <a:rPr lang="en-US" dirty="0" err="1"/>
              <a:t>myfifo</a:t>
            </a:r>
            <a:endParaRPr lang="en-US" dirty="0"/>
          </a:p>
          <a:p>
            <a:r>
              <a:rPr lang="en-IN" dirty="0"/>
              <a:t> cat /</a:t>
            </a:r>
            <a:r>
              <a:rPr lang="en-IN" dirty="0" err="1"/>
              <a:t>tmp</a:t>
            </a:r>
            <a:r>
              <a:rPr lang="en-IN" dirty="0"/>
              <a:t>/</a:t>
            </a:r>
            <a:r>
              <a:rPr lang="en-IN" dirty="0" err="1"/>
              <a:t>myfifo</a:t>
            </a:r>
            <a:endParaRPr lang="en-IN" dirty="0"/>
          </a:p>
          <a:p>
            <a:r>
              <a:rPr lang="en-US" dirty="0"/>
              <a:t>Process B will output Hello from process A when it reads from the FIFO.</a:t>
            </a:r>
          </a:p>
          <a:p>
            <a:r>
              <a:rPr lang="en-US" b="1" dirty="0"/>
              <a:t>FIFO vs Pipe:</a:t>
            </a:r>
          </a:p>
          <a:p>
            <a:pPr>
              <a:buFont typeface="Arial" panose="020B0604020202020204" pitchFamily="34" charset="0"/>
              <a:buChar char="•"/>
            </a:pPr>
            <a:r>
              <a:rPr lang="en-US" b="1" dirty="0"/>
              <a:t>Pipes</a:t>
            </a:r>
            <a:r>
              <a:rPr lang="en-US" dirty="0"/>
              <a:t> are typically used for communication between related processes and are temporary.</a:t>
            </a:r>
          </a:p>
          <a:p>
            <a:pPr>
              <a:buFont typeface="Arial" panose="020B0604020202020204" pitchFamily="34" charset="0"/>
              <a:buChar char="•"/>
            </a:pPr>
            <a:r>
              <a:rPr lang="en-US" b="1" dirty="0"/>
              <a:t>FIFOs</a:t>
            </a:r>
            <a:r>
              <a:rPr lang="en-US" dirty="0"/>
              <a:t> are named pipes that can be used for communication between unrelated processes. They persist as files in the filesystem until deleted, which allows for more flexible, long-term inter-process communication.</a:t>
            </a:r>
          </a:p>
          <a:p>
            <a:endParaRPr lang="en-IN" dirty="0"/>
          </a:p>
        </p:txBody>
      </p:sp>
    </p:spTree>
    <p:extLst>
      <p:ext uri="{BB962C8B-B14F-4D97-AF65-F5344CB8AC3E}">
        <p14:creationId xmlns:p14="http://schemas.microsoft.com/office/powerpoint/2010/main" val="261677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4847-CE89-4E70-B245-7F7F4395570E}"/>
              </a:ext>
            </a:extLst>
          </p:cNvPr>
          <p:cNvSpPr>
            <a:spLocks noGrp="1"/>
          </p:cNvSpPr>
          <p:nvPr>
            <p:ph type="title"/>
          </p:nvPr>
        </p:nvSpPr>
        <p:spPr/>
        <p:txBody>
          <a:bodyPr>
            <a:normAutofit/>
          </a:bodyPr>
          <a:lstStyle/>
          <a:p>
            <a:r>
              <a:rPr kumimoji="0" lang="en-US" altLang="en-US" sz="2000" b="1" i="0" u="none" strike="noStrike" cap="none" normalizeH="0" baseline="0" dirty="0">
                <a:ln>
                  <a:noFill/>
                </a:ln>
                <a:solidFill>
                  <a:schemeClr val="tx1"/>
                </a:solidFill>
                <a:effectLst/>
                <a:latin typeface="Arial" panose="020B0604020202020204" pitchFamily="34" charset="0"/>
              </a:rPr>
              <a:t>Differences Between Pipes and FIFOs</a:t>
            </a:r>
            <a:endParaRPr lang="en-IN" sz="2000" dirty="0"/>
          </a:p>
        </p:txBody>
      </p:sp>
      <p:graphicFrame>
        <p:nvGraphicFramePr>
          <p:cNvPr id="4" name="Content Placeholder 3">
            <a:extLst>
              <a:ext uri="{FF2B5EF4-FFF2-40B4-BE49-F238E27FC236}">
                <a16:creationId xmlns:a16="http://schemas.microsoft.com/office/drawing/2014/main" id="{EFAC8897-35A7-4E57-8178-8B35D4EEDC7F}"/>
              </a:ext>
            </a:extLst>
          </p:cNvPr>
          <p:cNvGraphicFramePr>
            <a:graphicFrameLocks noGrp="1"/>
          </p:cNvGraphicFramePr>
          <p:nvPr>
            <p:ph idx="1"/>
          </p:nvPr>
        </p:nvGraphicFramePr>
        <p:xfrm>
          <a:off x="838200" y="2218214"/>
          <a:ext cx="10515600" cy="3566160"/>
        </p:xfrm>
        <a:graphic>
          <a:graphicData uri="http://schemas.openxmlformats.org/drawingml/2006/table">
            <a:tbl>
              <a:tblPr/>
              <a:tblGrid>
                <a:gridCol w="3505200">
                  <a:extLst>
                    <a:ext uri="{9D8B030D-6E8A-4147-A177-3AD203B41FA5}">
                      <a16:colId xmlns:a16="http://schemas.microsoft.com/office/drawing/2014/main" val="1779406396"/>
                    </a:ext>
                  </a:extLst>
                </a:gridCol>
                <a:gridCol w="3505200">
                  <a:extLst>
                    <a:ext uri="{9D8B030D-6E8A-4147-A177-3AD203B41FA5}">
                      <a16:colId xmlns:a16="http://schemas.microsoft.com/office/drawing/2014/main" val="3837657695"/>
                    </a:ext>
                  </a:extLst>
                </a:gridCol>
                <a:gridCol w="3505200">
                  <a:extLst>
                    <a:ext uri="{9D8B030D-6E8A-4147-A177-3AD203B41FA5}">
                      <a16:colId xmlns:a16="http://schemas.microsoft.com/office/drawing/2014/main" val="557009415"/>
                    </a:ext>
                  </a:extLst>
                </a:gridCol>
              </a:tblGrid>
              <a:tr h="0">
                <a:tc>
                  <a:txBody>
                    <a:bodyPr/>
                    <a:lstStyle/>
                    <a:p>
                      <a:r>
                        <a:rPr lang="en-IN" b="1" dirty="0"/>
                        <a:t>Feature</a:t>
                      </a:r>
                      <a:endParaRPr lang="en-IN" dirty="0"/>
                    </a:p>
                  </a:txBody>
                  <a:tcPr anchor="ctr">
                    <a:lnL>
                      <a:noFill/>
                    </a:lnL>
                    <a:lnR>
                      <a:noFill/>
                    </a:lnR>
                    <a:lnT>
                      <a:noFill/>
                    </a:lnT>
                    <a:lnB>
                      <a:noFill/>
                    </a:lnB>
                  </a:tcPr>
                </a:tc>
                <a:tc>
                  <a:txBody>
                    <a:bodyPr/>
                    <a:lstStyle/>
                    <a:p>
                      <a:r>
                        <a:rPr lang="en-IN" b="1"/>
                        <a:t>Pipe</a:t>
                      </a:r>
                      <a:endParaRPr lang="en-IN"/>
                    </a:p>
                  </a:txBody>
                  <a:tcPr anchor="ctr">
                    <a:lnL>
                      <a:noFill/>
                    </a:lnL>
                    <a:lnR>
                      <a:noFill/>
                    </a:lnR>
                    <a:lnT>
                      <a:noFill/>
                    </a:lnT>
                    <a:lnB>
                      <a:noFill/>
                    </a:lnB>
                  </a:tcPr>
                </a:tc>
                <a:tc>
                  <a:txBody>
                    <a:bodyPr/>
                    <a:lstStyle/>
                    <a:p>
                      <a:r>
                        <a:rPr lang="en-IN" b="1"/>
                        <a:t>FIFO (Named Pipe)</a:t>
                      </a:r>
                      <a:endParaRPr lang="en-IN"/>
                    </a:p>
                  </a:txBody>
                  <a:tcPr anchor="ctr">
                    <a:lnL>
                      <a:noFill/>
                    </a:lnL>
                    <a:lnR>
                      <a:noFill/>
                    </a:lnR>
                    <a:lnT>
                      <a:noFill/>
                    </a:lnT>
                    <a:lnB>
                      <a:noFill/>
                    </a:lnB>
                  </a:tcPr>
                </a:tc>
                <a:extLst>
                  <a:ext uri="{0D108BD9-81ED-4DB2-BD59-A6C34878D82A}">
                    <a16:rowId xmlns:a16="http://schemas.microsoft.com/office/drawing/2014/main" val="964074641"/>
                  </a:ext>
                </a:extLst>
              </a:tr>
              <a:tr h="0">
                <a:tc>
                  <a:txBody>
                    <a:bodyPr/>
                    <a:lstStyle/>
                    <a:p>
                      <a:r>
                        <a:rPr lang="en-IN" b="1"/>
                        <a:t>Name</a:t>
                      </a:r>
                      <a:endParaRPr lang="en-IN"/>
                    </a:p>
                  </a:txBody>
                  <a:tcPr anchor="ctr">
                    <a:lnL>
                      <a:noFill/>
                    </a:lnL>
                    <a:lnR>
                      <a:noFill/>
                    </a:lnR>
                    <a:lnT>
                      <a:noFill/>
                    </a:lnT>
                    <a:lnB>
                      <a:noFill/>
                    </a:lnB>
                  </a:tcPr>
                </a:tc>
                <a:tc>
                  <a:txBody>
                    <a:bodyPr/>
                    <a:lstStyle/>
                    <a:p>
                      <a:r>
                        <a:rPr lang="en-IN"/>
                        <a:t>Anonymous (no name)</a:t>
                      </a:r>
                    </a:p>
                  </a:txBody>
                  <a:tcPr anchor="ctr">
                    <a:lnL>
                      <a:noFill/>
                    </a:lnL>
                    <a:lnR>
                      <a:noFill/>
                    </a:lnR>
                    <a:lnT>
                      <a:noFill/>
                    </a:lnT>
                    <a:lnB>
                      <a:noFill/>
                    </a:lnB>
                  </a:tcPr>
                </a:tc>
                <a:tc>
                  <a:txBody>
                    <a:bodyPr/>
                    <a:lstStyle/>
                    <a:p>
                      <a:r>
                        <a:rPr lang="en-US"/>
                        <a:t>Named (exists as a file in the filesystem)</a:t>
                      </a:r>
                    </a:p>
                  </a:txBody>
                  <a:tcPr anchor="ctr">
                    <a:lnL>
                      <a:noFill/>
                    </a:lnL>
                    <a:lnR>
                      <a:noFill/>
                    </a:lnR>
                    <a:lnT>
                      <a:noFill/>
                    </a:lnT>
                    <a:lnB>
                      <a:noFill/>
                    </a:lnB>
                  </a:tcPr>
                </a:tc>
                <a:extLst>
                  <a:ext uri="{0D108BD9-81ED-4DB2-BD59-A6C34878D82A}">
                    <a16:rowId xmlns:a16="http://schemas.microsoft.com/office/drawing/2014/main" val="3233462540"/>
                  </a:ext>
                </a:extLst>
              </a:tr>
              <a:tr h="0">
                <a:tc>
                  <a:txBody>
                    <a:bodyPr/>
                    <a:lstStyle/>
                    <a:p>
                      <a:r>
                        <a:rPr lang="en-IN" b="1"/>
                        <a:t>Communication</a:t>
                      </a:r>
                      <a:endParaRPr lang="en-IN"/>
                    </a:p>
                  </a:txBody>
                  <a:tcPr anchor="ctr">
                    <a:lnL>
                      <a:noFill/>
                    </a:lnL>
                    <a:lnR>
                      <a:noFill/>
                    </a:lnR>
                    <a:lnT>
                      <a:noFill/>
                    </a:lnT>
                    <a:lnB>
                      <a:noFill/>
                    </a:lnB>
                  </a:tcPr>
                </a:tc>
                <a:tc>
                  <a:txBody>
                    <a:bodyPr/>
                    <a:lstStyle/>
                    <a:p>
                      <a:r>
                        <a:rPr lang="en-US"/>
                        <a:t>Typically for related processes (parent-child)</a:t>
                      </a:r>
                    </a:p>
                  </a:txBody>
                  <a:tcPr anchor="ctr">
                    <a:lnL>
                      <a:noFill/>
                    </a:lnL>
                    <a:lnR>
                      <a:noFill/>
                    </a:lnR>
                    <a:lnT>
                      <a:noFill/>
                    </a:lnT>
                    <a:lnB>
                      <a:noFill/>
                    </a:lnB>
                  </a:tcPr>
                </a:tc>
                <a:tc>
                  <a:txBody>
                    <a:bodyPr/>
                    <a:lstStyle/>
                    <a:p>
                      <a:r>
                        <a:rPr lang="en-US"/>
                        <a:t>Can be used between unrelated processes</a:t>
                      </a:r>
                    </a:p>
                  </a:txBody>
                  <a:tcPr anchor="ctr">
                    <a:lnL>
                      <a:noFill/>
                    </a:lnL>
                    <a:lnR>
                      <a:noFill/>
                    </a:lnR>
                    <a:lnT>
                      <a:noFill/>
                    </a:lnT>
                    <a:lnB>
                      <a:noFill/>
                    </a:lnB>
                  </a:tcPr>
                </a:tc>
                <a:extLst>
                  <a:ext uri="{0D108BD9-81ED-4DB2-BD59-A6C34878D82A}">
                    <a16:rowId xmlns:a16="http://schemas.microsoft.com/office/drawing/2014/main" val="899945477"/>
                  </a:ext>
                </a:extLst>
              </a:tr>
              <a:tr h="0">
                <a:tc>
                  <a:txBody>
                    <a:bodyPr/>
                    <a:lstStyle/>
                    <a:p>
                      <a:r>
                        <a:rPr lang="en-IN" b="1"/>
                        <a:t>Persistence</a:t>
                      </a:r>
                      <a:endParaRPr lang="en-IN"/>
                    </a:p>
                  </a:txBody>
                  <a:tcPr anchor="ctr">
                    <a:lnL>
                      <a:noFill/>
                    </a:lnL>
                    <a:lnR>
                      <a:noFill/>
                    </a:lnR>
                    <a:lnT>
                      <a:noFill/>
                    </a:lnT>
                    <a:lnB>
                      <a:noFill/>
                    </a:lnB>
                  </a:tcPr>
                </a:tc>
                <a:tc>
                  <a:txBody>
                    <a:bodyPr/>
                    <a:lstStyle/>
                    <a:p>
                      <a:r>
                        <a:rPr lang="en-US"/>
                        <a:t>Temporary, exists only while processes are running</a:t>
                      </a:r>
                    </a:p>
                  </a:txBody>
                  <a:tcPr anchor="ctr">
                    <a:lnL>
                      <a:noFill/>
                    </a:lnL>
                    <a:lnR>
                      <a:noFill/>
                    </a:lnR>
                    <a:lnT>
                      <a:noFill/>
                    </a:lnT>
                    <a:lnB>
                      <a:noFill/>
                    </a:lnB>
                  </a:tcPr>
                </a:tc>
                <a:tc>
                  <a:txBody>
                    <a:bodyPr/>
                    <a:lstStyle/>
                    <a:p>
                      <a:r>
                        <a:rPr lang="en-US"/>
                        <a:t>Persistent, remains until explicitly deleted</a:t>
                      </a:r>
                    </a:p>
                  </a:txBody>
                  <a:tcPr anchor="ctr">
                    <a:lnL>
                      <a:noFill/>
                    </a:lnL>
                    <a:lnR>
                      <a:noFill/>
                    </a:lnR>
                    <a:lnT>
                      <a:noFill/>
                    </a:lnT>
                    <a:lnB>
                      <a:noFill/>
                    </a:lnB>
                  </a:tcPr>
                </a:tc>
                <a:extLst>
                  <a:ext uri="{0D108BD9-81ED-4DB2-BD59-A6C34878D82A}">
                    <a16:rowId xmlns:a16="http://schemas.microsoft.com/office/drawing/2014/main" val="1499631323"/>
                  </a:ext>
                </a:extLst>
              </a:tr>
              <a:tr h="0">
                <a:tc>
                  <a:txBody>
                    <a:bodyPr/>
                    <a:lstStyle/>
                    <a:p>
                      <a:r>
                        <a:rPr lang="en-IN" b="1"/>
                        <a:t>Direction</a:t>
                      </a:r>
                      <a:endParaRPr lang="en-IN"/>
                    </a:p>
                  </a:txBody>
                  <a:tcPr anchor="ctr">
                    <a:lnL>
                      <a:noFill/>
                    </a:lnL>
                    <a:lnR>
                      <a:noFill/>
                    </a:lnR>
                    <a:lnT>
                      <a:noFill/>
                    </a:lnT>
                    <a:lnB>
                      <a:noFill/>
                    </a:lnB>
                  </a:tcPr>
                </a:tc>
                <a:tc>
                  <a:txBody>
                    <a:bodyPr/>
                    <a:lstStyle/>
                    <a:p>
                      <a:r>
                        <a:rPr lang="en-IN"/>
                        <a:t>Unidirectional (one-way)</a:t>
                      </a:r>
                    </a:p>
                  </a:txBody>
                  <a:tcPr anchor="ctr">
                    <a:lnL>
                      <a:noFill/>
                    </a:lnL>
                    <a:lnR>
                      <a:noFill/>
                    </a:lnR>
                    <a:lnT>
                      <a:noFill/>
                    </a:lnT>
                    <a:lnB>
                      <a:noFill/>
                    </a:lnB>
                  </a:tcPr>
                </a:tc>
                <a:tc>
                  <a:txBody>
                    <a:bodyPr/>
                    <a:lstStyle/>
                    <a:p>
                      <a:r>
                        <a:rPr lang="en-US"/>
                        <a:t>Unidirectional, but can be used in pairs for bidirectional communication</a:t>
                      </a:r>
                    </a:p>
                  </a:txBody>
                  <a:tcPr anchor="ctr">
                    <a:lnL>
                      <a:noFill/>
                    </a:lnL>
                    <a:lnR>
                      <a:noFill/>
                    </a:lnR>
                    <a:lnT>
                      <a:noFill/>
                    </a:lnT>
                    <a:lnB>
                      <a:noFill/>
                    </a:lnB>
                  </a:tcPr>
                </a:tc>
                <a:extLst>
                  <a:ext uri="{0D108BD9-81ED-4DB2-BD59-A6C34878D82A}">
                    <a16:rowId xmlns:a16="http://schemas.microsoft.com/office/drawing/2014/main" val="1917277522"/>
                  </a:ext>
                </a:extLst>
              </a:tr>
              <a:tr h="0">
                <a:tc>
                  <a:txBody>
                    <a:bodyPr/>
                    <a:lstStyle/>
                    <a:p>
                      <a:r>
                        <a:rPr lang="en-IN" b="1" dirty="0"/>
                        <a:t>System Call to Create</a:t>
                      </a:r>
                      <a:endParaRPr lang="en-IN" dirty="0"/>
                    </a:p>
                  </a:txBody>
                  <a:tcPr anchor="ctr">
                    <a:lnL>
                      <a:noFill/>
                    </a:lnL>
                    <a:lnR>
                      <a:noFill/>
                    </a:lnR>
                    <a:lnT>
                      <a:noFill/>
                    </a:lnT>
                    <a:lnB>
                      <a:noFill/>
                    </a:lnB>
                  </a:tcPr>
                </a:tc>
                <a:tc>
                  <a:txBody>
                    <a:bodyPr/>
                    <a:lstStyle/>
                    <a:p>
                      <a:r>
                        <a:rPr lang="en-IN"/>
                        <a:t>pipe()</a:t>
                      </a:r>
                    </a:p>
                  </a:txBody>
                  <a:tcPr anchor="ctr">
                    <a:lnL>
                      <a:noFill/>
                    </a:lnL>
                    <a:lnR>
                      <a:noFill/>
                    </a:lnR>
                    <a:lnT>
                      <a:noFill/>
                    </a:lnT>
                    <a:lnB>
                      <a:noFill/>
                    </a:lnB>
                  </a:tcPr>
                </a:tc>
                <a:tc>
                  <a:txBody>
                    <a:bodyPr/>
                    <a:lstStyle/>
                    <a:p>
                      <a:r>
                        <a:rPr lang="en-IN" dirty="0" err="1"/>
                        <a:t>mkfifo</a:t>
                      </a:r>
                      <a:r>
                        <a:rPr lang="en-IN" dirty="0"/>
                        <a:t>()</a:t>
                      </a:r>
                    </a:p>
                  </a:txBody>
                  <a:tcPr anchor="ctr">
                    <a:lnL>
                      <a:noFill/>
                    </a:lnL>
                    <a:lnR>
                      <a:noFill/>
                    </a:lnR>
                    <a:lnT>
                      <a:noFill/>
                    </a:lnT>
                    <a:lnB>
                      <a:noFill/>
                    </a:lnB>
                  </a:tcPr>
                </a:tc>
                <a:extLst>
                  <a:ext uri="{0D108BD9-81ED-4DB2-BD59-A6C34878D82A}">
                    <a16:rowId xmlns:a16="http://schemas.microsoft.com/office/drawing/2014/main" val="2240340632"/>
                  </a:ext>
                </a:extLst>
              </a:tr>
            </a:tbl>
          </a:graphicData>
        </a:graphic>
      </p:graphicFrame>
    </p:spTree>
    <p:extLst>
      <p:ext uri="{BB962C8B-B14F-4D97-AF65-F5344CB8AC3E}">
        <p14:creationId xmlns:p14="http://schemas.microsoft.com/office/powerpoint/2010/main" val="2221548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7595-9AE5-4297-A39A-842DD8760EEF}"/>
              </a:ext>
            </a:extLst>
          </p:cNvPr>
          <p:cNvSpPr>
            <a:spLocks noGrp="1"/>
          </p:cNvSpPr>
          <p:nvPr>
            <p:ph type="title"/>
          </p:nvPr>
        </p:nvSpPr>
        <p:spPr>
          <a:xfrm>
            <a:off x="838200" y="365126"/>
            <a:ext cx="10515600" cy="413808"/>
          </a:xfrm>
        </p:spPr>
        <p:txBody>
          <a:bodyPr>
            <a:normAutofit fontScale="90000"/>
          </a:bodyPr>
          <a:lstStyle/>
          <a:p>
            <a:r>
              <a:rPr lang="en-GB" dirty="0"/>
              <a:t>Introduction to Remote procedure calls</a:t>
            </a:r>
            <a:endParaRPr lang="en-IN" dirty="0"/>
          </a:p>
        </p:txBody>
      </p:sp>
      <p:sp>
        <p:nvSpPr>
          <p:cNvPr id="3" name="Content Placeholder 2">
            <a:extLst>
              <a:ext uri="{FF2B5EF4-FFF2-40B4-BE49-F238E27FC236}">
                <a16:creationId xmlns:a16="http://schemas.microsoft.com/office/drawing/2014/main" id="{4E2647A0-83DC-459F-84C2-4011013482D5}"/>
              </a:ext>
            </a:extLst>
          </p:cNvPr>
          <p:cNvSpPr>
            <a:spLocks noGrp="1"/>
          </p:cNvSpPr>
          <p:nvPr>
            <p:ph idx="1"/>
          </p:nvPr>
        </p:nvSpPr>
        <p:spPr>
          <a:xfrm>
            <a:off x="838200" y="939800"/>
            <a:ext cx="10515600" cy="5237163"/>
          </a:xfrm>
        </p:spPr>
        <p:txBody>
          <a:bodyPr>
            <a:normAutofit/>
          </a:bodyPr>
          <a:lstStyle/>
          <a:p>
            <a:r>
              <a:rPr lang="en-US" sz="1800" dirty="0">
                <a:latin typeface="Times New Roman" panose="02020603050405020304" pitchFamily="18" charset="0"/>
                <a:cs typeface="Times New Roman" panose="02020603050405020304" pitchFamily="18" charset="0"/>
              </a:rPr>
              <a:t>Remote Procedure Call (RPC) is a powerful technique for constructing distributed, client-server based applications. </a:t>
            </a:r>
          </a:p>
          <a:p>
            <a:r>
              <a:rPr lang="en-US" sz="1800" dirty="0">
                <a:latin typeface="Times New Roman" panose="02020603050405020304" pitchFamily="18" charset="0"/>
                <a:cs typeface="Times New Roman" panose="02020603050405020304" pitchFamily="18" charset="0"/>
              </a:rPr>
              <a:t>It is based on extending the conventional local procedure calling so that the called procedure need not exist in the same address space as the calling procedure. </a:t>
            </a:r>
          </a:p>
          <a:p>
            <a:r>
              <a:rPr lang="en-US" sz="1800" dirty="0">
                <a:latin typeface="Times New Roman" panose="02020603050405020304" pitchFamily="18" charset="0"/>
                <a:cs typeface="Times New Roman" panose="02020603050405020304" pitchFamily="18" charset="0"/>
              </a:rPr>
              <a:t>The two processes may be on the same system, or they may be on different systems with a network connecting them.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209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D3AF-EEBE-476D-AD4B-4A87E4668B0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028C4E3-28A7-486C-8293-32D3F6789B18}"/>
              </a:ext>
            </a:extLst>
          </p:cNvPr>
          <p:cNvPicPr>
            <a:picLocks noGrp="1" noChangeAspect="1"/>
          </p:cNvPicPr>
          <p:nvPr>
            <p:ph idx="1"/>
          </p:nvPr>
        </p:nvPicPr>
        <p:blipFill>
          <a:blip r:embed="rId2"/>
          <a:stretch>
            <a:fillRect/>
          </a:stretch>
        </p:blipFill>
        <p:spPr>
          <a:xfrm>
            <a:off x="3368656" y="1825625"/>
            <a:ext cx="5454688" cy="4351338"/>
          </a:xfrm>
          <a:prstGeom prst="rect">
            <a:avLst/>
          </a:prstGeom>
        </p:spPr>
      </p:pic>
    </p:spTree>
    <p:extLst>
      <p:ext uri="{BB962C8B-B14F-4D97-AF65-F5344CB8AC3E}">
        <p14:creationId xmlns:p14="http://schemas.microsoft.com/office/powerpoint/2010/main" val="1825541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B808-FF7C-40A6-9A6A-8A43B62C3E4D}"/>
              </a:ext>
            </a:extLst>
          </p:cNvPr>
          <p:cNvSpPr>
            <a:spLocks noGrp="1"/>
          </p:cNvSpPr>
          <p:nvPr>
            <p:ph type="title"/>
          </p:nvPr>
        </p:nvSpPr>
        <p:spPr>
          <a:xfrm>
            <a:off x="838200" y="365126"/>
            <a:ext cx="10515600" cy="5069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C02ED73-9C0C-4A9C-9337-F6F0F9A00979}"/>
              </a:ext>
            </a:extLst>
          </p:cNvPr>
          <p:cNvSpPr>
            <a:spLocks noGrp="1"/>
          </p:cNvSpPr>
          <p:nvPr>
            <p:ph idx="1"/>
          </p:nvPr>
        </p:nvSpPr>
        <p:spPr>
          <a:xfrm>
            <a:off x="838200" y="1270000"/>
            <a:ext cx="10515600" cy="4906963"/>
          </a:xfrm>
        </p:spPr>
        <p:txBody>
          <a:bodyPr>
            <a:normAutofit/>
          </a:bodyPr>
          <a:lstStyle/>
          <a:p>
            <a:r>
              <a:rPr lang="en-US" sz="1800" dirty="0">
                <a:latin typeface="Times New Roman" panose="02020603050405020304" pitchFamily="18" charset="0"/>
                <a:cs typeface="Times New Roman" panose="02020603050405020304" pitchFamily="18" charset="0"/>
              </a:rPr>
              <a:t>The calling environment is suspended, procedure parameters are transferred across the network to the environment where the procedure is to execute, and the procedure is executed there. </a:t>
            </a:r>
          </a:p>
          <a:p>
            <a:r>
              <a:rPr lang="en-US" sz="1800" dirty="0">
                <a:latin typeface="Times New Roman" panose="02020603050405020304" pitchFamily="18" charset="0"/>
                <a:cs typeface="Times New Roman" panose="02020603050405020304" pitchFamily="18" charset="0"/>
              </a:rPr>
              <a:t>When the procedure finishes and produces its results, its results are transferred back to the calling environment, where execution resumes as if returning from a regular procedure call. </a:t>
            </a:r>
          </a:p>
          <a:p>
            <a:r>
              <a:rPr lang="en-US" sz="1800" dirty="0">
                <a:latin typeface="Times New Roman" panose="02020603050405020304" pitchFamily="18" charset="0"/>
                <a:cs typeface="Times New Roman" panose="02020603050405020304" pitchFamily="18" charset="0"/>
              </a:rPr>
              <a:t>Note : RPC is especially well suited for client-server (e.g. query-response) interaction in which the flow of control alternates between the caller and callee.</a:t>
            </a:r>
          </a:p>
          <a:p>
            <a:r>
              <a:rPr lang="en-US" sz="1800" dirty="0">
                <a:latin typeface="Times New Roman" panose="02020603050405020304" pitchFamily="18" charset="0"/>
                <a:cs typeface="Times New Roman" panose="02020603050405020304" pitchFamily="18" charset="0"/>
              </a:rPr>
              <a:t>Conceptually, the client and server do not both execute at the same time. Instead, the thread of execution jumps from the caller to the callee and then back again.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7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F33-403B-48D6-A9AF-5FCF8C05D914}"/>
              </a:ext>
            </a:extLst>
          </p:cNvPr>
          <p:cNvSpPr>
            <a:spLocks noGrp="1"/>
          </p:cNvSpPr>
          <p:nvPr>
            <p:ph type="title"/>
          </p:nvPr>
        </p:nvSpPr>
        <p:spPr/>
        <p:txBody>
          <a:bodyPr>
            <a:normAutofit/>
          </a:bodyPr>
          <a:lstStyle/>
          <a:p>
            <a:r>
              <a:rPr lang="en-US" sz="2000" b="1" dirty="0">
                <a:latin typeface="Times New Roman" panose="02020603050405020304" pitchFamily="18" charset="0"/>
                <a:ea typeface="+mn-ea"/>
                <a:cs typeface="Times New Roman" panose="02020603050405020304" pitchFamily="18" charset="0"/>
              </a:rPr>
              <a:t>Process Lifecycle</a:t>
            </a:r>
            <a:endParaRPr lang="en-IN" sz="20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BCA9328F-6407-46EA-8831-42873AB6165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Process Lifecycle: A process goes through several stages during its lifecycle. These stages are:</a:t>
            </a:r>
          </a:p>
          <a:p>
            <a:r>
              <a:rPr lang="en-US" sz="2000" b="1" dirty="0">
                <a:latin typeface="Times New Roman" panose="02020603050405020304" pitchFamily="18" charset="0"/>
                <a:cs typeface="Times New Roman" panose="02020603050405020304" pitchFamily="18" charset="0"/>
              </a:rPr>
              <a:t>Creation:</a:t>
            </a:r>
            <a:r>
              <a:rPr lang="en-US" sz="2000" dirty="0">
                <a:latin typeface="Times New Roman" panose="02020603050405020304" pitchFamily="18" charset="0"/>
                <a:cs typeface="Times New Roman" panose="02020603050405020304" pitchFamily="18" charset="0"/>
              </a:rPr>
              <a:t> The process is created when a program is executed. A new process can be created using the fork() system call in Unix, which creates a copy of the parent process.</a:t>
            </a:r>
          </a:p>
          <a:p>
            <a:r>
              <a:rPr lang="en-US" sz="2000" b="1" dirty="0">
                <a:latin typeface="Times New Roman" panose="02020603050405020304" pitchFamily="18" charset="0"/>
                <a:cs typeface="Times New Roman" panose="02020603050405020304" pitchFamily="18" charset="0"/>
              </a:rPr>
              <a:t>Execution: </a:t>
            </a:r>
            <a:r>
              <a:rPr lang="en-US" sz="2000" dirty="0">
                <a:latin typeface="Times New Roman" panose="02020603050405020304" pitchFamily="18" charset="0"/>
                <a:cs typeface="Times New Roman" panose="02020603050405020304" pitchFamily="18" charset="0"/>
              </a:rPr>
              <a:t>The process executes instructions from the program.</a:t>
            </a:r>
          </a:p>
          <a:p>
            <a:r>
              <a:rPr lang="en-US" sz="2000" b="1" dirty="0">
                <a:latin typeface="Times New Roman" panose="02020603050405020304" pitchFamily="18" charset="0"/>
                <a:cs typeface="Times New Roman" panose="02020603050405020304" pitchFamily="18" charset="0"/>
              </a:rPr>
              <a:t>Termination:</a:t>
            </a:r>
            <a:r>
              <a:rPr lang="en-US" sz="2000" dirty="0">
                <a:latin typeface="Times New Roman" panose="02020603050405020304" pitchFamily="18" charset="0"/>
                <a:cs typeface="Times New Roman" panose="02020603050405020304" pitchFamily="18" charset="0"/>
              </a:rPr>
              <a:t> The process terminates when its execution completes, either successfully or due to an error. The exit status is returned to the parent process.</a:t>
            </a:r>
          </a:p>
          <a:p>
            <a:r>
              <a:rPr lang="en-US" sz="2000" dirty="0">
                <a:latin typeface="Times New Roman" panose="02020603050405020304" pitchFamily="18" charset="0"/>
                <a:cs typeface="Times New Roman" panose="02020603050405020304" pitchFamily="18" charset="0"/>
              </a:rPr>
              <a:t>When a process finishes execution, its PCB is cleaned up, but if the parent does not collect the exit status, the process becomes a zombie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22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C2D4-DEBE-41C6-AF2A-C8F4C4E20F7A}"/>
              </a:ext>
            </a:extLst>
          </p:cNvPr>
          <p:cNvSpPr>
            <a:spLocks noGrp="1"/>
          </p:cNvSpPr>
          <p:nvPr>
            <p:ph type="title"/>
          </p:nvPr>
        </p:nvSpPr>
        <p:spPr>
          <a:xfrm>
            <a:off x="838200" y="365125"/>
            <a:ext cx="10515600" cy="422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0AE362E-1212-4FE5-9D2F-49DA16F6DAE4}"/>
              </a:ext>
            </a:extLst>
          </p:cNvPr>
          <p:cNvSpPr>
            <a:spLocks noGrp="1"/>
          </p:cNvSpPr>
          <p:nvPr>
            <p:ph idx="1"/>
          </p:nvPr>
        </p:nvSpPr>
        <p:spPr>
          <a:xfrm>
            <a:off x="838200" y="939800"/>
            <a:ext cx="10515600" cy="5237163"/>
          </a:xfrm>
        </p:spPr>
        <p:txBody>
          <a:bodyPr>
            <a:normAutofit/>
          </a:bodyPr>
          <a:lstStyle/>
          <a:p>
            <a:r>
              <a:rPr lang="en-US" sz="1800" dirty="0">
                <a:latin typeface="Times New Roman" panose="02020603050405020304" pitchFamily="18" charset="0"/>
                <a:cs typeface="Times New Roman" panose="02020603050405020304" pitchFamily="18" charset="0"/>
              </a:rPr>
              <a:t>Types of RPC</a:t>
            </a:r>
          </a:p>
          <a:p>
            <a:r>
              <a:rPr lang="en-US" sz="1800" dirty="0">
                <a:latin typeface="Times New Roman" panose="02020603050405020304" pitchFamily="18" charset="0"/>
                <a:cs typeface="Times New Roman" panose="02020603050405020304" pitchFamily="18" charset="0"/>
              </a:rPr>
              <a:t>Callback RPC</a:t>
            </a:r>
          </a:p>
          <a:p>
            <a:r>
              <a:rPr lang="en-US" sz="1800" dirty="0">
                <a:latin typeface="Times New Roman" panose="02020603050405020304" pitchFamily="18" charset="0"/>
                <a:cs typeface="Times New Roman" panose="02020603050405020304" pitchFamily="18" charset="0"/>
              </a:rPr>
              <a:t>Callback RPC allows processes to act as both clients and servers. It helps with remote processing of interactive applications. The server gets a handle to the client, and the client waits during the callback. This type of RPC manages callback deadlocks and enables peer-to-peer communication between processes.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Broadcast RPC</a:t>
            </a:r>
          </a:p>
          <a:p>
            <a:r>
              <a:rPr lang="en-US" sz="1800" dirty="0">
                <a:latin typeface="Times New Roman" panose="02020603050405020304" pitchFamily="18" charset="0"/>
                <a:cs typeface="Times New Roman" panose="02020603050405020304" pitchFamily="18" charset="0"/>
              </a:rPr>
              <a:t>In Broadcast RPC, a client’s request is sent to all servers on the network that can handle it. This type of RPC lets you specify that a client’s message should be broadcast. You can set up special broadcast ports. Broadcast RPC helps reduce the load on the network.</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Batch-mode RPC</a:t>
            </a:r>
          </a:p>
          <a:p>
            <a:r>
              <a:rPr lang="en-US" sz="1800" dirty="0">
                <a:latin typeface="Times New Roman" panose="02020603050405020304" pitchFamily="18" charset="0"/>
                <a:cs typeface="Times New Roman" panose="02020603050405020304" pitchFamily="18" charset="0"/>
              </a:rPr>
              <a:t>Batch-mode RPC collects multiple RPC requests on the client side and sends them to the server in one batch. This reduces the overhead of sending many separate requests. Batch-mode RPC works best for applications that don’t need to make calls very often. It requires a reliable way to send data.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948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A584-0B1B-4E0C-95F6-CDF41BD56EB1}"/>
              </a:ext>
            </a:extLst>
          </p:cNvPr>
          <p:cNvSpPr>
            <a:spLocks noGrp="1"/>
          </p:cNvSpPr>
          <p:nvPr>
            <p:ph type="title"/>
          </p:nvPr>
        </p:nvSpPr>
        <p:spPr>
          <a:xfrm>
            <a:off x="838200" y="365126"/>
            <a:ext cx="10515600" cy="5154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4D2602B-E93A-4291-AA61-B234D1352216}"/>
              </a:ext>
            </a:extLst>
          </p:cNvPr>
          <p:cNvSpPr>
            <a:spLocks noGrp="1"/>
          </p:cNvSpPr>
          <p:nvPr>
            <p:ph idx="1"/>
          </p:nvPr>
        </p:nvSpPr>
        <p:spPr>
          <a:xfrm>
            <a:off x="838200" y="1058333"/>
            <a:ext cx="10515600" cy="5118630"/>
          </a:xfrm>
        </p:spPr>
        <p:txBody>
          <a:bodyPr>
            <a:normAutofit/>
          </a:bodyPr>
          <a:lstStyle/>
          <a:p>
            <a:r>
              <a:rPr lang="en-US" sz="1800" dirty="0">
                <a:latin typeface="Times New Roman" panose="02020603050405020304" pitchFamily="18" charset="0"/>
                <a:cs typeface="Times New Roman" panose="02020603050405020304" pitchFamily="18" charset="0"/>
              </a:rPr>
              <a:t>What Does RPC do?</a:t>
            </a:r>
          </a:p>
          <a:p>
            <a:r>
              <a:rPr lang="en-US" sz="1800" dirty="0">
                <a:latin typeface="Times New Roman" panose="02020603050405020304" pitchFamily="18" charset="0"/>
                <a:cs typeface="Times New Roman" panose="02020603050405020304" pitchFamily="18" charset="0"/>
              </a:rPr>
              <a:t>RPC stands for Remote Procedure Call. It lets a program on one computer use code on another computer as if it were on the same computer. </a:t>
            </a:r>
          </a:p>
          <a:p>
            <a:r>
              <a:rPr lang="en-US" sz="1800" dirty="0">
                <a:latin typeface="Times New Roman" panose="02020603050405020304" pitchFamily="18" charset="0"/>
                <a:cs typeface="Times New Roman" panose="02020603050405020304" pitchFamily="18" charset="0"/>
              </a:rPr>
              <a:t>When a program with RPC is made ready to run, it includes a helper part called a stub. This stub acts like the remote code. </a:t>
            </a:r>
          </a:p>
          <a:p>
            <a:r>
              <a:rPr lang="en-US" sz="1800" dirty="0">
                <a:latin typeface="Times New Roman" panose="02020603050405020304" pitchFamily="18" charset="0"/>
                <a:cs typeface="Times New Roman" panose="02020603050405020304" pitchFamily="18" charset="0"/>
              </a:rPr>
              <a:t>When the program runs and tries to use the remote code, the stub gets this request. It then sends it to another helper program on the same computer. </a:t>
            </a:r>
          </a:p>
          <a:p>
            <a:r>
              <a:rPr lang="en-US" sz="1800" dirty="0">
                <a:latin typeface="Times New Roman" panose="02020603050405020304" pitchFamily="18" charset="0"/>
                <a:cs typeface="Times New Roman" panose="02020603050405020304" pitchFamily="18" charset="0"/>
              </a:rPr>
              <a:t>The first time this happens, the helper program asks a special computer where to find the remote code.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helper program then sends a message over the internet to the other computer, asking it to run the remote code. The other computer also has helper programs that work with the remote code.</a:t>
            </a:r>
          </a:p>
          <a:p>
            <a:r>
              <a:rPr lang="en-US" sz="1800" dirty="0">
                <a:latin typeface="Times New Roman" panose="02020603050405020304" pitchFamily="18" charset="0"/>
                <a:cs typeface="Times New Roman" panose="02020603050405020304" pitchFamily="18" charset="0"/>
              </a:rPr>
              <a:t> When the remote code is done, it sends the results back the same way. </a:t>
            </a:r>
          </a:p>
          <a:p>
            <a:r>
              <a:rPr lang="en-US" sz="1800" dirty="0">
                <a:latin typeface="Times New Roman" panose="02020603050405020304" pitchFamily="18" charset="0"/>
                <a:cs typeface="Times New Roman" panose="02020603050405020304" pitchFamily="18" charset="0"/>
              </a:rPr>
              <a:t>This whole process makes it seem like the remote code is running on the local computer, even though it’s actually running somewhere else.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122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01EA-7A51-4A85-B273-09F138D71B38}"/>
              </a:ext>
            </a:extLst>
          </p:cNvPr>
          <p:cNvSpPr>
            <a:spLocks noGrp="1"/>
          </p:cNvSpPr>
          <p:nvPr>
            <p:ph type="title"/>
          </p:nvPr>
        </p:nvSpPr>
        <p:spPr>
          <a:xfrm>
            <a:off x="838200" y="365126"/>
            <a:ext cx="10515600" cy="608542"/>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74FC36B2-6726-41FE-90D9-9322FD3590EF}"/>
              </a:ext>
            </a:extLst>
          </p:cNvPr>
          <p:cNvPicPr>
            <a:picLocks noGrp="1" noChangeAspect="1"/>
          </p:cNvPicPr>
          <p:nvPr>
            <p:ph idx="1"/>
          </p:nvPr>
        </p:nvPicPr>
        <p:blipFill>
          <a:blip r:embed="rId2"/>
          <a:stretch>
            <a:fillRect/>
          </a:stretch>
        </p:blipFill>
        <p:spPr>
          <a:xfrm>
            <a:off x="3907143" y="1168400"/>
            <a:ext cx="4377713" cy="5008563"/>
          </a:xfrm>
          <a:prstGeom prst="rect">
            <a:avLst/>
          </a:prstGeom>
        </p:spPr>
      </p:pic>
    </p:spTree>
    <p:extLst>
      <p:ext uri="{BB962C8B-B14F-4D97-AF65-F5344CB8AC3E}">
        <p14:creationId xmlns:p14="http://schemas.microsoft.com/office/powerpoint/2010/main" val="2724068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645F-5C85-4063-9009-6E381DB8D87C}"/>
              </a:ext>
            </a:extLst>
          </p:cNvPr>
          <p:cNvSpPr>
            <a:spLocks noGrp="1"/>
          </p:cNvSpPr>
          <p:nvPr>
            <p:ph type="title"/>
          </p:nvPr>
        </p:nvSpPr>
        <p:spPr>
          <a:xfrm>
            <a:off x="838200" y="365126"/>
            <a:ext cx="10515600" cy="4053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41E7175-C693-43B1-8DD0-92FB6989025A}"/>
              </a:ext>
            </a:extLst>
          </p:cNvPr>
          <p:cNvSpPr>
            <a:spLocks noGrp="1"/>
          </p:cNvSpPr>
          <p:nvPr>
            <p:ph idx="1"/>
          </p:nvPr>
        </p:nvSpPr>
        <p:spPr>
          <a:xfrm>
            <a:off x="838200" y="1109133"/>
            <a:ext cx="10515600" cy="5067830"/>
          </a:xfrm>
        </p:spPr>
        <p:txBody>
          <a:bodyPr>
            <a:normAutofit fontScale="62500" lnSpcReduction="20000"/>
          </a:bodyPr>
          <a:lstStyle/>
          <a:p>
            <a:r>
              <a:rPr lang="en-US" dirty="0"/>
              <a:t>A client invokes a client stub procedure, passing parameters in the usual way. The client stub resides within the client’s own address space. </a:t>
            </a:r>
          </a:p>
          <a:p>
            <a:endParaRPr lang="en-US" dirty="0"/>
          </a:p>
          <a:p>
            <a:r>
              <a:rPr lang="en-US" dirty="0"/>
              <a:t>2. The client stub </a:t>
            </a:r>
            <a:r>
              <a:rPr lang="en-US" dirty="0" err="1"/>
              <a:t>marshalls</a:t>
            </a:r>
            <a:r>
              <a:rPr lang="en-US" dirty="0"/>
              <a:t>(pack) the parameters into a message. Marshalling includes converting the representation of the parameters into a standard format, and copying each parameter into the message. </a:t>
            </a:r>
          </a:p>
          <a:p>
            <a:endParaRPr lang="en-US" dirty="0"/>
          </a:p>
          <a:p>
            <a:r>
              <a:rPr lang="en-US" dirty="0"/>
              <a:t>3. The client stub passes the message to the transport layer, which sends it to the remote server machine.  On the server, the transport layer passes the message to a server stub, which </a:t>
            </a:r>
            <a:r>
              <a:rPr lang="en-US" dirty="0" err="1"/>
              <a:t>demarshalls</a:t>
            </a:r>
            <a:r>
              <a:rPr lang="en-US" dirty="0"/>
              <a:t>(unpack) the parameters and calls the desired server routine using the regular procedure call mechanism. </a:t>
            </a:r>
          </a:p>
          <a:p>
            <a:endParaRPr lang="en-US" dirty="0"/>
          </a:p>
          <a:p>
            <a:r>
              <a:rPr lang="en-US" dirty="0"/>
              <a:t>4. When the server procedure completes, it returns to the server stub (e.g., via a normal procedure call return), which </a:t>
            </a:r>
            <a:r>
              <a:rPr lang="en-US" dirty="0" err="1"/>
              <a:t>marshalls</a:t>
            </a:r>
            <a:r>
              <a:rPr lang="en-US" dirty="0"/>
              <a:t> the return values into a message.</a:t>
            </a:r>
          </a:p>
          <a:p>
            <a:endParaRPr lang="en-US" dirty="0"/>
          </a:p>
          <a:p>
            <a:r>
              <a:rPr lang="en-US" dirty="0"/>
              <a:t>5. The server stub then hands the message to the transport layer. The transport layer sends the result message back to the client transport layer, which hands the message back to the client stub. </a:t>
            </a:r>
          </a:p>
          <a:p>
            <a:endParaRPr lang="en-US" dirty="0"/>
          </a:p>
          <a:p>
            <a:r>
              <a:rPr lang="en-US" dirty="0"/>
              <a:t>6. The client stub </a:t>
            </a:r>
            <a:r>
              <a:rPr lang="en-US" dirty="0" err="1"/>
              <a:t>demarshalls</a:t>
            </a:r>
            <a:r>
              <a:rPr lang="en-US" dirty="0"/>
              <a:t> the return parameters and execution returns to the caller.</a:t>
            </a:r>
            <a:endParaRPr lang="en-IN" dirty="0"/>
          </a:p>
        </p:txBody>
      </p:sp>
    </p:spTree>
    <p:extLst>
      <p:ext uri="{BB962C8B-B14F-4D97-AF65-F5344CB8AC3E}">
        <p14:creationId xmlns:p14="http://schemas.microsoft.com/office/powerpoint/2010/main" val="248285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D9FE-3BB3-4118-B85F-7C39AA9CDC84}"/>
              </a:ext>
            </a:extLst>
          </p:cNvPr>
          <p:cNvSpPr>
            <a:spLocks noGrp="1"/>
          </p:cNvSpPr>
          <p:nvPr>
            <p:ph type="title"/>
          </p:nvPr>
        </p:nvSpPr>
        <p:spPr>
          <a:xfrm>
            <a:off x="838200" y="365125"/>
            <a:ext cx="10515600" cy="447675"/>
          </a:xfrm>
        </p:spPr>
        <p:txBody>
          <a:bodyPr>
            <a:normAutofit fontScale="90000"/>
          </a:bodyPr>
          <a:lstStyle/>
          <a:p>
            <a:r>
              <a:rPr lang="en-US" dirty="0"/>
              <a:t>Issues of the RPC</a:t>
            </a:r>
            <a:br>
              <a:rPr lang="en-US" dirty="0"/>
            </a:br>
            <a:endParaRPr lang="en-IN" dirty="0"/>
          </a:p>
        </p:txBody>
      </p:sp>
      <p:sp>
        <p:nvSpPr>
          <p:cNvPr id="3" name="Content Placeholder 2">
            <a:extLst>
              <a:ext uri="{FF2B5EF4-FFF2-40B4-BE49-F238E27FC236}">
                <a16:creationId xmlns:a16="http://schemas.microsoft.com/office/drawing/2014/main" id="{C2EA6A72-CB20-441E-B25E-37B80F30631C}"/>
              </a:ext>
            </a:extLst>
          </p:cNvPr>
          <p:cNvSpPr>
            <a:spLocks noGrp="1"/>
          </p:cNvSpPr>
          <p:nvPr>
            <p:ph idx="1"/>
          </p:nvPr>
        </p:nvSpPr>
        <p:spPr>
          <a:xfrm>
            <a:off x="838200" y="990600"/>
            <a:ext cx="10515600" cy="5186363"/>
          </a:xfrm>
        </p:spPr>
        <p:txBody>
          <a:bodyPr>
            <a:normAutofit fontScale="55000" lnSpcReduction="20000"/>
          </a:bodyPr>
          <a:lstStyle/>
          <a:p>
            <a:r>
              <a:rPr lang="en-US" dirty="0"/>
              <a:t>RPC Runtime</a:t>
            </a:r>
          </a:p>
          <a:p>
            <a:r>
              <a:rPr lang="en-US" dirty="0"/>
              <a:t>RPC run-time system is a library of routines and a set of services that handle the network communications that underlie the RPC mechanism. In the course of an RPC call, client-side and server-side run-time systems’ code handle binding, establish communications over an appropriate protocol, pass call data between the client and server, and handle communications errors. </a:t>
            </a:r>
          </a:p>
          <a:p>
            <a:endParaRPr lang="en-US" dirty="0"/>
          </a:p>
          <a:p>
            <a:r>
              <a:rPr lang="en-US" dirty="0"/>
              <a:t>Stub</a:t>
            </a:r>
          </a:p>
          <a:p>
            <a:r>
              <a:rPr lang="en-US" dirty="0"/>
              <a:t>The function of the stub is to provide transparency to the programmer-written application code. On the client side, the stub handles the interface between the client’s local procedure call and the run-time system, marshalling and unmarshalling data, invoking the RPC run-time protocol, and if requested, carrying out some of the binding steps. </a:t>
            </a:r>
          </a:p>
          <a:p>
            <a:endParaRPr lang="en-US" dirty="0"/>
          </a:p>
          <a:p>
            <a:r>
              <a:rPr lang="en-US" dirty="0"/>
              <a:t>On the server side, the stub provides a similar interface between the run-time system and the local manager procedures that are executed by the server.</a:t>
            </a:r>
          </a:p>
          <a:p>
            <a:endParaRPr lang="en-US" dirty="0"/>
          </a:p>
          <a:p>
            <a:r>
              <a:rPr lang="en-US" dirty="0"/>
              <a:t>Binding</a:t>
            </a:r>
          </a:p>
          <a:p>
            <a:r>
              <a:rPr lang="en-US" dirty="0"/>
              <a:t>The most flexible solution is to use dynamic binding and find the server at run time when the RPC is first made. The first time the client stub is invoked, it contacts a name server to determine the transport address at which the server resides. Binding consists of two parts</a:t>
            </a:r>
          </a:p>
          <a:p>
            <a:endParaRPr lang="en-US" dirty="0"/>
          </a:p>
          <a:p>
            <a:r>
              <a:rPr lang="en-US" dirty="0"/>
              <a:t>Naming: A Server having a service to offer exports an interface for it. Exporting an interface registers it with the system so that clients can use it.</a:t>
            </a:r>
          </a:p>
          <a:p>
            <a:r>
              <a:rPr lang="en-US" dirty="0"/>
              <a:t>Locating: A Client must import an (exported) interface before communication can begin.</a:t>
            </a:r>
            <a:endParaRPr lang="en-IN" dirty="0"/>
          </a:p>
        </p:txBody>
      </p:sp>
    </p:spTree>
    <p:extLst>
      <p:ext uri="{BB962C8B-B14F-4D97-AF65-F5344CB8AC3E}">
        <p14:creationId xmlns:p14="http://schemas.microsoft.com/office/powerpoint/2010/main" val="20260742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A9B-6FBC-40EC-921E-5D2ABBA161ED}"/>
              </a:ext>
            </a:extLst>
          </p:cNvPr>
          <p:cNvSpPr>
            <a:spLocks noGrp="1"/>
          </p:cNvSpPr>
          <p:nvPr>
            <p:ph type="title"/>
          </p:nvPr>
        </p:nvSpPr>
        <p:spPr>
          <a:xfrm>
            <a:off x="838200" y="365125"/>
            <a:ext cx="10515600" cy="549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2CC43A9-94C5-470D-A3B8-9D4B98C63549}"/>
              </a:ext>
            </a:extLst>
          </p:cNvPr>
          <p:cNvSpPr>
            <a:spLocks noGrp="1"/>
          </p:cNvSpPr>
          <p:nvPr>
            <p:ph idx="1"/>
          </p:nvPr>
        </p:nvSpPr>
        <p:spPr>
          <a:xfrm>
            <a:off x="838200" y="1058333"/>
            <a:ext cx="10515600" cy="5118630"/>
          </a:xfrm>
        </p:spPr>
        <p:txBody>
          <a:bodyPr/>
          <a:lstStyle/>
          <a:p>
            <a:r>
              <a:rPr lang="en-US" dirty="0"/>
              <a:t>The call semantics associated with RPC</a:t>
            </a:r>
          </a:p>
          <a:p>
            <a:r>
              <a:rPr lang="en-US" dirty="0"/>
              <a:t>Retry Request Message: Whether to retry sending a request message when a server has failed or the receiver didn’t receive the message.</a:t>
            </a:r>
          </a:p>
          <a:p>
            <a:r>
              <a:rPr lang="en-US" dirty="0"/>
              <a:t>Duplicate Filtering: Remove the duplicate server requests.</a:t>
            </a:r>
          </a:p>
          <a:p>
            <a:r>
              <a:rPr lang="en-US" dirty="0"/>
              <a:t>Retransmission of Results: To resend lost messages without re-executing the operations at the server side.</a:t>
            </a:r>
            <a:endParaRPr lang="en-IN" dirty="0"/>
          </a:p>
        </p:txBody>
      </p:sp>
    </p:spTree>
    <p:extLst>
      <p:ext uri="{BB962C8B-B14F-4D97-AF65-F5344CB8AC3E}">
        <p14:creationId xmlns:p14="http://schemas.microsoft.com/office/powerpoint/2010/main" val="2011294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BDC9-DF88-4BD5-87B7-254BAD71C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2E94D3-5338-49DB-A875-B5FCC93933E8}"/>
              </a:ext>
            </a:extLst>
          </p:cNvPr>
          <p:cNvSpPr>
            <a:spLocks noGrp="1"/>
          </p:cNvSpPr>
          <p:nvPr>
            <p:ph idx="1"/>
          </p:nvPr>
        </p:nvSpPr>
        <p:spPr/>
        <p:txBody>
          <a:bodyPr>
            <a:normAutofit fontScale="70000" lnSpcReduction="20000"/>
          </a:bodyPr>
          <a:lstStyle/>
          <a:p>
            <a:pPr algn="l" fontAlgn="base"/>
            <a:r>
              <a:rPr lang="en-US" b="1" i="0" dirty="0">
                <a:solidFill>
                  <a:srgbClr val="273239"/>
                </a:solidFill>
                <a:effectLst/>
                <a:latin typeface="Times New Roman" panose="02020603050405020304" pitchFamily="18" charset="0"/>
                <a:cs typeface="Times New Roman" panose="02020603050405020304" pitchFamily="18" charset="0"/>
              </a:rPr>
              <a:t>Advantages</a:t>
            </a:r>
          </a:p>
          <a:p>
            <a:pPr algn="l"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Easy Communication:</a:t>
            </a:r>
            <a:r>
              <a:rPr lang="en-US" b="0" i="0" dirty="0">
                <a:effectLst/>
                <a:latin typeface="Times New Roman" panose="02020603050405020304" pitchFamily="18" charset="0"/>
                <a:cs typeface="Times New Roman" panose="02020603050405020304" pitchFamily="18" charset="0"/>
              </a:rPr>
              <a:t> RPC lets clients talk to servers using normal procedure calls in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high-level programming languages</a:t>
            </a:r>
            <a:r>
              <a:rPr lang="en-US" b="0" i="0" dirty="0">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This makes it simple for programmers to work with.</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Hidden Complexity:</a:t>
            </a:r>
            <a:r>
              <a:rPr lang="en-US" b="0" i="0" dirty="0">
                <a:solidFill>
                  <a:srgbClr val="273239"/>
                </a:solidFill>
                <a:effectLst/>
                <a:latin typeface="Times New Roman" panose="02020603050405020304" pitchFamily="18" charset="0"/>
                <a:cs typeface="Times New Roman" panose="02020603050405020304" pitchFamily="18" charset="0"/>
              </a:rPr>
              <a:t> RPC hides the details of how messages are sent between computers. This means programmers don’t need to worry about the underlying network communication.</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Flexibility: </a:t>
            </a:r>
            <a:r>
              <a:rPr lang="en-US" b="0" i="0" dirty="0">
                <a:solidFill>
                  <a:srgbClr val="273239"/>
                </a:solidFill>
                <a:effectLst/>
                <a:latin typeface="Times New Roman" panose="02020603050405020304" pitchFamily="18" charset="0"/>
                <a:cs typeface="Times New Roman" panose="02020603050405020304" pitchFamily="18" charset="0"/>
              </a:rPr>
              <a:t>RPC can be used in both local and distributed environments. This makes it versatile for different types of applications.</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Disadvantages</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Limited Parameter Passing:</a:t>
            </a:r>
            <a:r>
              <a:rPr lang="en-US" b="0" i="0" dirty="0">
                <a:solidFill>
                  <a:srgbClr val="273239"/>
                </a:solidFill>
                <a:effectLst/>
                <a:latin typeface="Times New Roman" panose="02020603050405020304" pitchFamily="18" charset="0"/>
                <a:cs typeface="Times New Roman" panose="02020603050405020304" pitchFamily="18" charset="0"/>
              </a:rPr>
              <a:t> RPC can only pass parameters by value. It can’t pass pointers, which limits what can be sent between computers.</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Slower Than Local Calls:</a:t>
            </a:r>
            <a:r>
              <a:rPr lang="en-US" b="0" i="0" dirty="0">
                <a:solidFill>
                  <a:srgbClr val="273239"/>
                </a:solidFill>
                <a:effectLst/>
                <a:latin typeface="Times New Roman" panose="02020603050405020304" pitchFamily="18" charset="0"/>
                <a:cs typeface="Times New Roman" panose="02020603050405020304" pitchFamily="18" charset="0"/>
              </a:rPr>
              <a:t> Remote procedure calls take longer than local procedure calls because they involve network communication.</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Vulnerable to Failures:</a:t>
            </a:r>
            <a:r>
              <a:rPr lang="en-US" b="0" i="0" dirty="0">
                <a:solidFill>
                  <a:srgbClr val="273239"/>
                </a:solidFill>
                <a:effectLst/>
                <a:latin typeface="Times New Roman" panose="02020603050405020304" pitchFamily="18" charset="0"/>
                <a:cs typeface="Times New Roman" panose="02020603050405020304" pitchFamily="18" charset="0"/>
              </a:rPr>
              <a:t> RPC depends on network connections, other machines, and separate processes. This makes it more likely to fail than local procedure calls.</a:t>
            </a:r>
          </a:p>
          <a:p>
            <a:endParaRPr lang="en-IN" dirty="0"/>
          </a:p>
        </p:txBody>
      </p:sp>
    </p:spTree>
    <p:extLst>
      <p:ext uri="{BB962C8B-B14F-4D97-AF65-F5344CB8AC3E}">
        <p14:creationId xmlns:p14="http://schemas.microsoft.com/office/powerpoint/2010/main" val="265117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5C62-8505-41CC-ABF4-19D62AD74865}"/>
              </a:ext>
            </a:extLst>
          </p:cNvPr>
          <p:cNvSpPr>
            <a:spLocks noGrp="1"/>
          </p:cNvSpPr>
          <p:nvPr>
            <p:ph type="title"/>
          </p:nvPr>
        </p:nvSpPr>
        <p:spPr>
          <a:xfrm>
            <a:off x="838200" y="365125"/>
            <a:ext cx="10515600" cy="693208"/>
          </a:xfrm>
        </p:spPr>
        <p:txBody>
          <a:bodyPr>
            <a:normAutofit fontScale="90000"/>
          </a:bodyPr>
          <a:lstStyle/>
          <a:p>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Control in Unix:</a:t>
            </a:r>
            <a:endParaRPr lang="en-IN" dirty="0"/>
          </a:p>
        </p:txBody>
      </p:sp>
      <p:sp>
        <p:nvSpPr>
          <p:cNvPr id="4" name="Rectangle 1">
            <a:extLst>
              <a:ext uri="{FF2B5EF4-FFF2-40B4-BE49-F238E27FC236}">
                <a16:creationId xmlns:a16="http://schemas.microsoft.com/office/drawing/2014/main" id="{EA5F93BA-FC60-4458-B62D-E41AC40AEC67}"/>
              </a:ext>
            </a:extLst>
          </p:cNvPr>
          <p:cNvSpPr>
            <a:spLocks noGrp="1" noChangeArrowheads="1"/>
          </p:cNvSpPr>
          <p:nvPr>
            <p:ph idx="1"/>
          </p:nvPr>
        </p:nvSpPr>
        <p:spPr bwMode="auto">
          <a:xfrm>
            <a:off x="534838" y="907429"/>
            <a:ext cx="1074851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Control in Unix: Unix provides several system calls to control processes, such 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fork():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to create a new process by duplicating the calling process. The new process is called the child process, and the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600" dirty="0">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process is called the parent process.</a:t>
            </a:r>
          </a:p>
          <a:p>
            <a:pPr marL="0" marR="0" lvl="0"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Syntax: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pid_t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fork(void);</a:t>
            </a:r>
          </a:p>
          <a:p>
            <a:pPr marL="0" marR="0" lvl="0"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Return Value: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return value of fork() is 0 in the child process and the PID of the child in the parent process.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exec():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to replace the current process image with a new one. This allows a process to execute a different program.	</a:t>
            </a:r>
            <a:r>
              <a:rPr lang="en-US" altLang="en-US" sz="1600" b="1" dirty="0">
                <a:latin typeface="Times New Roman" panose="02020603050405020304" pitchFamily="18" charset="0"/>
                <a:cs typeface="Times New Roman" panose="02020603050405020304" pitchFamily="18" charset="0"/>
              </a:rPr>
              <a:t>Syntax: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execvp</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 char *file, char *const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argv</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exec() function does not return if it is successful, as the current process is replaced with the new program.</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wait():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parent process can use wait() to wait for the child process to terminate. This allows the parent process to collect the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exit status of the child process.</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Syntax:</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pid_t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wait(int *status);</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Return Value: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the PID of the terminated child process.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exit():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function is used to terminate a process, returning an exit status to the parent process.</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Syntax:</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exit(int status);</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Status: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exit status is an integer code that indicates the success or failure of the process.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Times New Roman" panose="02020603050405020304" pitchFamily="18" charset="0"/>
                <a:cs typeface="Times New Roman" panose="02020603050405020304" pitchFamily="18" charset="0"/>
              </a:rPr>
              <a:t>kill():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used to send signals to processes, such as terminating a process or pausing it.</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600" b="1" dirty="0">
                <a:latin typeface="Times New Roman" panose="02020603050405020304" pitchFamily="18" charset="0"/>
                <a:cs typeface="Times New Roman" panose="02020603050405020304" pitchFamily="18" charset="0"/>
              </a:rPr>
              <a:t>  Syntax: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 kill(</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pid_t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pid</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 sig);</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can be used to send termination signals like SIGTERM or SIGKILL to a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38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9013-3C37-4952-BA8B-254424D3029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Parent and Child Processes</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0B6439-045B-41D5-A59C-3974F3EB5946}"/>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Parent and Child </a:t>
            </a:r>
            <a:r>
              <a:rPr lang="en-US" sz="1800" b="1" dirty="0" err="1">
                <a:latin typeface="Times New Roman" panose="02020603050405020304" pitchFamily="18" charset="0"/>
                <a:cs typeface="Times New Roman" panose="02020603050405020304" pitchFamily="18" charset="0"/>
              </a:rPr>
              <a:t>Processes</a:t>
            </a:r>
            <a:r>
              <a:rPr lang="en-US" sz="1800" dirty="0" err="1">
                <a:latin typeface="Times New Roman" panose="02020603050405020304" pitchFamily="18" charset="0"/>
                <a:cs typeface="Times New Roman" panose="02020603050405020304" pitchFamily="18" charset="0"/>
              </a:rPr>
              <a:t>:In</a:t>
            </a:r>
            <a:r>
              <a:rPr lang="en-US" sz="1800" dirty="0">
                <a:latin typeface="Times New Roman" panose="02020603050405020304" pitchFamily="18" charset="0"/>
                <a:cs typeface="Times New Roman" panose="02020603050405020304" pitchFamily="18" charset="0"/>
              </a:rPr>
              <a:t> Unix, processes can create child processes through fork().</a:t>
            </a:r>
          </a:p>
          <a:p>
            <a:r>
              <a:rPr lang="en-US" sz="1800" dirty="0">
                <a:latin typeface="Times New Roman" panose="02020603050405020304" pitchFamily="18" charset="0"/>
                <a:cs typeface="Times New Roman" panose="02020603050405020304" pitchFamily="18" charset="0"/>
              </a:rPr>
              <a:t> A parent process can communicate with its child processes, but they run independently.</a:t>
            </a:r>
          </a:p>
          <a:p>
            <a:r>
              <a:rPr lang="en-US" sz="1800" dirty="0">
                <a:latin typeface="Times New Roman" panose="02020603050405020304" pitchFamily="18" charset="0"/>
                <a:cs typeface="Times New Roman" panose="02020603050405020304" pitchFamily="18" charset="0"/>
              </a:rPr>
              <a:t>The PID (Process ID) is used to identify each process, and the PPID (Parent Process ID) is used to track the parent process.</a:t>
            </a:r>
          </a:p>
          <a:p>
            <a:r>
              <a:rPr lang="en-US" sz="1800" b="1" dirty="0">
                <a:latin typeface="Times New Roman" panose="02020603050405020304" pitchFamily="18" charset="0"/>
                <a:cs typeface="Times New Roman" panose="02020603050405020304" pitchFamily="18" charset="0"/>
              </a:rPr>
              <a:t>Zombie Processes</a:t>
            </a:r>
            <a:r>
              <a:rPr lang="en-US" sz="1800" dirty="0">
                <a:latin typeface="Times New Roman" panose="02020603050405020304" pitchFamily="18" charset="0"/>
                <a:cs typeface="Times New Roman" panose="02020603050405020304" pitchFamily="18" charset="0"/>
              </a:rPr>
              <a:t>: When a child process terminates, it sends an exit status to the parent.</a:t>
            </a:r>
          </a:p>
          <a:p>
            <a:r>
              <a:rPr lang="en-US" sz="1800" dirty="0">
                <a:latin typeface="Times New Roman" panose="02020603050405020304" pitchFamily="18" charset="0"/>
                <a:cs typeface="Times New Roman" panose="02020603050405020304" pitchFamily="18" charset="0"/>
              </a:rPr>
              <a:t> If the parent doesn't read the status (via wait()), the child process remains in the process table as a zombie. The process is terminated, but its PCB remains until the parent calls wait() to collect the status</a:t>
            </a:r>
          </a:p>
          <a:p>
            <a:r>
              <a:rPr lang="en-US" sz="1800" b="1" dirty="0">
                <a:latin typeface="Times New Roman" panose="02020603050405020304" pitchFamily="18" charset="0"/>
                <a:cs typeface="Times New Roman" panose="02020603050405020304" pitchFamily="18" charset="0"/>
              </a:rPr>
              <a:t>Orphan Processes: </a:t>
            </a:r>
            <a:r>
              <a:rPr lang="en-US" sz="1800" dirty="0">
                <a:latin typeface="Times New Roman" panose="02020603050405020304" pitchFamily="18" charset="0"/>
                <a:cs typeface="Times New Roman" panose="02020603050405020304" pitchFamily="18" charset="0"/>
              </a:rPr>
              <a:t>If a parent process terminates before its child process, the child becomes an orphan process. </a:t>
            </a:r>
          </a:p>
          <a:p>
            <a:r>
              <a:rPr lang="en-US" sz="1800" dirty="0">
                <a:latin typeface="Times New Roman" panose="02020603050405020304" pitchFamily="18" charset="0"/>
                <a:cs typeface="Times New Roman" panose="02020603050405020304" pitchFamily="18" charset="0"/>
              </a:rPr>
              <a:t>In this case, the </a:t>
            </a:r>
            <a:r>
              <a:rPr lang="en-US" sz="1800" dirty="0" err="1">
                <a:latin typeface="Times New Roman" panose="02020603050405020304" pitchFamily="18" charset="0"/>
                <a:cs typeface="Times New Roman" panose="02020603050405020304" pitchFamily="18" charset="0"/>
              </a:rPr>
              <a:t>init</a:t>
            </a:r>
            <a:r>
              <a:rPr lang="en-US" sz="1800" dirty="0">
                <a:latin typeface="Times New Roman" panose="02020603050405020304" pitchFamily="18" charset="0"/>
                <a:cs typeface="Times New Roman" panose="02020603050405020304" pitchFamily="18" charset="0"/>
              </a:rPr>
              <a:t> process (PID 1) becomes the new parent of the orphan process and will clean up its resources when it terminates.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46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2298-FE7D-4DC2-B4AD-AA623495D2CA}"/>
              </a:ext>
            </a:extLst>
          </p:cNvPr>
          <p:cNvSpPr>
            <a:spLocks noGrp="1"/>
          </p:cNvSpPr>
          <p:nvPr>
            <p:ph type="title"/>
          </p:nvPr>
        </p:nvSpPr>
        <p:spPr>
          <a:xfrm>
            <a:off x="838200" y="365126"/>
            <a:ext cx="10515600" cy="684742"/>
          </a:xfrm>
        </p:spPr>
        <p:txBody>
          <a:bodyPr>
            <a:normAutofit/>
          </a:bodyPr>
          <a:lstStyle/>
          <a:p>
            <a:r>
              <a:rPr lang="en-US" sz="1800" b="1" dirty="0">
                <a:latin typeface="Times New Roman" panose="02020603050405020304" pitchFamily="18" charset="0"/>
                <a:cs typeface="Times New Roman" panose="02020603050405020304" pitchFamily="18" charset="0"/>
              </a:rPr>
              <a:t>Process ID (PID) and Parent Process ID (PPID)</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971C37-5F6E-4790-8730-6D447DB31A4F}"/>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Process ID (PID) and Parent Process ID (PPID)PID: </a:t>
            </a:r>
            <a:r>
              <a:rPr lang="en-US" sz="1800" dirty="0">
                <a:latin typeface="Times New Roman" panose="02020603050405020304" pitchFamily="18" charset="0"/>
                <a:cs typeface="Times New Roman" panose="02020603050405020304" pitchFamily="18" charset="0"/>
              </a:rPr>
              <a:t>Each process in Unix has a unique identifier called Process ID (PID).</a:t>
            </a:r>
          </a:p>
          <a:p>
            <a:r>
              <a:rPr lang="en-US" sz="1800" dirty="0">
                <a:latin typeface="Times New Roman" panose="02020603050405020304" pitchFamily="18" charset="0"/>
                <a:cs typeface="Times New Roman" panose="02020603050405020304" pitchFamily="18" charset="0"/>
              </a:rPr>
              <a:t> It is used by the kernel to track and manage processes.</a:t>
            </a:r>
          </a:p>
          <a:p>
            <a:r>
              <a:rPr lang="en-US" sz="1800" dirty="0">
                <a:latin typeface="Times New Roman" panose="02020603050405020304" pitchFamily="18" charset="0"/>
                <a:cs typeface="Times New Roman" panose="02020603050405020304" pitchFamily="18" charset="0"/>
              </a:rPr>
              <a:t>PPID: Each process has a Parent Process ID (PPID), which identifies the parent process that created it. </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init</a:t>
            </a:r>
            <a:r>
              <a:rPr lang="en-US" sz="1800" dirty="0">
                <a:latin typeface="Times New Roman" panose="02020603050405020304" pitchFamily="18" charset="0"/>
                <a:cs typeface="Times New Roman" panose="02020603050405020304" pitchFamily="18" charset="0"/>
              </a:rPr>
              <a:t> process (PID 1) is the ancestor of all processes.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428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8836</Words>
  <Application>Microsoft Office PowerPoint</Application>
  <PresentationFormat>Widescreen</PresentationFormat>
  <Paragraphs>533</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Nunito</vt:lpstr>
      <vt:lpstr>Times New Roman</vt:lpstr>
      <vt:lpstr>Office Theme</vt:lpstr>
      <vt:lpstr>usp</vt:lpstr>
      <vt:lpstr>PowerPoint Presentation</vt:lpstr>
      <vt:lpstr>Key Concepts Related to Processes in Unix</vt:lpstr>
      <vt:lpstr>Process States</vt:lpstr>
      <vt:lpstr>PowerPoint Presentation</vt:lpstr>
      <vt:lpstr>Process Lifecycle</vt:lpstr>
      <vt:lpstr>Process Control in Unix:</vt:lpstr>
      <vt:lpstr>Parent and Child Processes</vt:lpstr>
      <vt:lpstr>Process ID (PID) and Parent Process ID (PPID)</vt:lpstr>
      <vt:lpstr>Signals in Unix and Process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sockets</vt:lpstr>
      <vt:lpstr>PowerPoint Presentation</vt:lpstr>
      <vt:lpstr>PowerPoint Presentation</vt:lpstr>
      <vt:lpstr>PowerPoint Presentation</vt:lpstr>
      <vt:lpstr> Introduction to I/O Multiplexing </vt:lpstr>
      <vt:lpstr>PowerPoint Presentation</vt:lpstr>
      <vt:lpstr>PowerPoint Presentation</vt:lpstr>
      <vt:lpstr> Non-Blocking System Call </vt:lpstr>
      <vt:lpstr> Asynchronous 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Pipes and FIFO</vt:lpstr>
      <vt:lpstr>PowerPoint Presentation</vt:lpstr>
      <vt:lpstr>PowerPoint Presentation</vt:lpstr>
      <vt:lpstr>PowerPoint Presentation</vt:lpstr>
      <vt:lpstr>PowerPoint Presentation</vt:lpstr>
      <vt:lpstr>Key Concepts of Pipes</vt:lpstr>
      <vt:lpstr>PowerPoint Presentation</vt:lpstr>
      <vt:lpstr>Use Cases for Pipes:</vt:lpstr>
      <vt:lpstr>PowerPoint Presentation</vt:lpstr>
      <vt:lpstr>PowerPoint Presentation</vt:lpstr>
      <vt:lpstr>PowerPoint Presentation</vt:lpstr>
      <vt:lpstr>PowerPoint Presentation</vt:lpstr>
      <vt:lpstr>PowerPoint Presentation</vt:lpstr>
      <vt:lpstr>Working of FIFO</vt:lpstr>
      <vt:lpstr>Example of using a FIFO in a Unix shell:</vt:lpstr>
      <vt:lpstr>Differences Between Pipes and FIFOs</vt:lpstr>
      <vt:lpstr>Introduction to Remote procedure calls</vt:lpstr>
      <vt:lpstr>PowerPoint Presentation</vt:lpstr>
      <vt:lpstr>PowerPoint Presentation</vt:lpstr>
      <vt:lpstr>PowerPoint Presentation</vt:lpstr>
      <vt:lpstr>PowerPoint Presentation</vt:lpstr>
      <vt:lpstr>PowerPoint Presentation</vt:lpstr>
      <vt:lpstr>PowerPoint Presentation</vt:lpstr>
      <vt:lpstr>Issues of the RPC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amay srinivas</cp:lastModifiedBy>
  <cp:revision>29</cp:revision>
  <dcterms:created xsi:type="dcterms:W3CDTF">2024-12-17T11:15:10Z</dcterms:created>
  <dcterms:modified xsi:type="dcterms:W3CDTF">2025-01-01T07:26:01Z</dcterms:modified>
</cp:coreProperties>
</file>