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8" r:id="rId6"/>
    <p:sldId id="269" r:id="rId7"/>
    <p:sldId id="270" r:id="rId8"/>
    <p:sldId id="272" r:id="rId9"/>
    <p:sldId id="260" r:id="rId10"/>
    <p:sldId id="262" r:id="rId11"/>
    <p:sldId id="275" r:id="rId12"/>
    <p:sldId id="276" r:id="rId13"/>
    <p:sldId id="277" r:id="rId14"/>
    <p:sldId id="274" r:id="rId15"/>
    <p:sldId id="278" r:id="rId16"/>
    <p:sldId id="267" r:id="rId17"/>
    <p:sldId id="279" r:id="rId18"/>
  </p:sldIdLst>
  <p:sldSz cx="18288000" cy="10287000"/>
  <p:notesSz cx="6858000" cy="9144000"/>
  <p:embeddedFontLst>
    <p:embeddedFont>
      <p:font typeface="Open Sans Bold" panose="020B0604020202020204" charset="0"/>
      <p:regular r:id="rId20"/>
    </p:embeddedFont>
    <p:embeddedFont>
      <p:font typeface="Calibri" panose="020F0502020204030204" pitchFamily="34" charset="0"/>
      <p:regular r:id="rId21"/>
      <p:bold r:id="rId22"/>
      <p:italic r:id="rId23"/>
      <p:boldItalic r:id="rId24"/>
    </p:embeddedFont>
    <p:embeddedFont>
      <p:font typeface="Open San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3B3"/>
    <a:srgbClr val="5521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455" autoAdjust="0"/>
  </p:normalViewPr>
  <p:slideViewPr>
    <p:cSldViewPr>
      <p:cViewPr varScale="1">
        <p:scale>
          <a:sx n="56" d="100"/>
          <a:sy n="56" d="100"/>
        </p:scale>
        <p:origin x="6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30.07.2021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30.07.2021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30.07.2021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t="5605" b="10046"/>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782283" y="2227209"/>
            <a:ext cx="8852990" cy="5861158"/>
            <a:chOff x="0" y="38100"/>
            <a:chExt cx="11803986" cy="7814877"/>
          </a:xfrm>
        </p:grpSpPr>
        <p:sp>
          <p:nvSpPr>
            <p:cNvPr id="3" name="TextBox 3"/>
            <p:cNvSpPr txBox="1"/>
            <p:nvPr/>
          </p:nvSpPr>
          <p:spPr>
            <a:xfrm>
              <a:off x="0" y="38100"/>
              <a:ext cx="11803986" cy="3932700"/>
            </a:xfrm>
            <a:prstGeom prst="rect">
              <a:avLst/>
            </a:prstGeom>
          </p:spPr>
          <p:txBody>
            <a:bodyPr lIns="0" tIns="0" rIns="0" bIns="0" rtlCol="0" anchor="t">
              <a:spAutoFit/>
            </a:bodyPr>
            <a:lstStyle/>
            <a:p>
              <a:pPr>
                <a:lnSpc>
                  <a:spcPts val="11500"/>
                </a:lnSpc>
              </a:pPr>
              <a:r>
                <a:rPr lang="en-US" sz="10000" spc="-130" dirty="0" smtClean="0">
                  <a:solidFill>
                    <a:srgbClr val="FFFFFF"/>
                  </a:solidFill>
                  <a:latin typeface="Open Sans Bold"/>
                </a:rPr>
                <a:t>How to design a </a:t>
              </a:r>
              <a:r>
                <a:rPr lang="en-US" sz="10000" spc="-130" dirty="0" smtClean="0">
                  <a:solidFill>
                    <a:srgbClr val="FFC000"/>
                  </a:solidFill>
                  <a:latin typeface="Open Sans Bold"/>
                </a:rPr>
                <a:t>Webpage</a:t>
              </a:r>
              <a:endParaRPr lang="en-US" sz="10000" spc="-130" dirty="0">
                <a:solidFill>
                  <a:srgbClr val="FFC000"/>
                </a:solidFill>
                <a:latin typeface="Open Sans Bold"/>
              </a:endParaRPr>
            </a:p>
          </p:txBody>
        </p:sp>
        <p:grpSp>
          <p:nvGrpSpPr>
            <p:cNvPr id="4" name="Group 4"/>
            <p:cNvGrpSpPr/>
            <p:nvPr/>
          </p:nvGrpSpPr>
          <p:grpSpPr>
            <a:xfrm>
              <a:off x="114300" y="6457440"/>
              <a:ext cx="7365483" cy="1395537"/>
              <a:chOff x="0" y="0"/>
              <a:chExt cx="165455290" cy="31348785"/>
            </a:xfrm>
          </p:grpSpPr>
          <p:sp>
            <p:nvSpPr>
              <p:cNvPr id="5" name="Freeform 5"/>
              <p:cNvSpPr/>
              <p:nvPr/>
            </p:nvSpPr>
            <p:spPr>
              <a:xfrm>
                <a:off x="0" y="0"/>
                <a:ext cx="165455290" cy="31348784"/>
              </a:xfrm>
              <a:custGeom>
                <a:avLst/>
                <a:gdLst/>
                <a:ahLst/>
                <a:cxnLst/>
                <a:rect l="l" t="t" r="r" b="b"/>
                <a:pathLst>
                  <a:path w="165455290" h="31348784">
                    <a:moveTo>
                      <a:pt x="165229232" y="0"/>
                    </a:moveTo>
                    <a:lnTo>
                      <a:pt x="0" y="0"/>
                    </a:lnTo>
                    <a:lnTo>
                      <a:pt x="0" y="31348784"/>
                    </a:lnTo>
                    <a:lnTo>
                      <a:pt x="165455290" y="31348784"/>
                    </a:lnTo>
                    <a:lnTo>
                      <a:pt x="165455290" y="0"/>
                    </a:lnTo>
                    <a:lnTo>
                      <a:pt x="165229232" y="0"/>
                    </a:lnTo>
                    <a:close/>
                    <a:moveTo>
                      <a:pt x="165229232" y="31122727"/>
                    </a:moveTo>
                    <a:lnTo>
                      <a:pt x="228600" y="31122727"/>
                    </a:lnTo>
                    <a:lnTo>
                      <a:pt x="228600" y="228600"/>
                    </a:lnTo>
                    <a:lnTo>
                      <a:pt x="165229232" y="228600"/>
                    </a:lnTo>
                    <a:lnTo>
                      <a:pt x="165229232" y="31122727"/>
                    </a:lnTo>
                    <a:close/>
                  </a:path>
                </a:pathLst>
              </a:custGeom>
              <a:solidFill>
                <a:srgbClr val="FFFFFF"/>
              </a:solidFill>
            </p:spPr>
          </p:sp>
        </p:grpSp>
        <p:sp>
          <p:nvSpPr>
            <p:cNvPr id="6" name="TextBox 6"/>
            <p:cNvSpPr txBox="1"/>
            <p:nvPr/>
          </p:nvSpPr>
          <p:spPr>
            <a:xfrm>
              <a:off x="569823" y="6556754"/>
              <a:ext cx="6454436" cy="1196909"/>
            </a:xfrm>
            <a:prstGeom prst="rect">
              <a:avLst/>
            </a:prstGeom>
          </p:spPr>
          <p:txBody>
            <a:bodyPr lIns="0" tIns="0" rIns="0" bIns="0" rtlCol="0" anchor="t">
              <a:spAutoFit/>
            </a:bodyPr>
            <a:lstStyle/>
            <a:p>
              <a:pPr marL="0" lvl="0" indent="0" algn="ctr">
                <a:lnSpc>
                  <a:spcPts val="3532"/>
                </a:lnSpc>
                <a:spcBef>
                  <a:spcPts val="353"/>
                </a:spcBef>
              </a:pPr>
              <a:r>
                <a:rPr lang="en-US" sz="2354" dirty="0" smtClean="0">
                  <a:solidFill>
                    <a:srgbClr val="FFFFFF"/>
                  </a:solidFill>
                  <a:latin typeface="Open Sans Bold"/>
                </a:rPr>
                <a:t>A get to start approach for creating a simple webpage.</a:t>
              </a:r>
              <a:endParaRPr lang="en-US" sz="2354" dirty="0">
                <a:solidFill>
                  <a:srgbClr val="FFFFFF"/>
                </a:solidFill>
                <a:latin typeface="Open Sans Bold"/>
              </a:endParaRPr>
            </a:p>
          </p:txBody>
        </p:sp>
      </p:grpSp>
      <p:sp>
        <p:nvSpPr>
          <p:cNvPr id="8" name="TextBox 8"/>
          <p:cNvSpPr txBox="1"/>
          <p:nvPr/>
        </p:nvSpPr>
        <p:spPr>
          <a:xfrm>
            <a:off x="17230725"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a:solidFill>
                  <a:srgbClr val="FFFFFF"/>
                </a:solidFill>
                <a:latin typeface="Open Sans"/>
              </a:rPr>
              <a:t>01</a:t>
            </a:r>
          </a:p>
        </p:txBody>
      </p:sp>
      <p:grpSp>
        <p:nvGrpSpPr>
          <p:cNvPr id="9" name="Group 9"/>
          <p:cNvGrpSpPr/>
          <p:nvPr/>
        </p:nvGrpSpPr>
        <p:grpSpPr>
          <a:xfrm rot="5400000">
            <a:off x="10842538" y="5067300"/>
            <a:ext cx="11530893" cy="152400"/>
            <a:chOff x="0" y="0"/>
            <a:chExt cx="9194800" cy="812800"/>
          </a:xfrm>
        </p:grpSpPr>
        <p:sp>
          <p:nvSpPr>
            <p:cNvPr id="10" name="Freeform 10"/>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rcRect t="16551" b="16551"/>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10</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18" name="TextBox 13"/>
          <p:cNvSpPr txBox="1"/>
          <p:nvPr/>
        </p:nvSpPr>
        <p:spPr>
          <a:xfrm>
            <a:off x="457200" y="495300"/>
            <a:ext cx="5247262" cy="2500685"/>
          </a:xfrm>
          <a:prstGeom prst="rect">
            <a:avLst/>
          </a:prstGeom>
        </p:spPr>
        <p:txBody>
          <a:bodyPr lIns="0" tIns="0" rIns="0" bIns="0" rtlCol="0" anchor="t">
            <a:spAutoFit/>
          </a:bodyPr>
          <a:lstStyle/>
          <a:p>
            <a:pPr marL="0" lvl="0" indent="0">
              <a:lnSpc>
                <a:spcPts val="3150"/>
              </a:lnSpc>
              <a:spcBef>
                <a:spcPts val="315"/>
              </a:spcBef>
            </a:pPr>
            <a:r>
              <a:rPr lang="en-US" sz="3600" dirty="0" smtClean="0">
                <a:solidFill>
                  <a:srgbClr val="FFC000"/>
                </a:solidFill>
                <a:latin typeface="Open Sans Bold"/>
              </a:rPr>
              <a:t>STEP 3 :</a:t>
            </a:r>
          </a:p>
          <a:p>
            <a:pPr marL="0" lvl="0" indent="0">
              <a:lnSpc>
                <a:spcPts val="3150"/>
              </a:lnSpc>
              <a:spcBef>
                <a:spcPts val="315"/>
              </a:spcBef>
            </a:pPr>
            <a:r>
              <a:rPr lang="en-US" sz="2100" dirty="0" smtClean="0">
                <a:solidFill>
                  <a:srgbClr val="FFFFFF"/>
                </a:solidFill>
                <a:latin typeface="Open Sans Bold"/>
              </a:rPr>
              <a:t>Open the </a:t>
            </a:r>
            <a:r>
              <a:rPr lang="en-US" sz="2100" b="1" i="1" dirty="0" smtClean="0">
                <a:solidFill>
                  <a:srgbClr val="FFFFFF"/>
                </a:solidFill>
                <a:latin typeface="Open Sans Bold"/>
              </a:rPr>
              <a:t>index.html</a:t>
            </a:r>
            <a:r>
              <a:rPr lang="en-US" sz="2100" dirty="0" smtClean="0">
                <a:solidFill>
                  <a:srgbClr val="FFFFFF"/>
                </a:solidFill>
                <a:latin typeface="Open Sans Bold"/>
              </a:rPr>
              <a:t>  file and create a simple structure containing some images and text elements. We use &lt;link&gt; and &lt;script&gt; tag to link our CSS and JavaScript respectively.</a:t>
            </a:r>
            <a:endParaRPr lang="en-US" sz="2100" dirty="0">
              <a:solidFill>
                <a:srgbClr val="FFFFFF"/>
              </a:solidFill>
              <a:latin typeface="Open Sans Bold"/>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705" y="3232739"/>
            <a:ext cx="14462601" cy="600741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rcRect t="16551" b="16551"/>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11</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18" name="TextBox 13"/>
          <p:cNvSpPr txBox="1"/>
          <p:nvPr/>
        </p:nvSpPr>
        <p:spPr>
          <a:xfrm>
            <a:off x="457200" y="2095500"/>
            <a:ext cx="6553200" cy="5604098"/>
          </a:xfrm>
          <a:prstGeom prst="rect">
            <a:avLst/>
          </a:prstGeom>
        </p:spPr>
        <p:txBody>
          <a:bodyPr wrap="square" lIns="0" tIns="0" rIns="0" bIns="0" rtlCol="0" anchor="t">
            <a:spAutoFit/>
          </a:bodyPr>
          <a:lstStyle/>
          <a:p>
            <a:pPr marL="0" lvl="0" indent="0">
              <a:lnSpc>
                <a:spcPts val="3150"/>
              </a:lnSpc>
              <a:spcBef>
                <a:spcPts val="315"/>
              </a:spcBef>
            </a:pPr>
            <a:r>
              <a:rPr lang="en-US" sz="3600" dirty="0" smtClean="0">
                <a:solidFill>
                  <a:srgbClr val="FFC000"/>
                </a:solidFill>
                <a:latin typeface="Open Sans Bold"/>
              </a:rPr>
              <a:t>STEP 4 :</a:t>
            </a:r>
          </a:p>
          <a:p>
            <a:pPr marL="0" lvl="0" indent="0">
              <a:lnSpc>
                <a:spcPts val="3150"/>
              </a:lnSpc>
              <a:spcBef>
                <a:spcPts val="315"/>
              </a:spcBef>
            </a:pPr>
            <a:r>
              <a:rPr lang="en-US" sz="2100" dirty="0" smtClean="0">
                <a:solidFill>
                  <a:srgbClr val="FFFFFF"/>
                </a:solidFill>
                <a:latin typeface="Open Sans Bold"/>
              </a:rPr>
              <a:t>Now lets style our simple static page using CSS. We change background color, font color and alignments using CSS. We even use Width and Height to make our image smaller.</a:t>
            </a:r>
          </a:p>
          <a:p>
            <a:pPr marL="0" lvl="0" indent="0">
              <a:lnSpc>
                <a:spcPts val="3150"/>
              </a:lnSpc>
              <a:spcBef>
                <a:spcPts val="315"/>
              </a:spcBef>
            </a:pPr>
            <a:endParaRPr lang="en-US" sz="2100" dirty="0">
              <a:solidFill>
                <a:srgbClr val="FFFFFF"/>
              </a:solidFill>
              <a:latin typeface="Open Sans Bold"/>
            </a:endParaRPr>
          </a:p>
          <a:p>
            <a:pPr marL="0" lvl="0" indent="0">
              <a:lnSpc>
                <a:spcPts val="3150"/>
              </a:lnSpc>
              <a:spcBef>
                <a:spcPts val="315"/>
              </a:spcBef>
            </a:pPr>
            <a:r>
              <a:rPr lang="en-US" sz="2100" dirty="0" smtClean="0">
                <a:solidFill>
                  <a:srgbClr val="FFFFFF"/>
                </a:solidFill>
                <a:latin typeface="Open Sans Bold"/>
              </a:rPr>
              <a:t>Font-family – Indicates which family of fonts to use.</a:t>
            </a:r>
          </a:p>
          <a:p>
            <a:pPr marL="0" lvl="0" indent="0">
              <a:lnSpc>
                <a:spcPts val="3150"/>
              </a:lnSpc>
              <a:spcBef>
                <a:spcPts val="315"/>
              </a:spcBef>
            </a:pPr>
            <a:endParaRPr lang="en-US" sz="2100" dirty="0">
              <a:solidFill>
                <a:srgbClr val="FFFFFF"/>
              </a:solidFill>
              <a:latin typeface="Open Sans Bold"/>
            </a:endParaRPr>
          </a:p>
          <a:p>
            <a:pPr marL="0" lvl="0" indent="0">
              <a:lnSpc>
                <a:spcPts val="3150"/>
              </a:lnSpc>
              <a:spcBef>
                <a:spcPts val="315"/>
              </a:spcBef>
            </a:pPr>
            <a:r>
              <a:rPr lang="en-US" sz="2100" dirty="0" smtClean="0">
                <a:solidFill>
                  <a:srgbClr val="FFFFFF"/>
                </a:solidFill>
                <a:latin typeface="Open Sans Bold"/>
              </a:rPr>
              <a:t>Width &amp; Height – Specifies the width and height of the image.</a:t>
            </a:r>
          </a:p>
          <a:p>
            <a:pPr marL="0" lvl="0" indent="0">
              <a:lnSpc>
                <a:spcPts val="3150"/>
              </a:lnSpc>
              <a:spcBef>
                <a:spcPts val="315"/>
              </a:spcBef>
            </a:pPr>
            <a:endParaRPr lang="en-US" sz="2100" dirty="0">
              <a:solidFill>
                <a:srgbClr val="FFFFFF"/>
              </a:solidFill>
              <a:latin typeface="Open Sans Bold"/>
            </a:endParaRPr>
          </a:p>
          <a:p>
            <a:pPr marL="0" lvl="0" indent="0">
              <a:lnSpc>
                <a:spcPts val="3150"/>
              </a:lnSpc>
              <a:spcBef>
                <a:spcPts val="315"/>
              </a:spcBef>
            </a:pPr>
            <a:r>
              <a:rPr lang="en-US" sz="2100" dirty="0" smtClean="0">
                <a:solidFill>
                  <a:srgbClr val="FFFFFF"/>
                </a:solidFill>
                <a:latin typeface="Open Sans Bold"/>
              </a:rPr>
              <a:t>Font-size – It specifies the font size for the text.</a:t>
            </a:r>
            <a:endParaRPr lang="en-US" sz="2100" dirty="0">
              <a:solidFill>
                <a:srgbClr val="FFFFFF"/>
              </a:solidFill>
              <a:latin typeface="Open Sans 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4" y="342900"/>
            <a:ext cx="7694919" cy="9612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2175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rcRect t="16551" b="16551"/>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12</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18" name="TextBox 13"/>
          <p:cNvSpPr txBox="1"/>
          <p:nvPr/>
        </p:nvSpPr>
        <p:spPr>
          <a:xfrm>
            <a:off x="457200" y="495300"/>
            <a:ext cx="6553200" cy="5039841"/>
          </a:xfrm>
          <a:prstGeom prst="rect">
            <a:avLst/>
          </a:prstGeom>
        </p:spPr>
        <p:txBody>
          <a:bodyPr wrap="square" lIns="0" tIns="0" rIns="0" bIns="0" rtlCol="0" anchor="t">
            <a:spAutoFit/>
          </a:bodyPr>
          <a:lstStyle/>
          <a:p>
            <a:pPr marL="0" lvl="0" indent="0">
              <a:lnSpc>
                <a:spcPts val="3150"/>
              </a:lnSpc>
              <a:spcBef>
                <a:spcPts val="315"/>
              </a:spcBef>
            </a:pPr>
            <a:r>
              <a:rPr lang="en-US" sz="3600" dirty="0" smtClean="0">
                <a:solidFill>
                  <a:srgbClr val="FFC000"/>
                </a:solidFill>
                <a:latin typeface="Open Sans Bold"/>
              </a:rPr>
              <a:t>STEP 5 :</a:t>
            </a:r>
          </a:p>
          <a:p>
            <a:pPr marL="0" lvl="0" indent="0">
              <a:lnSpc>
                <a:spcPts val="3150"/>
              </a:lnSpc>
              <a:spcBef>
                <a:spcPts val="315"/>
              </a:spcBef>
            </a:pPr>
            <a:r>
              <a:rPr lang="en-US" sz="2100" dirty="0" smtClean="0">
                <a:solidFill>
                  <a:srgbClr val="FFFFFF"/>
                </a:solidFill>
                <a:latin typeface="Open Sans Bold"/>
              </a:rPr>
              <a:t>Lets do a small amount of JavaScript here, remember the button we’ve added in our HTML, and the empty h5 tags with id of “yourname”, we are going to trigger an function on clicking the button. We add the event listener “onclick” to the button, to wait for click events. If a click event is sensed , we run the “Myfunc” function.</a:t>
            </a:r>
          </a:p>
          <a:p>
            <a:pPr marL="0" lvl="0" indent="0">
              <a:lnSpc>
                <a:spcPts val="3150"/>
              </a:lnSpc>
              <a:spcBef>
                <a:spcPts val="315"/>
              </a:spcBef>
            </a:pPr>
            <a:endParaRPr lang="en-US" sz="2100" dirty="0">
              <a:solidFill>
                <a:srgbClr val="FFFFFF"/>
              </a:solidFill>
              <a:latin typeface="Open Sans Bold"/>
            </a:endParaRPr>
          </a:p>
          <a:p>
            <a:pPr lvl="0">
              <a:lnSpc>
                <a:spcPts val="3150"/>
              </a:lnSpc>
              <a:spcBef>
                <a:spcPts val="315"/>
              </a:spcBef>
            </a:pPr>
            <a:r>
              <a:rPr lang="en-US" sz="2100" dirty="0" smtClean="0">
                <a:solidFill>
                  <a:srgbClr val="FFFFFF"/>
                </a:solidFill>
                <a:latin typeface="Open Sans Bold"/>
              </a:rPr>
              <a:t>Now on </a:t>
            </a:r>
            <a:r>
              <a:rPr lang="en-US" sz="2100" dirty="0">
                <a:solidFill>
                  <a:srgbClr val="FFFFFF"/>
                </a:solidFill>
                <a:latin typeface="Open Sans Bold"/>
              </a:rPr>
              <a:t>our script.js </a:t>
            </a:r>
            <a:r>
              <a:rPr lang="en-US" sz="2100" dirty="0" smtClean="0">
                <a:solidFill>
                  <a:srgbClr val="FFFFFF"/>
                </a:solidFill>
                <a:latin typeface="Open Sans Bold"/>
              </a:rPr>
              <a:t>file, we </a:t>
            </a:r>
            <a:r>
              <a:rPr lang="en-US" sz="2100" dirty="0">
                <a:solidFill>
                  <a:srgbClr val="FFFFFF"/>
                </a:solidFill>
                <a:latin typeface="Open Sans Bold"/>
              </a:rPr>
              <a:t>use the prompt function to prompt the user for input and display it in the “yourname” tag.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09216"/>
            <a:ext cx="10193597" cy="4012007"/>
          </a:xfrm>
          <a:prstGeom prst="rect">
            <a:avLst/>
          </a:prstGeom>
          <a:ln>
            <a:noFill/>
          </a:ln>
          <a:effectLst>
            <a:outerShdw blurRad="292100" dist="139700" dir="2700000" algn="tl" rotWithShape="0">
              <a:srgbClr val="333333">
                <a:alpha val="65000"/>
              </a:srgbClr>
            </a:outerShdw>
          </a:effectLst>
        </p:spPr>
      </p:pic>
      <p:sp>
        <p:nvSpPr>
          <p:cNvPr id="8" name="TextBox 13"/>
          <p:cNvSpPr txBox="1"/>
          <p:nvPr/>
        </p:nvSpPr>
        <p:spPr>
          <a:xfrm>
            <a:off x="10073835" y="5995643"/>
            <a:ext cx="6553200" cy="3770263"/>
          </a:xfrm>
          <a:prstGeom prst="rect">
            <a:avLst/>
          </a:prstGeom>
        </p:spPr>
        <p:txBody>
          <a:bodyPr wrap="square" lIns="0" tIns="0" rIns="0" bIns="0" rtlCol="0" anchor="t">
            <a:spAutoFit/>
          </a:bodyPr>
          <a:lstStyle/>
          <a:p>
            <a:pPr marL="0" lvl="0" indent="0">
              <a:lnSpc>
                <a:spcPts val="3150"/>
              </a:lnSpc>
              <a:spcBef>
                <a:spcPts val="315"/>
              </a:spcBef>
            </a:pPr>
            <a:r>
              <a:rPr lang="en-US" sz="2100" dirty="0" smtClean="0">
                <a:solidFill>
                  <a:srgbClr val="FFFFFF"/>
                </a:solidFill>
                <a:latin typeface="Open Sans Bold"/>
              </a:rPr>
              <a:t>We define a function called “Myfunc” which contains a variable “name” which stores the value entered in the prompt by the user. </a:t>
            </a:r>
          </a:p>
          <a:p>
            <a:pPr marL="0" lvl="0" indent="0">
              <a:lnSpc>
                <a:spcPts val="3150"/>
              </a:lnSpc>
              <a:spcBef>
                <a:spcPts val="315"/>
              </a:spcBef>
            </a:pPr>
            <a:endParaRPr lang="en-US" sz="2100" dirty="0">
              <a:solidFill>
                <a:srgbClr val="FFFFFF"/>
              </a:solidFill>
              <a:latin typeface="Open Sans Bold"/>
            </a:endParaRPr>
          </a:p>
          <a:p>
            <a:pPr marL="0" lvl="0" indent="0">
              <a:lnSpc>
                <a:spcPts val="3150"/>
              </a:lnSpc>
              <a:spcBef>
                <a:spcPts val="315"/>
              </a:spcBef>
            </a:pPr>
            <a:r>
              <a:rPr lang="en-US" sz="2100" dirty="0" smtClean="0">
                <a:solidFill>
                  <a:srgbClr val="FFFFFF"/>
                </a:solidFill>
                <a:latin typeface="Open Sans Bold"/>
              </a:rPr>
              <a:t>We then do a simple “if” to determine, if the user entered value is not null, if it is not null, we proceed with grabbing the element with “id” of “yourname” and change it’s innerHTML value to the string followed by the entered value.</a:t>
            </a:r>
          </a:p>
        </p:txBody>
      </p:sp>
    </p:spTree>
    <p:extLst>
      <p:ext uri="{BB962C8B-B14F-4D97-AF65-F5344CB8AC3E}">
        <p14:creationId xmlns:p14="http://schemas.microsoft.com/office/powerpoint/2010/main" val="2839985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rcRect t="16551" b="16551"/>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13</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18" name="TextBox 13"/>
          <p:cNvSpPr txBox="1"/>
          <p:nvPr/>
        </p:nvSpPr>
        <p:spPr>
          <a:xfrm>
            <a:off x="457200" y="495300"/>
            <a:ext cx="6553200" cy="1269578"/>
          </a:xfrm>
          <a:prstGeom prst="rect">
            <a:avLst/>
          </a:prstGeom>
        </p:spPr>
        <p:txBody>
          <a:bodyPr wrap="square" lIns="0" tIns="0" rIns="0" bIns="0" rtlCol="0" anchor="t">
            <a:spAutoFit/>
          </a:bodyPr>
          <a:lstStyle/>
          <a:p>
            <a:pPr marL="0" lvl="0" indent="0">
              <a:lnSpc>
                <a:spcPts val="3150"/>
              </a:lnSpc>
              <a:spcBef>
                <a:spcPts val="315"/>
              </a:spcBef>
            </a:pPr>
            <a:r>
              <a:rPr lang="en-US" sz="3600" dirty="0" smtClean="0">
                <a:solidFill>
                  <a:srgbClr val="FFC000"/>
                </a:solidFill>
                <a:latin typeface="Open Sans Bold"/>
              </a:rPr>
              <a:t>STEP 6 :</a:t>
            </a:r>
          </a:p>
          <a:p>
            <a:pPr marL="0" lvl="0" indent="0">
              <a:lnSpc>
                <a:spcPts val="3150"/>
              </a:lnSpc>
              <a:spcBef>
                <a:spcPts val="315"/>
              </a:spcBef>
            </a:pPr>
            <a:r>
              <a:rPr lang="en-US" sz="2100" dirty="0" smtClean="0">
                <a:solidFill>
                  <a:srgbClr val="FFFFFF"/>
                </a:solidFill>
                <a:latin typeface="Open Sans Bold"/>
              </a:rPr>
              <a:t>That’s it, Now let’s open the </a:t>
            </a:r>
            <a:r>
              <a:rPr lang="en-US" sz="2100" b="1" i="1" dirty="0" smtClean="0">
                <a:solidFill>
                  <a:srgbClr val="FFFFFF"/>
                </a:solidFill>
                <a:latin typeface="Open Sans Bold"/>
              </a:rPr>
              <a:t>index.html</a:t>
            </a:r>
            <a:r>
              <a:rPr lang="en-US" sz="2100" dirty="0" smtClean="0">
                <a:solidFill>
                  <a:srgbClr val="FFFFFF"/>
                </a:solidFill>
                <a:latin typeface="Open Sans Bold"/>
              </a:rPr>
              <a:t> page in browser, to see our webpage in action.</a:t>
            </a:r>
            <a:endParaRPr lang="en-US" sz="2100" dirty="0">
              <a:solidFill>
                <a:srgbClr val="FFFFFF"/>
              </a:solidFill>
              <a:latin typeface="Open Sans 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70" y="2019300"/>
            <a:ext cx="15791115" cy="78133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7490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rcRect t="16551" b="16551"/>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14</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18" name="TextBox 13"/>
          <p:cNvSpPr txBox="1"/>
          <p:nvPr/>
        </p:nvSpPr>
        <p:spPr>
          <a:xfrm>
            <a:off x="457200" y="495300"/>
            <a:ext cx="6553200" cy="820738"/>
          </a:xfrm>
          <a:prstGeom prst="rect">
            <a:avLst/>
          </a:prstGeom>
        </p:spPr>
        <p:txBody>
          <a:bodyPr wrap="square" lIns="0" tIns="0" rIns="0" bIns="0" rtlCol="0" anchor="t">
            <a:spAutoFit/>
          </a:bodyPr>
          <a:lstStyle/>
          <a:p>
            <a:pPr marL="0" lvl="0" indent="0">
              <a:lnSpc>
                <a:spcPts val="3150"/>
              </a:lnSpc>
              <a:spcBef>
                <a:spcPts val="315"/>
              </a:spcBef>
            </a:pPr>
            <a:r>
              <a:rPr lang="en-US" sz="2100" dirty="0" smtClean="0">
                <a:solidFill>
                  <a:srgbClr val="FFFFFF"/>
                </a:solidFill>
                <a:latin typeface="Open Sans Bold"/>
              </a:rPr>
              <a:t>Now after we press the button, we get a prompt, to enter our name.</a:t>
            </a:r>
            <a:endParaRPr lang="en-US" sz="2100" dirty="0">
              <a:solidFill>
                <a:srgbClr val="FFFFFF"/>
              </a:solidFill>
              <a:latin typeface="Open Sans Bold"/>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171700"/>
            <a:ext cx="17830800" cy="6018010"/>
          </a:xfrm>
          <a:prstGeom prst="rect">
            <a:avLst/>
          </a:prstGeom>
        </p:spPr>
      </p:pic>
    </p:spTree>
    <p:extLst>
      <p:ext uri="{BB962C8B-B14F-4D97-AF65-F5344CB8AC3E}">
        <p14:creationId xmlns:p14="http://schemas.microsoft.com/office/powerpoint/2010/main" val="2180781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rcRect t="16551" b="16551"/>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15</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18" name="TextBox 13"/>
          <p:cNvSpPr txBox="1"/>
          <p:nvPr/>
        </p:nvSpPr>
        <p:spPr>
          <a:xfrm>
            <a:off x="457200" y="495300"/>
            <a:ext cx="6553200" cy="820738"/>
          </a:xfrm>
          <a:prstGeom prst="rect">
            <a:avLst/>
          </a:prstGeom>
        </p:spPr>
        <p:txBody>
          <a:bodyPr wrap="square" lIns="0" tIns="0" rIns="0" bIns="0" rtlCol="0" anchor="t">
            <a:spAutoFit/>
          </a:bodyPr>
          <a:lstStyle/>
          <a:p>
            <a:pPr marL="0" lvl="0" indent="0">
              <a:lnSpc>
                <a:spcPts val="3150"/>
              </a:lnSpc>
              <a:spcBef>
                <a:spcPts val="315"/>
              </a:spcBef>
            </a:pPr>
            <a:r>
              <a:rPr lang="en-US" sz="2100" dirty="0" smtClean="0">
                <a:solidFill>
                  <a:srgbClr val="FFFFFF"/>
                </a:solidFill>
                <a:latin typeface="Open Sans Bold"/>
              </a:rPr>
              <a:t>Note the name we’ve entered , is displayed on the top-left.</a:t>
            </a:r>
            <a:endParaRPr lang="en-US" sz="2100" dirty="0">
              <a:solidFill>
                <a:srgbClr val="FFFFFF"/>
              </a:solidFill>
              <a:latin typeface="Open Sans 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88" y="1943100"/>
            <a:ext cx="16256271" cy="7060205"/>
          </a:xfrm>
          <a:prstGeom prst="rect">
            <a:avLst/>
          </a:prstGeom>
        </p:spPr>
      </p:pic>
    </p:spTree>
    <p:extLst>
      <p:ext uri="{BB962C8B-B14F-4D97-AF65-F5344CB8AC3E}">
        <p14:creationId xmlns:p14="http://schemas.microsoft.com/office/powerpoint/2010/main" val="418242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rcRect t="5605" b="10046"/>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16</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6" name="TextBox 6"/>
          <p:cNvSpPr txBox="1"/>
          <p:nvPr/>
        </p:nvSpPr>
        <p:spPr>
          <a:xfrm>
            <a:off x="914400" y="419100"/>
            <a:ext cx="8852990" cy="5899051"/>
          </a:xfrm>
          <a:prstGeom prst="rect">
            <a:avLst/>
          </a:prstGeom>
        </p:spPr>
        <p:txBody>
          <a:bodyPr lIns="0" tIns="0" rIns="0" bIns="0" rtlCol="0" anchor="t">
            <a:spAutoFit/>
          </a:bodyPr>
          <a:lstStyle/>
          <a:p>
            <a:pPr marL="0" lvl="0" indent="0" algn="l">
              <a:lnSpc>
                <a:spcPts val="11500"/>
              </a:lnSpc>
            </a:pPr>
            <a:r>
              <a:rPr lang="en-US" sz="10000" spc="-130" dirty="0" smtClean="0">
                <a:solidFill>
                  <a:srgbClr val="FFFFFF"/>
                </a:solidFill>
                <a:latin typeface="Open Sans Bold"/>
              </a:rPr>
              <a:t>So now, we’ve created a static </a:t>
            </a:r>
            <a:r>
              <a:rPr lang="en-US" sz="10000" spc="-130" dirty="0" smtClean="0">
                <a:solidFill>
                  <a:srgbClr val="FFC000"/>
                </a:solidFill>
                <a:latin typeface="Open Sans Bold"/>
              </a:rPr>
              <a:t>webpage</a:t>
            </a:r>
            <a:endParaRPr lang="en-US" sz="10000" spc="-130" dirty="0">
              <a:solidFill>
                <a:srgbClr val="FFC000"/>
              </a:solidFill>
              <a:latin typeface="Open Sans Bold"/>
            </a:endParaRPr>
          </a:p>
        </p:txBody>
      </p:sp>
      <p:grpSp>
        <p:nvGrpSpPr>
          <p:cNvPr id="11" name="Group 10"/>
          <p:cNvGrpSpPr/>
          <p:nvPr/>
        </p:nvGrpSpPr>
        <p:grpSpPr>
          <a:xfrm>
            <a:off x="914400" y="7200900"/>
            <a:ext cx="4876412" cy="1058949"/>
            <a:chOff x="8229600" y="8877300"/>
            <a:chExt cx="4876412" cy="1058949"/>
          </a:xfrm>
        </p:grpSpPr>
        <p:grpSp>
          <p:nvGrpSpPr>
            <p:cNvPr id="7" name="Group 7"/>
            <p:cNvGrpSpPr/>
            <p:nvPr/>
          </p:nvGrpSpPr>
          <p:grpSpPr>
            <a:xfrm>
              <a:off x="8229600" y="8877300"/>
              <a:ext cx="4876412" cy="1058949"/>
              <a:chOff x="0" y="0"/>
              <a:chExt cx="146055723" cy="31717091"/>
            </a:xfrm>
          </p:grpSpPr>
          <p:sp>
            <p:nvSpPr>
              <p:cNvPr id="8" name="Freeform 8"/>
              <p:cNvSpPr/>
              <p:nvPr/>
            </p:nvSpPr>
            <p:spPr>
              <a:xfrm>
                <a:off x="0" y="0"/>
                <a:ext cx="146055730" cy="31717090"/>
              </a:xfrm>
              <a:custGeom>
                <a:avLst/>
                <a:gdLst/>
                <a:ahLst/>
                <a:cxnLst/>
                <a:rect l="l" t="t" r="r" b="b"/>
                <a:pathLst>
                  <a:path w="146055730" h="31717090">
                    <a:moveTo>
                      <a:pt x="145829660" y="0"/>
                    </a:moveTo>
                    <a:lnTo>
                      <a:pt x="0" y="0"/>
                    </a:lnTo>
                    <a:lnTo>
                      <a:pt x="0" y="31717090"/>
                    </a:lnTo>
                    <a:lnTo>
                      <a:pt x="146055730" y="31717090"/>
                    </a:lnTo>
                    <a:lnTo>
                      <a:pt x="146055730" y="0"/>
                    </a:lnTo>
                    <a:lnTo>
                      <a:pt x="145829660" y="0"/>
                    </a:lnTo>
                    <a:close/>
                    <a:moveTo>
                      <a:pt x="145829660" y="31491030"/>
                    </a:moveTo>
                    <a:lnTo>
                      <a:pt x="228600" y="31491030"/>
                    </a:lnTo>
                    <a:lnTo>
                      <a:pt x="228600" y="228600"/>
                    </a:lnTo>
                    <a:lnTo>
                      <a:pt x="145829660" y="228600"/>
                    </a:lnTo>
                    <a:lnTo>
                      <a:pt x="145829660" y="31491030"/>
                    </a:lnTo>
                    <a:close/>
                  </a:path>
                </a:pathLst>
              </a:custGeom>
              <a:solidFill>
                <a:srgbClr val="FFFFFF"/>
              </a:solidFill>
            </p:spPr>
          </p:sp>
        </p:grpSp>
        <p:sp>
          <p:nvSpPr>
            <p:cNvPr id="9" name="TextBox 9"/>
            <p:cNvSpPr txBox="1"/>
            <p:nvPr/>
          </p:nvSpPr>
          <p:spPr>
            <a:xfrm>
              <a:off x="8531185" y="9245845"/>
              <a:ext cx="4273242" cy="491930"/>
            </a:xfrm>
            <a:prstGeom prst="rect">
              <a:avLst/>
            </a:prstGeom>
          </p:spPr>
          <p:txBody>
            <a:bodyPr lIns="0" tIns="0" rIns="0" bIns="0" rtlCol="0" anchor="t">
              <a:spAutoFit/>
            </a:bodyPr>
            <a:lstStyle/>
            <a:p>
              <a:pPr marL="0" lvl="0" indent="0" algn="ctr">
                <a:lnSpc>
                  <a:spcPts val="3600"/>
                </a:lnSpc>
                <a:spcBef>
                  <a:spcPts val="360"/>
                </a:spcBef>
              </a:pPr>
              <a:r>
                <a:rPr lang="en-US" sz="4400" dirty="0" smtClean="0">
                  <a:solidFill>
                    <a:srgbClr val="FFC000"/>
                  </a:solidFill>
                  <a:latin typeface="Open Sans" panose="020B0604020202020204" charset="0"/>
                  <a:ea typeface="Open Sans" panose="020B0604020202020204" charset="0"/>
                  <a:cs typeface="Open Sans" panose="020B0604020202020204" charset="0"/>
                </a:rPr>
                <a:t>Thank You</a:t>
              </a:r>
              <a:endParaRPr lang="en-US" sz="4400" dirty="0">
                <a:solidFill>
                  <a:srgbClr val="FFC000"/>
                </a:solidFill>
                <a:latin typeface="Open Sans" panose="020B0604020202020204" charset="0"/>
                <a:ea typeface="Open Sans" panose="020B0604020202020204" charset="0"/>
                <a:cs typeface="Open Sans" panose="020B060402020202020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rcRect t="5605" b="10046"/>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17</a:t>
            </a:r>
            <a:endParaRPr lang="en-US" sz="2100" spc="21" dirty="0">
              <a:solidFill>
                <a:srgbClr val="FFFFFF"/>
              </a:solidFill>
              <a:latin typeface="Open Sans"/>
            </a:endParaRPr>
          </a:p>
        </p:txBody>
      </p:sp>
      <p:grpSp>
        <p:nvGrpSpPr>
          <p:cNvPr id="4" name="Group 4"/>
          <p:cNvGrpSpPr/>
          <p:nvPr/>
        </p:nvGrpSpPr>
        <p:grpSpPr>
          <a:xfrm rot="5400000">
            <a:off x="10842538" y="5067300"/>
            <a:ext cx="11530893" cy="152400"/>
            <a:chOff x="0" y="0"/>
            <a:chExt cx="9194800" cy="812800"/>
          </a:xfrm>
        </p:grpSpPr>
        <p:sp>
          <p:nvSpPr>
            <p:cNvPr id="5" name="Freeform 5"/>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sp>
        <p:nvSpPr>
          <p:cNvPr id="6" name="TextBox 6"/>
          <p:cNvSpPr txBox="1"/>
          <p:nvPr/>
        </p:nvSpPr>
        <p:spPr>
          <a:xfrm>
            <a:off x="1457324" y="2857500"/>
            <a:ext cx="15712635" cy="4424288"/>
          </a:xfrm>
          <a:prstGeom prst="rect">
            <a:avLst/>
          </a:prstGeom>
        </p:spPr>
        <p:txBody>
          <a:bodyPr wrap="square" lIns="0" tIns="0" rIns="0" bIns="0" rtlCol="0" anchor="t">
            <a:spAutoFit/>
          </a:bodyPr>
          <a:lstStyle/>
          <a:p>
            <a:pPr marL="0" lvl="0" indent="0" algn="l">
              <a:lnSpc>
                <a:spcPts val="11500"/>
              </a:lnSpc>
            </a:pPr>
            <a:r>
              <a:rPr lang="en-US" sz="10000" spc="-130" dirty="0" err="1" smtClean="0">
                <a:solidFill>
                  <a:srgbClr val="FFFFFF"/>
                </a:solidFill>
                <a:latin typeface="Open Sans Bold"/>
              </a:rPr>
              <a:t>Vishwa.R</a:t>
            </a:r>
            <a:r>
              <a:rPr lang="en-US" sz="10000" spc="-130" dirty="0" smtClean="0">
                <a:solidFill>
                  <a:srgbClr val="FFFFFF"/>
                </a:solidFill>
                <a:latin typeface="Open Sans Bold"/>
              </a:rPr>
              <a:t> - </a:t>
            </a:r>
            <a:r>
              <a:rPr lang="en-US" sz="10000" spc="-130" dirty="0" smtClean="0">
                <a:solidFill>
                  <a:srgbClr val="FFC000"/>
                </a:solidFill>
                <a:latin typeface="Open Sans Bold"/>
              </a:rPr>
              <a:t>LinkedIn</a:t>
            </a:r>
          </a:p>
          <a:p>
            <a:pPr marL="0" lvl="0" indent="0" algn="l">
              <a:lnSpc>
                <a:spcPts val="11500"/>
              </a:lnSpc>
            </a:pPr>
            <a:endParaRPr lang="en-US" sz="10000" spc="-130" dirty="0">
              <a:solidFill>
                <a:srgbClr val="FFFFFF"/>
              </a:solidFill>
              <a:latin typeface="Open Sans Bold"/>
            </a:endParaRPr>
          </a:p>
          <a:p>
            <a:pPr marL="0" lvl="0" indent="0" algn="l">
              <a:lnSpc>
                <a:spcPts val="11500"/>
              </a:lnSpc>
            </a:pPr>
            <a:r>
              <a:rPr lang="en-US" sz="10000" spc="-130" dirty="0" smtClean="0">
                <a:solidFill>
                  <a:srgbClr val="FFFFFF"/>
                </a:solidFill>
                <a:latin typeface="Open Sans Bold"/>
              </a:rPr>
              <a:t>code-reaper08   -  </a:t>
            </a:r>
            <a:r>
              <a:rPr lang="en-US" sz="10000" spc="-130" dirty="0" smtClean="0">
                <a:solidFill>
                  <a:srgbClr val="FFC000"/>
                </a:solidFill>
                <a:latin typeface="Open Sans Bold"/>
              </a:rPr>
              <a:t>GitHub</a:t>
            </a:r>
            <a:endParaRPr lang="en-US" sz="10000" spc="-130" dirty="0">
              <a:solidFill>
                <a:srgbClr val="FFC000"/>
              </a:solidFill>
              <a:latin typeface="Open Sans Bold"/>
            </a:endParaRPr>
          </a:p>
        </p:txBody>
      </p:sp>
    </p:spTree>
    <p:extLst>
      <p:ext uri="{BB962C8B-B14F-4D97-AF65-F5344CB8AC3E}">
        <p14:creationId xmlns:p14="http://schemas.microsoft.com/office/powerpoint/2010/main" val="395157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5000" b="-25000"/>
          </a:stretch>
        </a:blipFill>
        <a:effectLst/>
      </p:bgPr>
    </p:bg>
    <p:spTree>
      <p:nvGrpSpPr>
        <p:cNvPr id="1" name=""/>
        <p:cNvGrpSpPr/>
        <p:nvPr/>
      </p:nvGrpSpPr>
      <p:grpSpPr>
        <a:xfrm>
          <a:off x="0" y="0"/>
          <a:ext cx="0" cy="0"/>
          <a:chOff x="0" y="0"/>
          <a:chExt cx="0" cy="0"/>
        </a:xfrm>
      </p:grpSpPr>
      <p:grpSp>
        <p:nvGrpSpPr>
          <p:cNvPr id="2" name="Group 2"/>
          <p:cNvGrpSpPr/>
          <p:nvPr/>
        </p:nvGrpSpPr>
        <p:grpSpPr>
          <a:xfrm rot="5400000">
            <a:off x="10842538" y="5067300"/>
            <a:ext cx="11530893" cy="152400"/>
            <a:chOff x="0" y="0"/>
            <a:chExt cx="9194800" cy="812800"/>
          </a:xfrm>
        </p:grpSpPr>
        <p:sp>
          <p:nvSpPr>
            <p:cNvPr id="3" name="Freeform 3"/>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000000">
                <a:alpha val="9804"/>
              </a:srgbClr>
            </a:solidFill>
          </p:spPr>
        </p:sp>
      </p:grpSp>
      <p:grpSp>
        <p:nvGrpSpPr>
          <p:cNvPr id="5" name="Group 5"/>
          <p:cNvGrpSpPr/>
          <p:nvPr/>
        </p:nvGrpSpPr>
        <p:grpSpPr>
          <a:xfrm>
            <a:off x="1161268" y="0"/>
            <a:ext cx="14843565" cy="5051326"/>
            <a:chOff x="1155019" y="-316642"/>
            <a:chExt cx="19791421" cy="6735104"/>
          </a:xfrm>
        </p:grpSpPr>
        <p:sp>
          <p:nvSpPr>
            <p:cNvPr id="6" name="TextBox 6"/>
            <p:cNvSpPr txBox="1"/>
            <p:nvPr/>
          </p:nvSpPr>
          <p:spPr>
            <a:xfrm>
              <a:off x="1155019" y="-316642"/>
              <a:ext cx="19791421" cy="3453938"/>
            </a:xfrm>
            <a:prstGeom prst="rect">
              <a:avLst/>
            </a:prstGeom>
          </p:spPr>
          <p:txBody>
            <a:bodyPr wrap="square" lIns="0" tIns="0" rIns="0" bIns="0" rtlCol="0" anchor="t">
              <a:spAutoFit/>
            </a:bodyPr>
            <a:lstStyle/>
            <a:p>
              <a:pPr marL="0" lvl="0" indent="0" algn="ctr">
                <a:lnSpc>
                  <a:spcPts val="10119"/>
                </a:lnSpc>
              </a:pPr>
              <a:r>
                <a:rPr lang="en-US" sz="8800" spc="-114" dirty="0">
                  <a:solidFill>
                    <a:srgbClr val="FFC000"/>
                  </a:solidFill>
                  <a:latin typeface="Open Sans Bold"/>
                </a:rPr>
                <a:t>B</a:t>
              </a:r>
              <a:r>
                <a:rPr lang="en-US" sz="8800" spc="-114" dirty="0" smtClean="0">
                  <a:solidFill>
                    <a:srgbClr val="FFC000"/>
                  </a:solidFill>
                  <a:latin typeface="Open Sans Bold"/>
                </a:rPr>
                <a:t>asic structure of a webpage</a:t>
              </a:r>
              <a:endParaRPr lang="en-US" sz="8800" spc="-114" dirty="0">
                <a:solidFill>
                  <a:srgbClr val="FFC000"/>
                </a:solidFill>
                <a:latin typeface="Open Sans Bold"/>
              </a:endParaRPr>
            </a:p>
          </p:txBody>
        </p:sp>
        <p:sp>
          <p:nvSpPr>
            <p:cNvPr id="7" name="TextBox 7"/>
            <p:cNvSpPr txBox="1"/>
            <p:nvPr/>
          </p:nvSpPr>
          <p:spPr>
            <a:xfrm>
              <a:off x="5728653" y="3819458"/>
              <a:ext cx="10337210" cy="2599004"/>
            </a:xfrm>
            <a:prstGeom prst="rect">
              <a:avLst/>
            </a:prstGeom>
          </p:spPr>
          <p:txBody>
            <a:bodyPr wrap="square" lIns="0" tIns="0" rIns="0" bIns="0" rtlCol="0" anchor="t">
              <a:spAutoFit/>
            </a:bodyPr>
            <a:lstStyle/>
            <a:p>
              <a:pPr marL="0" lvl="0" indent="0">
                <a:lnSpc>
                  <a:spcPts val="3600"/>
                </a:lnSpc>
                <a:spcBef>
                  <a:spcPts val="359"/>
                </a:spcBef>
              </a:pPr>
              <a:r>
                <a:rPr lang="en-US" sz="2400" u="none" dirty="0" smtClean="0">
                  <a:solidFill>
                    <a:schemeClr val="bg1"/>
                  </a:solidFill>
                  <a:latin typeface="Open Sans"/>
                </a:rPr>
                <a:t>Webpages are comprised of 2 major regions of development,</a:t>
              </a:r>
            </a:p>
            <a:p>
              <a:pPr marL="0" lvl="0" indent="0">
                <a:lnSpc>
                  <a:spcPts val="3600"/>
                </a:lnSpc>
                <a:spcBef>
                  <a:spcPts val="359"/>
                </a:spcBef>
              </a:pPr>
              <a:r>
                <a:rPr lang="en-US" sz="2400" dirty="0">
                  <a:solidFill>
                    <a:schemeClr val="bg1"/>
                  </a:solidFill>
                  <a:latin typeface="Open Sans"/>
                </a:rPr>
                <a:t>	</a:t>
              </a:r>
              <a:r>
                <a:rPr lang="en-US" sz="2400" dirty="0" smtClean="0">
                  <a:solidFill>
                    <a:schemeClr val="bg1"/>
                  </a:solidFill>
                  <a:latin typeface="Open Sans"/>
                </a:rPr>
                <a:t>		1. </a:t>
              </a:r>
              <a:r>
                <a:rPr lang="en-US" sz="2400" b="1" dirty="0" smtClean="0">
                  <a:solidFill>
                    <a:schemeClr val="bg1"/>
                  </a:solidFill>
                  <a:latin typeface="Open Sans"/>
                </a:rPr>
                <a:t>Front-end</a:t>
              </a:r>
            </a:p>
            <a:p>
              <a:pPr marL="0" lvl="0" indent="0">
                <a:lnSpc>
                  <a:spcPts val="3600"/>
                </a:lnSpc>
                <a:spcBef>
                  <a:spcPts val="359"/>
                </a:spcBef>
              </a:pPr>
              <a:r>
                <a:rPr lang="en-US" sz="2400" u="none" dirty="0">
                  <a:solidFill>
                    <a:schemeClr val="bg1"/>
                  </a:solidFill>
                  <a:latin typeface="Open Sans"/>
                </a:rPr>
                <a:t>	</a:t>
              </a:r>
              <a:r>
                <a:rPr lang="en-US" sz="2400" u="none" dirty="0" smtClean="0">
                  <a:solidFill>
                    <a:schemeClr val="bg1"/>
                  </a:solidFill>
                  <a:latin typeface="Open Sans"/>
                </a:rPr>
                <a:t>		2. </a:t>
              </a:r>
              <a:r>
                <a:rPr lang="en-US" sz="2400" b="1" u="none" dirty="0" smtClean="0">
                  <a:solidFill>
                    <a:schemeClr val="bg1"/>
                  </a:solidFill>
                  <a:latin typeface="Open Sans"/>
                </a:rPr>
                <a:t>Back-end</a:t>
              </a:r>
              <a:endParaRPr lang="en-US" sz="2400" b="1" u="none" dirty="0">
                <a:solidFill>
                  <a:schemeClr val="bg1"/>
                </a:solidFill>
                <a:latin typeface="Open Sans"/>
              </a:endParaRPr>
            </a:p>
          </p:txBody>
        </p:sp>
      </p:grpSp>
      <p:sp>
        <p:nvSpPr>
          <p:cNvPr id="9" name="TextBox 9"/>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a:solidFill>
                  <a:schemeClr val="bg1"/>
                </a:solidFill>
                <a:latin typeface="Open Sans"/>
              </a:rPr>
              <a:t>02</a:t>
            </a:r>
          </a:p>
        </p:txBody>
      </p:sp>
      <p:sp>
        <p:nvSpPr>
          <p:cNvPr id="10" name="TextBox 7"/>
          <p:cNvSpPr txBox="1"/>
          <p:nvPr/>
        </p:nvSpPr>
        <p:spPr>
          <a:xfrm>
            <a:off x="1184014" y="5562947"/>
            <a:ext cx="14844753" cy="4462760"/>
          </a:xfrm>
          <a:prstGeom prst="rect">
            <a:avLst/>
          </a:prstGeom>
        </p:spPr>
        <p:txBody>
          <a:bodyPr wrap="square" lIns="0" tIns="0" rIns="0" bIns="0" rtlCol="0" anchor="t">
            <a:spAutoFit/>
          </a:bodyPr>
          <a:lstStyle/>
          <a:p>
            <a:pPr marL="0" lvl="0" indent="0">
              <a:lnSpc>
                <a:spcPts val="3600"/>
              </a:lnSpc>
              <a:spcBef>
                <a:spcPts val="359"/>
              </a:spcBef>
            </a:pPr>
            <a:r>
              <a:rPr lang="en-US" sz="2400" b="1" u="none" dirty="0" smtClean="0">
                <a:solidFill>
                  <a:srgbClr val="FFC000"/>
                </a:solidFill>
                <a:latin typeface="Open Sans"/>
              </a:rPr>
              <a:t>Front-end :</a:t>
            </a:r>
          </a:p>
          <a:p>
            <a:pPr marL="0" lvl="0" indent="0">
              <a:lnSpc>
                <a:spcPts val="3600"/>
              </a:lnSpc>
              <a:spcBef>
                <a:spcPts val="359"/>
              </a:spcBef>
            </a:pPr>
            <a:r>
              <a:rPr lang="en-US" sz="2400" b="1" dirty="0">
                <a:solidFill>
                  <a:schemeClr val="bg1"/>
                </a:solidFill>
                <a:latin typeface="Open Sans"/>
              </a:rPr>
              <a:t>	</a:t>
            </a:r>
            <a:r>
              <a:rPr lang="en-US" sz="2400" dirty="0" smtClean="0">
                <a:solidFill>
                  <a:schemeClr val="bg1"/>
                </a:solidFill>
                <a:latin typeface="Open Sans"/>
              </a:rPr>
              <a:t>Front-end is nothing but the part of the webpage, which user visually sees and interact with. Most home pages you visit comes under this region of development.</a:t>
            </a:r>
          </a:p>
          <a:p>
            <a:pPr marL="0" lvl="0" indent="0">
              <a:lnSpc>
                <a:spcPts val="3600"/>
              </a:lnSpc>
              <a:spcBef>
                <a:spcPts val="359"/>
              </a:spcBef>
            </a:pPr>
            <a:endParaRPr lang="en-US" sz="2400" dirty="0">
              <a:solidFill>
                <a:srgbClr val="200B47"/>
              </a:solidFill>
              <a:latin typeface="Open Sans"/>
            </a:endParaRPr>
          </a:p>
          <a:p>
            <a:pPr marL="0" lvl="0" indent="0">
              <a:lnSpc>
                <a:spcPts val="3600"/>
              </a:lnSpc>
              <a:spcBef>
                <a:spcPts val="359"/>
              </a:spcBef>
            </a:pPr>
            <a:r>
              <a:rPr lang="en-US" sz="2400" b="1" dirty="0" smtClean="0">
                <a:solidFill>
                  <a:srgbClr val="FFC000"/>
                </a:solidFill>
                <a:latin typeface="Open Sans"/>
              </a:rPr>
              <a:t>Back-end :</a:t>
            </a:r>
          </a:p>
          <a:p>
            <a:pPr marL="0" lvl="0" indent="0">
              <a:lnSpc>
                <a:spcPts val="3600"/>
              </a:lnSpc>
              <a:spcBef>
                <a:spcPts val="359"/>
              </a:spcBef>
            </a:pPr>
            <a:r>
              <a:rPr lang="en-US" sz="2400" dirty="0" smtClean="0">
                <a:solidFill>
                  <a:schemeClr val="bg1"/>
                </a:solidFill>
                <a:latin typeface="Open Sans"/>
              </a:rPr>
              <a:t>	All the data fetching (getting information) and database workflows comes under Back-end region of development.</a:t>
            </a:r>
          </a:p>
          <a:p>
            <a:pPr marL="0" lvl="0" indent="0">
              <a:lnSpc>
                <a:spcPts val="3600"/>
              </a:lnSpc>
              <a:spcBef>
                <a:spcPts val="359"/>
              </a:spcBef>
            </a:pPr>
            <a:endParaRPr lang="en-US" sz="2400" b="1" u="none" dirty="0">
              <a:solidFill>
                <a:srgbClr val="200B47"/>
              </a:solidFill>
              <a:latin typeface="Open Sans"/>
            </a:endParaRPr>
          </a:p>
          <a:p>
            <a:pPr marL="0" lvl="0" indent="0">
              <a:lnSpc>
                <a:spcPts val="3600"/>
              </a:lnSpc>
              <a:spcBef>
                <a:spcPts val="359"/>
              </a:spcBef>
            </a:pPr>
            <a:endParaRPr lang="en-US" sz="2400" b="1" u="none" dirty="0" smtClean="0">
              <a:solidFill>
                <a:srgbClr val="200B47"/>
              </a:solidFill>
              <a:latin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5000" b="-25000"/>
          </a:stretch>
        </a:blipFill>
        <a:effectLst/>
      </p:bgPr>
    </p:bg>
    <p:spTree>
      <p:nvGrpSpPr>
        <p:cNvPr id="1" name=""/>
        <p:cNvGrpSpPr/>
        <p:nvPr/>
      </p:nvGrpSpPr>
      <p:grpSpPr>
        <a:xfrm>
          <a:off x="0" y="0"/>
          <a:ext cx="0" cy="0"/>
          <a:chOff x="0" y="0"/>
          <a:chExt cx="0" cy="0"/>
        </a:xfrm>
      </p:grpSpPr>
      <p:grpSp>
        <p:nvGrpSpPr>
          <p:cNvPr id="9" name="Group 9"/>
          <p:cNvGrpSpPr/>
          <p:nvPr/>
        </p:nvGrpSpPr>
        <p:grpSpPr>
          <a:xfrm rot="5400000">
            <a:off x="10842538" y="5067300"/>
            <a:ext cx="11530893" cy="152400"/>
            <a:chOff x="0" y="0"/>
            <a:chExt cx="9194800" cy="812800"/>
          </a:xfrm>
        </p:grpSpPr>
        <p:sp>
          <p:nvSpPr>
            <p:cNvPr id="10" name="Freeform 10"/>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000000">
                <a:alpha val="9804"/>
              </a:srgbClr>
            </a:solidFill>
          </p:spPr>
        </p:sp>
      </p:grpSp>
      <p:sp>
        <p:nvSpPr>
          <p:cNvPr id="12" name="TextBox 12"/>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a:solidFill>
                  <a:schemeClr val="bg1"/>
                </a:solidFill>
                <a:latin typeface="Open Sans"/>
              </a:rPr>
              <a:t>03</a:t>
            </a:r>
          </a:p>
        </p:txBody>
      </p:sp>
      <p:sp>
        <p:nvSpPr>
          <p:cNvPr id="14" name="TextBox 3"/>
          <p:cNvSpPr txBox="1"/>
          <p:nvPr/>
        </p:nvSpPr>
        <p:spPr>
          <a:xfrm>
            <a:off x="457199" y="118698"/>
            <a:ext cx="9552467" cy="1325750"/>
          </a:xfrm>
          <a:prstGeom prst="rect">
            <a:avLst/>
          </a:prstGeom>
        </p:spPr>
        <p:txBody>
          <a:bodyPr lIns="0" tIns="0" rIns="0" bIns="0" rtlCol="0" anchor="t">
            <a:spAutoFit/>
          </a:bodyPr>
          <a:lstStyle/>
          <a:p>
            <a:pPr marL="0" lvl="0" indent="0" algn="l">
              <a:lnSpc>
                <a:spcPts val="10350"/>
              </a:lnSpc>
            </a:pPr>
            <a:r>
              <a:rPr lang="en-US" sz="9000" spc="-117" dirty="0" smtClean="0">
                <a:solidFill>
                  <a:srgbClr val="FFFFFF"/>
                </a:solidFill>
                <a:latin typeface="Open Sans Bold"/>
              </a:rPr>
              <a:t>Example</a:t>
            </a:r>
            <a:endParaRPr lang="en-US" sz="9000" spc="-117" dirty="0">
              <a:solidFill>
                <a:srgbClr val="FFFFFF"/>
              </a:solidFill>
              <a:latin typeface="Open Sans Bold"/>
            </a:endParaRPr>
          </a:p>
        </p:txBody>
      </p:sp>
      <p:sp>
        <p:nvSpPr>
          <p:cNvPr id="16" name="TextBox 4"/>
          <p:cNvSpPr txBox="1"/>
          <p:nvPr/>
        </p:nvSpPr>
        <p:spPr>
          <a:xfrm>
            <a:off x="457199" y="1714500"/>
            <a:ext cx="9552467" cy="2693045"/>
          </a:xfrm>
          <a:prstGeom prst="rect">
            <a:avLst/>
          </a:prstGeom>
        </p:spPr>
        <p:txBody>
          <a:bodyPr lIns="0" tIns="0" rIns="0" bIns="0" rtlCol="0" anchor="t">
            <a:spAutoFit/>
          </a:bodyPr>
          <a:lstStyle/>
          <a:p>
            <a:pPr marL="0" lvl="0" indent="0">
              <a:lnSpc>
                <a:spcPts val="4200"/>
              </a:lnSpc>
              <a:spcBef>
                <a:spcPts val="420"/>
              </a:spcBef>
            </a:pPr>
            <a:r>
              <a:rPr lang="en-US" sz="2799" u="none" dirty="0" smtClean="0">
                <a:solidFill>
                  <a:srgbClr val="FFFFFF"/>
                </a:solidFill>
                <a:latin typeface="Open Sans"/>
              </a:rPr>
              <a:t>What if we don’t know something, or want to learn more about? </a:t>
            </a:r>
            <a:r>
              <a:rPr lang="en-US" sz="2799" dirty="0" smtClean="0">
                <a:solidFill>
                  <a:srgbClr val="FFFFFF"/>
                </a:solidFill>
                <a:latin typeface="Open Sans"/>
              </a:rPr>
              <a:t>We use </a:t>
            </a:r>
            <a:r>
              <a:rPr lang="en-US" sz="2799" b="1" dirty="0" smtClean="0">
                <a:solidFill>
                  <a:srgbClr val="FFC000"/>
                </a:solidFill>
                <a:latin typeface="Open Sans"/>
              </a:rPr>
              <a:t>Wikipedia</a:t>
            </a:r>
            <a:r>
              <a:rPr lang="en-US" sz="2799" dirty="0" smtClean="0">
                <a:solidFill>
                  <a:srgbClr val="FFFFFF"/>
                </a:solidFill>
                <a:latin typeface="Open Sans"/>
              </a:rPr>
              <a:t> and search for the desired article, and in turn Wikipedia,  gives us nicely presented result. Let’s take this use-case and separate the two regions of development.</a:t>
            </a:r>
          </a:p>
        </p:txBody>
      </p:sp>
      <p:sp>
        <p:nvSpPr>
          <p:cNvPr id="17" name="TextBox 4"/>
          <p:cNvSpPr txBox="1"/>
          <p:nvPr/>
        </p:nvSpPr>
        <p:spPr>
          <a:xfrm>
            <a:off x="6781800" y="4229100"/>
            <a:ext cx="9552467" cy="2744341"/>
          </a:xfrm>
          <a:prstGeom prst="rect">
            <a:avLst/>
          </a:prstGeom>
        </p:spPr>
        <p:txBody>
          <a:bodyPr lIns="0" tIns="0" rIns="0" bIns="0" rtlCol="0" anchor="t">
            <a:spAutoFit/>
          </a:bodyPr>
          <a:lstStyle/>
          <a:p>
            <a:pPr marL="0" lvl="0" indent="0">
              <a:lnSpc>
                <a:spcPts val="4200"/>
              </a:lnSpc>
              <a:spcBef>
                <a:spcPts val="420"/>
              </a:spcBef>
            </a:pPr>
            <a:r>
              <a:rPr lang="en-US" sz="2799" b="1" dirty="0" smtClean="0">
                <a:solidFill>
                  <a:srgbClr val="FFC000"/>
                </a:solidFill>
                <a:latin typeface="Open Sans"/>
              </a:rPr>
              <a:t>Front-end:</a:t>
            </a:r>
          </a:p>
          <a:p>
            <a:pPr marL="0" lvl="0" indent="0">
              <a:lnSpc>
                <a:spcPts val="4200"/>
              </a:lnSpc>
              <a:spcBef>
                <a:spcPts val="420"/>
              </a:spcBef>
            </a:pPr>
            <a:r>
              <a:rPr lang="en-US" sz="2799" b="1" dirty="0">
                <a:solidFill>
                  <a:srgbClr val="FFC000"/>
                </a:solidFill>
                <a:latin typeface="Open Sans"/>
              </a:rPr>
              <a:t>	</a:t>
            </a:r>
            <a:r>
              <a:rPr lang="en-US" sz="2799" dirty="0" smtClean="0">
                <a:solidFill>
                  <a:schemeClr val="bg1"/>
                </a:solidFill>
                <a:latin typeface="Open Sans"/>
              </a:rPr>
              <a:t>The input search bar you use to search for an article ,the whole homepage containing contents like “Today’s  featured article” and all visual contents, comes under Front-end region.</a:t>
            </a:r>
            <a:endParaRPr lang="en-US" sz="2799" dirty="0" smtClean="0">
              <a:solidFill>
                <a:srgbClr val="FFC000"/>
              </a:solidFill>
              <a:latin typeface="Open Sans"/>
            </a:endParaRPr>
          </a:p>
        </p:txBody>
      </p:sp>
      <p:sp>
        <p:nvSpPr>
          <p:cNvPr id="18" name="TextBox 4"/>
          <p:cNvSpPr txBox="1"/>
          <p:nvPr/>
        </p:nvSpPr>
        <p:spPr>
          <a:xfrm>
            <a:off x="6781800" y="6922145"/>
            <a:ext cx="9552467" cy="3282950"/>
          </a:xfrm>
          <a:prstGeom prst="rect">
            <a:avLst/>
          </a:prstGeom>
        </p:spPr>
        <p:txBody>
          <a:bodyPr lIns="0" tIns="0" rIns="0" bIns="0" rtlCol="0" anchor="t">
            <a:spAutoFit/>
          </a:bodyPr>
          <a:lstStyle/>
          <a:p>
            <a:pPr marL="0" lvl="0" indent="0">
              <a:lnSpc>
                <a:spcPts val="4200"/>
              </a:lnSpc>
              <a:spcBef>
                <a:spcPts val="420"/>
              </a:spcBef>
            </a:pPr>
            <a:r>
              <a:rPr lang="en-US" sz="2799" b="1" dirty="0" smtClean="0">
                <a:solidFill>
                  <a:srgbClr val="FFC000"/>
                </a:solidFill>
                <a:latin typeface="Open Sans"/>
              </a:rPr>
              <a:t>Back-end:</a:t>
            </a:r>
          </a:p>
          <a:p>
            <a:pPr marL="0" lvl="0" indent="0">
              <a:lnSpc>
                <a:spcPts val="4200"/>
              </a:lnSpc>
              <a:spcBef>
                <a:spcPts val="420"/>
              </a:spcBef>
            </a:pPr>
            <a:r>
              <a:rPr lang="en-US" sz="2799" b="1" dirty="0">
                <a:solidFill>
                  <a:srgbClr val="FFC000"/>
                </a:solidFill>
                <a:latin typeface="Open Sans"/>
              </a:rPr>
              <a:t>	</a:t>
            </a:r>
            <a:r>
              <a:rPr lang="en-US" sz="2799" dirty="0" smtClean="0">
                <a:solidFill>
                  <a:schemeClr val="bg1"/>
                </a:solidFill>
                <a:latin typeface="Open Sans"/>
              </a:rPr>
              <a:t>When we enter the keyword in the search bar, Wikipedia just traverses it’s database and present us the relevant content. This part of database operation is not visually seen and hidden from the user. This comes under the Back-end region.</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0654" y="787016"/>
            <a:ext cx="7392786" cy="3490893"/>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42" y="5829300"/>
            <a:ext cx="5934076" cy="31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0BAB"/>
        </a:solidFill>
        <a:effectLst/>
      </p:bgPr>
    </p:bg>
    <p:spTree>
      <p:nvGrpSpPr>
        <p:cNvPr id="1" name=""/>
        <p:cNvGrpSpPr/>
        <p:nvPr/>
      </p:nvGrpSpPr>
      <p:grpSpPr>
        <a:xfrm>
          <a:off x="0" y="0"/>
          <a:ext cx="0" cy="0"/>
          <a:chOff x="0" y="0"/>
          <a:chExt cx="0" cy="0"/>
        </a:xfrm>
      </p:grpSpPr>
      <p:grpSp>
        <p:nvGrpSpPr>
          <p:cNvPr id="2" name="Group 2"/>
          <p:cNvGrpSpPr/>
          <p:nvPr/>
        </p:nvGrpSpPr>
        <p:grpSpPr>
          <a:xfrm>
            <a:off x="1558695" y="419100"/>
            <a:ext cx="12477540" cy="8162446"/>
            <a:chOff x="-321124" y="-1680682"/>
            <a:chExt cx="16636720" cy="10883257"/>
          </a:xfrm>
        </p:grpSpPr>
        <p:sp>
          <p:nvSpPr>
            <p:cNvPr id="3" name="TextBox 3"/>
            <p:cNvSpPr txBox="1"/>
            <p:nvPr/>
          </p:nvSpPr>
          <p:spPr>
            <a:xfrm>
              <a:off x="-321124" y="-1680682"/>
              <a:ext cx="16636720" cy="1778263"/>
            </a:xfrm>
            <a:prstGeom prst="rect">
              <a:avLst/>
            </a:prstGeom>
          </p:spPr>
          <p:txBody>
            <a:bodyPr wrap="square" lIns="0" tIns="0" rIns="0" bIns="0" rtlCol="0" anchor="t">
              <a:spAutoFit/>
            </a:bodyPr>
            <a:lstStyle/>
            <a:p>
              <a:pPr marL="0" lvl="0" indent="0" algn="l">
                <a:lnSpc>
                  <a:spcPts val="10350"/>
                </a:lnSpc>
              </a:pPr>
              <a:r>
                <a:rPr lang="en-US" sz="9000" spc="-117" dirty="0" smtClean="0">
                  <a:solidFill>
                    <a:srgbClr val="FFC000"/>
                  </a:solidFill>
                  <a:latin typeface="Open Sans Bold"/>
                </a:rPr>
                <a:t>Connecting regions.</a:t>
              </a:r>
              <a:endParaRPr lang="en-US" sz="9000" spc="-117" dirty="0">
                <a:solidFill>
                  <a:srgbClr val="FFC000"/>
                </a:solidFill>
                <a:latin typeface="Open Sans Bold"/>
              </a:endParaRPr>
            </a:p>
          </p:txBody>
        </p:sp>
        <p:sp>
          <p:nvSpPr>
            <p:cNvPr id="4" name="TextBox 4"/>
            <p:cNvSpPr txBox="1"/>
            <p:nvPr/>
          </p:nvSpPr>
          <p:spPr>
            <a:xfrm>
              <a:off x="-311448" y="1884335"/>
              <a:ext cx="12736623" cy="7318240"/>
            </a:xfrm>
            <a:prstGeom prst="rect">
              <a:avLst/>
            </a:prstGeom>
          </p:spPr>
          <p:txBody>
            <a:bodyPr lIns="0" tIns="0" rIns="0" bIns="0" rtlCol="0" anchor="t">
              <a:spAutoFit/>
            </a:bodyPr>
            <a:lstStyle/>
            <a:p>
              <a:pPr marL="0" lvl="0" indent="0">
                <a:lnSpc>
                  <a:spcPts val="4200"/>
                </a:lnSpc>
                <a:spcBef>
                  <a:spcPts val="420"/>
                </a:spcBef>
              </a:pPr>
              <a:r>
                <a:rPr lang="en-US" sz="2799" dirty="0" smtClean="0">
                  <a:solidFill>
                    <a:srgbClr val="FFFFFF"/>
                  </a:solidFill>
                  <a:latin typeface="Open Sans"/>
                </a:rPr>
                <a:t>So how do we connect the Front-end with Back-end? We use the power of scripting languages and manipulate the web-content from Front-end to Back-end vice-versa. Scripting languages provide a way for data transfer between Front-end and back-end. </a:t>
              </a:r>
            </a:p>
            <a:p>
              <a:pPr marL="0" lvl="0" indent="0">
                <a:lnSpc>
                  <a:spcPts val="4200"/>
                </a:lnSpc>
                <a:spcBef>
                  <a:spcPts val="420"/>
                </a:spcBef>
              </a:pPr>
              <a:endParaRPr lang="en-US" sz="2799" dirty="0">
                <a:solidFill>
                  <a:srgbClr val="FFFFFF"/>
                </a:solidFill>
                <a:latin typeface="Open Sans"/>
              </a:endParaRPr>
            </a:p>
            <a:p>
              <a:pPr marL="0" lvl="0" indent="0">
                <a:lnSpc>
                  <a:spcPts val="4200"/>
                </a:lnSpc>
                <a:spcBef>
                  <a:spcPts val="420"/>
                </a:spcBef>
              </a:pPr>
              <a:r>
                <a:rPr lang="en-US" sz="2799" dirty="0" smtClean="0">
                  <a:solidFill>
                    <a:srgbClr val="FFFFFF"/>
                  </a:solidFill>
                  <a:latin typeface="Open Sans"/>
                </a:rPr>
                <a:t>So when next time, when your search query fetches you the desired result, Thank the middleman (Scripting language) for taking your query from the front-end to the database in backend.</a:t>
              </a:r>
              <a:endParaRPr lang="en-US" sz="2799" u="none" dirty="0">
                <a:solidFill>
                  <a:srgbClr val="FFFFFF"/>
                </a:solidFill>
                <a:latin typeface="Open Sans"/>
              </a:endParaRPr>
            </a:p>
          </p:txBody>
        </p:sp>
      </p:grpSp>
      <p:sp>
        <p:nvSpPr>
          <p:cNvPr id="11" name="TextBox 11"/>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a:solidFill>
                  <a:srgbClr val="FFFFFF"/>
                </a:solidFill>
                <a:latin typeface="Open Sans"/>
              </a:rPr>
              <a:t>04</a:t>
            </a:r>
          </a:p>
        </p:txBody>
      </p:sp>
      <p:grpSp>
        <p:nvGrpSpPr>
          <p:cNvPr id="12" name="Group 12"/>
          <p:cNvGrpSpPr/>
          <p:nvPr/>
        </p:nvGrpSpPr>
        <p:grpSpPr>
          <a:xfrm rot="5400000">
            <a:off x="10842538" y="5067300"/>
            <a:ext cx="11530893" cy="152400"/>
            <a:chOff x="0" y="0"/>
            <a:chExt cx="9194800" cy="812800"/>
          </a:xfrm>
        </p:grpSpPr>
        <p:sp>
          <p:nvSpPr>
            <p:cNvPr id="13" name="Freeform 13"/>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8"/>
              </a:srgbClr>
            </a:solidFill>
          </p:spPr>
        </p:sp>
      </p:gr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8419" y="3094678"/>
            <a:ext cx="5105400" cy="5105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extBox 7"/>
          <p:cNvSpPr txBox="1"/>
          <p:nvPr/>
        </p:nvSpPr>
        <p:spPr>
          <a:xfrm>
            <a:off x="762000" y="495301"/>
            <a:ext cx="8305800" cy="1769715"/>
          </a:xfrm>
          <a:prstGeom prst="rect">
            <a:avLst/>
          </a:prstGeom>
        </p:spPr>
        <p:txBody>
          <a:bodyPr wrap="square" lIns="0" tIns="0" rIns="0" bIns="0" rtlCol="0" anchor="t">
            <a:spAutoFit/>
          </a:bodyPr>
          <a:lstStyle/>
          <a:p>
            <a:pPr marL="0" lvl="0" indent="0" algn="l">
              <a:lnSpc>
                <a:spcPts val="4589"/>
              </a:lnSpc>
              <a:spcBef>
                <a:spcPts val="458"/>
              </a:spcBef>
            </a:pPr>
            <a:r>
              <a:rPr lang="en-US" sz="4000" u="none" dirty="0" smtClean="0">
                <a:solidFill>
                  <a:srgbClr val="FFC000"/>
                </a:solidFill>
                <a:latin typeface="Open Sans Bold"/>
              </a:rPr>
              <a:t>So, how exactly can we create a Front-end, Back-end and connect them?</a:t>
            </a:r>
            <a:endParaRPr lang="en-US" sz="4000" u="none" dirty="0">
              <a:solidFill>
                <a:srgbClr val="FFC000"/>
              </a:solidFill>
              <a:latin typeface="Open Sans Bold"/>
            </a:endParaRPr>
          </a:p>
        </p:txBody>
      </p:sp>
      <p:sp>
        <p:nvSpPr>
          <p:cNvPr id="3" name="TextBox 4"/>
          <p:cNvSpPr txBox="1"/>
          <p:nvPr/>
        </p:nvSpPr>
        <p:spPr>
          <a:xfrm>
            <a:off x="762000" y="2476500"/>
            <a:ext cx="5105400" cy="7591822"/>
          </a:xfrm>
          <a:prstGeom prst="rect">
            <a:avLst/>
          </a:prstGeom>
        </p:spPr>
        <p:txBody>
          <a:bodyPr wrap="square" lIns="0" tIns="0" rIns="0" bIns="0" rtlCol="0" anchor="t">
            <a:spAutoFit/>
          </a:bodyPr>
          <a:lstStyle/>
          <a:p>
            <a:pPr marL="0" lvl="0" indent="0">
              <a:lnSpc>
                <a:spcPts val="4200"/>
              </a:lnSpc>
              <a:spcBef>
                <a:spcPts val="420"/>
              </a:spcBef>
            </a:pPr>
            <a:r>
              <a:rPr lang="en-US" sz="2799" b="1" dirty="0" smtClean="0">
                <a:solidFill>
                  <a:schemeClr val="bg1"/>
                </a:solidFill>
                <a:latin typeface="Open Sans"/>
              </a:rPr>
              <a:t>Front-end:</a:t>
            </a:r>
          </a:p>
          <a:p>
            <a:pPr marL="0" lvl="0" indent="0">
              <a:lnSpc>
                <a:spcPts val="4200"/>
              </a:lnSpc>
              <a:spcBef>
                <a:spcPts val="420"/>
              </a:spcBef>
            </a:pPr>
            <a:r>
              <a:rPr lang="en-US" sz="2799" b="1" dirty="0">
                <a:solidFill>
                  <a:schemeClr val="bg1"/>
                </a:solidFill>
                <a:latin typeface="Open Sans"/>
              </a:rPr>
              <a:t>	</a:t>
            </a:r>
            <a:r>
              <a:rPr lang="en-US" sz="2799" dirty="0" smtClean="0">
                <a:solidFill>
                  <a:schemeClr val="bg1"/>
                </a:solidFill>
                <a:latin typeface="Open Sans"/>
              </a:rPr>
              <a:t>We use Markup Languages to structure and use Stylesheets to style our webpage to make it more appealing to the user. There are many Markup Languages available like </a:t>
            </a:r>
            <a:r>
              <a:rPr lang="en-US" sz="2799" b="1" dirty="0" smtClean="0">
                <a:solidFill>
                  <a:schemeClr val="bg1"/>
                </a:solidFill>
                <a:latin typeface="Open Sans"/>
              </a:rPr>
              <a:t>, XML, HTML, SGML</a:t>
            </a:r>
            <a:r>
              <a:rPr lang="en-US" sz="2799" dirty="0" smtClean="0">
                <a:solidFill>
                  <a:schemeClr val="bg1"/>
                </a:solidFill>
                <a:latin typeface="Open Sans"/>
              </a:rPr>
              <a:t> and </a:t>
            </a:r>
            <a:r>
              <a:rPr lang="en-US" sz="2799" b="1" dirty="0" smtClean="0">
                <a:solidFill>
                  <a:schemeClr val="bg1"/>
                </a:solidFill>
                <a:latin typeface="Open Sans"/>
              </a:rPr>
              <a:t>XHTML. HTML </a:t>
            </a:r>
            <a:r>
              <a:rPr lang="en-US" sz="2799" dirty="0" smtClean="0">
                <a:solidFill>
                  <a:schemeClr val="bg1"/>
                </a:solidFill>
                <a:latin typeface="Open Sans"/>
              </a:rPr>
              <a:t>being a popular choice. We use </a:t>
            </a:r>
            <a:r>
              <a:rPr lang="en-US" sz="2799" b="1" dirty="0" smtClean="0">
                <a:solidFill>
                  <a:schemeClr val="bg1"/>
                </a:solidFill>
                <a:latin typeface="Open Sans"/>
              </a:rPr>
              <a:t>CSS3</a:t>
            </a:r>
            <a:r>
              <a:rPr lang="en-US" sz="2799" dirty="0" smtClean="0">
                <a:solidFill>
                  <a:schemeClr val="bg1"/>
                </a:solidFill>
                <a:latin typeface="Open Sans"/>
              </a:rPr>
              <a:t> to style the webpage and  </a:t>
            </a:r>
            <a:r>
              <a:rPr lang="en-US" sz="2799" b="1" dirty="0" smtClean="0">
                <a:solidFill>
                  <a:schemeClr val="bg1"/>
                </a:solidFill>
                <a:latin typeface="Open Sans"/>
              </a:rPr>
              <a:t>JavaScript</a:t>
            </a:r>
            <a:r>
              <a:rPr lang="en-US" sz="2799" dirty="0" smtClean="0">
                <a:solidFill>
                  <a:schemeClr val="bg1"/>
                </a:solidFill>
                <a:latin typeface="Open Sans"/>
              </a:rPr>
              <a:t> in client-side to make webpages more dynamic and interactive.</a:t>
            </a:r>
          </a:p>
        </p:txBody>
      </p:sp>
      <p:sp>
        <p:nvSpPr>
          <p:cNvPr id="5" name="TextBox 4"/>
          <p:cNvSpPr txBox="1"/>
          <p:nvPr/>
        </p:nvSpPr>
        <p:spPr>
          <a:xfrm>
            <a:off x="12954000" y="2628900"/>
            <a:ext cx="4876800" cy="3282950"/>
          </a:xfrm>
          <a:prstGeom prst="rect">
            <a:avLst/>
          </a:prstGeom>
        </p:spPr>
        <p:txBody>
          <a:bodyPr wrap="square" lIns="0" tIns="0" rIns="0" bIns="0" rtlCol="0" anchor="t">
            <a:spAutoFit/>
          </a:bodyPr>
          <a:lstStyle/>
          <a:p>
            <a:pPr marL="0" lvl="0" indent="0">
              <a:lnSpc>
                <a:spcPts val="4200"/>
              </a:lnSpc>
              <a:spcBef>
                <a:spcPts val="420"/>
              </a:spcBef>
            </a:pPr>
            <a:r>
              <a:rPr lang="en-US" sz="2799" b="1" dirty="0" smtClean="0">
                <a:solidFill>
                  <a:schemeClr val="bg1"/>
                </a:solidFill>
                <a:latin typeface="Open Sans"/>
              </a:rPr>
              <a:t>Connecting both:</a:t>
            </a:r>
          </a:p>
          <a:p>
            <a:pPr lvl="0">
              <a:lnSpc>
                <a:spcPts val="4200"/>
              </a:lnSpc>
              <a:spcBef>
                <a:spcPts val="420"/>
              </a:spcBef>
            </a:pPr>
            <a:r>
              <a:rPr lang="en-US" sz="2799" b="1" dirty="0">
                <a:solidFill>
                  <a:schemeClr val="bg1"/>
                </a:solidFill>
                <a:latin typeface="Open Sans"/>
              </a:rPr>
              <a:t>	</a:t>
            </a:r>
            <a:r>
              <a:rPr lang="en-US" sz="2799" dirty="0" smtClean="0">
                <a:solidFill>
                  <a:schemeClr val="bg1"/>
                </a:solidFill>
                <a:latin typeface="Open Sans"/>
              </a:rPr>
              <a:t>As we discussed before, we use scripting languages like </a:t>
            </a:r>
            <a:r>
              <a:rPr lang="en-US" sz="2799" b="1" dirty="0" smtClean="0">
                <a:solidFill>
                  <a:schemeClr val="bg1"/>
                </a:solidFill>
                <a:latin typeface="Open Sans"/>
              </a:rPr>
              <a:t>JavaScript</a:t>
            </a:r>
            <a:r>
              <a:rPr lang="en-US" sz="2799" dirty="0" smtClean="0">
                <a:solidFill>
                  <a:schemeClr val="bg1"/>
                </a:solidFill>
                <a:latin typeface="Open Sans"/>
              </a:rPr>
              <a:t>, </a:t>
            </a:r>
            <a:r>
              <a:rPr lang="en-US" sz="2799" b="1" dirty="0" smtClean="0">
                <a:solidFill>
                  <a:schemeClr val="bg1"/>
                </a:solidFill>
                <a:latin typeface="Open Sans"/>
              </a:rPr>
              <a:t>VBScript</a:t>
            </a:r>
            <a:r>
              <a:rPr lang="en-US" sz="2799" dirty="0" smtClean="0">
                <a:solidFill>
                  <a:schemeClr val="bg1"/>
                </a:solidFill>
                <a:latin typeface="Open Sans"/>
              </a:rPr>
              <a:t> , with </a:t>
            </a:r>
            <a:r>
              <a:rPr lang="en-US" sz="2799" b="1" dirty="0" smtClean="0">
                <a:solidFill>
                  <a:schemeClr val="bg1"/>
                </a:solidFill>
                <a:latin typeface="Open Sans"/>
              </a:rPr>
              <a:t>JavaScript</a:t>
            </a:r>
            <a:r>
              <a:rPr lang="en-US" sz="2799" dirty="0" smtClean="0">
                <a:solidFill>
                  <a:schemeClr val="bg1"/>
                </a:solidFill>
                <a:latin typeface="Open Sans"/>
              </a:rPr>
              <a:t> being the most dominant one.</a:t>
            </a:r>
          </a:p>
        </p:txBody>
      </p:sp>
      <p:sp>
        <p:nvSpPr>
          <p:cNvPr id="6" name="TextBox 5"/>
          <p:cNvSpPr txBox="1"/>
          <p:nvPr/>
        </p:nvSpPr>
        <p:spPr>
          <a:xfrm>
            <a:off x="6858000" y="2628900"/>
            <a:ext cx="5105400" cy="5437386"/>
          </a:xfrm>
          <a:prstGeom prst="rect">
            <a:avLst/>
          </a:prstGeom>
        </p:spPr>
        <p:txBody>
          <a:bodyPr wrap="square" lIns="0" tIns="0" rIns="0" bIns="0" rtlCol="0" anchor="t">
            <a:spAutoFit/>
          </a:bodyPr>
          <a:lstStyle/>
          <a:p>
            <a:pPr marL="0" lvl="0" indent="0">
              <a:lnSpc>
                <a:spcPts val="4200"/>
              </a:lnSpc>
              <a:spcBef>
                <a:spcPts val="420"/>
              </a:spcBef>
            </a:pPr>
            <a:r>
              <a:rPr lang="en-US" sz="2799" b="1" dirty="0" smtClean="0">
                <a:solidFill>
                  <a:schemeClr val="bg1"/>
                </a:solidFill>
                <a:latin typeface="Open Sans"/>
              </a:rPr>
              <a:t>Backend:</a:t>
            </a:r>
          </a:p>
          <a:p>
            <a:pPr lvl="0">
              <a:lnSpc>
                <a:spcPts val="4200"/>
              </a:lnSpc>
              <a:spcBef>
                <a:spcPts val="420"/>
              </a:spcBef>
            </a:pPr>
            <a:r>
              <a:rPr lang="en-US" sz="2799" b="1" dirty="0">
                <a:solidFill>
                  <a:schemeClr val="bg1"/>
                </a:solidFill>
                <a:latin typeface="Open Sans"/>
              </a:rPr>
              <a:t>	</a:t>
            </a:r>
            <a:r>
              <a:rPr lang="en-US" sz="2799" dirty="0" smtClean="0">
                <a:solidFill>
                  <a:schemeClr val="bg1"/>
                </a:solidFill>
                <a:latin typeface="Open Sans"/>
              </a:rPr>
              <a:t>Back-end has many options to choose from ranging from </a:t>
            </a:r>
            <a:r>
              <a:rPr lang="en-US" sz="2799" b="1" dirty="0" smtClean="0">
                <a:solidFill>
                  <a:schemeClr val="bg1"/>
                </a:solidFill>
                <a:latin typeface="Open Sans"/>
              </a:rPr>
              <a:t>PHP, Java, Ruby </a:t>
            </a:r>
            <a:r>
              <a:rPr lang="en-US" sz="2799" dirty="0" smtClean="0">
                <a:solidFill>
                  <a:schemeClr val="bg1"/>
                </a:solidFill>
                <a:latin typeface="Open Sans"/>
              </a:rPr>
              <a:t>to </a:t>
            </a:r>
            <a:r>
              <a:rPr lang="en-US" sz="2799" b="1" dirty="0" smtClean="0">
                <a:solidFill>
                  <a:schemeClr val="bg1"/>
                </a:solidFill>
                <a:latin typeface="Open Sans"/>
              </a:rPr>
              <a:t>Python</a:t>
            </a:r>
            <a:r>
              <a:rPr lang="en-US" sz="2799" dirty="0" smtClean="0">
                <a:solidFill>
                  <a:schemeClr val="bg1"/>
                </a:solidFill>
                <a:latin typeface="Open Sans"/>
              </a:rPr>
              <a:t> and </a:t>
            </a:r>
            <a:r>
              <a:rPr lang="en-US" sz="2799" b="1" dirty="0" smtClean="0">
                <a:solidFill>
                  <a:schemeClr val="bg1"/>
                </a:solidFill>
                <a:latin typeface="Open Sans"/>
              </a:rPr>
              <a:t>JavaScript</a:t>
            </a:r>
            <a:r>
              <a:rPr lang="en-US" sz="2799" dirty="0" smtClean="0">
                <a:solidFill>
                  <a:schemeClr val="bg1"/>
                </a:solidFill>
                <a:latin typeface="Open Sans"/>
              </a:rPr>
              <a:t>. The most popular ones being, </a:t>
            </a:r>
            <a:r>
              <a:rPr lang="en-US" sz="2799" b="1" dirty="0" smtClean="0">
                <a:solidFill>
                  <a:schemeClr val="bg1"/>
                </a:solidFill>
                <a:latin typeface="Open Sans"/>
              </a:rPr>
              <a:t>Python</a:t>
            </a:r>
            <a:r>
              <a:rPr lang="en-US" sz="2799" dirty="0" smtClean="0">
                <a:solidFill>
                  <a:schemeClr val="bg1"/>
                </a:solidFill>
                <a:latin typeface="Open Sans"/>
              </a:rPr>
              <a:t> and </a:t>
            </a:r>
            <a:r>
              <a:rPr lang="en-US" sz="2799" b="1" dirty="0" smtClean="0">
                <a:solidFill>
                  <a:schemeClr val="bg1"/>
                </a:solidFill>
                <a:latin typeface="Open Sans"/>
              </a:rPr>
              <a:t>JavaScript</a:t>
            </a:r>
            <a:r>
              <a:rPr lang="en-US" sz="2799" dirty="0" smtClean="0">
                <a:solidFill>
                  <a:schemeClr val="bg1"/>
                </a:solidFill>
                <a:latin typeface="Open Sans"/>
              </a:rPr>
              <a:t> in recent times. We use databases like </a:t>
            </a:r>
            <a:r>
              <a:rPr lang="en-US" sz="2799" b="1" dirty="0" smtClean="0">
                <a:solidFill>
                  <a:schemeClr val="bg1"/>
                </a:solidFill>
                <a:latin typeface="Open Sans"/>
              </a:rPr>
              <a:t>MYSQL</a:t>
            </a:r>
            <a:r>
              <a:rPr lang="en-US" sz="2799" dirty="0" smtClean="0">
                <a:solidFill>
                  <a:schemeClr val="bg1"/>
                </a:solidFill>
                <a:latin typeface="Open Sans"/>
              </a:rPr>
              <a:t>, </a:t>
            </a:r>
            <a:r>
              <a:rPr lang="en-US" sz="2799" b="1" dirty="0" smtClean="0">
                <a:solidFill>
                  <a:schemeClr val="bg1"/>
                </a:solidFill>
                <a:latin typeface="Open Sans"/>
              </a:rPr>
              <a:t>MongoDB</a:t>
            </a:r>
            <a:r>
              <a:rPr lang="en-US" sz="2799" dirty="0" smtClean="0">
                <a:solidFill>
                  <a:schemeClr val="bg1"/>
                </a:solidFill>
                <a:latin typeface="Open Sans"/>
              </a:rPr>
              <a:t> and </a:t>
            </a:r>
            <a:r>
              <a:rPr lang="en-US" sz="2799" b="1" dirty="0" smtClean="0">
                <a:solidFill>
                  <a:schemeClr val="bg1"/>
                </a:solidFill>
                <a:latin typeface="Open Sans"/>
              </a:rPr>
              <a:t>PostgreSQL</a:t>
            </a:r>
            <a:r>
              <a:rPr lang="en-US" sz="2799" dirty="0" smtClean="0">
                <a:solidFill>
                  <a:schemeClr val="bg1"/>
                </a:solidFill>
                <a:latin typeface="Open Sans"/>
              </a:rPr>
              <a:t>.</a:t>
            </a:r>
          </a:p>
        </p:txBody>
      </p:sp>
      <p:sp>
        <p:nvSpPr>
          <p:cNvPr id="7" name="TextBox 11"/>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05</a:t>
            </a:r>
            <a:endParaRPr lang="en-US" sz="2100" spc="21" dirty="0">
              <a:solidFill>
                <a:srgbClr val="FFFFFF"/>
              </a:solidFill>
              <a:latin typeface="Open Sans"/>
            </a:endParaRPr>
          </a:p>
        </p:txBody>
      </p:sp>
    </p:spTree>
    <p:extLst>
      <p:ext uri="{BB962C8B-B14F-4D97-AF65-F5344CB8AC3E}">
        <p14:creationId xmlns:p14="http://schemas.microsoft.com/office/powerpoint/2010/main" val="264498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15" name="Group 14"/>
          <p:cNvGrpSpPr/>
          <p:nvPr/>
        </p:nvGrpSpPr>
        <p:grpSpPr>
          <a:xfrm>
            <a:off x="609600" y="1790700"/>
            <a:ext cx="16981453" cy="5992354"/>
            <a:chOff x="533399" y="703152"/>
            <a:chExt cx="16981453" cy="5992354"/>
          </a:xfrm>
        </p:grpSpPr>
        <p:grpSp>
          <p:nvGrpSpPr>
            <p:cNvPr id="5" name="Group 4"/>
            <p:cNvGrpSpPr/>
            <p:nvPr/>
          </p:nvGrpSpPr>
          <p:grpSpPr>
            <a:xfrm>
              <a:off x="533399" y="952500"/>
              <a:ext cx="4724400" cy="5687128"/>
              <a:chOff x="537028" y="829720"/>
              <a:chExt cx="4991100" cy="5947338"/>
            </a:xfrm>
          </p:grpSpPr>
          <p:sp>
            <p:nvSpPr>
              <p:cNvPr id="2" name="TextBox 4"/>
              <p:cNvSpPr txBox="1"/>
              <p:nvPr/>
            </p:nvSpPr>
            <p:spPr>
              <a:xfrm>
                <a:off x="1664052" y="829720"/>
                <a:ext cx="3154973" cy="666639"/>
              </a:xfrm>
              <a:prstGeom prst="rect">
                <a:avLst/>
              </a:prstGeom>
            </p:spPr>
            <p:txBody>
              <a:bodyPr wrap="square" lIns="0" tIns="0" rIns="0" bIns="0" rtlCol="0" anchor="t">
                <a:spAutoFit/>
              </a:bodyPr>
              <a:lstStyle/>
              <a:p>
                <a:pPr marL="0" lvl="0" indent="0">
                  <a:lnSpc>
                    <a:spcPts val="4200"/>
                  </a:lnSpc>
                  <a:spcBef>
                    <a:spcPts val="420"/>
                  </a:spcBef>
                </a:pPr>
                <a:r>
                  <a:rPr lang="en-US" sz="4000" b="1" dirty="0" smtClean="0">
                    <a:solidFill>
                      <a:schemeClr val="bg1"/>
                    </a:solidFill>
                    <a:latin typeface="Open Sans"/>
                  </a:rPr>
                  <a:t>Front-end</a:t>
                </a:r>
                <a:endParaRPr lang="en-US" sz="2799" b="1" dirty="0" smtClean="0">
                  <a:solidFill>
                    <a:srgbClr val="FFC000"/>
                  </a:solidFill>
                  <a:latin typeface="Open San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28" y="1785958"/>
                <a:ext cx="4991100" cy="4991100"/>
              </a:xfrm>
              <a:prstGeom prst="rect">
                <a:avLst/>
              </a:prstGeom>
              <a:ln>
                <a:noFill/>
              </a:ln>
              <a:effectLst>
                <a:outerShdw blurRad="292100" dist="139700" dir="2700000" algn="tl" rotWithShape="0">
                  <a:srgbClr val="333333">
                    <a:alpha val="65000"/>
                  </a:srgbClr>
                </a:outerShdw>
              </a:effectLst>
            </p:spPr>
          </p:pic>
        </p:grpSp>
        <p:grpSp>
          <p:nvGrpSpPr>
            <p:cNvPr id="13" name="Group 12"/>
            <p:cNvGrpSpPr/>
            <p:nvPr/>
          </p:nvGrpSpPr>
          <p:grpSpPr>
            <a:xfrm>
              <a:off x="6477000" y="972457"/>
              <a:ext cx="5112394" cy="5716604"/>
              <a:chOff x="6934200" y="952500"/>
              <a:chExt cx="5112394" cy="5716604"/>
            </a:xfrm>
          </p:grpSpPr>
          <p:sp>
            <p:nvSpPr>
              <p:cNvPr id="7" name="TextBox 4"/>
              <p:cNvSpPr txBox="1"/>
              <p:nvPr/>
            </p:nvSpPr>
            <p:spPr>
              <a:xfrm>
                <a:off x="8382000" y="952500"/>
                <a:ext cx="2986387" cy="538609"/>
              </a:xfrm>
              <a:prstGeom prst="rect">
                <a:avLst/>
              </a:prstGeom>
            </p:spPr>
            <p:txBody>
              <a:bodyPr wrap="square" lIns="0" tIns="0" rIns="0" bIns="0" rtlCol="0" anchor="t">
                <a:spAutoFit/>
              </a:bodyPr>
              <a:lstStyle/>
              <a:p>
                <a:pPr marL="0" lvl="0" indent="0">
                  <a:lnSpc>
                    <a:spcPts val="4200"/>
                  </a:lnSpc>
                  <a:spcBef>
                    <a:spcPts val="420"/>
                  </a:spcBef>
                </a:pPr>
                <a:r>
                  <a:rPr lang="en-US" sz="4000" b="1" dirty="0" smtClean="0">
                    <a:solidFill>
                      <a:schemeClr val="bg1"/>
                    </a:solidFill>
                    <a:latin typeface="Open Sans"/>
                  </a:rPr>
                  <a:t>Back-end</a:t>
                </a:r>
                <a:endParaRPr lang="en-US" sz="2799" b="1" dirty="0" smtClean="0">
                  <a:solidFill>
                    <a:srgbClr val="FFC000"/>
                  </a:solidFill>
                  <a:latin typeface="Open San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866900"/>
                <a:ext cx="5112394" cy="4802204"/>
              </a:xfrm>
              <a:prstGeom prst="rect">
                <a:avLst/>
              </a:prstGeom>
              <a:ln>
                <a:noFill/>
              </a:ln>
              <a:effectLst>
                <a:outerShdw blurRad="292100" dist="139700" dir="2700000" algn="tl" rotWithShape="0">
                  <a:srgbClr val="333333">
                    <a:alpha val="65000"/>
                  </a:srgbClr>
                </a:outerShdw>
              </a:effectLst>
            </p:spPr>
          </p:pic>
        </p:grpSp>
        <p:grpSp>
          <p:nvGrpSpPr>
            <p:cNvPr id="10" name="Group 9"/>
            <p:cNvGrpSpPr/>
            <p:nvPr/>
          </p:nvGrpSpPr>
          <p:grpSpPr>
            <a:xfrm>
              <a:off x="12790452" y="703152"/>
              <a:ext cx="4724400" cy="5992354"/>
              <a:chOff x="537028" y="485259"/>
              <a:chExt cx="4991100" cy="6266529"/>
            </a:xfrm>
          </p:grpSpPr>
          <p:sp>
            <p:nvSpPr>
              <p:cNvPr id="11" name="TextBox 4"/>
              <p:cNvSpPr txBox="1"/>
              <p:nvPr/>
            </p:nvSpPr>
            <p:spPr>
              <a:xfrm>
                <a:off x="1836831" y="485259"/>
                <a:ext cx="3154973" cy="1126505"/>
              </a:xfrm>
              <a:prstGeom prst="rect">
                <a:avLst/>
              </a:prstGeom>
            </p:spPr>
            <p:txBody>
              <a:bodyPr wrap="square" lIns="0" tIns="0" rIns="0" bIns="0" rtlCol="0" anchor="t">
                <a:spAutoFit/>
              </a:bodyPr>
              <a:lstStyle/>
              <a:p>
                <a:pPr marL="0" lvl="0" indent="0">
                  <a:lnSpc>
                    <a:spcPts val="4200"/>
                  </a:lnSpc>
                  <a:spcBef>
                    <a:spcPts val="420"/>
                  </a:spcBef>
                </a:pPr>
                <a:r>
                  <a:rPr lang="en-US" sz="4000" b="1" dirty="0" smtClean="0">
                    <a:solidFill>
                      <a:schemeClr val="bg1"/>
                    </a:solidFill>
                    <a:latin typeface="Open Sans"/>
                  </a:rPr>
                  <a:t>Scripting-Languages</a:t>
                </a:r>
                <a:endParaRPr lang="en-US" sz="2799" b="1" dirty="0" smtClean="0">
                  <a:solidFill>
                    <a:srgbClr val="FFC000"/>
                  </a:solidFill>
                  <a:latin typeface="Open Sans"/>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028" y="1811227"/>
                <a:ext cx="4991100" cy="4940561"/>
              </a:xfrm>
              <a:prstGeom prst="rect">
                <a:avLst/>
              </a:prstGeom>
              <a:ln>
                <a:noFill/>
              </a:ln>
              <a:effectLst>
                <a:outerShdw blurRad="292100" dist="139700" dir="2700000" algn="tl" rotWithShape="0">
                  <a:srgbClr val="333333">
                    <a:alpha val="65000"/>
                  </a:srgbClr>
                </a:outerShdw>
              </a:effectLst>
            </p:spPr>
          </p:pic>
        </p:grpSp>
      </p:grpSp>
      <p:sp>
        <p:nvSpPr>
          <p:cNvPr id="16" name="TextBox 11"/>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rgbClr val="FFFFFF"/>
                </a:solidFill>
                <a:latin typeface="Open Sans"/>
              </a:rPr>
              <a:t>06</a:t>
            </a:r>
            <a:endParaRPr lang="en-US" sz="2100" spc="21" dirty="0">
              <a:solidFill>
                <a:srgbClr val="FFFFFF"/>
              </a:solidFill>
              <a:latin typeface="Open Sans"/>
            </a:endParaRPr>
          </a:p>
        </p:txBody>
      </p:sp>
    </p:spTree>
    <p:extLst>
      <p:ext uri="{BB962C8B-B14F-4D97-AF65-F5344CB8AC3E}">
        <p14:creationId xmlns:p14="http://schemas.microsoft.com/office/powerpoint/2010/main" val="3627987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extBox 3"/>
          <p:cNvSpPr txBox="1"/>
          <p:nvPr/>
        </p:nvSpPr>
        <p:spPr>
          <a:xfrm>
            <a:off x="457199" y="118698"/>
            <a:ext cx="3429001" cy="1179041"/>
          </a:xfrm>
          <a:prstGeom prst="rect">
            <a:avLst/>
          </a:prstGeom>
        </p:spPr>
        <p:txBody>
          <a:bodyPr wrap="square" lIns="0" tIns="0" rIns="0" bIns="0" rtlCol="0" anchor="t">
            <a:spAutoFit/>
          </a:bodyPr>
          <a:lstStyle/>
          <a:p>
            <a:pPr marL="0" lvl="0" indent="0" algn="l">
              <a:lnSpc>
                <a:spcPts val="10350"/>
              </a:lnSpc>
            </a:pPr>
            <a:r>
              <a:rPr lang="en-US" sz="5400" spc="-117" dirty="0" smtClean="0">
                <a:solidFill>
                  <a:srgbClr val="FFC000"/>
                </a:solidFill>
                <a:latin typeface="Open Sans Bold"/>
              </a:rPr>
              <a:t>HTML</a:t>
            </a:r>
            <a:endParaRPr lang="en-US" sz="5400" spc="-117" dirty="0">
              <a:solidFill>
                <a:srgbClr val="FFC000"/>
              </a:solidFill>
              <a:latin typeface="Open Sans Bold"/>
            </a:endParaRPr>
          </a:p>
        </p:txBody>
      </p:sp>
      <p:sp>
        <p:nvSpPr>
          <p:cNvPr id="3" name="TextBox 4"/>
          <p:cNvSpPr txBox="1"/>
          <p:nvPr/>
        </p:nvSpPr>
        <p:spPr>
          <a:xfrm>
            <a:off x="914400" y="1409700"/>
            <a:ext cx="8015003" cy="2693045"/>
          </a:xfrm>
          <a:prstGeom prst="rect">
            <a:avLst/>
          </a:prstGeom>
        </p:spPr>
        <p:txBody>
          <a:bodyPr wrap="square" lIns="0" tIns="0" rIns="0" bIns="0" rtlCol="0" anchor="t">
            <a:spAutoFit/>
          </a:bodyPr>
          <a:lstStyle/>
          <a:p>
            <a:pPr marL="0" lvl="0" indent="0">
              <a:lnSpc>
                <a:spcPts val="4200"/>
              </a:lnSpc>
              <a:spcBef>
                <a:spcPts val="420"/>
              </a:spcBef>
            </a:pPr>
            <a:r>
              <a:rPr lang="en-US" sz="2799" u="none" dirty="0" smtClean="0">
                <a:solidFill>
                  <a:srgbClr val="FFFFFF"/>
                </a:solidFill>
                <a:latin typeface="Open Sans"/>
              </a:rPr>
              <a:t>HTML structures the webpage in a tree like manner. It uses tags to create a basic layout and tags in turn uses attributes (properties) for additional features. A basic structure of HTML is given below,</a:t>
            </a:r>
            <a:endParaRPr lang="en-US" sz="2799" u="none" dirty="0">
              <a:solidFill>
                <a:srgbClr val="FFFFFF"/>
              </a:solidFill>
              <a:latin typeface="Open San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533900"/>
            <a:ext cx="8015003" cy="4732841"/>
          </a:xfrm>
          <a:prstGeom prst="rect">
            <a:avLst/>
          </a:prstGeom>
          <a:ln>
            <a:noFill/>
          </a:ln>
          <a:effectLst>
            <a:outerShdw blurRad="292100" dist="139700" dir="2700000" algn="tl" rotWithShape="0">
              <a:srgbClr val="333333">
                <a:alpha val="65000"/>
              </a:srgbClr>
            </a:outerShdw>
          </a:effectLst>
        </p:spPr>
      </p:pic>
      <p:sp>
        <p:nvSpPr>
          <p:cNvPr id="6" name="TextBox 4"/>
          <p:cNvSpPr txBox="1"/>
          <p:nvPr/>
        </p:nvSpPr>
        <p:spPr>
          <a:xfrm>
            <a:off x="9677400" y="1297739"/>
            <a:ext cx="8015003" cy="1035220"/>
          </a:xfrm>
          <a:prstGeom prst="rect">
            <a:avLst/>
          </a:prstGeom>
        </p:spPr>
        <p:txBody>
          <a:bodyPr wrap="square" lIns="0" tIns="0" rIns="0" bIns="0" rtlCol="0" anchor="t">
            <a:spAutoFit/>
          </a:bodyPr>
          <a:lstStyle/>
          <a:p>
            <a:pPr marL="0" lvl="0" indent="0">
              <a:lnSpc>
                <a:spcPts val="4200"/>
              </a:lnSpc>
              <a:spcBef>
                <a:spcPts val="420"/>
              </a:spcBef>
            </a:pPr>
            <a:r>
              <a:rPr lang="en-US" sz="2799" dirty="0" smtClean="0">
                <a:solidFill>
                  <a:srgbClr val="FFFFFF"/>
                </a:solidFill>
                <a:latin typeface="Open Sans"/>
              </a:rPr>
              <a:t>Some commonly used tags and their uses are discussed below,</a:t>
            </a:r>
            <a:endParaRPr lang="en-US" sz="2799" u="none" dirty="0">
              <a:solidFill>
                <a:srgbClr val="FFFFFF"/>
              </a:solidFill>
              <a:latin typeface="Open Sans"/>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600" y="2705100"/>
            <a:ext cx="8626642" cy="4343400"/>
          </a:xfrm>
          <a:prstGeom prst="rect">
            <a:avLst/>
          </a:prstGeom>
          <a:ln>
            <a:noFill/>
          </a:ln>
          <a:effectLst>
            <a:outerShdw blurRad="292100" dist="139700" dir="2700000" algn="tl" rotWithShape="0">
              <a:srgbClr val="333333">
                <a:alpha val="65000"/>
              </a:srgbClr>
            </a:outerShdw>
          </a:effectLst>
        </p:spPr>
      </p:pic>
      <p:sp>
        <p:nvSpPr>
          <p:cNvPr id="8" name="TextBox 10"/>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chemeClr val="bg1"/>
                </a:solidFill>
                <a:latin typeface="Open Sans"/>
              </a:rPr>
              <a:t>07</a:t>
            </a:r>
            <a:endParaRPr lang="en-US" sz="2100" spc="21" dirty="0">
              <a:solidFill>
                <a:schemeClr val="bg1"/>
              </a:solidFill>
              <a:latin typeface="Open Sans"/>
            </a:endParaRPr>
          </a:p>
        </p:txBody>
      </p:sp>
    </p:spTree>
    <p:extLst>
      <p:ext uri="{BB962C8B-B14F-4D97-AF65-F5344CB8AC3E}">
        <p14:creationId xmlns:p14="http://schemas.microsoft.com/office/powerpoint/2010/main" val="3118634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extBox 3"/>
          <p:cNvSpPr txBox="1"/>
          <p:nvPr/>
        </p:nvSpPr>
        <p:spPr>
          <a:xfrm>
            <a:off x="457199" y="118698"/>
            <a:ext cx="3429001" cy="1179041"/>
          </a:xfrm>
          <a:prstGeom prst="rect">
            <a:avLst/>
          </a:prstGeom>
        </p:spPr>
        <p:txBody>
          <a:bodyPr wrap="square" lIns="0" tIns="0" rIns="0" bIns="0" rtlCol="0" anchor="t">
            <a:spAutoFit/>
          </a:bodyPr>
          <a:lstStyle/>
          <a:p>
            <a:pPr marL="0" lvl="0" indent="0" algn="l">
              <a:lnSpc>
                <a:spcPts val="10350"/>
              </a:lnSpc>
            </a:pPr>
            <a:r>
              <a:rPr lang="en-US" sz="5400" spc="-117" dirty="0" smtClean="0">
                <a:solidFill>
                  <a:srgbClr val="FFC000"/>
                </a:solidFill>
                <a:latin typeface="Open Sans Bold"/>
              </a:rPr>
              <a:t>CSS</a:t>
            </a:r>
            <a:endParaRPr lang="en-US" sz="5400" spc="-117" dirty="0">
              <a:solidFill>
                <a:srgbClr val="FFC000"/>
              </a:solidFill>
              <a:latin typeface="Open Sans Bold"/>
            </a:endParaRPr>
          </a:p>
        </p:txBody>
      </p:sp>
      <p:sp>
        <p:nvSpPr>
          <p:cNvPr id="3" name="TextBox 4"/>
          <p:cNvSpPr txBox="1"/>
          <p:nvPr/>
        </p:nvSpPr>
        <p:spPr>
          <a:xfrm>
            <a:off x="914400" y="1409700"/>
            <a:ext cx="8015003" cy="5001369"/>
          </a:xfrm>
          <a:prstGeom prst="rect">
            <a:avLst/>
          </a:prstGeom>
        </p:spPr>
        <p:txBody>
          <a:bodyPr wrap="square" lIns="0" tIns="0" rIns="0" bIns="0" rtlCol="0" anchor="t">
            <a:spAutoFit/>
          </a:bodyPr>
          <a:lstStyle/>
          <a:p>
            <a:pPr marL="0" lvl="0" indent="0">
              <a:lnSpc>
                <a:spcPts val="4200"/>
              </a:lnSpc>
              <a:spcBef>
                <a:spcPts val="420"/>
              </a:spcBef>
            </a:pPr>
            <a:r>
              <a:rPr lang="en-US" sz="2799" u="none" dirty="0" smtClean="0">
                <a:solidFill>
                  <a:srgbClr val="FFFFFF"/>
                </a:solidFill>
                <a:latin typeface="Open Sans"/>
              </a:rPr>
              <a:t>CSS uses selector rules, to target elements In the webpage and to make them more visually appealing by adding styling. Basic structure of CSS rules are given below,</a:t>
            </a:r>
          </a:p>
          <a:p>
            <a:pPr marL="0" lvl="0" indent="0">
              <a:lnSpc>
                <a:spcPts val="4200"/>
              </a:lnSpc>
              <a:spcBef>
                <a:spcPts val="420"/>
              </a:spcBef>
            </a:pPr>
            <a:r>
              <a:rPr lang="en-US" sz="2799" dirty="0" smtClean="0">
                <a:solidFill>
                  <a:srgbClr val="FFC000"/>
                </a:solidFill>
                <a:latin typeface="Open Sans"/>
              </a:rPr>
              <a:t>Selectors</a:t>
            </a:r>
            <a:r>
              <a:rPr lang="en-US" sz="2799" dirty="0" smtClean="0">
                <a:solidFill>
                  <a:srgbClr val="FFFFFF"/>
                </a:solidFill>
                <a:latin typeface="Open Sans"/>
              </a:rPr>
              <a:t> – selects the element to apply styling.</a:t>
            </a:r>
          </a:p>
          <a:p>
            <a:pPr marL="0" lvl="0" indent="0">
              <a:lnSpc>
                <a:spcPts val="4200"/>
              </a:lnSpc>
              <a:spcBef>
                <a:spcPts val="420"/>
              </a:spcBef>
            </a:pPr>
            <a:r>
              <a:rPr lang="en-US" sz="2799" dirty="0" smtClean="0">
                <a:solidFill>
                  <a:srgbClr val="FFC000"/>
                </a:solidFill>
                <a:latin typeface="Open Sans"/>
              </a:rPr>
              <a:t>Property</a:t>
            </a:r>
            <a:r>
              <a:rPr lang="en-US" sz="2799" dirty="0" smtClean="0">
                <a:solidFill>
                  <a:srgbClr val="FFFFFF"/>
                </a:solidFill>
                <a:latin typeface="Open Sans"/>
              </a:rPr>
              <a:t> – states, which property to change.</a:t>
            </a:r>
          </a:p>
          <a:p>
            <a:pPr marL="0" lvl="0" indent="0">
              <a:lnSpc>
                <a:spcPts val="4200"/>
              </a:lnSpc>
              <a:spcBef>
                <a:spcPts val="420"/>
              </a:spcBef>
            </a:pPr>
            <a:r>
              <a:rPr lang="en-US" sz="2799" dirty="0" smtClean="0">
                <a:solidFill>
                  <a:srgbClr val="FFC000"/>
                </a:solidFill>
                <a:latin typeface="Open Sans"/>
              </a:rPr>
              <a:t>Value</a:t>
            </a:r>
            <a:r>
              <a:rPr lang="en-US" sz="2799" dirty="0" smtClean="0">
                <a:solidFill>
                  <a:srgbClr val="FFFFFF"/>
                </a:solidFill>
                <a:latin typeface="Open Sans"/>
              </a:rPr>
              <a:t> – states, how much that selected property should be changed. A combination of a property and a value is called Declaration.</a:t>
            </a:r>
            <a:endParaRPr lang="en-US" sz="2799" dirty="0">
              <a:solidFill>
                <a:srgbClr val="FFFFFF"/>
              </a:solidFill>
              <a:latin typeface="Open San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301" y="6523030"/>
            <a:ext cx="5791200" cy="3314828"/>
          </a:xfrm>
          <a:prstGeom prst="rect">
            <a:avLst/>
          </a:prstGeom>
          <a:ln>
            <a:noFill/>
          </a:ln>
          <a:effectLst>
            <a:outerShdw blurRad="292100" dist="139700" dir="2700000" algn="tl" rotWithShape="0">
              <a:srgbClr val="333333">
                <a:alpha val="65000"/>
              </a:srgbClr>
            </a:outerShdw>
          </a:effectLst>
        </p:spPr>
      </p:pic>
      <p:sp>
        <p:nvSpPr>
          <p:cNvPr id="6" name="TextBox 4"/>
          <p:cNvSpPr txBox="1"/>
          <p:nvPr/>
        </p:nvSpPr>
        <p:spPr>
          <a:xfrm>
            <a:off x="9677400" y="1297739"/>
            <a:ext cx="8015003" cy="1035220"/>
          </a:xfrm>
          <a:prstGeom prst="rect">
            <a:avLst/>
          </a:prstGeom>
        </p:spPr>
        <p:txBody>
          <a:bodyPr wrap="square" lIns="0" tIns="0" rIns="0" bIns="0" rtlCol="0" anchor="t">
            <a:spAutoFit/>
          </a:bodyPr>
          <a:lstStyle/>
          <a:p>
            <a:pPr marL="0" lvl="0" indent="0">
              <a:lnSpc>
                <a:spcPts val="4200"/>
              </a:lnSpc>
              <a:spcBef>
                <a:spcPts val="420"/>
              </a:spcBef>
            </a:pPr>
            <a:r>
              <a:rPr lang="en-US" sz="2799" dirty="0" smtClean="0">
                <a:solidFill>
                  <a:srgbClr val="FFFFFF"/>
                </a:solidFill>
                <a:latin typeface="Open Sans"/>
              </a:rPr>
              <a:t>Some commonly used tags and their uses are discussed below,</a:t>
            </a:r>
            <a:endParaRPr lang="en-US" sz="2799" u="none" dirty="0">
              <a:solidFill>
                <a:srgbClr val="FFFFFF"/>
              </a:solidFill>
              <a:latin typeface="Open Sans"/>
            </a:endParaRPr>
          </a:p>
        </p:txBody>
      </p:sp>
      <p:sp>
        <p:nvSpPr>
          <p:cNvPr id="8" name="TextBox 10"/>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chemeClr val="bg1"/>
                </a:solidFill>
                <a:latin typeface="Open Sans"/>
              </a:rPr>
              <a:t>08</a:t>
            </a:r>
            <a:endParaRPr lang="en-US" sz="2100" spc="21" dirty="0">
              <a:solidFill>
                <a:schemeClr val="bg1"/>
              </a:solidFill>
              <a:latin typeface="Open San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7351" y="3086100"/>
            <a:ext cx="8815100" cy="4726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024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grpSp>
        <p:nvGrpSpPr>
          <p:cNvPr id="2" name="Group 2"/>
          <p:cNvGrpSpPr/>
          <p:nvPr/>
        </p:nvGrpSpPr>
        <p:grpSpPr>
          <a:xfrm rot="5400000">
            <a:off x="10842538" y="5067300"/>
            <a:ext cx="11530893" cy="152400"/>
            <a:chOff x="0" y="0"/>
            <a:chExt cx="9194800" cy="812800"/>
          </a:xfrm>
        </p:grpSpPr>
        <p:sp>
          <p:nvSpPr>
            <p:cNvPr id="3" name="Freeform 3"/>
            <p:cNvSpPr/>
            <p:nvPr/>
          </p:nvSpPr>
          <p:spPr>
            <a:xfrm>
              <a:off x="563107" y="304800"/>
              <a:ext cx="59258662" cy="203200"/>
            </a:xfrm>
            <a:custGeom>
              <a:avLst/>
              <a:gdLst/>
              <a:ahLst/>
              <a:cxnLst/>
              <a:rect l="l" t="t" r="r" b="b"/>
              <a:pathLst>
                <a:path w="59258662" h="203200">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000000">
                <a:alpha val="9804"/>
              </a:srgbClr>
            </a:solidFill>
          </p:spPr>
        </p:sp>
      </p:grpSp>
      <p:sp>
        <p:nvSpPr>
          <p:cNvPr id="7" name="TextBox 7"/>
          <p:cNvSpPr txBox="1"/>
          <p:nvPr/>
        </p:nvSpPr>
        <p:spPr>
          <a:xfrm>
            <a:off x="541142" y="277847"/>
            <a:ext cx="9296400" cy="3193182"/>
          </a:xfrm>
          <a:prstGeom prst="rect">
            <a:avLst/>
          </a:prstGeom>
        </p:spPr>
        <p:txBody>
          <a:bodyPr wrap="square" lIns="0" tIns="0" rIns="0" bIns="0" rtlCol="0" anchor="t">
            <a:spAutoFit/>
          </a:bodyPr>
          <a:lstStyle/>
          <a:p>
            <a:pPr marL="0" lvl="0" indent="0" algn="l">
              <a:lnSpc>
                <a:spcPts val="8280"/>
              </a:lnSpc>
            </a:pPr>
            <a:r>
              <a:rPr lang="en-US" sz="7200" spc="-93" dirty="0" smtClean="0">
                <a:solidFill>
                  <a:srgbClr val="FFC000"/>
                </a:solidFill>
                <a:latin typeface="Open Sans Bold"/>
              </a:rPr>
              <a:t>So, enough of theory, let’s get </a:t>
            </a:r>
            <a:r>
              <a:rPr lang="en-US" sz="7200" i="1" spc="-93" dirty="0" smtClean="0">
                <a:solidFill>
                  <a:schemeClr val="bg1"/>
                </a:solidFill>
                <a:latin typeface="Open Sans Bold"/>
              </a:rPr>
              <a:t>practical</a:t>
            </a:r>
            <a:r>
              <a:rPr lang="en-US" sz="7200" spc="-93" dirty="0" smtClean="0">
                <a:solidFill>
                  <a:srgbClr val="FFC000"/>
                </a:solidFill>
                <a:latin typeface="Open Sans Bold"/>
              </a:rPr>
              <a:t>.</a:t>
            </a:r>
            <a:endParaRPr lang="en-US" sz="7200" spc="-93" dirty="0">
              <a:solidFill>
                <a:srgbClr val="FFC000"/>
              </a:solidFill>
              <a:latin typeface="Open Sans Bold"/>
            </a:endParaRPr>
          </a:p>
        </p:txBody>
      </p:sp>
      <p:sp>
        <p:nvSpPr>
          <p:cNvPr id="10" name="TextBox 10"/>
          <p:cNvSpPr txBox="1"/>
          <p:nvPr/>
        </p:nvSpPr>
        <p:spPr>
          <a:xfrm>
            <a:off x="17169959" y="9220200"/>
            <a:ext cx="483481" cy="357989"/>
          </a:xfrm>
          <a:prstGeom prst="rect">
            <a:avLst/>
          </a:prstGeom>
        </p:spPr>
        <p:txBody>
          <a:bodyPr lIns="0" tIns="0" rIns="0" bIns="0" rtlCol="0" anchor="t">
            <a:spAutoFit/>
          </a:bodyPr>
          <a:lstStyle/>
          <a:p>
            <a:pPr marL="0" lvl="0" indent="0" algn="ctr">
              <a:lnSpc>
                <a:spcPts val="2940"/>
              </a:lnSpc>
              <a:spcBef>
                <a:spcPts val="294"/>
              </a:spcBef>
            </a:pPr>
            <a:r>
              <a:rPr lang="en-US" sz="2100" spc="21" dirty="0" smtClean="0">
                <a:solidFill>
                  <a:schemeClr val="bg1"/>
                </a:solidFill>
                <a:latin typeface="Open Sans"/>
              </a:rPr>
              <a:t>09</a:t>
            </a:r>
            <a:endParaRPr lang="en-US" sz="2100" spc="21" dirty="0">
              <a:solidFill>
                <a:schemeClr val="bg1"/>
              </a:solidFill>
              <a:latin typeface="Open Sans"/>
            </a:endParaRPr>
          </a:p>
        </p:txBody>
      </p:sp>
      <p:sp>
        <p:nvSpPr>
          <p:cNvPr id="13" name="TextBox 13"/>
          <p:cNvSpPr txBox="1"/>
          <p:nvPr/>
        </p:nvSpPr>
        <p:spPr>
          <a:xfrm>
            <a:off x="9837542" y="490171"/>
            <a:ext cx="5247262" cy="1646861"/>
          </a:xfrm>
          <a:prstGeom prst="rect">
            <a:avLst/>
          </a:prstGeom>
        </p:spPr>
        <p:txBody>
          <a:bodyPr lIns="0" tIns="0" rIns="0" bIns="0" rtlCol="0" anchor="t">
            <a:spAutoFit/>
          </a:bodyPr>
          <a:lstStyle/>
          <a:p>
            <a:pPr marL="0" lvl="0" indent="0">
              <a:lnSpc>
                <a:spcPts val="3150"/>
              </a:lnSpc>
              <a:spcBef>
                <a:spcPts val="315"/>
              </a:spcBef>
            </a:pPr>
            <a:r>
              <a:rPr lang="en-US" sz="3600" dirty="0" smtClean="0">
                <a:solidFill>
                  <a:srgbClr val="FFC000"/>
                </a:solidFill>
                <a:latin typeface="Open Sans Bold"/>
              </a:rPr>
              <a:t>STEP 1 :</a:t>
            </a:r>
          </a:p>
          <a:p>
            <a:pPr marL="0" lvl="0" indent="0">
              <a:lnSpc>
                <a:spcPts val="3150"/>
              </a:lnSpc>
              <a:spcBef>
                <a:spcPts val="315"/>
              </a:spcBef>
            </a:pPr>
            <a:r>
              <a:rPr lang="en-US" sz="2100" dirty="0" smtClean="0">
                <a:solidFill>
                  <a:srgbClr val="FFFFFF"/>
                </a:solidFill>
                <a:latin typeface="Open Sans Bold"/>
              </a:rPr>
              <a:t>Let us  create a new folder in our computer, inside which our project resides.</a:t>
            </a:r>
            <a:endParaRPr lang="en-US" sz="2100" dirty="0">
              <a:solidFill>
                <a:srgbClr val="FFFFFF"/>
              </a:solidFill>
              <a:latin typeface="Open Sans Bold"/>
            </a:endParaRPr>
          </a:p>
        </p:txBody>
      </p:sp>
      <p:sp>
        <p:nvSpPr>
          <p:cNvPr id="14" name="TextBox 13"/>
          <p:cNvSpPr txBox="1"/>
          <p:nvPr/>
        </p:nvSpPr>
        <p:spPr>
          <a:xfrm>
            <a:off x="1066800" y="4229100"/>
            <a:ext cx="5247262" cy="3359894"/>
          </a:xfrm>
          <a:prstGeom prst="rect">
            <a:avLst/>
          </a:prstGeom>
        </p:spPr>
        <p:txBody>
          <a:bodyPr lIns="0" tIns="0" rIns="0" bIns="0" rtlCol="0" anchor="t">
            <a:spAutoFit/>
          </a:bodyPr>
          <a:lstStyle/>
          <a:p>
            <a:pPr marL="0" lvl="0" indent="0">
              <a:lnSpc>
                <a:spcPts val="3150"/>
              </a:lnSpc>
              <a:spcBef>
                <a:spcPts val="315"/>
              </a:spcBef>
            </a:pPr>
            <a:r>
              <a:rPr lang="en-US" sz="2100" dirty="0" smtClean="0">
                <a:solidFill>
                  <a:srgbClr val="FFFFFF"/>
                </a:solidFill>
                <a:latin typeface="Open Sans Bold"/>
              </a:rPr>
              <a:t>The objective of this event, is to get you started on Web-development.</a:t>
            </a:r>
          </a:p>
          <a:p>
            <a:pPr marL="0" lvl="0" indent="0">
              <a:lnSpc>
                <a:spcPts val="3150"/>
              </a:lnSpc>
              <a:spcBef>
                <a:spcPts val="315"/>
              </a:spcBef>
            </a:pPr>
            <a:endParaRPr lang="en-US" sz="2100" dirty="0">
              <a:solidFill>
                <a:srgbClr val="FFFFFF"/>
              </a:solidFill>
              <a:latin typeface="Open Sans Bold"/>
            </a:endParaRPr>
          </a:p>
          <a:p>
            <a:pPr marL="0" lvl="0" indent="0">
              <a:lnSpc>
                <a:spcPts val="3150"/>
              </a:lnSpc>
              <a:spcBef>
                <a:spcPts val="315"/>
              </a:spcBef>
            </a:pPr>
            <a:r>
              <a:rPr lang="en-US" sz="2100" dirty="0" smtClean="0">
                <a:solidFill>
                  <a:srgbClr val="FFFFFF"/>
                </a:solidFill>
                <a:latin typeface="Open Sans Bold"/>
              </a:rPr>
              <a:t>We are going to create a simple static webpage. (Static means a webpage without any back-end and database). Let us make a website describing our country.</a:t>
            </a:r>
            <a:endParaRPr lang="en-US" sz="2100" dirty="0">
              <a:solidFill>
                <a:srgbClr val="FFFFFF"/>
              </a:solidFill>
              <a:latin typeface="Open Sans Bold"/>
            </a:endParaRPr>
          </a:p>
        </p:txBody>
      </p:sp>
      <p:sp>
        <p:nvSpPr>
          <p:cNvPr id="16" name="TextBox 13"/>
          <p:cNvSpPr txBox="1"/>
          <p:nvPr/>
        </p:nvSpPr>
        <p:spPr>
          <a:xfrm>
            <a:off x="9837542" y="2923386"/>
            <a:ext cx="5247262" cy="1269578"/>
          </a:xfrm>
          <a:prstGeom prst="rect">
            <a:avLst/>
          </a:prstGeom>
        </p:spPr>
        <p:txBody>
          <a:bodyPr lIns="0" tIns="0" rIns="0" bIns="0" rtlCol="0" anchor="t">
            <a:spAutoFit/>
          </a:bodyPr>
          <a:lstStyle/>
          <a:p>
            <a:pPr marL="0" lvl="0" indent="0">
              <a:lnSpc>
                <a:spcPts val="3150"/>
              </a:lnSpc>
              <a:spcBef>
                <a:spcPts val="315"/>
              </a:spcBef>
            </a:pPr>
            <a:r>
              <a:rPr lang="en-US" sz="3600" dirty="0" smtClean="0">
                <a:solidFill>
                  <a:srgbClr val="FFC000"/>
                </a:solidFill>
                <a:latin typeface="Open Sans Bold"/>
              </a:rPr>
              <a:t>STEP 2 :</a:t>
            </a:r>
          </a:p>
          <a:p>
            <a:pPr marL="0" lvl="0" indent="0">
              <a:lnSpc>
                <a:spcPts val="3150"/>
              </a:lnSpc>
              <a:spcBef>
                <a:spcPts val="315"/>
              </a:spcBef>
            </a:pPr>
            <a:r>
              <a:rPr lang="en-US" sz="2100" dirty="0" smtClean="0">
                <a:solidFill>
                  <a:srgbClr val="FFFFFF"/>
                </a:solidFill>
                <a:latin typeface="Open Sans Bold"/>
              </a:rPr>
              <a:t>Create an </a:t>
            </a:r>
            <a:r>
              <a:rPr lang="en-US" sz="2100" b="1" i="1" dirty="0" smtClean="0">
                <a:solidFill>
                  <a:srgbClr val="FFFFFF"/>
                </a:solidFill>
                <a:latin typeface="Open Sans Bold"/>
              </a:rPr>
              <a:t>index.html</a:t>
            </a:r>
            <a:r>
              <a:rPr lang="en-US" sz="2100" dirty="0" smtClean="0">
                <a:solidFill>
                  <a:srgbClr val="FFFFFF"/>
                </a:solidFill>
                <a:latin typeface="Open Sans Bold"/>
              </a:rPr>
              <a:t>, </a:t>
            </a:r>
            <a:r>
              <a:rPr lang="en-US" sz="2100" b="1" i="1" dirty="0" smtClean="0">
                <a:solidFill>
                  <a:srgbClr val="FFFFFF"/>
                </a:solidFill>
                <a:latin typeface="Open Sans Bold"/>
              </a:rPr>
              <a:t>style.css</a:t>
            </a:r>
            <a:r>
              <a:rPr lang="en-US" sz="2100" dirty="0" smtClean="0">
                <a:solidFill>
                  <a:srgbClr val="FFFFFF"/>
                </a:solidFill>
                <a:latin typeface="Open Sans Bold"/>
              </a:rPr>
              <a:t> and </a:t>
            </a:r>
            <a:r>
              <a:rPr lang="en-US" sz="2100" b="1" i="1" dirty="0" smtClean="0">
                <a:solidFill>
                  <a:srgbClr val="FFFFFF"/>
                </a:solidFill>
                <a:latin typeface="Open Sans Bold"/>
              </a:rPr>
              <a:t>script.js</a:t>
            </a:r>
            <a:r>
              <a:rPr lang="en-US" sz="2100" dirty="0" smtClean="0">
                <a:solidFill>
                  <a:srgbClr val="FFFFFF"/>
                </a:solidFill>
                <a:latin typeface="Open Sans Bold"/>
              </a:rPr>
              <a:t> files inside that folder.</a:t>
            </a:r>
            <a:endParaRPr lang="en-US" sz="2100" dirty="0">
              <a:solidFill>
                <a:srgbClr val="FFFFFF"/>
              </a:solidFill>
              <a:latin typeface="Open Sans Bold"/>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9126" y="4973875"/>
            <a:ext cx="6757909" cy="41024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795</Words>
  <Application>Microsoft Office PowerPoint</Application>
  <PresentationFormat>Custom</PresentationFormat>
  <Paragraphs>95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 Bold</vt:lpstr>
      <vt:lpstr>Calibri</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Purple and White Instructional Keynote Presentation</dc:title>
  <dc:creator>HP</dc:creator>
  <cp:lastModifiedBy>HP</cp:lastModifiedBy>
  <cp:revision>30</cp:revision>
  <dcterms:created xsi:type="dcterms:W3CDTF">2006-08-16T00:00:00Z</dcterms:created>
  <dcterms:modified xsi:type="dcterms:W3CDTF">2021-07-30T10:55:58Z</dcterms:modified>
  <dc:identifier>DAElgirMliM</dc:identifier>
</cp:coreProperties>
</file>