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igitalocean.com/community/tutorials/how-to-install-r-packages-using-devtools-on-ubuntu-18-04"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c7c788338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c7c788338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c9bb3ae5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c9bb3ae5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anyone forgets to add to their system path during the install, they can type “env” into their start search, select “Edit the system environment variables”, click “Environment Variables…” button under the “Advanced” tab, under “System Variables” section in the lower pane find and select the “Path” row and then click the edit button. From here, you can click the “New” button and type out the line mentioned in step 5, then click the “Move Up” button until this new line is right under the “C:\Rtools\bin;” line. Click OK to save the changes and everything should be good to go. You may need  to restart apps like rstudio for the changes to be updated.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c7c788338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c7c788338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c9bb3ae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c9bb3ae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c7c788338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c7c788338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 for installing devtools on ubuntu: </a:t>
            </a:r>
            <a:r>
              <a:rPr lang="en" u="sng">
                <a:solidFill>
                  <a:schemeClr val="hlink"/>
                </a:solidFill>
                <a:hlinkClick r:id="rId2"/>
              </a:rPr>
              <a:t>https://www.digitalocean.com/community/tutorials/how-to-install-r-packages-using-devtools-on-ubuntu-18-04</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c9bb3ae5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c9bb3ae5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c7c788338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c7c788338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c7c78833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c7c78833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c7c788338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c7c788338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c7c78833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c7c78833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c7c78833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c7c78833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c7c788338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c7c788338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c7c788338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c7c78833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c7c788338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c7c788338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c7c788338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c7c788338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c7c788338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c7c788338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latex-tutorial.com/installation/#Windows" TargetMode="External"/><Relationship Id="rId4" Type="http://schemas.openxmlformats.org/officeDocument/2006/relationships/hyperlink" Target="https://www.xm1math.net/texmaker/download.html" TargetMode="External"/><Relationship Id="rId11" Type="http://schemas.openxmlformats.org/officeDocument/2006/relationships/hyperlink" Target="https://github.com/Chris-Engelhardt/data_sci_guide" TargetMode="External"/><Relationship Id="rId10" Type="http://schemas.openxmlformats.org/officeDocument/2006/relationships/hyperlink" Target="https://developer.apple.com/xcode/" TargetMode="External"/><Relationship Id="rId12" Type="http://schemas.openxmlformats.org/officeDocument/2006/relationships/hyperlink" Target="https://github.com/kristineccles/Introduction_to_R" TargetMode="External"/><Relationship Id="rId9" Type="http://schemas.openxmlformats.org/officeDocument/2006/relationships/hyperlink" Target="https://cran.r-project.org/bin/windows/Rtools/" TargetMode="External"/><Relationship Id="rId5" Type="http://schemas.openxmlformats.org/officeDocument/2006/relationships/hyperlink" Target="https://www.r-project.org/" TargetMode="External"/><Relationship Id="rId6" Type="http://schemas.openxmlformats.org/officeDocument/2006/relationships/hyperlink" Target="https://rstudio.com/products/rstudio/download/" TargetMode="External"/><Relationship Id="rId7" Type="http://schemas.openxmlformats.org/officeDocument/2006/relationships/hyperlink" Target="https://happygitwithr.com/" TargetMode="External"/><Relationship Id="rId8" Type="http://schemas.openxmlformats.org/officeDocument/2006/relationships/hyperlink" Target="https://github.com/code-rladies/code-rladies-resourc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latex-tutorial.com/installation/#Window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xm1math.net/texmaker/download.html" TargetMode="External"/><Relationship Id="rId4" Type="http://schemas.openxmlformats.org/officeDocument/2006/relationships/image" Target="../media/image5.png"/><Relationship Id="rId5" Type="http://schemas.openxmlformats.org/officeDocument/2006/relationships/hyperlink" Target="https://miktex.org/download" TargetMode="External"/><Relationship Id="rId6" Type="http://schemas.openxmlformats.org/officeDocument/2006/relationships/hyperlink" Target="https://tug.org/mactex/mactex-download.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r-project.org/" TargetMode="External"/><Relationship Id="rId4" Type="http://schemas.openxmlformats.org/officeDocument/2006/relationships/image" Target="../media/image8.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happygitwithr.com/" TargetMode="Externa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code-rladies/code-rladies-resources"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Code-RLadies</a:t>
            </a:r>
            <a:endParaRPr sz="4000"/>
          </a:p>
          <a:p>
            <a:pPr indent="0" lvl="0" marL="0" rtl="0" algn="l">
              <a:spcBef>
                <a:spcPts val="0"/>
              </a:spcBef>
              <a:spcAft>
                <a:spcPts val="0"/>
              </a:spcAft>
              <a:buNone/>
            </a:pPr>
            <a:r>
              <a:t/>
            </a:r>
            <a:endParaRPr sz="4000"/>
          </a:p>
          <a:p>
            <a:pPr indent="0" lvl="0" marL="0" rtl="0" algn="l">
              <a:spcBef>
                <a:spcPts val="0"/>
              </a:spcBef>
              <a:spcAft>
                <a:spcPts val="0"/>
              </a:spcAft>
              <a:buNone/>
            </a:pPr>
            <a:r>
              <a:rPr lang="en" sz="4000"/>
              <a:t>Getting R Installed &amp; Working!</a:t>
            </a:r>
            <a:endParaRPr sz="4000"/>
          </a:p>
        </p:txBody>
      </p:sp>
      <p:sp>
        <p:nvSpPr>
          <p:cNvPr id="87" name="Google Shape;87;p13"/>
          <p:cNvSpPr txBox="1"/>
          <p:nvPr>
            <p:ph idx="1" type="subTitle"/>
          </p:nvPr>
        </p:nvSpPr>
        <p:spPr>
          <a:xfrm>
            <a:off x="847927" y="359115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Raleway"/>
                <a:ea typeface="Raleway"/>
                <a:cs typeface="Raleway"/>
                <a:sym typeface="Raleway"/>
              </a:rPr>
              <a:t>January Meeting</a:t>
            </a:r>
            <a:endParaRPr/>
          </a:p>
        </p:txBody>
      </p:sp>
      <p:sp>
        <p:nvSpPr>
          <p:cNvPr id="88" name="Google Shape;88;p13"/>
          <p:cNvSpPr txBox="1"/>
          <p:nvPr>
            <p:ph idx="1" type="subTitle"/>
          </p:nvPr>
        </p:nvSpPr>
        <p:spPr>
          <a:xfrm>
            <a:off x="847927" y="395835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Raleway"/>
                <a:ea typeface="Raleway"/>
                <a:cs typeface="Raleway"/>
                <a:sym typeface="Raleway"/>
              </a:rPr>
              <a:t>Jan 21, 2020</a:t>
            </a:r>
            <a:endParaRPr b="1">
              <a:solidFill>
                <a:schemeClr val="dk2"/>
              </a:solidFill>
              <a:latin typeface="Raleway"/>
              <a:ea typeface="Raleway"/>
              <a:cs typeface="Raleway"/>
              <a:sym typeface="Raleway"/>
            </a:endParaRPr>
          </a:p>
          <a:p>
            <a:pPr indent="0" lvl="0" marL="0" rtl="0" algn="l">
              <a:spcBef>
                <a:spcPts val="0"/>
              </a:spcBef>
              <a:spcAft>
                <a:spcPts val="0"/>
              </a:spcAft>
              <a:buNone/>
            </a:pPr>
            <a:r>
              <a:t/>
            </a:r>
            <a:endParaRPr/>
          </a:p>
        </p:txBody>
      </p:sp>
      <p:pic>
        <p:nvPicPr>
          <p:cNvPr id="89" name="Google Shape;89;p13"/>
          <p:cNvPicPr preferRelativeResize="0"/>
          <p:nvPr/>
        </p:nvPicPr>
        <p:blipFill>
          <a:blip r:embed="rId3">
            <a:alphaModFix/>
          </a:blip>
          <a:stretch>
            <a:fillRect/>
          </a:stretch>
        </p:blipFill>
        <p:spPr>
          <a:xfrm>
            <a:off x="6963500" y="0"/>
            <a:ext cx="2180499" cy="21804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RTools, Xcode, &amp; Other Development Tools </a:t>
            </a:r>
            <a:endParaRPr/>
          </a:p>
        </p:txBody>
      </p:sp>
      <p:sp>
        <p:nvSpPr>
          <p:cNvPr id="148" name="Google Shape;148;p22"/>
          <p:cNvSpPr txBox="1"/>
          <p:nvPr>
            <p:ph idx="1" type="body"/>
          </p:nvPr>
        </p:nvSpPr>
        <p:spPr>
          <a:xfrm>
            <a:off x="462575" y="1933950"/>
            <a:ext cx="5545500" cy="28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RTools is a collection of tools necessary for building R packages (you don’t need it for all packages, but there are some really cool ones you can only install if you have Rtools!)</a:t>
            </a:r>
            <a:endParaRPr/>
          </a:p>
          <a:p>
            <a:pPr indent="0" lvl="0" marL="0" rtl="0" algn="l">
              <a:spcBef>
                <a:spcPts val="1600"/>
              </a:spcBef>
              <a:spcAft>
                <a:spcPts val="0"/>
              </a:spcAft>
              <a:buNone/>
            </a:pPr>
            <a:r>
              <a:rPr lang="en"/>
              <a:t>For Windows:</a:t>
            </a:r>
            <a:endParaRPr/>
          </a:p>
          <a:p>
            <a:pPr indent="-311150" lvl="0" marL="457200" rtl="0" algn="l">
              <a:spcBef>
                <a:spcPts val="0"/>
              </a:spcBef>
              <a:spcAft>
                <a:spcPts val="0"/>
              </a:spcAft>
              <a:buSzPts val="1300"/>
              <a:buAutoNum type="arabicPeriod"/>
            </a:pPr>
            <a:r>
              <a:rPr lang="en"/>
              <a:t>Google “rtools install” and select “Rtools - CRAN - R” It should be the first option</a:t>
            </a:r>
            <a:endParaRPr/>
          </a:p>
          <a:p>
            <a:pPr indent="-311150" lvl="0" marL="457200" rtl="0" algn="l">
              <a:spcBef>
                <a:spcPts val="0"/>
              </a:spcBef>
              <a:spcAft>
                <a:spcPts val="0"/>
              </a:spcAft>
              <a:buSzPts val="1300"/>
              <a:buAutoNum type="arabicPeriod"/>
            </a:pPr>
            <a:r>
              <a:rPr lang="en"/>
              <a:t>Click on “RTools35.exe” This is the recommended option and will be the second on the list</a:t>
            </a:r>
            <a:endParaRPr/>
          </a:p>
          <a:p>
            <a:pPr indent="-311150" lvl="0" marL="457200" rtl="0" algn="l">
              <a:spcBef>
                <a:spcPts val="0"/>
              </a:spcBef>
              <a:spcAft>
                <a:spcPts val="0"/>
              </a:spcAft>
              <a:buSzPts val="1300"/>
              <a:buAutoNum type="arabicPeriod"/>
            </a:pPr>
            <a:r>
              <a:rPr lang="en"/>
              <a:t>When you go through the installer for Rtools, be sure to select “Add rtools to system PATH” on the Select Additional Tasks page</a:t>
            </a:r>
            <a:endParaRPr/>
          </a:p>
        </p:txBody>
      </p:sp>
      <p:pic>
        <p:nvPicPr>
          <p:cNvPr id="149" name="Google Shape;149;p22"/>
          <p:cNvPicPr preferRelativeResize="0"/>
          <p:nvPr/>
        </p:nvPicPr>
        <p:blipFill>
          <a:blip r:embed="rId3">
            <a:alphaModFix/>
          </a:blip>
          <a:stretch>
            <a:fillRect/>
          </a:stretch>
        </p:blipFill>
        <p:spPr>
          <a:xfrm>
            <a:off x="6008075" y="2074850"/>
            <a:ext cx="3039600" cy="2485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RTools, Xcode, &amp; Other Development Tools</a:t>
            </a:r>
            <a:endParaRPr/>
          </a:p>
        </p:txBody>
      </p:sp>
      <p:sp>
        <p:nvSpPr>
          <p:cNvPr id="155" name="Google Shape;155;p23"/>
          <p:cNvSpPr txBox="1"/>
          <p:nvPr>
            <p:ph idx="1" type="body"/>
          </p:nvPr>
        </p:nvSpPr>
        <p:spPr>
          <a:xfrm>
            <a:off x="729450" y="2078875"/>
            <a:ext cx="4916400" cy="2546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startAt="4"/>
            </a:pPr>
            <a:r>
              <a:rPr lang="en"/>
              <a:t>Put your cursor at the end of the first line of the system path and hit your enter key so you can start a new line</a:t>
            </a:r>
            <a:endParaRPr/>
          </a:p>
          <a:p>
            <a:pPr indent="-311150" lvl="0" marL="457200" rtl="0" algn="l">
              <a:spcBef>
                <a:spcPts val="0"/>
              </a:spcBef>
              <a:spcAft>
                <a:spcPts val="0"/>
              </a:spcAft>
              <a:buSzPts val="1300"/>
              <a:buAutoNum type="arabicPeriod" startAt="4"/>
            </a:pPr>
            <a:r>
              <a:rPr lang="en"/>
              <a:t>For the new line, type “C:\Rtools\mingw_32\bin;”</a:t>
            </a:r>
            <a:endParaRPr/>
          </a:p>
          <a:p>
            <a:pPr indent="-311150" lvl="0" marL="457200" rtl="0" algn="l">
              <a:spcBef>
                <a:spcPts val="0"/>
              </a:spcBef>
              <a:spcAft>
                <a:spcPts val="0"/>
              </a:spcAft>
              <a:buSzPts val="1300"/>
              <a:buAutoNum type="arabicPeriod" startAt="4"/>
            </a:pPr>
            <a:r>
              <a:rPr lang="en"/>
              <a:t>After you’ve added this additional line to the system path, hit next and continue with the installation</a:t>
            </a:r>
            <a:endParaRPr/>
          </a:p>
          <a:p>
            <a:pPr indent="-311150" lvl="0" marL="457200" rtl="0" algn="l">
              <a:spcBef>
                <a:spcPts val="0"/>
              </a:spcBef>
              <a:spcAft>
                <a:spcPts val="0"/>
              </a:spcAft>
              <a:buSzPts val="1300"/>
              <a:buAutoNum type="arabicPeriod" startAt="4"/>
            </a:pPr>
            <a:r>
              <a:rPr lang="en"/>
              <a:t>When it’s done installing, you can double check that the system path is correct by opening RStudio and typing “sys.getenv(“PATH”)” into the console and hitting enter. You should see “C:\\Rtools\\bin; C:\\Rtools\\mingw_32\\bin;” in the output</a:t>
            </a:r>
            <a:endParaRPr/>
          </a:p>
        </p:txBody>
      </p:sp>
      <p:pic>
        <p:nvPicPr>
          <p:cNvPr id="156" name="Google Shape;156;p23"/>
          <p:cNvPicPr preferRelativeResize="0"/>
          <p:nvPr/>
        </p:nvPicPr>
        <p:blipFill>
          <a:blip r:embed="rId3">
            <a:alphaModFix/>
          </a:blip>
          <a:stretch>
            <a:fillRect/>
          </a:stretch>
        </p:blipFill>
        <p:spPr>
          <a:xfrm>
            <a:off x="5778925" y="2078872"/>
            <a:ext cx="3113776" cy="2546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RTools, Xcode, &amp; Other Development Tools</a:t>
            </a:r>
            <a:endParaRPr/>
          </a:p>
        </p:txBody>
      </p:sp>
      <p:sp>
        <p:nvSpPr>
          <p:cNvPr id="162" name="Google Shape;162;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Xcode is an integrated development environment (IDE) for macOS containing a suite of software development tools </a:t>
            </a:r>
            <a:endParaRPr/>
          </a:p>
          <a:p>
            <a:pPr indent="0" lvl="0" marL="0" rtl="0" algn="l">
              <a:spcBef>
                <a:spcPts val="1600"/>
              </a:spcBef>
              <a:spcAft>
                <a:spcPts val="0"/>
              </a:spcAft>
              <a:buNone/>
            </a:pPr>
            <a:r>
              <a:rPr lang="en"/>
              <a:t>For mac:</a:t>
            </a:r>
            <a:endParaRPr/>
          </a:p>
          <a:p>
            <a:pPr indent="-311150" lvl="0" marL="457200" rtl="0" algn="l">
              <a:spcBef>
                <a:spcPts val="0"/>
              </a:spcBef>
              <a:spcAft>
                <a:spcPts val="0"/>
              </a:spcAft>
              <a:buSzPts val="1300"/>
              <a:buAutoNum type="arabicPeriod"/>
            </a:pPr>
            <a:r>
              <a:rPr lang="en"/>
              <a:t>Goodle “install xcode” and “go to download” for Xcode. This should be the first option</a:t>
            </a:r>
            <a:endParaRPr/>
          </a:p>
          <a:p>
            <a:pPr indent="-311150" lvl="0" marL="457200" rtl="0" algn="l">
              <a:spcBef>
                <a:spcPts val="0"/>
              </a:spcBef>
              <a:spcAft>
                <a:spcPts val="0"/>
              </a:spcAft>
              <a:buSzPts val="1300"/>
              <a:buAutoNum type="arabicPeriod"/>
            </a:pPr>
            <a:r>
              <a:rPr lang="en"/>
              <a:t>You should be able to install it from here like you would any other app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RTools, Xcode, &amp; Other Development Tools</a:t>
            </a:r>
            <a:endParaRPr/>
          </a:p>
        </p:txBody>
      </p:sp>
      <p:sp>
        <p:nvSpPr>
          <p:cNvPr id="168" name="Google Shape;168;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installing Rtools or Xcode, install devtools.</a:t>
            </a:r>
            <a:endParaRPr/>
          </a:p>
          <a:p>
            <a:pPr indent="0" lvl="0" marL="0" rtl="0" algn="l">
              <a:spcBef>
                <a:spcPts val="1600"/>
              </a:spcBef>
              <a:spcAft>
                <a:spcPts val="0"/>
              </a:spcAft>
              <a:buNone/>
            </a:pPr>
            <a:r>
              <a:rPr lang="en"/>
              <a:t>Pull up RStudio and type the following into the console (lower left pane): </a:t>
            </a:r>
            <a:r>
              <a:rPr lang="en" sz="1200">
                <a:solidFill>
                  <a:srgbClr val="3A3A3A"/>
                </a:solidFill>
                <a:latin typeface="Courier New"/>
                <a:ea typeface="Courier New"/>
                <a:cs typeface="Courier New"/>
                <a:sym typeface="Courier New"/>
              </a:rPr>
              <a:t>install.packages("devtools")</a:t>
            </a:r>
            <a:endParaRPr sz="1200"/>
          </a:p>
          <a:p>
            <a:pPr indent="0" lvl="0" marL="0" rtl="0" algn="l">
              <a:spcBef>
                <a:spcPts val="1600"/>
              </a:spcBef>
              <a:spcAft>
                <a:spcPts val="1600"/>
              </a:spcAft>
              <a:buNone/>
            </a:pPr>
            <a:r>
              <a:rPr lang="en"/>
              <a:t>Another option is to click on the “Packages” tab in the lower right pane, click on “Install”, type “devtools” into the box for packages, and click the install button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RTools, Xcode, &amp; Other Development Tools</a:t>
            </a:r>
            <a:endParaRPr/>
          </a:p>
        </p:txBody>
      </p:sp>
      <p:sp>
        <p:nvSpPr>
          <p:cNvPr id="174" name="Google Shape;174;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are using linux, you’ll have to install a compiler and various development libraries that very depending on what flavor of linux you use. The example is for ubuntu. If you are using a different flavor, let us know, and we’ll help you figure it out!</a:t>
            </a:r>
            <a:endParaRPr/>
          </a:p>
          <a:p>
            <a:pPr indent="0" lvl="0" marL="0" rtl="0" algn="l">
              <a:lnSpc>
                <a:spcPct val="100000"/>
              </a:lnSpc>
              <a:spcBef>
                <a:spcPts val="1600"/>
              </a:spcBef>
              <a:spcAft>
                <a:spcPts val="0"/>
              </a:spcAft>
              <a:buNone/>
            </a:pPr>
            <a:r>
              <a:rPr lang="en"/>
              <a:t>For ubuntu:</a:t>
            </a:r>
            <a:endParaRPr/>
          </a:p>
          <a:p>
            <a:pPr indent="-311150" lvl="0" marL="457200" rtl="0" algn="l">
              <a:lnSpc>
                <a:spcPct val="100000"/>
              </a:lnSpc>
              <a:spcBef>
                <a:spcPts val="0"/>
              </a:spcBef>
              <a:spcAft>
                <a:spcPts val="0"/>
              </a:spcAft>
              <a:buSzPts val="1300"/>
              <a:buAutoNum type="arabicPeriod"/>
            </a:pPr>
            <a:r>
              <a:rPr lang="en"/>
              <a:t>Install system dependencies for devtools:</a:t>
            </a:r>
            <a:r>
              <a:rPr lang="en" sz="1200"/>
              <a:t> </a:t>
            </a:r>
            <a:r>
              <a:rPr lang="en" sz="1200">
                <a:solidFill>
                  <a:srgbClr val="323232"/>
                </a:solidFill>
                <a:latin typeface="Courier New"/>
                <a:ea typeface="Courier New"/>
                <a:cs typeface="Courier New"/>
                <a:sym typeface="Courier New"/>
              </a:rPr>
              <a:t>sudo apt install build-essential libcurl4-gnutls-dev libxml2-dev libssl-dev</a:t>
            </a:r>
            <a:endParaRPr sz="1200"/>
          </a:p>
          <a:p>
            <a:pPr indent="-311150" lvl="0" marL="457200" rtl="0" algn="l">
              <a:spcBef>
                <a:spcPts val="0"/>
              </a:spcBef>
              <a:spcAft>
                <a:spcPts val="0"/>
              </a:spcAft>
              <a:buSzPts val="1300"/>
              <a:buAutoNum type="arabicPeriod"/>
            </a:pPr>
            <a:r>
              <a:rPr lang="en"/>
              <a:t>Enter R’s shell as root to make devtools available system-wide:</a:t>
            </a:r>
            <a:r>
              <a:rPr lang="en" sz="1200"/>
              <a:t> </a:t>
            </a:r>
            <a:r>
              <a:rPr lang="en" sz="1200">
                <a:solidFill>
                  <a:srgbClr val="323232"/>
                </a:solidFill>
                <a:latin typeface="Courier New"/>
                <a:ea typeface="Courier New"/>
                <a:cs typeface="Courier New"/>
                <a:sym typeface="Courier New"/>
              </a:rPr>
              <a:t>sudo -i R</a:t>
            </a:r>
            <a:endParaRPr sz="1200"/>
          </a:p>
          <a:p>
            <a:pPr indent="-311150" lvl="0" marL="457200" rtl="0" algn="l">
              <a:spcBef>
                <a:spcPts val="0"/>
              </a:spcBef>
              <a:spcAft>
                <a:spcPts val="0"/>
              </a:spcAft>
              <a:buSzPts val="1300"/>
              <a:buAutoNum type="arabicPeriod"/>
            </a:pPr>
            <a:r>
              <a:rPr lang="en"/>
              <a:t>Install devtools: </a:t>
            </a:r>
            <a:r>
              <a:rPr lang="en" sz="1200">
                <a:solidFill>
                  <a:srgbClr val="323232"/>
                </a:solidFill>
                <a:latin typeface="Courier New"/>
                <a:ea typeface="Courier New"/>
                <a:cs typeface="Courier New"/>
                <a:sym typeface="Courier New"/>
              </a:rPr>
              <a:t>install.packages('devtools')</a:t>
            </a:r>
            <a:endParaRPr sz="1200">
              <a:solidFill>
                <a:srgbClr val="323232"/>
              </a:solidFill>
              <a:latin typeface="Courier New"/>
              <a:ea typeface="Courier New"/>
              <a:cs typeface="Courier New"/>
              <a:sym typeface="Courier New"/>
            </a:endParaRPr>
          </a:p>
          <a:p>
            <a:pPr indent="-311150" lvl="0" marL="457200" rtl="0" algn="l">
              <a:spcBef>
                <a:spcPts val="0"/>
              </a:spcBef>
              <a:spcAft>
                <a:spcPts val="0"/>
              </a:spcAft>
              <a:buSzPts val="1300"/>
              <a:buAutoNum type="arabicPeriod"/>
            </a:pPr>
            <a:r>
              <a:rPr lang="en"/>
              <a:t>When it’s finished, you should see:  </a:t>
            </a:r>
            <a:endParaRPr/>
          </a:p>
        </p:txBody>
      </p:sp>
      <p:pic>
        <p:nvPicPr>
          <p:cNvPr id="175" name="Google Shape;175;p26"/>
          <p:cNvPicPr preferRelativeResize="0"/>
          <p:nvPr/>
        </p:nvPicPr>
        <p:blipFill>
          <a:blip r:embed="rId3">
            <a:alphaModFix/>
          </a:blip>
          <a:stretch>
            <a:fillRect/>
          </a:stretch>
        </p:blipFill>
        <p:spPr>
          <a:xfrm>
            <a:off x="3826350" y="4140250"/>
            <a:ext cx="3410775" cy="932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RTools, Xcode, &amp; Other Development Tools</a:t>
            </a:r>
            <a:endParaRPr/>
          </a:p>
        </p:txBody>
      </p:sp>
      <p:sp>
        <p:nvSpPr>
          <p:cNvPr id="181" name="Google Shape;181;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Once you have all installed devtools on your respective operating systems, load the devtools library by typing and entering “library(devtools)” into your console</a:t>
            </a:r>
            <a:endParaRPr/>
          </a:p>
          <a:p>
            <a:pPr indent="0" lvl="0" marL="0" rtl="0" algn="l">
              <a:lnSpc>
                <a:spcPct val="100000"/>
              </a:lnSpc>
              <a:spcBef>
                <a:spcPts val="1600"/>
              </a:spcBef>
              <a:spcAft>
                <a:spcPts val="0"/>
              </a:spcAft>
              <a:buNone/>
            </a:pPr>
            <a:r>
              <a:t/>
            </a:r>
            <a:endParaRPr/>
          </a:p>
          <a:p>
            <a:pPr indent="-311150" lvl="0" marL="457200" rtl="0" algn="l">
              <a:spcBef>
                <a:spcPts val="0"/>
              </a:spcBef>
              <a:spcAft>
                <a:spcPts val="0"/>
              </a:spcAft>
              <a:buSzPts val="1300"/>
              <a:buChar char="●"/>
            </a:pPr>
            <a:r>
              <a:rPr lang="en"/>
              <a:t>Windows people: After loading devtools, type “find_rtools()” into the console and it should return TRUE if your Rtools installation worked properly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Done Installing!!!</a:t>
            </a:r>
            <a:endParaRPr/>
          </a:p>
        </p:txBody>
      </p:sp>
      <p:sp>
        <p:nvSpPr>
          <p:cNvPr id="187" name="Google Shape;187;p28"/>
          <p:cNvSpPr txBox="1"/>
          <p:nvPr>
            <p:ph idx="1" type="body"/>
          </p:nvPr>
        </p:nvSpPr>
        <p:spPr>
          <a:xfrm>
            <a:off x="729450" y="1853850"/>
            <a:ext cx="7688700" cy="24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Now to play around a little!</a:t>
            </a:r>
            <a:endParaRPr sz="1800"/>
          </a:p>
          <a:p>
            <a:pPr indent="-342900" lvl="0" marL="457200" rtl="0" algn="l">
              <a:spcBef>
                <a:spcPts val="1600"/>
              </a:spcBef>
              <a:spcAft>
                <a:spcPts val="0"/>
              </a:spcAft>
              <a:buSzPts val="1800"/>
              <a:buAutoNum type="arabicPeriod"/>
            </a:pPr>
            <a:r>
              <a:rPr lang="en" sz="1800"/>
              <a:t>Change the color and window setup!</a:t>
            </a:r>
            <a:endParaRPr sz="1800"/>
          </a:p>
          <a:p>
            <a:pPr indent="-342900" lvl="1" marL="914400" rtl="0" algn="l">
              <a:spcBef>
                <a:spcPts val="0"/>
              </a:spcBef>
              <a:spcAft>
                <a:spcPts val="0"/>
              </a:spcAft>
              <a:buSzPts val="1800"/>
              <a:buAutoNum type="alphaLcPeriod"/>
            </a:pPr>
            <a:r>
              <a:rPr lang="en" sz="1800"/>
              <a:t>Tools → Global Options</a:t>
            </a:r>
            <a:endParaRPr sz="1800"/>
          </a:p>
          <a:p>
            <a:pPr indent="-342900" lvl="1" marL="914400" rtl="0" algn="l">
              <a:spcBef>
                <a:spcPts val="0"/>
              </a:spcBef>
              <a:spcAft>
                <a:spcPts val="0"/>
              </a:spcAft>
              <a:buSzPts val="1800"/>
              <a:buAutoNum type="alphaLcPeriod"/>
            </a:pPr>
            <a:r>
              <a:rPr lang="en" sz="1800"/>
              <a:t>Appearance</a:t>
            </a:r>
            <a:r>
              <a:rPr lang="en" sz="1800"/>
              <a:t> and Pane Options</a:t>
            </a:r>
            <a:endParaRPr sz="1800"/>
          </a:p>
          <a:p>
            <a:pPr indent="-342900" lvl="0" marL="457200" rtl="0" algn="l">
              <a:spcBef>
                <a:spcPts val="0"/>
              </a:spcBef>
              <a:spcAft>
                <a:spcPts val="0"/>
              </a:spcAft>
              <a:buSzPts val="1800"/>
              <a:buAutoNum type="arabicPeriod"/>
            </a:pPr>
            <a:r>
              <a:rPr lang="en" sz="1800"/>
              <a:t>Let’s add a fun start up message! </a:t>
            </a:r>
            <a:endParaRPr sz="1800"/>
          </a:p>
          <a:p>
            <a:pPr indent="-342900" lvl="1" marL="914400" rtl="0" algn="l">
              <a:spcBef>
                <a:spcPts val="0"/>
              </a:spcBef>
              <a:spcAft>
                <a:spcPts val="0"/>
              </a:spcAft>
              <a:buSzPts val="1800"/>
              <a:buAutoNum type="alphaLcPeriod"/>
            </a:pPr>
            <a:r>
              <a:rPr lang="en" sz="1800"/>
              <a:t>You need the </a:t>
            </a:r>
            <a:r>
              <a:rPr lang="en" sz="1800">
                <a:latin typeface="Courier New"/>
                <a:ea typeface="Courier New"/>
                <a:cs typeface="Courier New"/>
                <a:sym typeface="Courier New"/>
              </a:rPr>
              <a:t>usethis </a:t>
            </a:r>
            <a:r>
              <a:rPr lang="en" sz="1800"/>
              <a:t>package for easy access</a:t>
            </a:r>
            <a:endParaRPr sz="1800"/>
          </a:p>
          <a:p>
            <a:pPr indent="-342900" lvl="0" marL="457200" rtl="0" algn="l">
              <a:spcBef>
                <a:spcPts val="0"/>
              </a:spcBef>
              <a:spcAft>
                <a:spcPts val="0"/>
              </a:spcAft>
              <a:buSzPts val="1800"/>
              <a:buAutoNum type="arabicPeriod"/>
            </a:pPr>
            <a:r>
              <a:rPr lang="en" sz="1800"/>
              <a:t>All the shortcuts!</a:t>
            </a:r>
            <a:endParaRPr sz="1800"/>
          </a:p>
          <a:p>
            <a:pPr indent="-342900" lvl="1" marL="914400" rtl="0" algn="l">
              <a:spcBef>
                <a:spcPts val="0"/>
              </a:spcBef>
              <a:spcAft>
                <a:spcPts val="0"/>
              </a:spcAft>
              <a:buSzPts val="1800"/>
              <a:buAutoNum type="alphaLcPeriod"/>
            </a:pPr>
            <a:r>
              <a:rPr lang="en" sz="1800"/>
              <a:t>Press </a:t>
            </a:r>
            <a:r>
              <a:rPr lang="en" sz="1800">
                <a:latin typeface="Courier New"/>
                <a:ea typeface="Courier New"/>
                <a:cs typeface="Courier New"/>
                <a:sym typeface="Courier New"/>
              </a:rPr>
              <a:t>Alt + Shift + K</a:t>
            </a:r>
            <a:endParaRPr sz="1800">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Website Collection</a:t>
            </a:r>
            <a:endParaRPr/>
          </a:p>
        </p:txBody>
      </p:sp>
      <p:sp>
        <p:nvSpPr>
          <p:cNvPr id="193" name="Google Shape;193;p29"/>
          <p:cNvSpPr txBox="1"/>
          <p:nvPr>
            <p:ph idx="1" type="body"/>
          </p:nvPr>
        </p:nvSpPr>
        <p:spPr>
          <a:xfrm>
            <a:off x="729450" y="1853850"/>
            <a:ext cx="8223600" cy="2486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LaTeX: </a:t>
            </a:r>
            <a:r>
              <a:rPr lang="en" sz="1400" u="sng">
                <a:solidFill>
                  <a:schemeClr val="accent5"/>
                </a:solidFill>
                <a:hlinkClick r:id="rId3"/>
              </a:rPr>
              <a:t>https://www.latex-tutorial.com/installation/</a:t>
            </a:r>
            <a:r>
              <a:rPr lang="en" sz="1400"/>
              <a:t>; </a:t>
            </a:r>
            <a:r>
              <a:rPr lang="en" sz="1400" u="sng">
                <a:solidFill>
                  <a:schemeClr val="accent5"/>
                </a:solidFill>
                <a:hlinkClick r:id="rId4"/>
              </a:rPr>
              <a:t>https://www.xm1math.net/texmaker/download.html</a:t>
            </a:r>
            <a:endParaRPr sz="1400"/>
          </a:p>
          <a:p>
            <a:pPr indent="0" lvl="0" marL="0" rtl="0" algn="l">
              <a:lnSpc>
                <a:spcPct val="100000"/>
              </a:lnSpc>
              <a:spcBef>
                <a:spcPts val="1600"/>
              </a:spcBef>
              <a:spcAft>
                <a:spcPts val="0"/>
              </a:spcAft>
              <a:buNone/>
            </a:pPr>
            <a:r>
              <a:rPr lang="en" sz="1400"/>
              <a:t>R: </a:t>
            </a:r>
            <a:r>
              <a:rPr lang="en" sz="1400" u="sng">
                <a:solidFill>
                  <a:schemeClr val="hlink"/>
                </a:solidFill>
                <a:hlinkClick r:id="rId5"/>
              </a:rPr>
              <a:t>https://www.r-project.org/</a:t>
            </a:r>
            <a:endParaRPr sz="1400"/>
          </a:p>
          <a:p>
            <a:pPr indent="0" lvl="0" marL="0" rtl="0" algn="l">
              <a:lnSpc>
                <a:spcPct val="100000"/>
              </a:lnSpc>
              <a:spcBef>
                <a:spcPts val="1600"/>
              </a:spcBef>
              <a:spcAft>
                <a:spcPts val="0"/>
              </a:spcAft>
              <a:buNone/>
            </a:pPr>
            <a:r>
              <a:rPr lang="en" sz="1400"/>
              <a:t>RStudio: </a:t>
            </a:r>
            <a:r>
              <a:rPr lang="en" sz="1400" u="sng">
                <a:solidFill>
                  <a:schemeClr val="hlink"/>
                </a:solidFill>
                <a:hlinkClick r:id="rId6"/>
              </a:rPr>
              <a:t>https://rstudio.com/products/rstudio/download/</a:t>
            </a:r>
            <a:endParaRPr sz="1400"/>
          </a:p>
          <a:p>
            <a:pPr indent="0" lvl="0" marL="0" rtl="0" algn="l">
              <a:lnSpc>
                <a:spcPct val="100000"/>
              </a:lnSpc>
              <a:spcBef>
                <a:spcPts val="1600"/>
              </a:spcBef>
              <a:spcAft>
                <a:spcPts val="0"/>
              </a:spcAft>
              <a:buNone/>
            </a:pPr>
            <a:r>
              <a:rPr lang="en" sz="1400"/>
              <a:t>Git: </a:t>
            </a:r>
            <a:r>
              <a:rPr lang="en" sz="1400" u="sng">
                <a:solidFill>
                  <a:schemeClr val="accent5"/>
                </a:solidFill>
                <a:hlinkClick r:id="rId7"/>
              </a:rPr>
              <a:t>https://happygitwithr.com/</a:t>
            </a:r>
            <a:r>
              <a:rPr lang="en" sz="1400"/>
              <a:t>; </a:t>
            </a:r>
            <a:r>
              <a:rPr lang="en" sz="1400" u="sng">
                <a:solidFill>
                  <a:schemeClr val="accent5"/>
                </a:solidFill>
                <a:hlinkClick r:id="rId8"/>
              </a:rPr>
              <a:t>https://github.com/code-rladies/; https://github.com/code-rladies/code-rladies-resources</a:t>
            </a:r>
            <a:endParaRPr sz="1400">
              <a:solidFill>
                <a:srgbClr val="333333"/>
              </a:solidFill>
              <a:highlight>
                <a:srgbClr val="FFFFFF"/>
              </a:highlight>
            </a:endParaRPr>
          </a:p>
          <a:p>
            <a:pPr indent="0" lvl="0" marL="0" rtl="0" algn="l">
              <a:lnSpc>
                <a:spcPct val="100000"/>
              </a:lnSpc>
              <a:spcBef>
                <a:spcPts val="1600"/>
              </a:spcBef>
              <a:spcAft>
                <a:spcPts val="0"/>
              </a:spcAft>
              <a:buNone/>
            </a:pPr>
            <a:r>
              <a:rPr lang="en" sz="1400">
                <a:solidFill>
                  <a:srgbClr val="333333"/>
                </a:solidFill>
                <a:highlight>
                  <a:srgbClr val="FFFFFF"/>
                </a:highlight>
              </a:rPr>
              <a:t>Rtools: </a:t>
            </a:r>
            <a:r>
              <a:rPr lang="en" sz="1400" u="sng">
                <a:solidFill>
                  <a:schemeClr val="hlink"/>
                </a:solidFill>
                <a:hlinkClick r:id="rId9"/>
              </a:rPr>
              <a:t>https://cran.r-project.org/bin/windows/Rtools/</a:t>
            </a:r>
            <a:r>
              <a:rPr lang="en" sz="1400">
                <a:solidFill>
                  <a:srgbClr val="333333"/>
                </a:solidFill>
                <a:highlight>
                  <a:srgbClr val="FFFFFF"/>
                </a:highlight>
              </a:rPr>
              <a:t>; </a:t>
            </a:r>
            <a:r>
              <a:rPr lang="en" sz="1400" u="sng">
                <a:solidFill>
                  <a:schemeClr val="hlink"/>
                </a:solidFill>
                <a:hlinkClick r:id="rId10"/>
              </a:rPr>
              <a:t>https://developer.apple.com/xcode/</a:t>
            </a:r>
            <a:endParaRPr sz="1400">
              <a:solidFill>
                <a:srgbClr val="333333"/>
              </a:solidFill>
              <a:highlight>
                <a:srgbClr val="FFFFFF"/>
              </a:highlight>
            </a:endParaRPr>
          </a:p>
          <a:p>
            <a:pPr indent="0" lvl="0" marL="0" rtl="0" algn="l">
              <a:lnSpc>
                <a:spcPct val="100000"/>
              </a:lnSpc>
              <a:spcBef>
                <a:spcPts val="1600"/>
              </a:spcBef>
              <a:spcAft>
                <a:spcPts val="0"/>
              </a:spcAft>
              <a:buNone/>
            </a:pPr>
            <a:r>
              <a:rPr lang="en" sz="1400">
                <a:solidFill>
                  <a:srgbClr val="333333"/>
                </a:solidFill>
                <a:highlight>
                  <a:srgbClr val="FFFFFF"/>
                </a:highlight>
              </a:rPr>
              <a:t>Other help: </a:t>
            </a:r>
            <a:r>
              <a:rPr lang="en" sz="1400" u="sng">
                <a:solidFill>
                  <a:schemeClr val="hlink"/>
                </a:solidFill>
                <a:hlinkClick r:id="rId11"/>
              </a:rPr>
              <a:t>https://github.com/Chris-Engelhardt/data_sci_guide</a:t>
            </a:r>
            <a:r>
              <a:rPr lang="en" sz="1400">
                <a:solidFill>
                  <a:srgbClr val="333333"/>
                </a:solidFill>
                <a:highlight>
                  <a:srgbClr val="FFFFFF"/>
                </a:highlight>
              </a:rPr>
              <a:t>; </a:t>
            </a:r>
            <a:r>
              <a:rPr lang="en" sz="1400" u="sng">
                <a:solidFill>
                  <a:schemeClr val="hlink"/>
                </a:solidFill>
                <a:hlinkClick r:id="rId12"/>
              </a:rPr>
              <a:t>https://github.com/kristineccles/Introduction_to_R</a:t>
            </a:r>
            <a:endParaRPr sz="1400"/>
          </a:p>
          <a:p>
            <a:pPr indent="0" lvl="0" marL="0" rtl="0" algn="l">
              <a:lnSpc>
                <a:spcPct val="100000"/>
              </a:lnSpc>
              <a:spcBef>
                <a:spcPts val="1600"/>
              </a:spcBef>
              <a:spcAft>
                <a:spcPts val="0"/>
              </a:spcAft>
              <a:buNone/>
            </a:pPr>
            <a:r>
              <a:t/>
            </a:r>
            <a:endParaRPr sz="1400"/>
          </a:p>
          <a:p>
            <a:pPr indent="0" lvl="0" marL="0" rtl="0" algn="l">
              <a:lnSpc>
                <a:spcPct val="100000"/>
              </a:lnSpc>
              <a:spcBef>
                <a:spcPts val="1600"/>
              </a:spcBef>
              <a:spcAft>
                <a:spcPts val="160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Few Points of Business </a:t>
            </a:r>
            <a:endParaRPr/>
          </a:p>
        </p:txBody>
      </p:sp>
      <p:sp>
        <p:nvSpPr>
          <p:cNvPr id="95" name="Google Shape;95;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We have RLadies Stickers!</a:t>
            </a:r>
            <a:endParaRPr sz="1600"/>
          </a:p>
          <a:p>
            <a:pPr indent="-330200" lvl="0" marL="457200" rtl="0" algn="l">
              <a:spcBef>
                <a:spcPts val="0"/>
              </a:spcBef>
              <a:spcAft>
                <a:spcPts val="0"/>
              </a:spcAft>
              <a:buSzPts val="1600"/>
              <a:buChar char="-"/>
            </a:pPr>
            <a:r>
              <a:rPr lang="en" sz="1600"/>
              <a:t>We need a Sponsor (so we can keep having food provided)</a:t>
            </a:r>
            <a:endParaRPr sz="1600"/>
          </a:p>
          <a:p>
            <a:pPr indent="-330200" lvl="1" marL="914400" rtl="0" algn="l">
              <a:spcBef>
                <a:spcPts val="0"/>
              </a:spcBef>
              <a:spcAft>
                <a:spcPts val="0"/>
              </a:spcAft>
              <a:buSzPts val="1600"/>
              <a:buChar char="-"/>
            </a:pPr>
            <a:r>
              <a:rPr lang="en" sz="1600"/>
              <a:t>We could also do brown-bag/ potluck</a:t>
            </a:r>
            <a:endParaRPr sz="1600"/>
          </a:p>
          <a:p>
            <a:pPr indent="-330200" lvl="0" marL="457200" rtl="0" algn="l">
              <a:spcBef>
                <a:spcPts val="0"/>
              </a:spcBef>
              <a:spcAft>
                <a:spcPts val="0"/>
              </a:spcAft>
              <a:buSzPts val="1600"/>
              <a:buChar char="-"/>
            </a:pPr>
            <a:r>
              <a:rPr lang="en" sz="1600"/>
              <a:t>Double check communication channels</a:t>
            </a:r>
            <a:endParaRPr sz="1600"/>
          </a:p>
          <a:p>
            <a:pPr indent="-330200" lvl="1" marL="914400" rtl="0" algn="l">
              <a:spcBef>
                <a:spcPts val="0"/>
              </a:spcBef>
              <a:spcAft>
                <a:spcPts val="0"/>
              </a:spcAft>
              <a:buSzPts val="1600"/>
              <a:buChar char="-"/>
            </a:pPr>
            <a:r>
              <a:rPr lang="en" sz="1600"/>
              <a:t>Where to go for everything</a:t>
            </a:r>
            <a:endParaRPr sz="1600"/>
          </a:p>
          <a:p>
            <a:pPr indent="-330200" lvl="1" marL="914400" rtl="0" algn="l">
              <a:spcBef>
                <a:spcPts val="0"/>
              </a:spcBef>
              <a:spcAft>
                <a:spcPts val="0"/>
              </a:spcAft>
              <a:buSzPts val="1600"/>
              <a:buChar char="-"/>
            </a:pPr>
            <a:r>
              <a:rPr lang="en" sz="1600"/>
              <a:t>Who is taking control of specific outlets</a:t>
            </a:r>
            <a:endParaRPr sz="1600"/>
          </a:p>
          <a:p>
            <a:pPr indent="-330200" lvl="0" marL="457200" rtl="0" algn="l">
              <a:spcBef>
                <a:spcPts val="0"/>
              </a:spcBef>
              <a:spcAft>
                <a:spcPts val="0"/>
              </a:spcAft>
              <a:buSzPts val="1600"/>
              <a:buChar char="-"/>
            </a:pPr>
            <a:r>
              <a:rPr lang="en" sz="1600"/>
              <a:t>Others?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Wifi and Password for the Hub</a:t>
            </a:r>
            <a:endParaRPr sz="3600"/>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Wifi</a:t>
            </a:r>
            <a:r>
              <a:rPr lang="en" sz="3000"/>
              <a:t>:  </a:t>
            </a:r>
            <a:r>
              <a:rPr lang="en" sz="3000">
                <a:solidFill>
                  <a:srgbClr val="1D1C1D"/>
                </a:solidFill>
                <a:highlight>
                  <a:srgbClr val="F8F8F8"/>
                </a:highlight>
              </a:rPr>
              <a:t>apt112</a:t>
            </a:r>
            <a:endParaRPr sz="3000"/>
          </a:p>
          <a:p>
            <a:pPr indent="0" lvl="0" marL="0" rtl="0" algn="l">
              <a:spcBef>
                <a:spcPts val="1600"/>
              </a:spcBef>
              <a:spcAft>
                <a:spcPts val="1600"/>
              </a:spcAft>
              <a:buNone/>
            </a:pPr>
            <a:r>
              <a:rPr lang="en" sz="3000"/>
              <a:t>Password: </a:t>
            </a:r>
            <a:r>
              <a:rPr lang="en" sz="3000">
                <a:solidFill>
                  <a:srgbClr val="1D1C1D"/>
                </a:solidFill>
                <a:highlight>
                  <a:srgbClr val="F8F8F8"/>
                </a:highlight>
              </a:rPr>
              <a:t>124568909865421</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LaTeX</a:t>
            </a:r>
            <a:endParaRPr/>
          </a:p>
        </p:txBody>
      </p:sp>
      <p:sp>
        <p:nvSpPr>
          <p:cNvPr id="107" name="Google Shape;107;p16"/>
          <p:cNvSpPr txBox="1"/>
          <p:nvPr>
            <p:ph idx="1" type="body"/>
          </p:nvPr>
        </p:nvSpPr>
        <p:spPr>
          <a:xfrm>
            <a:off x="729450" y="1853850"/>
            <a:ext cx="7688700" cy="24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Used to create R Markdown documents, the background typesetter</a:t>
            </a:r>
            <a:endParaRPr sz="1600"/>
          </a:p>
          <a:p>
            <a:pPr indent="-330200" lvl="0" marL="457200" rtl="0" algn="l">
              <a:spcBef>
                <a:spcPts val="1600"/>
              </a:spcBef>
              <a:spcAft>
                <a:spcPts val="0"/>
              </a:spcAft>
              <a:buSzPts val="1600"/>
              <a:buChar char="-"/>
            </a:pPr>
            <a:r>
              <a:rPr lang="en" sz="1600"/>
              <a:t>Must</a:t>
            </a:r>
            <a:r>
              <a:rPr lang="en" sz="1600"/>
              <a:t> do this first (It will likely make you reinstall EVERYTHING if you wait)</a:t>
            </a:r>
            <a:endParaRPr sz="1600"/>
          </a:p>
          <a:p>
            <a:pPr indent="-330200" lvl="0" marL="457200" rtl="0" algn="l">
              <a:spcBef>
                <a:spcPts val="0"/>
              </a:spcBef>
              <a:spcAft>
                <a:spcPts val="0"/>
              </a:spcAft>
              <a:buSzPts val="1600"/>
              <a:buChar char="-"/>
            </a:pPr>
            <a:r>
              <a:rPr lang="en" sz="1600" u="sng">
                <a:solidFill>
                  <a:schemeClr val="hlink"/>
                </a:solidFill>
                <a:hlinkClick r:id="rId3"/>
              </a:rPr>
              <a:t>https://www.latex-tutorial.com/installation/</a:t>
            </a:r>
            <a:endParaRPr sz="1600"/>
          </a:p>
          <a:p>
            <a:pPr indent="0" lvl="0" marL="0" rtl="0" algn="l">
              <a:lnSpc>
                <a:spcPct val="100000"/>
              </a:lnSpc>
              <a:spcBef>
                <a:spcPts val="1600"/>
              </a:spcBef>
              <a:spcAft>
                <a:spcPts val="0"/>
              </a:spcAft>
              <a:buNone/>
            </a:pPr>
            <a:r>
              <a:t/>
            </a:r>
            <a:endParaRPr sz="1600"/>
          </a:p>
          <a:p>
            <a:pPr indent="-330200" lvl="0" marL="457200" rtl="0" algn="l">
              <a:spcBef>
                <a:spcPts val="0"/>
              </a:spcBef>
              <a:spcAft>
                <a:spcPts val="0"/>
              </a:spcAft>
              <a:buSzPts val="1600"/>
              <a:buAutoNum type="arabicPeriod"/>
            </a:pPr>
            <a:r>
              <a:rPr lang="en" sz="1600"/>
              <a:t>Windows -- MikTex</a:t>
            </a:r>
            <a:endParaRPr sz="1600"/>
          </a:p>
          <a:p>
            <a:pPr indent="-330200" lvl="0" marL="457200" rtl="0" algn="l">
              <a:spcBef>
                <a:spcPts val="0"/>
              </a:spcBef>
              <a:spcAft>
                <a:spcPts val="0"/>
              </a:spcAft>
              <a:buSzPts val="1600"/>
              <a:buAutoNum type="arabicPeriod"/>
            </a:pPr>
            <a:r>
              <a:rPr lang="en" sz="1600"/>
              <a:t>Linux -- </a:t>
            </a:r>
            <a:r>
              <a:rPr lang="en" sz="1600">
                <a:latin typeface="Courier New"/>
                <a:ea typeface="Courier New"/>
                <a:cs typeface="Courier New"/>
                <a:sym typeface="Courier New"/>
              </a:rPr>
              <a:t>texlive</a:t>
            </a:r>
            <a:r>
              <a:rPr lang="en" sz="1600"/>
              <a:t> package and </a:t>
            </a:r>
            <a:r>
              <a:rPr lang="en" sz="1600">
                <a:latin typeface="Courier New"/>
                <a:ea typeface="Courier New"/>
                <a:cs typeface="Courier New"/>
                <a:sym typeface="Courier New"/>
              </a:rPr>
              <a:t>pdflatex</a:t>
            </a:r>
            <a:r>
              <a:rPr lang="en" sz="1600"/>
              <a:t> command to compile files</a:t>
            </a:r>
            <a:endParaRPr sz="1600"/>
          </a:p>
          <a:p>
            <a:pPr indent="-330200" lvl="0" marL="457200" rtl="0" algn="l">
              <a:spcBef>
                <a:spcPts val="0"/>
              </a:spcBef>
              <a:spcAft>
                <a:spcPts val="0"/>
              </a:spcAft>
              <a:buSzPts val="1600"/>
              <a:buAutoNum type="arabicPeriod"/>
            </a:pPr>
            <a:r>
              <a:rPr lang="en" sz="1600"/>
              <a:t>Mac -- </a:t>
            </a:r>
            <a:r>
              <a:rPr lang="en" sz="1600">
                <a:highlight>
                  <a:srgbClr val="FFFFFF"/>
                </a:highlight>
              </a:rPr>
              <a:t>MacTeX</a:t>
            </a:r>
            <a:endParaRPr sz="1600">
              <a:highlight>
                <a:srgbClr val="FFFFFF"/>
              </a:highlight>
            </a:endParaRPr>
          </a:p>
          <a:p>
            <a:pPr indent="0" lvl="0" marL="0" rtl="0" algn="l">
              <a:spcBef>
                <a:spcPts val="1600"/>
              </a:spcBef>
              <a:spcAft>
                <a:spcPts val="1600"/>
              </a:spcAft>
              <a:buNone/>
            </a:pPr>
            <a:r>
              <a:rPr lang="en" sz="1600">
                <a:highlight>
                  <a:srgbClr val="FFFFFF"/>
                </a:highlight>
              </a:rPr>
              <a:t>Getting A Latex editor might not be a bad idea (Hope prefers TeXMaker)</a:t>
            </a:r>
            <a:endParaRPr sz="1600">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idx="1" type="body"/>
          </p:nvPr>
        </p:nvSpPr>
        <p:spPr>
          <a:xfrm>
            <a:off x="4572125" y="2984350"/>
            <a:ext cx="4572000" cy="202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Search: TeXMaker download</a:t>
            </a:r>
            <a:endParaRPr sz="1800"/>
          </a:p>
          <a:p>
            <a:pPr indent="0" lvl="0" marL="0" rtl="0" algn="l">
              <a:spcBef>
                <a:spcPts val="1600"/>
              </a:spcBef>
              <a:spcAft>
                <a:spcPts val="1600"/>
              </a:spcAft>
              <a:buNone/>
            </a:pPr>
            <a:r>
              <a:rPr lang="en" sz="1800"/>
              <a:t>Website: </a:t>
            </a:r>
            <a:r>
              <a:rPr lang="en" sz="1800" u="sng">
                <a:solidFill>
                  <a:schemeClr val="hlink"/>
                </a:solidFill>
                <a:hlinkClick r:id="rId3"/>
              </a:rPr>
              <a:t>https://www.xm1math.net/texmaker/download.html</a:t>
            </a:r>
            <a:endParaRPr sz="1800"/>
          </a:p>
        </p:txBody>
      </p:sp>
      <p:pic>
        <p:nvPicPr>
          <p:cNvPr id="113" name="Google Shape;113;p17"/>
          <p:cNvPicPr preferRelativeResize="0"/>
          <p:nvPr/>
        </p:nvPicPr>
        <p:blipFill>
          <a:blip r:embed="rId4">
            <a:alphaModFix/>
          </a:blip>
          <a:stretch>
            <a:fillRect/>
          </a:stretch>
        </p:blipFill>
        <p:spPr>
          <a:xfrm>
            <a:off x="4572000" y="494675"/>
            <a:ext cx="4572001" cy="2302823"/>
          </a:xfrm>
          <a:prstGeom prst="rect">
            <a:avLst/>
          </a:prstGeom>
          <a:noFill/>
          <a:ln>
            <a:noFill/>
          </a:ln>
        </p:spPr>
      </p:pic>
      <p:sp>
        <p:nvSpPr>
          <p:cNvPr id="114" name="Google Shape;114;p17"/>
          <p:cNvSpPr txBox="1"/>
          <p:nvPr>
            <p:ph idx="1" type="body"/>
          </p:nvPr>
        </p:nvSpPr>
        <p:spPr>
          <a:xfrm>
            <a:off x="192300" y="1333925"/>
            <a:ext cx="4379700" cy="2865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t>Windows</a:t>
            </a:r>
            <a:endParaRPr sz="1800"/>
          </a:p>
          <a:p>
            <a:pPr indent="0" lvl="0" marL="0" rtl="0" algn="l">
              <a:lnSpc>
                <a:spcPct val="100000"/>
              </a:lnSpc>
              <a:spcBef>
                <a:spcPts val="1600"/>
              </a:spcBef>
              <a:spcAft>
                <a:spcPts val="0"/>
              </a:spcAft>
              <a:buNone/>
            </a:pPr>
            <a:r>
              <a:rPr lang="en" sz="1800"/>
              <a:t>Search: miktek download</a:t>
            </a:r>
            <a:endParaRPr sz="1800"/>
          </a:p>
          <a:p>
            <a:pPr indent="0" lvl="0" marL="0" rtl="0" algn="l">
              <a:lnSpc>
                <a:spcPct val="100000"/>
              </a:lnSpc>
              <a:spcBef>
                <a:spcPts val="1600"/>
              </a:spcBef>
              <a:spcAft>
                <a:spcPts val="0"/>
              </a:spcAft>
              <a:buNone/>
            </a:pPr>
            <a:r>
              <a:rPr lang="en" sz="1800"/>
              <a:t>Website: </a:t>
            </a:r>
            <a:r>
              <a:rPr lang="en" sz="1800" u="sng">
                <a:solidFill>
                  <a:schemeClr val="hlink"/>
                </a:solidFill>
                <a:hlinkClick r:id="rId5"/>
              </a:rPr>
              <a:t>https://miktex.org/download</a:t>
            </a:r>
            <a:endParaRPr sz="1800"/>
          </a:p>
          <a:p>
            <a:pPr indent="0" lvl="0" marL="0" rtl="0" algn="l">
              <a:lnSpc>
                <a:spcPct val="100000"/>
              </a:lnSpc>
              <a:spcBef>
                <a:spcPts val="1600"/>
              </a:spcBef>
              <a:spcAft>
                <a:spcPts val="0"/>
              </a:spcAft>
              <a:buNone/>
            </a:pPr>
            <a:r>
              <a:t/>
            </a:r>
            <a:endParaRPr sz="600"/>
          </a:p>
          <a:p>
            <a:pPr indent="0" lvl="0" marL="0" rtl="0" algn="l">
              <a:lnSpc>
                <a:spcPct val="100000"/>
              </a:lnSpc>
              <a:spcBef>
                <a:spcPts val="1600"/>
              </a:spcBef>
              <a:spcAft>
                <a:spcPts val="0"/>
              </a:spcAft>
              <a:buNone/>
            </a:pPr>
            <a:r>
              <a:rPr lang="en" sz="1800"/>
              <a:t>Mac</a:t>
            </a:r>
            <a:endParaRPr sz="1800"/>
          </a:p>
          <a:p>
            <a:pPr indent="0" lvl="0" marL="0" rtl="0" algn="l">
              <a:lnSpc>
                <a:spcPct val="100000"/>
              </a:lnSpc>
              <a:spcBef>
                <a:spcPts val="1600"/>
              </a:spcBef>
              <a:spcAft>
                <a:spcPts val="0"/>
              </a:spcAft>
              <a:buNone/>
            </a:pPr>
            <a:r>
              <a:rPr lang="en" sz="1800"/>
              <a:t>Search: mactex download</a:t>
            </a:r>
            <a:endParaRPr sz="1800"/>
          </a:p>
          <a:p>
            <a:pPr indent="0" lvl="0" marL="0" rtl="0" algn="l">
              <a:lnSpc>
                <a:spcPct val="100000"/>
              </a:lnSpc>
              <a:spcBef>
                <a:spcPts val="1600"/>
              </a:spcBef>
              <a:spcAft>
                <a:spcPts val="1600"/>
              </a:spcAft>
              <a:buNone/>
            </a:pPr>
            <a:r>
              <a:rPr lang="en" sz="1800"/>
              <a:t>Website : </a:t>
            </a:r>
            <a:r>
              <a:rPr lang="en" sz="1800" u="sng">
                <a:solidFill>
                  <a:schemeClr val="hlink"/>
                </a:solidFill>
                <a:hlinkClick r:id="rId6"/>
              </a:rPr>
              <a:t>https://tug.org/mactex/mactex-download.html</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7650" y="12621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120" name="Google Shape;120;p18"/>
          <p:cNvSpPr txBox="1"/>
          <p:nvPr>
            <p:ph idx="1" type="body"/>
          </p:nvPr>
        </p:nvSpPr>
        <p:spPr>
          <a:xfrm>
            <a:off x="350425" y="1797325"/>
            <a:ext cx="2814900" cy="2900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Search: r download</a:t>
            </a:r>
            <a:endParaRPr sz="1400"/>
          </a:p>
          <a:p>
            <a:pPr indent="0" lvl="0" marL="0" rtl="0" algn="l">
              <a:lnSpc>
                <a:spcPct val="100000"/>
              </a:lnSpc>
              <a:spcBef>
                <a:spcPts val="0"/>
              </a:spcBef>
              <a:spcAft>
                <a:spcPts val="0"/>
              </a:spcAft>
              <a:buNone/>
            </a:pPr>
            <a:r>
              <a:rPr lang="en" sz="1400"/>
              <a:t>Website: </a:t>
            </a:r>
            <a:r>
              <a:rPr lang="en" sz="1400" u="sng">
                <a:solidFill>
                  <a:schemeClr val="hlink"/>
                </a:solidFill>
                <a:hlinkClick r:id="rId3"/>
              </a:rPr>
              <a:t>https://www.r-project.org/</a:t>
            </a:r>
            <a:endParaRPr sz="1400"/>
          </a:p>
          <a:p>
            <a:pPr indent="0" lvl="0" marL="0" rtl="0" algn="l">
              <a:lnSpc>
                <a:spcPct val="100000"/>
              </a:lnSpc>
              <a:spcBef>
                <a:spcPts val="0"/>
              </a:spcBef>
              <a:spcAft>
                <a:spcPts val="0"/>
              </a:spcAft>
              <a:buNone/>
            </a:pPr>
            <a:r>
              <a:t/>
            </a:r>
            <a:endParaRPr sz="1400"/>
          </a:p>
          <a:p>
            <a:pPr indent="-317500" lvl="0" marL="457200" rtl="0" algn="l">
              <a:spcBef>
                <a:spcPts val="0"/>
              </a:spcBef>
              <a:spcAft>
                <a:spcPts val="0"/>
              </a:spcAft>
              <a:buSzPts val="1400"/>
              <a:buAutoNum type="arabicPeriod"/>
            </a:pPr>
            <a:r>
              <a:rPr lang="en" sz="1400"/>
              <a:t>Click on the “download R” link under Getting Started</a:t>
            </a:r>
            <a:endParaRPr sz="1400"/>
          </a:p>
          <a:p>
            <a:pPr indent="-317500" lvl="0" marL="457200" rtl="0" algn="l">
              <a:spcBef>
                <a:spcPts val="0"/>
              </a:spcBef>
              <a:spcAft>
                <a:spcPts val="0"/>
              </a:spcAft>
              <a:buSzPts val="1400"/>
              <a:buAutoNum type="arabicPeriod"/>
            </a:pPr>
            <a:r>
              <a:rPr lang="en" sz="1400"/>
              <a:t>Choose a mirror; the cloud link will choose for you</a:t>
            </a:r>
            <a:endParaRPr sz="1400"/>
          </a:p>
          <a:p>
            <a:pPr indent="-317500" lvl="0" marL="457200" rtl="0" algn="l">
              <a:spcBef>
                <a:spcPts val="0"/>
              </a:spcBef>
              <a:spcAft>
                <a:spcPts val="0"/>
              </a:spcAft>
              <a:buSzPts val="1400"/>
              <a:buAutoNum type="arabicPeriod"/>
            </a:pPr>
            <a:r>
              <a:rPr lang="en" sz="1400"/>
              <a:t>Each OS has its own link </a:t>
            </a:r>
            <a:endParaRPr sz="1400"/>
          </a:p>
          <a:p>
            <a:pPr indent="0" lvl="0" marL="0" rtl="0" algn="l">
              <a:spcBef>
                <a:spcPts val="1600"/>
              </a:spcBef>
              <a:spcAft>
                <a:spcPts val="1600"/>
              </a:spcAft>
              <a:buNone/>
            </a:pPr>
            <a:r>
              <a:rPr lang="en" sz="1400"/>
              <a:t>Current Version : 3.6.2 “</a:t>
            </a:r>
            <a:r>
              <a:rPr lang="en" sz="1400">
                <a:highlight>
                  <a:srgbClr val="FFFFFF"/>
                </a:highlight>
              </a:rPr>
              <a:t>Dark and Stormy Night</a:t>
            </a:r>
            <a:r>
              <a:rPr lang="en" sz="1400"/>
              <a:t>”</a:t>
            </a:r>
            <a:endParaRPr sz="1400"/>
          </a:p>
        </p:txBody>
      </p:sp>
      <p:pic>
        <p:nvPicPr>
          <p:cNvPr id="121" name="Google Shape;121;p18"/>
          <p:cNvPicPr preferRelativeResize="0"/>
          <p:nvPr/>
        </p:nvPicPr>
        <p:blipFill>
          <a:blip r:embed="rId4">
            <a:alphaModFix/>
          </a:blip>
          <a:stretch>
            <a:fillRect/>
          </a:stretch>
        </p:blipFill>
        <p:spPr>
          <a:xfrm>
            <a:off x="2819400" y="514675"/>
            <a:ext cx="6324600" cy="2143125"/>
          </a:xfrm>
          <a:prstGeom prst="rect">
            <a:avLst/>
          </a:prstGeom>
          <a:noFill/>
          <a:ln>
            <a:noFill/>
          </a:ln>
        </p:spPr>
      </p:pic>
      <p:pic>
        <p:nvPicPr>
          <p:cNvPr id="122" name="Google Shape;122;p18"/>
          <p:cNvPicPr preferRelativeResize="0"/>
          <p:nvPr/>
        </p:nvPicPr>
        <p:blipFill>
          <a:blip r:embed="rId5">
            <a:alphaModFix/>
          </a:blip>
          <a:stretch>
            <a:fillRect/>
          </a:stretch>
        </p:blipFill>
        <p:spPr>
          <a:xfrm>
            <a:off x="4232600" y="2974325"/>
            <a:ext cx="3276600" cy="1524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RStudio</a:t>
            </a:r>
            <a:endParaRPr/>
          </a:p>
        </p:txBody>
      </p:sp>
      <p:sp>
        <p:nvSpPr>
          <p:cNvPr id="128" name="Google Shape;128;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RStudio is an integrated development environment (IDE) for R. It makes using R easier because it includes features like a console and tools for plotting, history, debugging, and workspace management. </a:t>
            </a:r>
            <a:endParaRPr/>
          </a:p>
          <a:p>
            <a:pPr indent="-311150" lvl="0" marL="457200" rtl="0" algn="l">
              <a:spcBef>
                <a:spcPts val="1600"/>
              </a:spcBef>
              <a:spcAft>
                <a:spcPts val="0"/>
              </a:spcAft>
              <a:buSzPts val="1300"/>
              <a:buAutoNum type="arabicPeriod"/>
            </a:pPr>
            <a:r>
              <a:rPr lang="en"/>
              <a:t>Google “Rstudio install” and select the first link (Download RStudio)</a:t>
            </a:r>
            <a:endParaRPr/>
          </a:p>
          <a:p>
            <a:pPr indent="-311150" lvl="0" marL="457200" rtl="0" algn="l">
              <a:spcBef>
                <a:spcPts val="0"/>
              </a:spcBef>
              <a:spcAft>
                <a:spcPts val="0"/>
              </a:spcAft>
              <a:buSzPts val="1300"/>
              <a:buAutoNum type="arabicPeriod"/>
            </a:pPr>
            <a:r>
              <a:rPr lang="en"/>
              <a:t>Click the download button for the free RStudio Desktop (option on the far left)</a:t>
            </a:r>
            <a:endParaRPr/>
          </a:p>
          <a:p>
            <a:pPr indent="-311150" lvl="0" marL="457200" rtl="0" algn="l">
              <a:spcBef>
                <a:spcPts val="0"/>
              </a:spcBef>
              <a:spcAft>
                <a:spcPts val="0"/>
              </a:spcAft>
              <a:buSzPts val="1300"/>
              <a:buAutoNum type="arabicPeriod"/>
            </a:pPr>
            <a:r>
              <a:rPr lang="en"/>
              <a:t>From here, you can install the correct file for your operating system </a:t>
            </a:r>
            <a:endParaRPr/>
          </a:p>
          <a:p>
            <a:pPr indent="0" lvl="0" marL="0" rtl="0" algn="l">
              <a:spcBef>
                <a:spcPts val="1600"/>
              </a:spcBef>
              <a:spcAft>
                <a:spcPts val="1600"/>
              </a:spcAft>
              <a:buNone/>
            </a:pPr>
            <a:r>
              <a:rPr lang="en"/>
              <a:t>The current version of RStudio is RStudio-1.2.5033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&amp; GITHub</a:t>
            </a:r>
            <a:endParaRPr/>
          </a:p>
        </p:txBody>
      </p:sp>
      <p:sp>
        <p:nvSpPr>
          <p:cNvPr id="134" name="Google Shape;134;p20"/>
          <p:cNvSpPr txBox="1"/>
          <p:nvPr>
            <p:ph idx="1" type="body"/>
          </p:nvPr>
        </p:nvSpPr>
        <p:spPr>
          <a:xfrm>
            <a:off x="729450" y="1853850"/>
            <a:ext cx="7688700" cy="2486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t>GIT &amp; Github are great tools for version control.  Version control </a:t>
            </a:r>
            <a:endParaRPr sz="1600"/>
          </a:p>
          <a:p>
            <a:pPr indent="0" lvl="0" marL="0" rtl="0" algn="l">
              <a:lnSpc>
                <a:spcPct val="100000"/>
              </a:lnSpc>
              <a:spcBef>
                <a:spcPts val="0"/>
              </a:spcBef>
              <a:spcAft>
                <a:spcPts val="0"/>
              </a:spcAft>
              <a:buNone/>
            </a:pPr>
            <a:r>
              <a:rPr lang="en" sz="1600"/>
              <a:t>is necessary when coding so you don’t lose everything when a </a:t>
            </a:r>
            <a:endParaRPr sz="1600"/>
          </a:p>
          <a:p>
            <a:pPr indent="0" lvl="0" marL="0" rtl="0" algn="l">
              <a:lnSpc>
                <a:spcPct val="100000"/>
              </a:lnSpc>
              <a:spcBef>
                <a:spcPts val="0"/>
              </a:spcBef>
              <a:spcAft>
                <a:spcPts val="0"/>
              </a:spcAft>
              <a:buNone/>
            </a:pPr>
            <a:r>
              <a:rPr lang="en" sz="1600"/>
              <a:t>system crashes.</a:t>
            </a:r>
            <a:endParaRPr sz="1600"/>
          </a:p>
          <a:p>
            <a:pPr indent="0" lvl="0" marL="0" rtl="0" algn="l">
              <a:lnSpc>
                <a:spcPct val="100000"/>
              </a:lnSpc>
              <a:spcBef>
                <a:spcPts val="0"/>
              </a:spcBef>
              <a:spcAft>
                <a:spcPts val="0"/>
              </a:spcAft>
              <a:buNone/>
            </a:pPr>
            <a:r>
              <a:t/>
            </a:r>
            <a:endParaRPr sz="1200"/>
          </a:p>
          <a:p>
            <a:pPr indent="0" lvl="0" marL="0" rtl="0" algn="l">
              <a:spcBef>
                <a:spcPts val="0"/>
              </a:spcBef>
              <a:spcAft>
                <a:spcPts val="0"/>
              </a:spcAft>
              <a:buNone/>
            </a:pPr>
            <a:r>
              <a:rPr lang="en" sz="1600"/>
              <a:t>GIT uses the command line, so it can be tricky to set up</a:t>
            </a:r>
            <a:endParaRPr sz="1600"/>
          </a:p>
          <a:p>
            <a:pPr indent="0" lvl="0" marL="0" rtl="0" algn="l">
              <a:spcBef>
                <a:spcPts val="1600"/>
              </a:spcBef>
              <a:spcAft>
                <a:spcPts val="0"/>
              </a:spcAft>
              <a:buNone/>
            </a:pPr>
            <a:r>
              <a:rPr lang="en" sz="1600"/>
              <a:t>Search and BOOKMARK: happyGITwithR</a:t>
            </a:r>
            <a:endParaRPr sz="1600"/>
          </a:p>
          <a:p>
            <a:pPr indent="0" lvl="0" marL="0" rtl="0" algn="l">
              <a:spcBef>
                <a:spcPts val="1600"/>
              </a:spcBef>
              <a:spcAft>
                <a:spcPts val="0"/>
              </a:spcAft>
              <a:buNone/>
            </a:pPr>
            <a:r>
              <a:rPr lang="en" sz="1600"/>
              <a:t>Website: </a:t>
            </a:r>
            <a:r>
              <a:rPr lang="en" sz="1600" u="sng">
                <a:solidFill>
                  <a:schemeClr val="hlink"/>
                </a:solidFill>
                <a:hlinkClick r:id="rId3"/>
              </a:rPr>
              <a:t>https://happygitwithr.com/</a:t>
            </a:r>
            <a:endParaRPr sz="1600"/>
          </a:p>
          <a:p>
            <a:pPr indent="0" lvl="0" marL="0" rtl="0" algn="l">
              <a:spcBef>
                <a:spcPts val="1600"/>
              </a:spcBef>
              <a:spcAft>
                <a:spcPts val="0"/>
              </a:spcAft>
              <a:buNone/>
            </a:pPr>
            <a:r>
              <a:rPr lang="en" sz="1600"/>
              <a:t>A super detailed walkthrough of getting GIT to work with R that we will follow to install GIT</a:t>
            </a:r>
            <a:endParaRPr sz="1600"/>
          </a:p>
          <a:p>
            <a:pPr indent="0" lvl="0" marL="0" rtl="0" algn="l">
              <a:spcBef>
                <a:spcPts val="1600"/>
              </a:spcBef>
              <a:spcAft>
                <a:spcPts val="1600"/>
              </a:spcAft>
              <a:buNone/>
            </a:pPr>
            <a:r>
              <a:t/>
            </a:r>
            <a:endParaRPr sz="1600"/>
          </a:p>
        </p:txBody>
      </p:sp>
      <p:pic>
        <p:nvPicPr>
          <p:cNvPr id="135" name="Google Shape;135;p20"/>
          <p:cNvPicPr preferRelativeResize="0"/>
          <p:nvPr/>
        </p:nvPicPr>
        <p:blipFill>
          <a:blip r:embed="rId4">
            <a:alphaModFix/>
          </a:blip>
          <a:stretch>
            <a:fillRect/>
          </a:stretch>
        </p:blipFill>
        <p:spPr>
          <a:xfrm>
            <a:off x="6748725" y="515125"/>
            <a:ext cx="2395275" cy="2395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&amp; R</a:t>
            </a:r>
            <a:endParaRPr/>
          </a:p>
        </p:txBody>
      </p:sp>
      <p:sp>
        <p:nvSpPr>
          <p:cNvPr id="141" name="Google Shape;141;p21"/>
          <p:cNvSpPr txBox="1"/>
          <p:nvPr>
            <p:ph idx="1" type="body"/>
          </p:nvPr>
        </p:nvSpPr>
        <p:spPr>
          <a:xfrm>
            <a:off x="729450" y="1853850"/>
            <a:ext cx="7688700" cy="2486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t>According to Jenny Bryan, you need </a:t>
            </a:r>
            <a:r>
              <a:rPr lang="en" sz="1600">
                <a:solidFill>
                  <a:srgbClr val="333333"/>
                </a:solidFill>
                <a:highlight>
                  <a:srgbClr val="FFFFFF"/>
                </a:highlight>
              </a:rPr>
              <a:t>a</a:t>
            </a:r>
            <a:r>
              <a:rPr lang="en" sz="1600">
                <a:solidFill>
                  <a:srgbClr val="333333"/>
                </a:solidFill>
                <a:highlight>
                  <a:srgbClr val="FFFFFF"/>
                </a:highlight>
              </a:rPr>
              <a:t> free GitHub account to connect with R and a repository.  Luckily, we have one!</a:t>
            </a:r>
            <a:endParaRPr sz="1600">
              <a:solidFill>
                <a:srgbClr val="333333"/>
              </a:solidFill>
              <a:highlight>
                <a:srgbClr val="FFFFFF"/>
              </a:highlight>
            </a:endParaRPr>
          </a:p>
          <a:p>
            <a:pPr indent="0" lvl="0" marL="0" rtl="0" algn="l">
              <a:lnSpc>
                <a:spcPct val="100000"/>
              </a:lnSpc>
              <a:spcBef>
                <a:spcPts val="0"/>
              </a:spcBef>
              <a:spcAft>
                <a:spcPts val="0"/>
              </a:spcAft>
              <a:buNone/>
            </a:pPr>
            <a:r>
              <a:t/>
            </a:r>
            <a:endParaRPr sz="800">
              <a:solidFill>
                <a:srgbClr val="333333"/>
              </a:solidFill>
              <a:highlight>
                <a:srgbClr val="FFFFFF"/>
              </a:highlight>
            </a:endParaRPr>
          </a:p>
          <a:p>
            <a:pPr indent="0" lvl="0" marL="0" rtl="0" algn="l">
              <a:spcBef>
                <a:spcPts val="0"/>
              </a:spcBef>
              <a:spcAft>
                <a:spcPts val="0"/>
              </a:spcAft>
              <a:buNone/>
            </a:pPr>
            <a:r>
              <a:rPr lang="en" sz="1600" u="sng">
                <a:solidFill>
                  <a:schemeClr val="hlink"/>
                </a:solidFill>
                <a:hlinkClick r:id="rId3"/>
              </a:rPr>
              <a:t>https://github.com/code-rladies/code-rladies-resources</a:t>
            </a:r>
            <a:endParaRPr sz="1600">
              <a:solidFill>
                <a:srgbClr val="333333"/>
              </a:solidFill>
              <a:highlight>
                <a:srgbClr val="FFFFFF"/>
              </a:highlight>
            </a:endParaRPr>
          </a:p>
          <a:p>
            <a:pPr indent="0" lvl="0" marL="0" rtl="0" algn="l">
              <a:spcBef>
                <a:spcPts val="1600"/>
              </a:spcBef>
              <a:spcAft>
                <a:spcPts val="0"/>
              </a:spcAft>
              <a:buNone/>
            </a:pPr>
            <a:r>
              <a:rPr lang="en" sz="1600">
                <a:solidFill>
                  <a:srgbClr val="333333"/>
                </a:solidFill>
                <a:highlight>
                  <a:srgbClr val="FFFFFF"/>
                </a:highlight>
              </a:rPr>
              <a:t>To clone it from RStudio:</a:t>
            </a:r>
            <a:endParaRPr sz="1600">
              <a:solidFill>
                <a:srgbClr val="333333"/>
              </a:solidFill>
              <a:highlight>
                <a:srgbClr val="FFFFFF"/>
              </a:highlight>
            </a:endParaRPr>
          </a:p>
          <a:p>
            <a:pPr indent="-330200" lvl="0" marL="457200" rtl="0" algn="l">
              <a:spcBef>
                <a:spcPts val="1600"/>
              </a:spcBef>
              <a:spcAft>
                <a:spcPts val="0"/>
              </a:spcAft>
              <a:buClr>
                <a:srgbClr val="333333"/>
              </a:buClr>
              <a:buSzPts val="1600"/>
              <a:buAutoNum type="arabicPeriod"/>
            </a:pPr>
            <a:r>
              <a:rPr lang="en" sz="1600">
                <a:solidFill>
                  <a:srgbClr val="333333"/>
                </a:solidFill>
                <a:highlight>
                  <a:srgbClr val="FFFFFF"/>
                </a:highlight>
              </a:rPr>
              <a:t>Tell R where the git.exe file is</a:t>
            </a:r>
            <a:endParaRPr sz="1600">
              <a:solidFill>
                <a:srgbClr val="333333"/>
              </a:solidFill>
              <a:highlight>
                <a:srgbClr val="FFFFFF"/>
              </a:highlight>
            </a:endParaRPr>
          </a:p>
          <a:p>
            <a:pPr indent="-330200" lvl="0" marL="457200" rtl="0" algn="l">
              <a:spcBef>
                <a:spcPts val="0"/>
              </a:spcBef>
              <a:spcAft>
                <a:spcPts val="0"/>
              </a:spcAft>
              <a:buClr>
                <a:srgbClr val="333333"/>
              </a:buClr>
              <a:buSzPts val="1600"/>
              <a:buAutoNum type="arabicPeriod"/>
            </a:pPr>
            <a:r>
              <a:rPr lang="en" sz="1600">
                <a:solidFill>
                  <a:srgbClr val="333333"/>
                </a:solidFill>
                <a:highlight>
                  <a:srgbClr val="FFFFFF"/>
                </a:highlight>
              </a:rPr>
              <a:t>Restart RStudio</a:t>
            </a:r>
            <a:endParaRPr sz="1600">
              <a:solidFill>
                <a:srgbClr val="333333"/>
              </a:solidFill>
              <a:highlight>
                <a:srgbClr val="FFFFFF"/>
              </a:highlight>
            </a:endParaRPr>
          </a:p>
          <a:p>
            <a:pPr indent="-330200" lvl="0" marL="457200" rtl="0" algn="l">
              <a:spcBef>
                <a:spcPts val="0"/>
              </a:spcBef>
              <a:spcAft>
                <a:spcPts val="0"/>
              </a:spcAft>
              <a:buClr>
                <a:srgbClr val="333333"/>
              </a:buClr>
              <a:buSzPts val="1600"/>
              <a:buAutoNum type="arabicPeriod"/>
            </a:pPr>
            <a:r>
              <a:rPr lang="en" sz="1600">
                <a:solidFill>
                  <a:srgbClr val="333333"/>
                </a:solidFill>
                <a:highlight>
                  <a:srgbClr val="FFFFFF"/>
                </a:highlight>
              </a:rPr>
              <a:t>Start a new project </a:t>
            </a:r>
            <a:endParaRPr sz="1600">
              <a:solidFill>
                <a:srgbClr val="333333"/>
              </a:solidFill>
              <a:highlight>
                <a:srgbClr val="FFFFFF"/>
              </a:highlight>
            </a:endParaRPr>
          </a:p>
          <a:p>
            <a:pPr indent="-330200" lvl="0" marL="457200" rtl="0" algn="l">
              <a:spcBef>
                <a:spcPts val="0"/>
              </a:spcBef>
              <a:spcAft>
                <a:spcPts val="0"/>
              </a:spcAft>
              <a:buClr>
                <a:srgbClr val="333333"/>
              </a:buClr>
              <a:buSzPts val="1600"/>
              <a:buAutoNum type="arabicPeriod"/>
            </a:pPr>
            <a:r>
              <a:rPr lang="en" sz="1600">
                <a:solidFill>
                  <a:srgbClr val="333333"/>
                </a:solidFill>
                <a:highlight>
                  <a:srgbClr val="FFFFFF"/>
                </a:highlight>
              </a:rPr>
              <a:t>Copy https from GITHub</a:t>
            </a:r>
            <a:endParaRPr sz="1600">
              <a:solidFill>
                <a:srgbClr val="333333"/>
              </a:solidFill>
              <a:highlight>
                <a:srgbClr val="FFFFFF"/>
              </a:highlight>
            </a:endParaRPr>
          </a:p>
        </p:txBody>
      </p:sp>
      <p:pic>
        <p:nvPicPr>
          <p:cNvPr id="142" name="Google Shape;142;p21"/>
          <p:cNvPicPr preferRelativeResize="0"/>
          <p:nvPr/>
        </p:nvPicPr>
        <p:blipFill>
          <a:blip r:embed="rId4">
            <a:alphaModFix/>
          </a:blip>
          <a:stretch>
            <a:fillRect/>
          </a:stretch>
        </p:blipFill>
        <p:spPr>
          <a:xfrm>
            <a:off x="4526275" y="2864625"/>
            <a:ext cx="4617725" cy="2278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