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Bobby Jones" panose="020B0604020202020204" charset="0"/>
      <p:regular r:id="rId12"/>
    </p:embeddedFont>
    <p:embeddedFont>
      <p:font typeface="Poppins" panose="00000500000000000000" pitchFamily="2" charset="0"/>
      <p:regular r:id="rId13"/>
    </p:embeddedFont>
    <p:embeddedFont>
      <p:font typeface="Poppins Bold" panose="020B0604020202020204" charset="0"/>
      <p:regular r:id="rId14"/>
    </p:embeddedFont>
    <p:embeddedFont>
      <p:font typeface="Poppins Medium" panose="00000600000000000000" pitchFamily="2" charset="0"/>
      <p:regular r:id="rId15"/>
    </p:embeddedFont>
    <p:embeddedFont>
      <p:font typeface="Poppins Semi-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5" d="100"/>
          <a:sy n="35" d="100"/>
        </p:scale>
        <p:origin x="802" y="1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s2001p.study.iitm.ac.in/student-project/2626/proposa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hyperlink" Target="https://docs.google.com/spreadsheets/d/1gFBDcDjoZbnsICyJNrUmP_6KkH3-cCv0wk2-xBwDqIM/edit?usp=shar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6741" y="324077"/>
            <a:ext cx="2463659" cy="2228623"/>
          </a:xfrm>
          <a:custGeom>
            <a:avLst/>
            <a:gdLst/>
            <a:ahLst/>
            <a:cxnLst/>
            <a:rect l="l" t="t" r="r" b="b"/>
            <a:pathLst>
              <a:path w="1947111" h="1947111">
                <a:moveTo>
                  <a:pt x="0" y="0"/>
                </a:moveTo>
                <a:lnTo>
                  <a:pt x="1947110" y="0"/>
                </a:lnTo>
                <a:lnTo>
                  <a:pt x="1947110" y="1947110"/>
                </a:lnTo>
                <a:lnTo>
                  <a:pt x="0" y="1947110"/>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1259359" y="7996555"/>
            <a:ext cx="6890620" cy="2418715"/>
          </a:xfrm>
          <a:prstGeom prst="rect">
            <a:avLst/>
          </a:prstGeom>
        </p:spPr>
        <p:txBody>
          <a:bodyPr lIns="0" tIns="0" rIns="0" bIns="0" rtlCol="0" anchor="t">
            <a:spAutoFit/>
          </a:bodyPr>
          <a:lstStyle/>
          <a:p>
            <a:pPr algn="l">
              <a:lnSpc>
                <a:spcPts val="4760"/>
              </a:lnSpc>
            </a:pPr>
            <a:r>
              <a:rPr lang="en-US" sz="3400" b="1" spc="748">
                <a:solidFill>
                  <a:srgbClr val="000000"/>
                </a:solidFill>
                <a:latin typeface="Poppins Medium"/>
                <a:ea typeface="Poppins Medium"/>
                <a:cs typeface="Poppins Medium"/>
                <a:sym typeface="Poppins Medium"/>
              </a:rPr>
              <a:t>By- Sanskar Bansal</a:t>
            </a:r>
          </a:p>
          <a:p>
            <a:pPr algn="l">
              <a:lnSpc>
                <a:spcPts val="4760"/>
              </a:lnSpc>
            </a:pPr>
            <a:r>
              <a:rPr lang="en-US" sz="3400" b="1" spc="748">
                <a:solidFill>
                  <a:srgbClr val="000000"/>
                </a:solidFill>
                <a:latin typeface="Poppins Medium"/>
                <a:ea typeface="Poppins Medium"/>
                <a:cs typeface="Poppins Medium"/>
                <a:sym typeface="Poppins Medium"/>
              </a:rPr>
              <a:t>             23f1002258</a:t>
            </a:r>
          </a:p>
          <a:p>
            <a:pPr algn="l">
              <a:lnSpc>
                <a:spcPts val="4760"/>
              </a:lnSpc>
            </a:pPr>
            <a:endParaRPr lang="en-US" sz="3400" b="1" spc="748">
              <a:solidFill>
                <a:srgbClr val="000000"/>
              </a:solidFill>
              <a:latin typeface="Poppins Medium"/>
              <a:ea typeface="Poppins Medium"/>
              <a:cs typeface="Poppins Medium"/>
              <a:sym typeface="Poppins Medium"/>
            </a:endParaRPr>
          </a:p>
          <a:p>
            <a:pPr algn="l">
              <a:lnSpc>
                <a:spcPts val="4760"/>
              </a:lnSpc>
              <a:spcBef>
                <a:spcPct val="0"/>
              </a:spcBef>
            </a:pPr>
            <a:endParaRPr lang="en-US" sz="3400" b="1" spc="748">
              <a:solidFill>
                <a:srgbClr val="000000"/>
              </a:solidFill>
              <a:latin typeface="Poppins Medium"/>
              <a:ea typeface="Poppins Medium"/>
              <a:cs typeface="Poppins Medium"/>
              <a:sym typeface="Poppins Medium"/>
            </a:endParaRPr>
          </a:p>
        </p:txBody>
      </p:sp>
      <p:sp>
        <p:nvSpPr>
          <p:cNvPr id="4" name="TextBox 4"/>
          <p:cNvSpPr txBox="1"/>
          <p:nvPr/>
        </p:nvSpPr>
        <p:spPr>
          <a:xfrm>
            <a:off x="4119408" y="498907"/>
            <a:ext cx="15006499" cy="1772280"/>
          </a:xfrm>
          <a:prstGeom prst="rect">
            <a:avLst/>
          </a:prstGeom>
        </p:spPr>
        <p:txBody>
          <a:bodyPr wrap="square" lIns="0" tIns="0" rIns="0" bIns="0" rtlCol="0" anchor="t">
            <a:spAutoFit/>
          </a:bodyPr>
          <a:lstStyle/>
          <a:p>
            <a:pPr algn="l">
              <a:lnSpc>
                <a:spcPts val="6854"/>
              </a:lnSpc>
            </a:pPr>
            <a:r>
              <a:rPr lang="en-US" sz="6231" dirty="0">
                <a:solidFill>
                  <a:srgbClr val="060644"/>
                </a:solidFill>
                <a:latin typeface="Poppins"/>
                <a:ea typeface="Poppins"/>
                <a:cs typeface="Poppins"/>
                <a:sym typeface="Poppins"/>
              </a:rPr>
              <a:t>Business Data Management Capstone Project</a:t>
            </a:r>
          </a:p>
        </p:txBody>
      </p:sp>
      <p:sp>
        <p:nvSpPr>
          <p:cNvPr id="5" name="TextBox 5"/>
          <p:cNvSpPr txBox="1"/>
          <p:nvPr/>
        </p:nvSpPr>
        <p:spPr>
          <a:xfrm>
            <a:off x="1028700" y="3632366"/>
            <a:ext cx="15006499" cy="3263734"/>
          </a:xfrm>
          <a:prstGeom prst="rect">
            <a:avLst/>
          </a:prstGeom>
        </p:spPr>
        <p:txBody>
          <a:bodyPr lIns="0" tIns="0" rIns="0" bIns="0" rtlCol="0" anchor="t">
            <a:spAutoFit/>
          </a:bodyPr>
          <a:lstStyle/>
          <a:p>
            <a:pPr algn="l">
              <a:lnSpc>
                <a:spcPts val="8349"/>
              </a:lnSpc>
            </a:pPr>
            <a:r>
              <a:rPr lang="en-US" sz="7590" b="1" dirty="0">
                <a:solidFill>
                  <a:srgbClr val="060644"/>
                </a:solidFill>
                <a:latin typeface="Poppins Bold"/>
                <a:ea typeface="Poppins Bold"/>
                <a:cs typeface="Poppins Bold"/>
                <a:sym typeface="Poppins Bold"/>
                <a:hlinkClick r:id="rId3" tooltip="https://ms2001p.study.iitm.ac.in/student-project/2626/proposal"/>
              </a:rPr>
              <a:t>Enhancing Xerox shop Operations through Data-Driven Strategies</a:t>
            </a:r>
          </a:p>
        </p:txBody>
      </p:sp>
      <p:sp>
        <p:nvSpPr>
          <p:cNvPr id="6" name="TextBox 6"/>
          <p:cNvSpPr txBox="1"/>
          <p:nvPr/>
        </p:nvSpPr>
        <p:spPr>
          <a:xfrm>
            <a:off x="8745498" y="9649697"/>
            <a:ext cx="152400" cy="21907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97758" y="4218387"/>
            <a:ext cx="8973804" cy="1850226"/>
          </a:xfrm>
          <a:prstGeom prst="rect">
            <a:avLst/>
          </a:prstGeom>
        </p:spPr>
        <p:txBody>
          <a:bodyPr lIns="0" tIns="0" rIns="0" bIns="0" rtlCol="0" anchor="t">
            <a:spAutoFit/>
          </a:bodyPr>
          <a:lstStyle/>
          <a:p>
            <a:pPr algn="l">
              <a:lnSpc>
                <a:spcPts val="13379"/>
              </a:lnSpc>
            </a:pPr>
            <a:r>
              <a:rPr lang="en-US" sz="12163" b="1">
                <a:solidFill>
                  <a:srgbClr val="060644"/>
                </a:solidFill>
                <a:latin typeface="Poppins Bold"/>
                <a:ea typeface="Poppins Bold"/>
                <a:cs typeface="Poppins Bold"/>
                <a:sym typeface="Poppins Bold"/>
              </a:rPr>
              <a:t>Thank You</a:t>
            </a:r>
          </a:p>
        </p:txBody>
      </p:sp>
      <p:sp>
        <p:nvSpPr>
          <p:cNvPr id="3" name="TextBox 3"/>
          <p:cNvSpPr txBox="1"/>
          <p:nvPr/>
        </p:nvSpPr>
        <p:spPr>
          <a:xfrm>
            <a:off x="8745498" y="9649697"/>
            <a:ext cx="152400" cy="21907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10</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85948" y="8572"/>
            <a:ext cx="6905772" cy="5836234"/>
            <a:chOff x="0" y="0"/>
            <a:chExt cx="9207697" cy="7781645"/>
          </a:xfrm>
        </p:grpSpPr>
        <p:pic>
          <p:nvPicPr>
            <p:cNvPr id="3" name="Picture 3"/>
            <p:cNvPicPr>
              <a:picLocks noChangeAspect="1"/>
            </p:cNvPicPr>
            <p:nvPr/>
          </p:nvPicPr>
          <p:blipFill>
            <a:blip r:embed="rId2"/>
            <a:srcRect l="11793" r="11793"/>
            <a:stretch>
              <a:fillRect/>
            </a:stretch>
          </p:blipFill>
          <p:spPr>
            <a:xfrm>
              <a:off x="0" y="0"/>
              <a:ext cx="9207697" cy="7781645"/>
            </a:xfrm>
            <a:prstGeom prst="rect">
              <a:avLst/>
            </a:prstGeom>
          </p:spPr>
        </p:pic>
      </p:grpSp>
      <p:grpSp>
        <p:nvGrpSpPr>
          <p:cNvPr id="4" name="Group 4"/>
          <p:cNvGrpSpPr/>
          <p:nvPr/>
        </p:nvGrpSpPr>
        <p:grpSpPr>
          <a:xfrm rot="-10800000">
            <a:off x="9688911" y="-1507604"/>
            <a:ext cx="3594073" cy="3032353"/>
            <a:chOff x="0" y="0"/>
            <a:chExt cx="812800" cy="685767"/>
          </a:xfrm>
        </p:grpSpPr>
        <p:sp>
          <p:nvSpPr>
            <p:cNvPr id="5" name="Freeform 5"/>
            <p:cNvSpPr/>
            <p:nvPr/>
          </p:nvSpPr>
          <p:spPr>
            <a:xfrm>
              <a:off x="0" y="0"/>
              <a:ext cx="812800" cy="685767"/>
            </a:xfrm>
            <a:custGeom>
              <a:avLst/>
              <a:gdLst/>
              <a:ahLst/>
              <a:cxnLst/>
              <a:rect l="l" t="t" r="r" b="b"/>
              <a:pathLst>
                <a:path w="812800" h="685767">
                  <a:moveTo>
                    <a:pt x="406400" y="0"/>
                  </a:moveTo>
                  <a:lnTo>
                    <a:pt x="812800" y="685767"/>
                  </a:lnTo>
                  <a:lnTo>
                    <a:pt x="0" y="685767"/>
                  </a:lnTo>
                  <a:lnTo>
                    <a:pt x="406400" y="0"/>
                  </a:lnTo>
                  <a:close/>
                </a:path>
              </a:pathLst>
            </a:custGeom>
            <a:solidFill>
              <a:srgbClr val="060644"/>
            </a:solidFill>
          </p:spPr>
          <p:txBody>
            <a:bodyPr/>
            <a:lstStyle/>
            <a:p>
              <a:endParaRPr lang="en-IN"/>
            </a:p>
          </p:txBody>
        </p:sp>
        <p:sp>
          <p:nvSpPr>
            <p:cNvPr id="6" name="TextBox 6"/>
            <p:cNvSpPr txBox="1"/>
            <p:nvPr/>
          </p:nvSpPr>
          <p:spPr>
            <a:xfrm>
              <a:off x="127000" y="251717"/>
              <a:ext cx="558800" cy="385067"/>
            </a:xfrm>
            <a:prstGeom prst="rect">
              <a:avLst/>
            </a:prstGeom>
          </p:spPr>
          <p:txBody>
            <a:bodyPr lIns="50800" tIns="50800" rIns="50800" bIns="50800" rtlCol="0" anchor="ctr"/>
            <a:lstStyle/>
            <a:p>
              <a:pPr algn="ctr">
                <a:lnSpc>
                  <a:spcPts val="2800"/>
                </a:lnSpc>
              </a:pPr>
              <a:endParaRPr/>
            </a:p>
          </p:txBody>
        </p:sp>
      </p:grpSp>
      <p:grpSp>
        <p:nvGrpSpPr>
          <p:cNvPr id="7" name="Group 7"/>
          <p:cNvGrpSpPr/>
          <p:nvPr/>
        </p:nvGrpSpPr>
        <p:grpSpPr>
          <a:xfrm>
            <a:off x="11485948" y="5844806"/>
            <a:ext cx="6905772" cy="4450766"/>
            <a:chOff x="0" y="0"/>
            <a:chExt cx="9207697" cy="5934355"/>
          </a:xfrm>
        </p:grpSpPr>
        <p:pic>
          <p:nvPicPr>
            <p:cNvPr id="8" name="Picture 8"/>
            <p:cNvPicPr>
              <a:picLocks noChangeAspect="1"/>
            </p:cNvPicPr>
            <p:nvPr/>
          </p:nvPicPr>
          <p:blipFill>
            <a:blip r:embed="rId3"/>
            <a:srcRect l="2328" r="2328"/>
            <a:stretch>
              <a:fillRect/>
            </a:stretch>
          </p:blipFill>
          <p:spPr>
            <a:xfrm>
              <a:off x="0" y="0"/>
              <a:ext cx="9207697" cy="5934355"/>
            </a:xfrm>
            <a:prstGeom prst="rect">
              <a:avLst/>
            </a:prstGeom>
          </p:spPr>
        </p:pic>
      </p:grpSp>
      <p:grpSp>
        <p:nvGrpSpPr>
          <p:cNvPr id="9" name="Group 9"/>
          <p:cNvGrpSpPr/>
          <p:nvPr/>
        </p:nvGrpSpPr>
        <p:grpSpPr>
          <a:xfrm>
            <a:off x="11245223" y="5167381"/>
            <a:ext cx="1351076" cy="135107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txBody>
            <a:bodyPr/>
            <a:lstStyle/>
            <a:p>
              <a:endParaRPr lang="en-IN"/>
            </a:p>
          </p:txBody>
        </p:sp>
        <p:sp>
          <p:nvSpPr>
            <p:cNvPr id="11" name="TextBox 11"/>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12" name="Freeform 12"/>
          <p:cNvSpPr/>
          <p:nvPr/>
        </p:nvSpPr>
        <p:spPr>
          <a:xfrm>
            <a:off x="11468327" y="5414041"/>
            <a:ext cx="904867" cy="822606"/>
          </a:xfrm>
          <a:custGeom>
            <a:avLst/>
            <a:gdLst/>
            <a:ahLst/>
            <a:cxnLst/>
            <a:rect l="l" t="t" r="r" b="b"/>
            <a:pathLst>
              <a:path w="904867" h="822606">
                <a:moveTo>
                  <a:pt x="0" y="0"/>
                </a:moveTo>
                <a:lnTo>
                  <a:pt x="904867" y="0"/>
                </a:lnTo>
                <a:lnTo>
                  <a:pt x="904867" y="822606"/>
                </a:lnTo>
                <a:lnTo>
                  <a:pt x="0" y="8226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1028700" y="1534332"/>
            <a:ext cx="7106334" cy="1314450"/>
          </a:xfrm>
          <a:prstGeom prst="rect">
            <a:avLst/>
          </a:prstGeom>
        </p:spPr>
        <p:txBody>
          <a:bodyPr lIns="0" tIns="0" rIns="0" bIns="0" rtlCol="0" anchor="t">
            <a:spAutoFit/>
          </a:bodyPr>
          <a:lstStyle/>
          <a:p>
            <a:pPr algn="l">
              <a:lnSpc>
                <a:spcPts val="4950"/>
              </a:lnSpc>
            </a:pPr>
            <a:r>
              <a:rPr lang="en-US" sz="4500" b="1">
                <a:solidFill>
                  <a:srgbClr val="000000"/>
                </a:solidFill>
                <a:latin typeface="Poppins Semi-Bold"/>
                <a:ea typeface="Poppins Semi-Bold"/>
                <a:cs typeface="Poppins Semi-Bold"/>
                <a:sym typeface="Poppins Semi-Bold"/>
              </a:rPr>
              <a:t>ABOUT THE BUSINESS</a:t>
            </a:r>
          </a:p>
          <a:p>
            <a:pPr algn="l">
              <a:lnSpc>
                <a:spcPts val="4950"/>
              </a:lnSpc>
            </a:pPr>
            <a:endParaRPr lang="en-US" sz="4500" b="1">
              <a:solidFill>
                <a:srgbClr val="000000"/>
              </a:solidFill>
              <a:latin typeface="Poppins Semi-Bold"/>
              <a:ea typeface="Poppins Semi-Bold"/>
              <a:cs typeface="Poppins Semi-Bold"/>
              <a:sym typeface="Poppins Semi-Bold"/>
            </a:endParaRPr>
          </a:p>
        </p:txBody>
      </p:sp>
      <p:sp>
        <p:nvSpPr>
          <p:cNvPr id="14" name="TextBox 14"/>
          <p:cNvSpPr txBox="1"/>
          <p:nvPr/>
        </p:nvSpPr>
        <p:spPr>
          <a:xfrm>
            <a:off x="1028700" y="2753023"/>
            <a:ext cx="9423759" cy="2914650"/>
          </a:xfrm>
          <a:prstGeom prst="rect">
            <a:avLst/>
          </a:prstGeom>
        </p:spPr>
        <p:txBody>
          <a:bodyPr lIns="0" tIns="0" rIns="0" bIns="0" rtlCol="0" anchor="t">
            <a:spAutoFit/>
          </a:bodyPr>
          <a:lstStyle/>
          <a:p>
            <a:pPr algn="just">
              <a:lnSpc>
                <a:spcPts val="2894"/>
              </a:lnSpc>
            </a:pPr>
            <a:r>
              <a:rPr lang="en-US" sz="2411" b="1">
                <a:solidFill>
                  <a:srgbClr val="000000"/>
                </a:solidFill>
                <a:latin typeface="Poppins Bold"/>
                <a:ea typeface="Poppins Bold"/>
                <a:cs typeface="Poppins Bold"/>
                <a:sym typeface="Poppins Bold"/>
              </a:rPr>
              <a:t>Bansal Computers and Printers</a:t>
            </a:r>
            <a:r>
              <a:rPr lang="en-US" sz="2411">
                <a:solidFill>
                  <a:srgbClr val="000000"/>
                </a:solidFill>
                <a:latin typeface="Poppins"/>
                <a:ea typeface="Poppins"/>
                <a:cs typeface="Poppins"/>
                <a:sym typeface="Poppins"/>
              </a:rPr>
              <a:t>, located near the Bihariji Temple at Lohagarh Fort, Bharatpur, has served the community for over 20 years. Established by Mr. Manish Bansal as one of the city's first cyber cafes, the shop quickly adapted as internet access became widespread. Today, it offers a variety of essential services, including Xerox, printing, form filling, typing, bill payments, and government-related tasks through a Common Service Center (CSC).</a:t>
            </a:r>
          </a:p>
        </p:txBody>
      </p:sp>
      <p:sp>
        <p:nvSpPr>
          <p:cNvPr id="15" name="TextBox 15"/>
          <p:cNvSpPr txBox="1"/>
          <p:nvPr/>
        </p:nvSpPr>
        <p:spPr>
          <a:xfrm>
            <a:off x="1028700" y="6077248"/>
            <a:ext cx="9423759" cy="2562225"/>
          </a:xfrm>
          <a:prstGeom prst="rect">
            <a:avLst/>
          </a:prstGeom>
        </p:spPr>
        <p:txBody>
          <a:bodyPr lIns="0" tIns="0" rIns="0" bIns="0" rtlCol="0" anchor="t">
            <a:spAutoFit/>
          </a:bodyPr>
          <a:lstStyle/>
          <a:p>
            <a:pPr algn="just">
              <a:lnSpc>
                <a:spcPts val="2919"/>
              </a:lnSpc>
            </a:pPr>
            <a:r>
              <a:rPr lang="en-US" sz="2433">
                <a:solidFill>
                  <a:srgbClr val="000000"/>
                </a:solidFill>
                <a:latin typeface="Poppins"/>
                <a:ea typeface="Poppins"/>
                <a:cs typeface="Poppins"/>
                <a:sym typeface="Poppins"/>
              </a:rPr>
              <a:t>During the COVID-19 pandemic, Bansal Computers expanded further by adding Bank of Baroda’s mini bank services, providing money transfers, withdrawals, and account opening to the local community. With a strong commitment to accessible, community-centered services, Bansal Computers remains a reliable destination for digital, document, and financial needs in Bharatpur.</a:t>
            </a:r>
          </a:p>
        </p:txBody>
      </p:sp>
      <p:sp>
        <p:nvSpPr>
          <p:cNvPr id="16" name="AutoShape 16"/>
          <p:cNvSpPr/>
          <p:nvPr/>
        </p:nvSpPr>
        <p:spPr>
          <a:xfrm flipV="1">
            <a:off x="12596299" y="5844806"/>
            <a:ext cx="6033783" cy="16882"/>
          </a:xfrm>
          <a:prstGeom prst="line">
            <a:avLst/>
          </a:prstGeom>
          <a:ln w="28575" cap="flat">
            <a:solidFill>
              <a:srgbClr val="FFFFFF"/>
            </a:solidFill>
            <a:prstDash val="solid"/>
            <a:headEnd type="none" w="sm" len="sm"/>
            <a:tailEnd type="none" w="sm" len="sm"/>
          </a:ln>
        </p:spPr>
        <p:txBody>
          <a:bodyPr/>
          <a:lstStyle/>
          <a:p>
            <a:endParaRPr lang="en-IN"/>
          </a:p>
        </p:txBody>
      </p:sp>
      <p:sp>
        <p:nvSpPr>
          <p:cNvPr id="17" name="TextBox 17"/>
          <p:cNvSpPr txBox="1"/>
          <p:nvPr/>
        </p:nvSpPr>
        <p:spPr>
          <a:xfrm>
            <a:off x="8745498" y="9649697"/>
            <a:ext cx="763693" cy="333971"/>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2</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061287" y="4092574"/>
            <a:ext cx="4742414" cy="4545386"/>
            <a:chOff x="0" y="0"/>
            <a:chExt cx="1376053" cy="1318884"/>
          </a:xfrm>
        </p:grpSpPr>
        <p:sp>
          <p:nvSpPr>
            <p:cNvPr id="3" name="Freeform 3"/>
            <p:cNvSpPr/>
            <p:nvPr/>
          </p:nvSpPr>
          <p:spPr>
            <a:xfrm>
              <a:off x="0" y="0"/>
              <a:ext cx="1376053" cy="1318884"/>
            </a:xfrm>
            <a:custGeom>
              <a:avLst/>
              <a:gdLst/>
              <a:ahLst/>
              <a:cxnLst/>
              <a:rect l="l" t="t" r="r" b="b"/>
              <a:pathLst>
                <a:path w="1376053" h="1318884">
                  <a:moveTo>
                    <a:pt x="0" y="0"/>
                  </a:moveTo>
                  <a:lnTo>
                    <a:pt x="1376053" y="0"/>
                  </a:lnTo>
                  <a:lnTo>
                    <a:pt x="1376053" y="1318884"/>
                  </a:lnTo>
                  <a:lnTo>
                    <a:pt x="0" y="1318884"/>
                  </a:lnTo>
                  <a:close/>
                </a:path>
              </a:pathLst>
            </a:custGeom>
            <a:solidFill>
              <a:srgbClr val="2E2768"/>
            </a:solidFill>
          </p:spPr>
          <p:txBody>
            <a:bodyPr/>
            <a:lstStyle/>
            <a:p>
              <a:endParaRPr lang="en-IN"/>
            </a:p>
          </p:txBody>
        </p:sp>
        <p:sp>
          <p:nvSpPr>
            <p:cNvPr id="4" name="TextBox 4"/>
            <p:cNvSpPr txBox="1"/>
            <p:nvPr/>
          </p:nvSpPr>
          <p:spPr>
            <a:xfrm>
              <a:off x="0" y="-66675"/>
              <a:ext cx="1376053" cy="1385559"/>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2925566" y="4092574"/>
            <a:ext cx="4742414" cy="4545386"/>
            <a:chOff x="0" y="0"/>
            <a:chExt cx="1376053" cy="1318884"/>
          </a:xfrm>
        </p:grpSpPr>
        <p:sp>
          <p:nvSpPr>
            <p:cNvPr id="6" name="Freeform 6"/>
            <p:cNvSpPr/>
            <p:nvPr/>
          </p:nvSpPr>
          <p:spPr>
            <a:xfrm>
              <a:off x="0" y="0"/>
              <a:ext cx="1376053" cy="1318884"/>
            </a:xfrm>
            <a:custGeom>
              <a:avLst/>
              <a:gdLst/>
              <a:ahLst/>
              <a:cxnLst/>
              <a:rect l="l" t="t" r="r" b="b"/>
              <a:pathLst>
                <a:path w="1376053" h="1318884">
                  <a:moveTo>
                    <a:pt x="0" y="0"/>
                  </a:moveTo>
                  <a:lnTo>
                    <a:pt x="1376053" y="0"/>
                  </a:lnTo>
                  <a:lnTo>
                    <a:pt x="1376053" y="1318884"/>
                  </a:lnTo>
                  <a:lnTo>
                    <a:pt x="0" y="1318884"/>
                  </a:lnTo>
                  <a:close/>
                </a:path>
              </a:pathLst>
            </a:custGeom>
            <a:solidFill>
              <a:srgbClr val="2E2768"/>
            </a:solidFill>
          </p:spPr>
          <p:txBody>
            <a:bodyPr/>
            <a:lstStyle/>
            <a:p>
              <a:endParaRPr lang="en-IN"/>
            </a:p>
          </p:txBody>
        </p:sp>
        <p:sp>
          <p:nvSpPr>
            <p:cNvPr id="7" name="TextBox 7"/>
            <p:cNvSpPr txBox="1"/>
            <p:nvPr/>
          </p:nvSpPr>
          <p:spPr>
            <a:xfrm>
              <a:off x="0" y="-66675"/>
              <a:ext cx="1376053" cy="1385559"/>
            </a:xfrm>
            <a:prstGeom prst="rect">
              <a:avLst/>
            </a:prstGeom>
          </p:spPr>
          <p:txBody>
            <a:bodyPr lIns="50800" tIns="50800" rIns="50800" bIns="50800" rtlCol="0" anchor="ctr"/>
            <a:lstStyle/>
            <a:p>
              <a:pPr algn="ctr">
                <a:lnSpc>
                  <a:spcPts val="2800"/>
                </a:lnSpc>
              </a:pPr>
              <a:endParaRPr/>
            </a:p>
          </p:txBody>
        </p:sp>
      </p:grpSp>
      <p:grpSp>
        <p:nvGrpSpPr>
          <p:cNvPr id="8" name="Group 8"/>
          <p:cNvGrpSpPr/>
          <p:nvPr/>
        </p:nvGrpSpPr>
        <p:grpSpPr>
          <a:xfrm>
            <a:off x="6446199" y="3254529"/>
            <a:ext cx="1542741" cy="154274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txBody>
            <a:bodyPr/>
            <a:lstStyle/>
            <a:p>
              <a:endParaRPr lang="en-IN"/>
            </a:p>
          </p:txBody>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grpSp>
        <p:nvGrpSpPr>
          <p:cNvPr id="11" name="Group 11"/>
          <p:cNvGrpSpPr/>
          <p:nvPr/>
        </p:nvGrpSpPr>
        <p:grpSpPr>
          <a:xfrm>
            <a:off x="12154195" y="3254529"/>
            <a:ext cx="1542741" cy="154274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txBody>
            <a:bodyPr/>
            <a:lstStyle/>
            <a:p>
              <a:endParaRPr lang="en-IN"/>
            </a:p>
          </p:txBody>
        </p:sp>
        <p:sp>
          <p:nvSpPr>
            <p:cNvPr id="13" name="TextBox 13"/>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grpSp>
        <p:nvGrpSpPr>
          <p:cNvPr id="14" name="Group 14"/>
          <p:cNvGrpSpPr/>
          <p:nvPr/>
        </p:nvGrpSpPr>
        <p:grpSpPr>
          <a:xfrm>
            <a:off x="1199205" y="4092574"/>
            <a:ext cx="4742414" cy="4545386"/>
            <a:chOff x="0" y="0"/>
            <a:chExt cx="1376053" cy="1318884"/>
          </a:xfrm>
        </p:grpSpPr>
        <p:sp>
          <p:nvSpPr>
            <p:cNvPr id="15" name="Freeform 15"/>
            <p:cNvSpPr/>
            <p:nvPr/>
          </p:nvSpPr>
          <p:spPr>
            <a:xfrm>
              <a:off x="0" y="0"/>
              <a:ext cx="1376053" cy="1318884"/>
            </a:xfrm>
            <a:custGeom>
              <a:avLst/>
              <a:gdLst/>
              <a:ahLst/>
              <a:cxnLst/>
              <a:rect l="l" t="t" r="r" b="b"/>
              <a:pathLst>
                <a:path w="1376053" h="1318884">
                  <a:moveTo>
                    <a:pt x="0" y="0"/>
                  </a:moveTo>
                  <a:lnTo>
                    <a:pt x="1376053" y="0"/>
                  </a:lnTo>
                  <a:lnTo>
                    <a:pt x="1376053" y="1318884"/>
                  </a:lnTo>
                  <a:lnTo>
                    <a:pt x="0" y="1318884"/>
                  </a:lnTo>
                  <a:close/>
                </a:path>
              </a:pathLst>
            </a:custGeom>
            <a:solidFill>
              <a:srgbClr val="2E2768"/>
            </a:solidFill>
          </p:spPr>
          <p:txBody>
            <a:bodyPr/>
            <a:lstStyle/>
            <a:p>
              <a:endParaRPr lang="en-IN"/>
            </a:p>
          </p:txBody>
        </p:sp>
        <p:sp>
          <p:nvSpPr>
            <p:cNvPr id="16" name="TextBox 16"/>
            <p:cNvSpPr txBox="1"/>
            <p:nvPr/>
          </p:nvSpPr>
          <p:spPr>
            <a:xfrm>
              <a:off x="0" y="-66675"/>
              <a:ext cx="1376053" cy="1385559"/>
            </a:xfrm>
            <a:prstGeom prst="rect">
              <a:avLst/>
            </a:prstGeom>
          </p:spPr>
          <p:txBody>
            <a:bodyPr lIns="50800" tIns="50800" rIns="50800" bIns="50800" rtlCol="0" anchor="ctr"/>
            <a:lstStyle/>
            <a:p>
              <a:pPr algn="ctr">
                <a:lnSpc>
                  <a:spcPts val="2800"/>
                </a:lnSpc>
              </a:pPr>
              <a:endParaRPr/>
            </a:p>
          </p:txBody>
        </p:sp>
      </p:grpSp>
      <p:grpSp>
        <p:nvGrpSpPr>
          <p:cNvPr id="17" name="Group 17"/>
          <p:cNvGrpSpPr/>
          <p:nvPr/>
        </p:nvGrpSpPr>
        <p:grpSpPr>
          <a:xfrm>
            <a:off x="455283" y="3254529"/>
            <a:ext cx="1542741" cy="1542741"/>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txBody>
            <a:bodyPr/>
            <a:lstStyle/>
            <a:p>
              <a:endParaRPr lang="en-IN"/>
            </a:p>
          </p:txBody>
        </p:sp>
        <p:sp>
          <p:nvSpPr>
            <p:cNvPr id="19" name="TextBox 19"/>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20" name="Freeform 20"/>
          <p:cNvSpPr/>
          <p:nvPr/>
        </p:nvSpPr>
        <p:spPr>
          <a:xfrm>
            <a:off x="729343" y="3464867"/>
            <a:ext cx="939723" cy="1084818"/>
          </a:xfrm>
          <a:custGeom>
            <a:avLst/>
            <a:gdLst/>
            <a:ahLst/>
            <a:cxnLst/>
            <a:rect l="l" t="t" r="r" b="b"/>
            <a:pathLst>
              <a:path w="939723" h="1084818">
                <a:moveTo>
                  <a:pt x="0" y="0"/>
                </a:moveTo>
                <a:lnTo>
                  <a:pt x="939723" y="0"/>
                </a:lnTo>
                <a:lnTo>
                  <a:pt x="939723" y="1084817"/>
                </a:lnTo>
                <a:lnTo>
                  <a:pt x="0" y="10848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1" name="Freeform 21"/>
          <p:cNvSpPr/>
          <p:nvPr/>
        </p:nvSpPr>
        <p:spPr>
          <a:xfrm>
            <a:off x="6712324" y="3524863"/>
            <a:ext cx="1029540" cy="1024822"/>
          </a:xfrm>
          <a:custGeom>
            <a:avLst/>
            <a:gdLst/>
            <a:ahLst/>
            <a:cxnLst/>
            <a:rect l="l" t="t" r="r" b="b"/>
            <a:pathLst>
              <a:path w="1029540" h="1024822">
                <a:moveTo>
                  <a:pt x="0" y="0"/>
                </a:moveTo>
                <a:lnTo>
                  <a:pt x="1029541" y="0"/>
                </a:lnTo>
                <a:lnTo>
                  <a:pt x="1029541" y="1024821"/>
                </a:lnTo>
                <a:lnTo>
                  <a:pt x="0" y="1024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2" name="Freeform 22"/>
          <p:cNvSpPr/>
          <p:nvPr/>
        </p:nvSpPr>
        <p:spPr>
          <a:xfrm>
            <a:off x="12478755" y="3535084"/>
            <a:ext cx="893622" cy="944382"/>
          </a:xfrm>
          <a:custGeom>
            <a:avLst/>
            <a:gdLst/>
            <a:ahLst/>
            <a:cxnLst/>
            <a:rect l="l" t="t" r="r" b="b"/>
            <a:pathLst>
              <a:path w="893622" h="944382">
                <a:moveTo>
                  <a:pt x="0" y="0"/>
                </a:moveTo>
                <a:lnTo>
                  <a:pt x="893622" y="0"/>
                </a:lnTo>
                <a:lnTo>
                  <a:pt x="893622" y="944382"/>
                </a:lnTo>
                <a:lnTo>
                  <a:pt x="0" y="9443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3" name="TextBox 23"/>
          <p:cNvSpPr txBox="1"/>
          <p:nvPr/>
        </p:nvSpPr>
        <p:spPr>
          <a:xfrm>
            <a:off x="3479760" y="1652178"/>
            <a:ext cx="11905467" cy="752882"/>
          </a:xfrm>
          <a:prstGeom prst="rect">
            <a:avLst/>
          </a:prstGeom>
        </p:spPr>
        <p:txBody>
          <a:bodyPr lIns="0" tIns="0" rIns="0" bIns="0" rtlCol="0" anchor="t">
            <a:spAutoFit/>
          </a:bodyPr>
          <a:lstStyle/>
          <a:p>
            <a:pPr algn="ctr">
              <a:lnSpc>
                <a:spcPts val="5434"/>
              </a:lnSpc>
            </a:pPr>
            <a:r>
              <a:rPr lang="en-US" sz="4940" b="1">
                <a:solidFill>
                  <a:srgbClr val="000000"/>
                </a:solidFill>
                <a:latin typeface="Poppins Semi-Bold"/>
                <a:ea typeface="Poppins Semi-Bold"/>
                <a:cs typeface="Poppins Semi-Bold"/>
                <a:sym typeface="Poppins Semi-Bold"/>
              </a:rPr>
              <a:t>Challenges and Problem Statements</a:t>
            </a:r>
          </a:p>
        </p:txBody>
      </p:sp>
      <p:sp>
        <p:nvSpPr>
          <p:cNvPr id="24" name="TextBox 24"/>
          <p:cNvSpPr txBox="1"/>
          <p:nvPr/>
        </p:nvSpPr>
        <p:spPr>
          <a:xfrm>
            <a:off x="7451976" y="4819702"/>
            <a:ext cx="4016850" cy="3000375"/>
          </a:xfrm>
          <a:prstGeom prst="rect">
            <a:avLst/>
          </a:prstGeom>
        </p:spPr>
        <p:txBody>
          <a:bodyPr lIns="0" tIns="0" rIns="0" bIns="0" rtlCol="0" anchor="t">
            <a:spAutoFit/>
          </a:bodyPr>
          <a:lstStyle/>
          <a:p>
            <a:pPr algn="just">
              <a:lnSpc>
                <a:spcPts val="2951"/>
              </a:lnSpc>
            </a:pPr>
            <a:r>
              <a:rPr lang="en-US" sz="2460" b="1">
                <a:solidFill>
                  <a:srgbClr val="FFFFFF"/>
                </a:solidFill>
                <a:latin typeface="Poppins Bold"/>
                <a:ea typeface="Poppins Bold"/>
                <a:cs typeface="Poppins Bold"/>
                <a:sym typeface="Poppins Bold"/>
              </a:rPr>
              <a:t>Improving customer acquisition in specific regions and assess the effectiveness of geographical marketing campaigns in increasing the number of account openings</a:t>
            </a:r>
          </a:p>
        </p:txBody>
      </p:sp>
      <p:sp>
        <p:nvSpPr>
          <p:cNvPr id="25" name="TextBox 25"/>
          <p:cNvSpPr txBox="1"/>
          <p:nvPr/>
        </p:nvSpPr>
        <p:spPr>
          <a:xfrm>
            <a:off x="1602901" y="4835369"/>
            <a:ext cx="3935021" cy="2257425"/>
          </a:xfrm>
          <a:prstGeom prst="rect">
            <a:avLst/>
          </a:prstGeom>
        </p:spPr>
        <p:txBody>
          <a:bodyPr lIns="0" tIns="0" rIns="0" bIns="0" rtlCol="0" anchor="t">
            <a:spAutoFit/>
          </a:bodyPr>
          <a:lstStyle/>
          <a:p>
            <a:pPr algn="just">
              <a:lnSpc>
                <a:spcPts val="2951"/>
              </a:lnSpc>
            </a:pPr>
            <a:r>
              <a:rPr lang="en-US" sz="2460" b="1">
                <a:solidFill>
                  <a:srgbClr val="FFFFFF"/>
                </a:solidFill>
                <a:latin typeface="Poppins Bold"/>
                <a:ea typeface="Poppins Bold"/>
                <a:cs typeface="Poppins Bold"/>
                <a:sym typeface="Poppins Bold"/>
              </a:rPr>
              <a:t>To enhance financial tracking by identifying irregular cash flow patterns during peak and normal business days</a:t>
            </a:r>
          </a:p>
        </p:txBody>
      </p:sp>
      <p:sp>
        <p:nvSpPr>
          <p:cNvPr id="26" name="TextBox 26"/>
          <p:cNvSpPr txBox="1"/>
          <p:nvPr/>
        </p:nvSpPr>
        <p:spPr>
          <a:xfrm>
            <a:off x="13450664" y="4800652"/>
            <a:ext cx="3808636" cy="2628900"/>
          </a:xfrm>
          <a:prstGeom prst="rect">
            <a:avLst/>
          </a:prstGeom>
        </p:spPr>
        <p:txBody>
          <a:bodyPr lIns="0" tIns="0" rIns="0" bIns="0" rtlCol="0" anchor="t">
            <a:spAutoFit/>
          </a:bodyPr>
          <a:lstStyle/>
          <a:p>
            <a:pPr algn="just">
              <a:lnSpc>
                <a:spcPts val="2936"/>
              </a:lnSpc>
            </a:pPr>
            <a:r>
              <a:rPr lang="en-US" sz="2446" b="1">
                <a:solidFill>
                  <a:srgbClr val="FFFFFF"/>
                </a:solidFill>
                <a:latin typeface="Poppins Bold"/>
                <a:ea typeface="Poppins Bold"/>
                <a:cs typeface="Poppins Bold"/>
                <a:sym typeface="Poppins Bold"/>
              </a:rPr>
              <a:t>To analyze customer segmentation and Xerox service usage patterns to identify areas for optimizing bulk orders and overall service demand</a:t>
            </a:r>
          </a:p>
        </p:txBody>
      </p:sp>
      <p:sp>
        <p:nvSpPr>
          <p:cNvPr id="27" name="TextBox 27"/>
          <p:cNvSpPr txBox="1"/>
          <p:nvPr/>
        </p:nvSpPr>
        <p:spPr>
          <a:xfrm>
            <a:off x="8745498" y="9649697"/>
            <a:ext cx="152400" cy="21907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3</a:t>
            </a: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90338" y="2379949"/>
            <a:ext cx="1153533" cy="11535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txBody>
            <a:bodyPr/>
            <a:lstStyle/>
            <a:p>
              <a:endParaRPr lang="en-IN"/>
            </a:p>
          </p:txBody>
        </p:sp>
        <p:sp>
          <p:nvSpPr>
            <p:cNvPr id="4" name="TextBox 4"/>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grpSp>
        <p:nvGrpSpPr>
          <p:cNvPr id="5" name="Group 5"/>
          <p:cNvGrpSpPr/>
          <p:nvPr/>
        </p:nvGrpSpPr>
        <p:grpSpPr>
          <a:xfrm>
            <a:off x="1342029" y="4737422"/>
            <a:ext cx="1161850" cy="116185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txBody>
            <a:bodyPr/>
            <a:lstStyle/>
            <a:p>
              <a:endParaRPr lang="en-IN"/>
            </a:p>
          </p:txBody>
        </p:sp>
        <p:sp>
          <p:nvSpPr>
            <p:cNvPr id="7" name="TextBox 7"/>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grpSp>
        <p:nvGrpSpPr>
          <p:cNvPr id="8" name="Group 8"/>
          <p:cNvGrpSpPr/>
          <p:nvPr/>
        </p:nvGrpSpPr>
        <p:grpSpPr>
          <a:xfrm>
            <a:off x="1390338" y="7024957"/>
            <a:ext cx="1124461" cy="112446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0644"/>
            </a:solidFill>
          </p:spPr>
          <p:txBody>
            <a:bodyPr/>
            <a:lstStyle/>
            <a:p>
              <a:endParaRPr lang="en-IN"/>
            </a:p>
          </p:txBody>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11" name="TextBox 11"/>
          <p:cNvSpPr txBox="1"/>
          <p:nvPr/>
        </p:nvSpPr>
        <p:spPr>
          <a:xfrm>
            <a:off x="1038225" y="660048"/>
            <a:ext cx="5098487" cy="822755"/>
          </a:xfrm>
          <a:prstGeom prst="rect">
            <a:avLst/>
          </a:prstGeom>
        </p:spPr>
        <p:txBody>
          <a:bodyPr lIns="0" tIns="0" rIns="0" bIns="0" rtlCol="0" anchor="t">
            <a:spAutoFit/>
          </a:bodyPr>
          <a:lstStyle/>
          <a:p>
            <a:pPr algn="l">
              <a:lnSpc>
                <a:spcPts val="5903"/>
              </a:lnSpc>
            </a:pPr>
            <a:r>
              <a:rPr lang="en-US" sz="5367" b="1">
                <a:solidFill>
                  <a:srgbClr val="000000"/>
                </a:solidFill>
                <a:latin typeface="Poppins Semi-Bold"/>
                <a:ea typeface="Poppins Semi-Bold"/>
                <a:cs typeface="Poppins Semi-Bold"/>
                <a:sym typeface="Poppins Semi-Bold"/>
              </a:rPr>
              <a:t>Data Overview</a:t>
            </a:r>
          </a:p>
        </p:txBody>
      </p:sp>
      <p:sp>
        <p:nvSpPr>
          <p:cNvPr id="12" name="TextBox 12"/>
          <p:cNvSpPr txBox="1"/>
          <p:nvPr/>
        </p:nvSpPr>
        <p:spPr>
          <a:xfrm>
            <a:off x="6840484" y="2125979"/>
            <a:ext cx="5269523" cy="1638300"/>
          </a:xfrm>
          <a:prstGeom prst="rect">
            <a:avLst/>
          </a:prstGeom>
        </p:spPr>
        <p:txBody>
          <a:bodyPr lIns="0" tIns="0" rIns="0" bIns="0" rtlCol="0" anchor="t">
            <a:spAutoFit/>
          </a:bodyPr>
          <a:lstStyle/>
          <a:p>
            <a:pPr marL="462589" lvl="1" indent="-231294" algn="just">
              <a:lnSpc>
                <a:spcPts val="2571"/>
              </a:lnSpc>
              <a:buFont typeface="Arial"/>
              <a:buChar char="•"/>
            </a:pPr>
            <a:r>
              <a:rPr lang="en-US" sz="2142">
                <a:solidFill>
                  <a:srgbClr val="000000"/>
                </a:solidFill>
                <a:latin typeface="Poppins"/>
                <a:ea typeface="Poppins"/>
                <a:cs typeface="Poppins"/>
                <a:sym typeface="Poppins"/>
              </a:rPr>
              <a:t>Transaction Date</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Debit</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Credit </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Difference</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Comulative Credit</a:t>
            </a:r>
          </a:p>
        </p:txBody>
      </p:sp>
      <p:sp>
        <p:nvSpPr>
          <p:cNvPr id="13" name="TextBox 13"/>
          <p:cNvSpPr txBox="1"/>
          <p:nvPr/>
        </p:nvSpPr>
        <p:spPr>
          <a:xfrm>
            <a:off x="3020953" y="2541710"/>
            <a:ext cx="2876856" cy="889900"/>
          </a:xfrm>
          <a:prstGeom prst="rect">
            <a:avLst/>
          </a:prstGeom>
        </p:spPr>
        <p:txBody>
          <a:bodyPr lIns="0" tIns="0" rIns="0" bIns="0" rtlCol="0" anchor="t">
            <a:spAutoFit/>
          </a:bodyPr>
          <a:lstStyle/>
          <a:p>
            <a:pPr algn="l">
              <a:lnSpc>
                <a:spcPts val="3453"/>
              </a:lnSpc>
            </a:pPr>
            <a:r>
              <a:rPr lang="en-US" sz="2878" b="1">
                <a:solidFill>
                  <a:srgbClr val="000000"/>
                </a:solidFill>
                <a:latin typeface="Poppins Semi-Bold"/>
                <a:ea typeface="Poppins Semi-Bold"/>
                <a:cs typeface="Poppins Semi-Bold"/>
                <a:sym typeface="Poppins Semi-Bold"/>
              </a:rPr>
              <a:t>Daily Debit and Credit Data</a:t>
            </a:r>
          </a:p>
        </p:txBody>
      </p:sp>
      <p:sp>
        <p:nvSpPr>
          <p:cNvPr id="14" name="TextBox 14"/>
          <p:cNvSpPr txBox="1"/>
          <p:nvPr/>
        </p:nvSpPr>
        <p:spPr>
          <a:xfrm>
            <a:off x="3020953" y="5040957"/>
            <a:ext cx="3539628" cy="458302"/>
          </a:xfrm>
          <a:prstGeom prst="rect">
            <a:avLst/>
          </a:prstGeom>
        </p:spPr>
        <p:txBody>
          <a:bodyPr lIns="0" tIns="0" rIns="0" bIns="0" rtlCol="0" anchor="t">
            <a:spAutoFit/>
          </a:bodyPr>
          <a:lstStyle/>
          <a:p>
            <a:pPr algn="l">
              <a:lnSpc>
                <a:spcPts val="3484"/>
              </a:lnSpc>
            </a:pPr>
            <a:r>
              <a:rPr lang="en-US" sz="2903" b="1">
                <a:solidFill>
                  <a:srgbClr val="000000"/>
                </a:solidFill>
                <a:latin typeface="Poppins Semi-Bold"/>
                <a:ea typeface="Poppins Semi-Bold"/>
                <a:cs typeface="Poppins Semi-Bold"/>
                <a:sym typeface="Poppins Semi-Bold"/>
              </a:rPr>
              <a:t>Account Data</a:t>
            </a:r>
          </a:p>
        </p:txBody>
      </p:sp>
      <p:sp>
        <p:nvSpPr>
          <p:cNvPr id="15" name="TextBox 15"/>
          <p:cNvSpPr txBox="1"/>
          <p:nvPr/>
        </p:nvSpPr>
        <p:spPr>
          <a:xfrm>
            <a:off x="2912570" y="7109245"/>
            <a:ext cx="3811929" cy="897555"/>
          </a:xfrm>
          <a:prstGeom prst="rect">
            <a:avLst/>
          </a:prstGeom>
        </p:spPr>
        <p:txBody>
          <a:bodyPr lIns="0" tIns="0" rIns="0" bIns="0" rtlCol="0" anchor="t">
            <a:spAutoFit/>
          </a:bodyPr>
          <a:lstStyle/>
          <a:p>
            <a:pPr algn="l">
              <a:lnSpc>
                <a:spcPts val="3484"/>
              </a:lnSpc>
            </a:pPr>
            <a:r>
              <a:rPr lang="en-US" sz="2903" b="1">
                <a:solidFill>
                  <a:srgbClr val="000000"/>
                </a:solidFill>
                <a:latin typeface="Poppins Semi-Bold"/>
                <a:ea typeface="Poppins Semi-Bold"/>
                <a:cs typeface="Poppins Semi-Bold"/>
                <a:sym typeface="Poppins Semi-Bold"/>
              </a:rPr>
              <a:t>Xerox Categorization Data</a:t>
            </a:r>
          </a:p>
        </p:txBody>
      </p:sp>
      <p:sp>
        <p:nvSpPr>
          <p:cNvPr id="16" name="TextBox 16"/>
          <p:cNvSpPr txBox="1"/>
          <p:nvPr/>
        </p:nvSpPr>
        <p:spPr>
          <a:xfrm>
            <a:off x="1787760" y="2348470"/>
            <a:ext cx="270388" cy="1083140"/>
          </a:xfrm>
          <a:prstGeom prst="rect">
            <a:avLst/>
          </a:prstGeom>
        </p:spPr>
        <p:txBody>
          <a:bodyPr lIns="0" tIns="0" rIns="0" bIns="0" rtlCol="0" anchor="t">
            <a:spAutoFit/>
          </a:bodyPr>
          <a:lstStyle/>
          <a:p>
            <a:pPr algn="ctr">
              <a:lnSpc>
                <a:spcPts val="8740"/>
              </a:lnSpc>
              <a:spcBef>
                <a:spcPct val="0"/>
              </a:spcBef>
            </a:pPr>
            <a:r>
              <a:rPr lang="en-US" sz="6243">
                <a:solidFill>
                  <a:srgbClr val="FFFFFF"/>
                </a:solidFill>
                <a:latin typeface="Bobby Jones"/>
                <a:ea typeface="Bobby Jones"/>
                <a:cs typeface="Bobby Jones"/>
                <a:sym typeface="Bobby Jones"/>
              </a:rPr>
              <a:t>1</a:t>
            </a:r>
          </a:p>
        </p:txBody>
      </p:sp>
      <p:sp>
        <p:nvSpPr>
          <p:cNvPr id="17" name="TextBox 17"/>
          <p:cNvSpPr txBox="1"/>
          <p:nvPr/>
        </p:nvSpPr>
        <p:spPr>
          <a:xfrm>
            <a:off x="1801668" y="6994945"/>
            <a:ext cx="354013" cy="1051136"/>
          </a:xfrm>
          <a:prstGeom prst="rect">
            <a:avLst/>
          </a:prstGeom>
        </p:spPr>
        <p:txBody>
          <a:bodyPr lIns="0" tIns="0" rIns="0" bIns="0" rtlCol="0" anchor="t">
            <a:spAutoFit/>
          </a:bodyPr>
          <a:lstStyle/>
          <a:p>
            <a:pPr algn="ctr">
              <a:lnSpc>
                <a:spcPts val="8446"/>
              </a:lnSpc>
              <a:spcBef>
                <a:spcPct val="0"/>
              </a:spcBef>
            </a:pPr>
            <a:r>
              <a:rPr lang="en-US" sz="6033">
                <a:solidFill>
                  <a:srgbClr val="FFFFFF"/>
                </a:solidFill>
                <a:latin typeface="Bobby Jones"/>
                <a:ea typeface="Bobby Jones"/>
                <a:cs typeface="Bobby Jones"/>
                <a:sym typeface="Bobby Jones"/>
              </a:rPr>
              <a:t>3</a:t>
            </a:r>
          </a:p>
        </p:txBody>
      </p:sp>
      <p:sp>
        <p:nvSpPr>
          <p:cNvPr id="18" name="TextBox 18"/>
          <p:cNvSpPr txBox="1"/>
          <p:nvPr/>
        </p:nvSpPr>
        <p:spPr>
          <a:xfrm>
            <a:off x="1726410" y="4648621"/>
            <a:ext cx="348872" cy="1119148"/>
          </a:xfrm>
          <a:prstGeom prst="rect">
            <a:avLst/>
          </a:prstGeom>
        </p:spPr>
        <p:txBody>
          <a:bodyPr lIns="0" tIns="0" rIns="0" bIns="0" rtlCol="0" anchor="t">
            <a:spAutoFit/>
          </a:bodyPr>
          <a:lstStyle/>
          <a:p>
            <a:pPr algn="ctr">
              <a:lnSpc>
                <a:spcPts val="8984"/>
              </a:lnSpc>
              <a:spcBef>
                <a:spcPct val="0"/>
              </a:spcBef>
            </a:pPr>
            <a:r>
              <a:rPr lang="en-US" sz="6417">
                <a:solidFill>
                  <a:srgbClr val="FFFFFF"/>
                </a:solidFill>
                <a:latin typeface="Bobby Jones"/>
                <a:ea typeface="Bobby Jones"/>
                <a:cs typeface="Bobby Jones"/>
                <a:sym typeface="Bobby Jones"/>
              </a:rPr>
              <a:t>2</a:t>
            </a:r>
          </a:p>
        </p:txBody>
      </p:sp>
      <p:sp>
        <p:nvSpPr>
          <p:cNvPr id="19" name="TextBox 19"/>
          <p:cNvSpPr txBox="1"/>
          <p:nvPr/>
        </p:nvSpPr>
        <p:spPr>
          <a:xfrm>
            <a:off x="12157632" y="2125979"/>
            <a:ext cx="5101668" cy="333382"/>
          </a:xfrm>
          <a:prstGeom prst="rect">
            <a:avLst/>
          </a:prstGeom>
        </p:spPr>
        <p:txBody>
          <a:bodyPr lIns="0" tIns="0" rIns="0" bIns="0" rtlCol="0" anchor="t">
            <a:spAutoFit/>
          </a:bodyPr>
          <a:lstStyle/>
          <a:p>
            <a:pPr algn="just">
              <a:lnSpc>
                <a:spcPts val="2489"/>
              </a:lnSpc>
            </a:pPr>
            <a:r>
              <a:rPr lang="en-US" sz="2074">
                <a:solidFill>
                  <a:srgbClr val="000000"/>
                </a:solidFill>
                <a:latin typeface="Poppins"/>
                <a:ea typeface="Poppins"/>
                <a:cs typeface="Poppins"/>
                <a:sym typeface="Poppins"/>
              </a:rPr>
              <a:t>January 24 to June 24</a:t>
            </a:r>
          </a:p>
        </p:txBody>
      </p:sp>
      <p:sp>
        <p:nvSpPr>
          <p:cNvPr id="20" name="TextBox 20"/>
          <p:cNvSpPr txBox="1"/>
          <p:nvPr/>
        </p:nvSpPr>
        <p:spPr>
          <a:xfrm>
            <a:off x="6840484" y="4410332"/>
            <a:ext cx="5269523" cy="1962150"/>
          </a:xfrm>
          <a:prstGeom prst="rect">
            <a:avLst/>
          </a:prstGeom>
        </p:spPr>
        <p:txBody>
          <a:bodyPr lIns="0" tIns="0" rIns="0" bIns="0" rtlCol="0" anchor="t">
            <a:spAutoFit/>
          </a:bodyPr>
          <a:lstStyle/>
          <a:p>
            <a:pPr marL="462589" lvl="1" indent="-231294" algn="just">
              <a:lnSpc>
                <a:spcPts val="2571"/>
              </a:lnSpc>
              <a:buFont typeface="Arial"/>
              <a:buChar char="•"/>
            </a:pPr>
            <a:r>
              <a:rPr lang="en-US" sz="2142">
                <a:solidFill>
                  <a:srgbClr val="000000"/>
                </a:solidFill>
                <a:latin typeface="Poppins"/>
                <a:ea typeface="Poppins"/>
                <a:cs typeface="Poppins"/>
                <a:sym typeface="Poppins"/>
              </a:rPr>
              <a:t>Account Opening date</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Customer Name</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Father’s Name </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Mother’s Name</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Address</a:t>
            </a:r>
          </a:p>
          <a:p>
            <a:pPr algn="just">
              <a:lnSpc>
                <a:spcPts val="2571"/>
              </a:lnSpc>
            </a:pPr>
            <a:endParaRPr lang="en-US" sz="2142">
              <a:solidFill>
                <a:srgbClr val="000000"/>
              </a:solidFill>
              <a:latin typeface="Poppins"/>
              <a:ea typeface="Poppins"/>
              <a:cs typeface="Poppins"/>
              <a:sym typeface="Poppins"/>
            </a:endParaRPr>
          </a:p>
        </p:txBody>
      </p:sp>
      <p:sp>
        <p:nvSpPr>
          <p:cNvPr id="21" name="TextBox 21"/>
          <p:cNvSpPr txBox="1"/>
          <p:nvPr/>
        </p:nvSpPr>
        <p:spPr>
          <a:xfrm>
            <a:off x="6870099" y="6677282"/>
            <a:ext cx="5269523" cy="2286000"/>
          </a:xfrm>
          <a:prstGeom prst="rect">
            <a:avLst/>
          </a:prstGeom>
        </p:spPr>
        <p:txBody>
          <a:bodyPr lIns="0" tIns="0" rIns="0" bIns="0" rtlCol="0" anchor="t">
            <a:spAutoFit/>
          </a:bodyPr>
          <a:lstStyle/>
          <a:p>
            <a:pPr marL="462589" lvl="1" indent="-231294" algn="just">
              <a:lnSpc>
                <a:spcPts val="2571"/>
              </a:lnSpc>
              <a:buFont typeface="Arial"/>
              <a:buChar char="•"/>
            </a:pPr>
            <a:r>
              <a:rPr lang="en-US" sz="2142">
                <a:solidFill>
                  <a:srgbClr val="000000"/>
                </a:solidFill>
                <a:latin typeface="Poppins"/>
                <a:ea typeface="Poppins"/>
                <a:cs typeface="Poppins"/>
                <a:sym typeface="Poppins"/>
              </a:rPr>
              <a:t>Date</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Customer Type</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Number of customers </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Copies made</a:t>
            </a:r>
          </a:p>
          <a:p>
            <a:pPr marL="462589" lvl="1" indent="-231294" algn="just">
              <a:lnSpc>
                <a:spcPts val="2571"/>
              </a:lnSpc>
              <a:buFont typeface="Arial"/>
              <a:buChar char="•"/>
            </a:pPr>
            <a:r>
              <a:rPr lang="en-US" sz="2142">
                <a:solidFill>
                  <a:srgbClr val="000000"/>
                </a:solidFill>
                <a:latin typeface="Poppins"/>
                <a:ea typeface="Poppins"/>
                <a:cs typeface="Poppins"/>
                <a:sym typeface="Poppins"/>
              </a:rPr>
              <a:t>Bulk orders</a:t>
            </a:r>
          </a:p>
          <a:p>
            <a:pPr algn="just">
              <a:lnSpc>
                <a:spcPts val="2571"/>
              </a:lnSpc>
            </a:pPr>
            <a:endParaRPr lang="en-US" sz="2142">
              <a:solidFill>
                <a:srgbClr val="000000"/>
              </a:solidFill>
              <a:latin typeface="Poppins"/>
              <a:ea typeface="Poppins"/>
              <a:cs typeface="Poppins"/>
              <a:sym typeface="Poppins"/>
            </a:endParaRPr>
          </a:p>
          <a:p>
            <a:pPr algn="just">
              <a:lnSpc>
                <a:spcPts val="2571"/>
              </a:lnSpc>
            </a:pPr>
            <a:endParaRPr lang="en-US" sz="2142">
              <a:solidFill>
                <a:srgbClr val="000000"/>
              </a:solidFill>
              <a:latin typeface="Poppins"/>
              <a:ea typeface="Poppins"/>
              <a:cs typeface="Poppins"/>
              <a:sym typeface="Poppins"/>
            </a:endParaRPr>
          </a:p>
        </p:txBody>
      </p:sp>
      <p:sp>
        <p:nvSpPr>
          <p:cNvPr id="22" name="TextBox 22"/>
          <p:cNvSpPr txBox="1"/>
          <p:nvPr/>
        </p:nvSpPr>
        <p:spPr>
          <a:xfrm>
            <a:off x="12157632" y="4439064"/>
            <a:ext cx="5101668" cy="333382"/>
          </a:xfrm>
          <a:prstGeom prst="rect">
            <a:avLst/>
          </a:prstGeom>
        </p:spPr>
        <p:txBody>
          <a:bodyPr lIns="0" tIns="0" rIns="0" bIns="0" rtlCol="0" anchor="t">
            <a:spAutoFit/>
          </a:bodyPr>
          <a:lstStyle/>
          <a:p>
            <a:pPr algn="just">
              <a:lnSpc>
                <a:spcPts val="2489"/>
              </a:lnSpc>
            </a:pPr>
            <a:r>
              <a:rPr lang="en-US" sz="2074">
                <a:solidFill>
                  <a:srgbClr val="000000"/>
                </a:solidFill>
                <a:latin typeface="Poppins"/>
                <a:ea typeface="Poppins"/>
                <a:cs typeface="Poppins"/>
                <a:sym typeface="Poppins"/>
              </a:rPr>
              <a:t>February 24 to June 24</a:t>
            </a:r>
          </a:p>
        </p:txBody>
      </p:sp>
      <p:sp>
        <p:nvSpPr>
          <p:cNvPr id="23" name="TextBox 23"/>
          <p:cNvSpPr txBox="1"/>
          <p:nvPr/>
        </p:nvSpPr>
        <p:spPr>
          <a:xfrm>
            <a:off x="12205942" y="6677282"/>
            <a:ext cx="5101668" cy="333382"/>
          </a:xfrm>
          <a:prstGeom prst="rect">
            <a:avLst/>
          </a:prstGeom>
        </p:spPr>
        <p:txBody>
          <a:bodyPr lIns="0" tIns="0" rIns="0" bIns="0" rtlCol="0" anchor="t">
            <a:spAutoFit/>
          </a:bodyPr>
          <a:lstStyle/>
          <a:p>
            <a:pPr algn="just">
              <a:lnSpc>
                <a:spcPts val="2489"/>
              </a:lnSpc>
            </a:pPr>
            <a:r>
              <a:rPr lang="en-US" sz="2074">
                <a:solidFill>
                  <a:srgbClr val="000000"/>
                </a:solidFill>
                <a:latin typeface="Poppins"/>
                <a:ea typeface="Poppins"/>
                <a:cs typeface="Poppins"/>
                <a:sym typeface="Poppins"/>
              </a:rPr>
              <a:t>July 24</a:t>
            </a:r>
          </a:p>
        </p:txBody>
      </p:sp>
      <p:sp>
        <p:nvSpPr>
          <p:cNvPr id="24" name="TextBox 24"/>
          <p:cNvSpPr txBox="1"/>
          <p:nvPr/>
        </p:nvSpPr>
        <p:spPr>
          <a:xfrm>
            <a:off x="7813034" y="1531044"/>
            <a:ext cx="1559566" cy="390556"/>
          </a:xfrm>
          <a:prstGeom prst="rect">
            <a:avLst/>
          </a:prstGeom>
        </p:spPr>
        <p:txBody>
          <a:bodyPr wrap="square" lIns="0" tIns="0" rIns="0" bIns="0" rtlCol="0" anchor="t">
            <a:spAutoFit/>
          </a:bodyPr>
          <a:lstStyle/>
          <a:p>
            <a:pPr algn="ctr">
              <a:lnSpc>
                <a:spcPts val="3227"/>
              </a:lnSpc>
              <a:spcBef>
                <a:spcPct val="0"/>
              </a:spcBef>
            </a:pPr>
            <a:r>
              <a:rPr lang="en-US" sz="2305" b="1" dirty="0">
                <a:solidFill>
                  <a:srgbClr val="000000"/>
                </a:solidFill>
                <a:latin typeface="Poppins Medium"/>
                <a:ea typeface="Poppins Medium"/>
                <a:cs typeface="Poppins Medium"/>
                <a:sym typeface="Poppins Medium"/>
              </a:rPr>
              <a:t>Columns</a:t>
            </a:r>
          </a:p>
        </p:txBody>
      </p:sp>
      <p:sp>
        <p:nvSpPr>
          <p:cNvPr id="25" name="TextBox 25"/>
          <p:cNvSpPr txBox="1"/>
          <p:nvPr/>
        </p:nvSpPr>
        <p:spPr>
          <a:xfrm>
            <a:off x="13225624" y="1531043"/>
            <a:ext cx="1099975" cy="390556"/>
          </a:xfrm>
          <a:prstGeom prst="rect">
            <a:avLst/>
          </a:prstGeom>
        </p:spPr>
        <p:txBody>
          <a:bodyPr wrap="square" lIns="0" tIns="0" rIns="0" bIns="0" rtlCol="0" anchor="t">
            <a:spAutoFit/>
          </a:bodyPr>
          <a:lstStyle/>
          <a:p>
            <a:pPr algn="ctr">
              <a:lnSpc>
                <a:spcPts val="3227"/>
              </a:lnSpc>
              <a:spcBef>
                <a:spcPct val="0"/>
              </a:spcBef>
            </a:pPr>
            <a:r>
              <a:rPr lang="en-US" sz="2305" b="1" dirty="0">
                <a:solidFill>
                  <a:srgbClr val="000000"/>
                </a:solidFill>
                <a:latin typeface="Poppins Medium"/>
                <a:ea typeface="Poppins Medium"/>
                <a:cs typeface="Poppins Medium"/>
                <a:sym typeface="Poppins Medium"/>
              </a:rPr>
              <a:t>Period</a:t>
            </a:r>
          </a:p>
        </p:txBody>
      </p:sp>
      <p:sp>
        <p:nvSpPr>
          <p:cNvPr id="26" name="TextBox 26"/>
          <p:cNvSpPr txBox="1"/>
          <p:nvPr/>
        </p:nvSpPr>
        <p:spPr>
          <a:xfrm>
            <a:off x="8745498" y="9649697"/>
            <a:ext cx="152400" cy="21907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4</a:t>
            </a:r>
          </a:p>
        </p:txBody>
      </p:sp>
      <p:sp>
        <p:nvSpPr>
          <p:cNvPr id="27" name="TextBox 27"/>
          <p:cNvSpPr txBox="1"/>
          <p:nvPr/>
        </p:nvSpPr>
        <p:spPr>
          <a:xfrm>
            <a:off x="1447488" y="8772782"/>
            <a:ext cx="3635335" cy="342900"/>
          </a:xfrm>
          <a:prstGeom prst="rect">
            <a:avLst/>
          </a:prstGeom>
        </p:spPr>
        <p:txBody>
          <a:bodyPr lIns="0" tIns="0" rIns="0" bIns="0" rtlCol="0" anchor="t">
            <a:spAutoFit/>
          </a:bodyPr>
          <a:lstStyle/>
          <a:p>
            <a:pPr algn="ctr">
              <a:lnSpc>
                <a:spcPts val="2571"/>
              </a:lnSpc>
              <a:spcBef>
                <a:spcPct val="0"/>
              </a:spcBef>
            </a:pPr>
            <a:r>
              <a:rPr lang="en-US" sz="2142">
                <a:solidFill>
                  <a:srgbClr val="000000"/>
                </a:solidFill>
                <a:latin typeface="Poppins"/>
                <a:ea typeface="Poppins"/>
                <a:cs typeface="Poppins"/>
                <a:sym typeface="Poppins"/>
              </a:rPr>
              <a:t>Link to the data:  </a:t>
            </a:r>
            <a:r>
              <a:rPr lang="en-US" sz="2142" u="sng">
                <a:solidFill>
                  <a:srgbClr val="004AAD"/>
                </a:solidFill>
                <a:latin typeface="Poppins"/>
                <a:ea typeface="Poppins"/>
                <a:cs typeface="Poppins"/>
                <a:sym typeface="Poppins"/>
                <a:hlinkClick r:id="rId2" tooltip="https://docs.google.com/spreadsheets/d/1gFBDcDjoZbnsICyJNrUmP_6KkH3-cCv0wk2-xBwDqIM/edit?usp=sharing"/>
              </a:rPr>
              <a:t>Click Here</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53230" y="1196337"/>
            <a:ext cx="12631998" cy="7088928"/>
          </a:xfrm>
          <a:custGeom>
            <a:avLst/>
            <a:gdLst/>
            <a:ahLst/>
            <a:cxnLst/>
            <a:rect l="l" t="t" r="r" b="b"/>
            <a:pathLst>
              <a:path w="12631998" h="7088928">
                <a:moveTo>
                  <a:pt x="0" y="0"/>
                </a:moveTo>
                <a:lnTo>
                  <a:pt x="12631998" y="0"/>
                </a:lnTo>
                <a:lnTo>
                  <a:pt x="12631998" y="7088928"/>
                </a:lnTo>
                <a:lnTo>
                  <a:pt x="0" y="7088928"/>
                </a:lnTo>
                <a:lnTo>
                  <a:pt x="0" y="0"/>
                </a:lnTo>
                <a:close/>
              </a:path>
            </a:pathLst>
          </a:custGeom>
          <a:blipFill>
            <a:blip r:embed="rId2"/>
            <a:stretch>
              <a:fillRect t="-5183" b="-5183"/>
            </a:stretch>
          </a:blipFill>
        </p:spPr>
        <p:txBody>
          <a:bodyPr/>
          <a:lstStyle/>
          <a:p>
            <a:endParaRPr lang="en-IN"/>
          </a:p>
        </p:txBody>
      </p:sp>
      <p:sp>
        <p:nvSpPr>
          <p:cNvPr id="3" name="TextBox 3"/>
          <p:cNvSpPr txBox="1"/>
          <p:nvPr/>
        </p:nvSpPr>
        <p:spPr>
          <a:xfrm>
            <a:off x="3479760" y="342952"/>
            <a:ext cx="11905467" cy="752882"/>
          </a:xfrm>
          <a:prstGeom prst="rect">
            <a:avLst/>
          </a:prstGeom>
        </p:spPr>
        <p:txBody>
          <a:bodyPr lIns="0" tIns="0" rIns="0" bIns="0" rtlCol="0" anchor="t">
            <a:spAutoFit/>
          </a:bodyPr>
          <a:lstStyle/>
          <a:p>
            <a:pPr algn="ctr">
              <a:lnSpc>
                <a:spcPts val="5434"/>
              </a:lnSpc>
            </a:pPr>
            <a:r>
              <a:rPr lang="en-US" sz="4940" b="1">
                <a:solidFill>
                  <a:srgbClr val="000000"/>
                </a:solidFill>
                <a:latin typeface="Poppins Semi-Bold"/>
                <a:ea typeface="Poppins Semi-Bold"/>
                <a:cs typeface="Poppins Semi-Bold"/>
                <a:sym typeface="Poppins Semi-Bold"/>
              </a:rPr>
              <a:t>Debit and Credit Analysis</a:t>
            </a:r>
          </a:p>
        </p:txBody>
      </p:sp>
      <p:sp>
        <p:nvSpPr>
          <p:cNvPr id="4" name="TextBox 4"/>
          <p:cNvSpPr txBox="1"/>
          <p:nvPr/>
        </p:nvSpPr>
        <p:spPr>
          <a:xfrm>
            <a:off x="8745498" y="9649697"/>
            <a:ext cx="152400" cy="21907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5</a:t>
            </a:r>
          </a:p>
        </p:txBody>
      </p:sp>
      <p:sp>
        <p:nvSpPr>
          <p:cNvPr id="5" name="TextBox 5"/>
          <p:cNvSpPr txBox="1"/>
          <p:nvPr/>
        </p:nvSpPr>
        <p:spPr>
          <a:xfrm>
            <a:off x="1032272" y="8366717"/>
            <a:ext cx="16227028" cy="990814"/>
          </a:xfrm>
          <a:prstGeom prst="rect">
            <a:avLst/>
          </a:prstGeom>
        </p:spPr>
        <p:txBody>
          <a:bodyPr lIns="0" tIns="0" rIns="0" bIns="0" rtlCol="0" anchor="t">
            <a:spAutoFit/>
          </a:bodyPr>
          <a:lstStyle/>
          <a:p>
            <a:pPr marL="462691" lvl="1" indent="-231345" algn="ctr">
              <a:lnSpc>
                <a:spcPts val="2571"/>
              </a:lnSpc>
              <a:buFont typeface="Arial"/>
              <a:buChar char="•"/>
            </a:pPr>
            <a:r>
              <a:rPr lang="en-US" sz="2143">
                <a:solidFill>
                  <a:srgbClr val="000000"/>
                </a:solidFill>
                <a:latin typeface="Poppins"/>
                <a:ea typeface="Poppins"/>
                <a:cs typeface="Poppins"/>
                <a:sym typeface="Poppins"/>
              </a:rPr>
              <a:t>From this line chart, It can be clearly seen that in most of the days credit amount in shop is more than debit amount.</a:t>
            </a:r>
          </a:p>
          <a:p>
            <a:pPr marL="462691" lvl="1" indent="-231345" algn="l">
              <a:lnSpc>
                <a:spcPts val="2571"/>
              </a:lnSpc>
              <a:buFont typeface="Arial"/>
              <a:buChar char="•"/>
            </a:pPr>
            <a:r>
              <a:rPr lang="en-US" sz="2143">
                <a:solidFill>
                  <a:srgbClr val="000000"/>
                </a:solidFill>
                <a:latin typeface="Poppins"/>
                <a:ea typeface="Poppins"/>
                <a:cs typeface="Poppins"/>
                <a:sym typeface="Poppins"/>
              </a:rPr>
              <a:t>Debit transactions are more stable, with occasional peaks up to 25,000.</a:t>
            </a:r>
          </a:p>
          <a:p>
            <a:pPr marL="462691" lvl="1" indent="-231345" algn="l">
              <a:lnSpc>
                <a:spcPts val="2571"/>
              </a:lnSpc>
              <a:buFont typeface="Arial"/>
              <a:buChar char="•"/>
            </a:pPr>
            <a:r>
              <a:rPr lang="en-US" sz="2143">
                <a:solidFill>
                  <a:srgbClr val="000000"/>
                </a:solidFill>
                <a:latin typeface="Poppins"/>
                <a:ea typeface="Poppins"/>
                <a:cs typeface="Poppins"/>
                <a:sym typeface="Poppins"/>
              </a:rPr>
              <a:t>Frequent credit peaks suggest seasonal demand patterns for certain services like form filling and money transfer.</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63928" y="1370732"/>
            <a:ext cx="14160145" cy="6265864"/>
          </a:xfrm>
          <a:custGeom>
            <a:avLst/>
            <a:gdLst/>
            <a:ahLst/>
            <a:cxnLst/>
            <a:rect l="l" t="t" r="r" b="b"/>
            <a:pathLst>
              <a:path w="14160145" h="6265864">
                <a:moveTo>
                  <a:pt x="0" y="0"/>
                </a:moveTo>
                <a:lnTo>
                  <a:pt x="14160144" y="0"/>
                </a:lnTo>
                <a:lnTo>
                  <a:pt x="14160144" y="6265864"/>
                </a:lnTo>
                <a:lnTo>
                  <a:pt x="0" y="6265864"/>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3479760" y="328409"/>
            <a:ext cx="11905467" cy="752882"/>
          </a:xfrm>
          <a:prstGeom prst="rect">
            <a:avLst/>
          </a:prstGeom>
        </p:spPr>
        <p:txBody>
          <a:bodyPr lIns="0" tIns="0" rIns="0" bIns="0" rtlCol="0" anchor="t">
            <a:spAutoFit/>
          </a:bodyPr>
          <a:lstStyle/>
          <a:p>
            <a:pPr algn="ctr">
              <a:lnSpc>
                <a:spcPts val="5434"/>
              </a:lnSpc>
            </a:pPr>
            <a:r>
              <a:rPr lang="en-US" sz="4940" b="1">
                <a:solidFill>
                  <a:srgbClr val="000000"/>
                </a:solidFill>
                <a:latin typeface="Poppins Semi-Bold"/>
                <a:ea typeface="Poppins Semi-Bold"/>
                <a:cs typeface="Poppins Semi-Bold"/>
                <a:sym typeface="Poppins Semi-Bold"/>
              </a:rPr>
              <a:t>Debit and Credit Analysis</a:t>
            </a:r>
          </a:p>
        </p:txBody>
      </p:sp>
      <p:sp>
        <p:nvSpPr>
          <p:cNvPr id="4" name="TextBox 4"/>
          <p:cNvSpPr txBox="1"/>
          <p:nvPr/>
        </p:nvSpPr>
        <p:spPr>
          <a:xfrm>
            <a:off x="8745498" y="9649697"/>
            <a:ext cx="152400" cy="21907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6</a:t>
            </a:r>
          </a:p>
        </p:txBody>
      </p:sp>
      <p:sp>
        <p:nvSpPr>
          <p:cNvPr id="5" name="TextBox 5"/>
          <p:cNvSpPr txBox="1"/>
          <p:nvPr/>
        </p:nvSpPr>
        <p:spPr>
          <a:xfrm>
            <a:off x="992862" y="7877501"/>
            <a:ext cx="17259300" cy="666750"/>
          </a:xfrm>
          <a:prstGeom prst="rect">
            <a:avLst/>
          </a:prstGeom>
        </p:spPr>
        <p:txBody>
          <a:bodyPr lIns="0" tIns="0" rIns="0" bIns="0" rtlCol="0" anchor="t">
            <a:spAutoFit/>
          </a:bodyPr>
          <a:lstStyle/>
          <a:p>
            <a:pPr algn="l">
              <a:lnSpc>
                <a:spcPts val="2571"/>
              </a:lnSpc>
              <a:spcBef>
                <a:spcPct val="0"/>
              </a:spcBef>
            </a:pPr>
            <a:r>
              <a:rPr lang="en-US" sz="2142" b="1">
                <a:solidFill>
                  <a:srgbClr val="000000"/>
                </a:solidFill>
                <a:latin typeface="Poppins Bold"/>
                <a:ea typeface="Poppins Bold"/>
                <a:cs typeface="Poppins Bold"/>
                <a:sym typeface="Poppins Bold"/>
              </a:rPr>
              <a:t>Cumulative credit</a:t>
            </a:r>
            <a:r>
              <a:rPr lang="en-US" sz="2142">
                <a:solidFill>
                  <a:srgbClr val="000000"/>
                </a:solidFill>
                <a:latin typeface="Poppins"/>
                <a:ea typeface="Poppins"/>
                <a:cs typeface="Poppins"/>
                <a:sym typeface="Poppins"/>
              </a:rPr>
              <a:t> represents the total amount of money flowing into the business over time. Each day’s credit transaction adds to the overall total, creating a continuous view of how much credit has been accumulated. </a:t>
            </a:r>
          </a:p>
        </p:txBody>
      </p:sp>
      <p:sp>
        <p:nvSpPr>
          <p:cNvPr id="6" name="TextBox 6"/>
          <p:cNvSpPr txBox="1"/>
          <p:nvPr/>
        </p:nvSpPr>
        <p:spPr>
          <a:xfrm>
            <a:off x="992862" y="8591550"/>
            <a:ext cx="17259300" cy="666750"/>
          </a:xfrm>
          <a:prstGeom prst="rect">
            <a:avLst/>
          </a:prstGeom>
        </p:spPr>
        <p:txBody>
          <a:bodyPr lIns="0" tIns="0" rIns="0" bIns="0" rtlCol="0" anchor="t">
            <a:spAutoFit/>
          </a:bodyPr>
          <a:lstStyle/>
          <a:p>
            <a:pPr marL="462589" lvl="1" indent="-231294" algn="l">
              <a:lnSpc>
                <a:spcPts val="2571"/>
              </a:lnSpc>
              <a:buFont typeface="Arial"/>
              <a:buChar char="•"/>
            </a:pPr>
            <a:r>
              <a:rPr lang="en-US" sz="2142">
                <a:solidFill>
                  <a:srgbClr val="000000"/>
                </a:solidFill>
                <a:latin typeface="Poppins"/>
                <a:ea typeface="Poppins"/>
                <a:cs typeface="Poppins"/>
                <a:sym typeface="Poppins"/>
              </a:rPr>
              <a:t>Division of Peak Days vs Normal Days was done on the basis of partition line of Rs 30,000.</a:t>
            </a:r>
          </a:p>
          <a:p>
            <a:pPr marL="462589" lvl="1" indent="-231294" algn="l">
              <a:lnSpc>
                <a:spcPts val="2571"/>
              </a:lnSpc>
              <a:buFont typeface="Arial"/>
              <a:buChar char="•"/>
            </a:pPr>
            <a:r>
              <a:rPr lang="en-US" sz="2142">
                <a:solidFill>
                  <a:srgbClr val="000000"/>
                </a:solidFill>
                <a:latin typeface="Poppins"/>
                <a:ea typeface="Poppins"/>
                <a:cs typeface="Poppins"/>
                <a:sym typeface="Poppins"/>
              </a:rPr>
              <a:t>From Pivot table it was analyzed that out of 152 total working days in 6 months 37 was Peak days</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79111" y="1557800"/>
            <a:ext cx="11535411" cy="6774691"/>
          </a:xfrm>
          <a:custGeom>
            <a:avLst/>
            <a:gdLst/>
            <a:ahLst/>
            <a:cxnLst/>
            <a:rect l="l" t="t" r="r" b="b"/>
            <a:pathLst>
              <a:path w="11535411" h="6774691">
                <a:moveTo>
                  <a:pt x="0" y="0"/>
                </a:moveTo>
                <a:lnTo>
                  <a:pt x="11535410" y="0"/>
                </a:lnTo>
                <a:lnTo>
                  <a:pt x="11535410" y="6774692"/>
                </a:lnTo>
                <a:lnTo>
                  <a:pt x="0" y="6774692"/>
                </a:lnTo>
                <a:lnTo>
                  <a:pt x="0" y="0"/>
                </a:lnTo>
                <a:close/>
              </a:path>
            </a:pathLst>
          </a:custGeom>
          <a:blipFill>
            <a:blip r:embed="rId2"/>
            <a:stretch>
              <a:fillRect t="-1613" b="-1613"/>
            </a:stretch>
          </a:blipFill>
          <a:ln w="19050" cap="sq">
            <a:solidFill>
              <a:srgbClr val="000000"/>
            </a:solidFill>
            <a:prstDash val="solid"/>
            <a:miter/>
          </a:ln>
        </p:spPr>
        <p:txBody>
          <a:bodyPr/>
          <a:lstStyle/>
          <a:p>
            <a:endParaRPr lang="en-IN"/>
          </a:p>
        </p:txBody>
      </p:sp>
      <p:sp>
        <p:nvSpPr>
          <p:cNvPr id="3" name="TextBox 3"/>
          <p:cNvSpPr txBox="1"/>
          <p:nvPr/>
        </p:nvSpPr>
        <p:spPr>
          <a:xfrm>
            <a:off x="-1690424" y="438650"/>
            <a:ext cx="11905467" cy="752882"/>
          </a:xfrm>
          <a:prstGeom prst="rect">
            <a:avLst/>
          </a:prstGeom>
        </p:spPr>
        <p:txBody>
          <a:bodyPr lIns="0" tIns="0" rIns="0" bIns="0" rtlCol="0" anchor="t">
            <a:spAutoFit/>
          </a:bodyPr>
          <a:lstStyle/>
          <a:p>
            <a:pPr algn="ctr">
              <a:lnSpc>
                <a:spcPts val="5434"/>
              </a:lnSpc>
            </a:pPr>
            <a:r>
              <a:rPr lang="en-US" sz="4940" b="1">
                <a:solidFill>
                  <a:srgbClr val="000000"/>
                </a:solidFill>
                <a:latin typeface="Poppins Semi-Bold"/>
                <a:ea typeface="Poppins Semi-Bold"/>
                <a:cs typeface="Poppins Semi-Bold"/>
                <a:sym typeface="Poppins Semi-Bold"/>
              </a:rPr>
              <a:t>Geographical Analysis</a:t>
            </a:r>
          </a:p>
        </p:txBody>
      </p:sp>
      <p:sp>
        <p:nvSpPr>
          <p:cNvPr id="4" name="TextBox 4"/>
          <p:cNvSpPr txBox="1"/>
          <p:nvPr/>
        </p:nvSpPr>
        <p:spPr>
          <a:xfrm>
            <a:off x="8745498" y="9649697"/>
            <a:ext cx="152400" cy="21907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7</a:t>
            </a:r>
          </a:p>
        </p:txBody>
      </p:sp>
      <p:sp>
        <p:nvSpPr>
          <p:cNvPr id="5" name="TextBox 5"/>
          <p:cNvSpPr txBox="1"/>
          <p:nvPr/>
        </p:nvSpPr>
        <p:spPr>
          <a:xfrm>
            <a:off x="488521" y="1686651"/>
            <a:ext cx="5804764" cy="7832683"/>
          </a:xfrm>
          <a:prstGeom prst="rect">
            <a:avLst/>
          </a:prstGeom>
        </p:spPr>
        <p:txBody>
          <a:bodyPr lIns="0" tIns="0" rIns="0" bIns="0" rtlCol="0" anchor="t">
            <a:spAutoFit/>
          </a:bodyPr>
          <a:lstStyle/>
          <a:p>
            <a:pPr marL="541179" lvl="1" indent="-270590" algn="l">
              <a:lnSpc>
                <a:spcPts val="3133"/>
              </a:lnSpc>
              <a:buFont typeface="Arial"/>
              <a:buChar char="•"/>
            </a:pPr>
            <a:r>
              <a:rPr lang="en-US" sz="2506" spc="-35">
                <a:solidFill>
                  <a:srgbClr val="000000"/>
                </a:solidFill>
                <a:latin typeface="Poppins"/>
                <a:ea typeface="Poppins"/>
                <a:cs typeface="Poppins"/>
                <a:sym typeface="Poppins"/>
              </a:rPr>
              <a:t>The distribution of customers across different areas shows that some locations, such as Kila and Noh Bacchamdi, have significantly higher customer counts. This indicates strong customer interest in these areas.</a:t>
            </a:r>
          </a:p>
          <a:p>
            <a:pPr algn="l">
              <a:lnSpc>
                <a:spcPts val="3133"/>
              </a:lnSpc>
            </a:pPr>
            <a:endParaRPr lang="en-US" sz="2506" spc="-35">
              <a:solidFill>
                <a:srgbClr val="000000"/>
              </a:solidFill>
              <a:latin typeface="Poppins"/>
              <a:ea typeface="Poppins"/>
              <a:cs typeface="Poppins"/>
              <a:sym typeface="Poppins"/>
            </a:endParaRPr>
          </a:p>
          <a:p>
            <a:pPr marL="541179" lvl="1" indent="-270590" algn="l">
              <a:lnSpc>
                <a:spcPts val="3133"/>
              </a:lnSpc>
              <a:buFont typeface="Arial"/>
              <a:buChar char="•"/>
            </a:pPr>
            <a:r>
              <a:rPr lang="en-US" sz="2506" spc="-35">
                <a:solidFill>
                  <a:srgbClr val="000000"/>
                </a:solidFill>
                <a:latin typeface="Poppins"/>
                <a:ea typeface="Poppins"/>
                <a:cs typeface="Poppins"/>
                <a:sym typeface="Poppins"/>
              </a:rPr>
              <a:t>A two-day promotional campaign in Noh Bacchamdi resulted in a 16.2% increase in account openings, demonstrating the positive impact of targeted marketing on customer engagement.</a:t>
            </a:r>
          </a:p>
          <a:p>
            <a:pPr algn="l">
              <a:lnSpc>
                <a:spcPts val="3133"/>
              </a:lnSpc>
            </a:pPr>
            <a:endParaRPr lang="en-US" sz="2506" spc="-35">
              <a:solidFill>
                <a:srgbClr val="000000"/>
              </a:solidFill>
              <a:latin typeface="Poppins"/>
              <a:ea typeface="Poppins"/>
              <a:cs typeface="Poppins"/>
              <a:sym typeface="Poppins"/>
            </a:endParaRPr>
          </a:p>
          <a:p>
            <a:pPr marL="541179" lvl="1" indent="-270590" algn="l">
              <a:lnSpc>
                <a:spcPts val="3133"/>
              </a:lnSpc>
              <a:buFont typeface="Arial"/>
              <a:buChar char="•"/>
            </a:pPr>
            <a:r>
              <a:rPr lang="en-US" sz="2506" spc="-35">
                <a:solidFill>
                  <a:srgbClr val="000000"/>
                </a:solidFill>
                <a:latin typeface="Poppins"/>
                <a:ea typeface="Poppins"/>
                <a:cs typeface="Poppins"/>
                <a:sym typeface="Poppins"/>
              </a:rPr>
              <a:t>Some areas have only one or two customers, which may indicate lower interest due to factors like distance or competing services.</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93334" y="1216738"/>
            <a:ext cx="11878321" cy="6459555"/>
          </a:xfrm>
          <a:custGeom>
            <a:avLst/>
            <a:gdLst/>
            <a:ahLst/>
            <a:cxnLst/>
            <a:rect l="l" t="t" r="r" b="b"/>
            <a:pathLst>
              <a:path w="11878321" h="6459555">
                <a:moveTo>
                  <a:pt x="0" y="0"/>
                </a:moveTo>
                <a:lnTo>
                  <a:pt x="11878320" y="0"/>
                </a:lnTo>
                <a:lnTo>
                  <a:pt x="11878320" y="6459555"/>
                </a:lnTo>
                <a:lnTo>
                  <a:pt x="0" y="6459555"/>
                </a:lnTo>
                <a:lnTo>
                  <a:pt x="0" y="0"/>
                </a:lnTo>
                <a:close/>
              </a:path>
            </a:pathLst>
          </a:custGeom>
          <a:blipFill>
            <a:blip r:embed="rId2"/>
            <a:stretch>
              <a:fillRect t="-9642"/>
            </a:stretch>
          </a:blipFill>
          <a:ln w="19050" cap="sq">
            <a:solidFill>
              <a:srgbClr val="000000"/>
            </a:solidFill>
            <a:prstDash val="solid"/>
            <a:miter/>
          </a:ln>
        </p:spPr>
        <p:txBody>
          <a:bodyPr/>
          <a:lstStyle/>
          <a:p>
            <a:endParaRPr lang="en-IN"/>
          </a:p>
        </p:txBody>
      </p:sp>
      <p:sp>
        <p:nvSpPr>
          <p:cNvPr id="3" name="TextBox 3"/>
          <p:cNvSpPr txBox="1"/>
          <p:nvPr/>
        </p:nvSpPr>
        <p:spPr>
          <a:xfrm>
            <a:off x="3502859" y="275818"/>
            <a:ext cx="11905467" cy="752882"/>
          </a:xfrm>
          <a:prstGeom prst="rect">
            <a:avLst/>
          </a:prstGeom>
        </p:spPr>
        <p:txBody>
          <a:bodyPr lIns="0" tIns="0" rIns="0" bIns="0" rtlCol="0" anchor="t">
            <a:spAutoFit/>
          </a:bodyPr>
          <a:lstStyle/>
          <a:p>
            <a:pPr algn="ctr">
              <a:lnSpc>
                <a:spcPts val="5434"/>
              </a:lnSpc>
            </a:pPr>
            <a:r>
              <a:rPr lang="en-US" sz="4940" b="1">
                <a:solidFill>
                  <a:srgbClr val="000000"/>
                </a:solidFill>
                <a:latin typeface="Poppins Semi-Bold"/>
                <a:ea typeface="Poppins Semi-Bold"/>
                <a:cs typeface="Poppins Semi-Bold"/>
                <a:sym typeface="Poppins Semi-Bold"/>
              </a:rPr>
              <a:t>Xerox Bulk order analysis</a:t>
            </a:r>
          </a:p>
        </p:txBody>
      </p:sp>
      <p:sp>
        <p:nvSpPr>
          <p:cNvPr id="4" name="TextBox 4"/>
          <p:cNvSpPr txBox="1"/>
          <p:nvPr/>
        </p:nvSpPr>
        <p:spPr>
          <a:xfrm>
            <a:off x="8745498" y="9649697"/>
            <a:ext cx="152400" cy="21907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8</a:t>
            </a:r>
          </a:p>
        </p:txBody>
      </p:sp>
      <p:sp>
        <p:nvSpPr>
          <p:cNvPr id="5" name="TextBox 5"/>
          <p:cNvSpPr txBox="1"/>
          <p:nvPr/>
        </p:nvSpPr>
        <p:spPr>
          <a:xfrm>
            <a:off x="1440505" y="8148645"/>
            <a:ext cx="15406990" cy="990600"/>
          </a:xfrm>
          <a:prstGeom prst="rect">
            <a:avLst/>
          </a:prstGeom>
        </p:spPr>
        <p:txBody>
          <a:bodyPr lIns="0" tIns="0" rIns="0" bIns="0" rtlCol="0" anchor="t">
            <a:spAutoFit/>
          </a:bodyPr>
          <a:lstStyle/>
          <a:p>
            <a:pPr marL="462589" lvl="1" indent="-231294" algn="l">
              <a:lnSpc>
                <a:spcPts val="2571"/>
              </a:lnSpc>
              <a:buFont typeface="Arial"/>
              <a:buChar char="•"/>
            </a:pPr>
            <a:r>
              <a:rPr lang="en-US" sz="2142">
                <a:solidFill>
                  <a:srgbClr val="000000"/>
                </a:solidFill>
                <a:latin typeface="Poppins"/>
                <a:ea typeface="Poppins"/>
                <a:cs typeface="Poppins"/>
                <a:sym typeface="Poppins"/>
              </a:rPr>
              <a:t>As it is clearly seen that bulk orders are mostly done by office employees according to dataset , that’s because of direct contracts of the offices for xerox services , and shop provide them bulk rates of xerox so same we can do for students to attract more bulk orders as it is very less seeing current situation.</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05005" y="3769811"/>
            <a:ext cx="3392987" cy="3748816"/>
            <a:chOff x="0" y="0"/>
            <a:chExt cx="4523983" cy="4998421"/>
          </a:xfrm>
        </p:grpSpPr>
        <p:sp>
          <p:nvSpPr>
            <p:cNvPr id="3" name="AutoShape 3"/>
            <p:cNvSpPr/>
            <p:nvPr/>
          </p:nvSpPr>
          <p:spPr>
            <a:xfrm rot="-7058673">
              <a:off x="-279879" y="497432"/>
              <a:ext cx="1128249" cy="0"/>
            </a:xfrm>
            <a:prstGeom prst="line">
              <a:avLst/>
            </a:prstGeom>
            <a:ln w="50800" cap="flat">
              <a:solidFill>
                <a:srgbClr val="060644"/>
              </a:solidFill>
              <a:prstDash val="solid"/>
              <a:headEnd type="none" w="sm" len="sm"/>
              <a:tailEnd type="none" w="sm" len="sm"/>
            </a:ln>
          </p:spPr>
          <p:txBody>
            <a:bodyPr/>
            <a:lstStyle/>
            <a:p>
              <a:endParaRPr lang="en-IN"/>
            </a:p>
          </p:txBody>
        </p:sp>
        <p:sp>
          <p:nvSpPr>
            <p:cNvPr id="4" name="AutoShape 4"/>
            <p:cNvSpPr/>
            <p:nvPr/>
          </p:nvSpPr>
          <p:spPr>
            <a:xfrm rot="3741326">
              <a:off x="3675612" y="4450190"/>
              <a:ext cx="1128249" cy="0"/>
            </a:xfrm>
            <a:prstGeom prst="line">
              <a:avLst/>
            </a:prstGeom>
            <a:ln w="50800" cap="flat">
              <a:solidFill>
                <a:srgbClr val="060644"/>
              </a:solidFill>
              <a:prstDash val="solid"/>
              <a:headEnd type="none" w="sm" len="sm"/>
              <a:tailEnd type="none" w="sm" len="sm"/>
            </a:ln>
          </p:spPr>
          <p:txBody>
            <a:bodyPr/>
            <a:lstStyle/>
            <a:p>
              <a:endParaRPr lang="en-IN"/>
            </a:p>
          </p:txBody>
        </p:sp>
        <p:sp>
          <p:nvSpPr>
            <p:cNvPr id="5" name="AutoShape 5"/>
            <p:cNvSpPr/>
            <p:nvPr/>
          </p:nvSpPr>
          <p:spPr>
            <a:xfrm rot="-3811921">
              <a:off x="3571347" y="491539"/>
              <a:ext cx="1129642" cy="0"/>
            </a:xfrm>
            <a:prstGeom prst="line">
              <a:avLst/>
            </a:prstGeom>
            <a:ln w="50800" cap="flat">
              <a:solidFill>
                <a:srgbClr val="060644"/>
              </a:solidFill>
              <a:prstDash val="solid"/>
              <a:headEnd type="none" w="sm" len="sm"/>
              <a:tailEnd type="none" w="sm" len="sm"/>
            </a:ln>
          </p:spPr>
          <p:txBody>
            <a:bodyPr/>
            <a:lstStyle/>
            <a:p>
              <a:endParaRPr lang="en-IN"/>
            </a:p>
          </p:txBody>
        </p:sp>
        <p:sp>
          <p:nvSpPr>
            <p:cNvPr id="6" name="AutoShape 6"/>
            <p:cNvSpPr/>
            <p:nvPr/>
          </p:nvSpPr>
          <p:spPr>
            <a:xfrm rot="6988078">
              <a:off x="-177006" y="4456082"/>
              <a:ext cx="1129642" cy="0"/>
            </a:xfrm>
            <a:prstGeom prst="line">
              <a:avLst/>
            </a:prstGeom>
            <a:ln w="50800" cap="flat">
              <a:solidFill>
                <a:srgbClr val="060644"/>
              </a:solidFill>
              <a:prstDash val="solid"/>
              <a:headEnd type="none" w="sm" len="sm"/>
              <a:tailEnd type="none" w="sm" len="sm"/>
            </a:ln>
          </p:spPr>
          <p:txBody>
            <a:bodyPr/>
            <a:lstStyle/>
            <a:p>
              <a:endParaRPr lang="en-IN"/>
            </a:p>
          </p:txBody>
        </p:sp>
      </p:grpSp>
      <p:sp>
        <p:nvSpPr>
          <p:cNvPr id="7" name="Freeform 7"/>
          <p:cNvSpPr/>
          <p:nvPr/>
        </p:nvSpPr>
        <p:spPr>
          <a:xfrm>
            <a:off x="6911847" y="4378588"/>
            <a:ext cx="4464306" cy="2689744"/>
          </a:xfrm>
          <a:custGeom>
            <a:avLst/>
            <a:gdLst/>
            <a:ahLst/>
            <a:cxnLst/>
            <a:rect l="l" t="t" r="r" b="b"/>
            <a:pathLst>
              <a:path w="4464306" h="2689744">
                <a:moveTo>
                  <a:pt x="0" y="0"/>
                </a:moveTo>
                <a:lnTo>
                  <a:pt x="4464306" y="0"/>
                </a:lnTo>
                <a:lnTo>
                  <a:pt x="4464306" y="2689744"/>
                </a:lnTo>
                <a:lnTo>
                  <a:pt x="0" y="26897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8" name="Group 8"/>
          <p:cNvGrpSpPr/>
          <p:nvPr/>
        </p:nvGrpSpPr>
        <p:grpSpPr>
          <a:xfrm>
            <a:off x="8291913" y="4871373"/>
            <a:ext cx="1704174" cy="170417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2768"/>
            </a:solidFill>
          </p:spPr>
          <p:txBody>
            <a:bodyPr/>
            <a:lstStyle/>
            <a:p>
              <a:endParaRPr lang="en-IN"/>
            </a:p>
          </p:txBody>
        </p:sp>
        <p:sp>
          <p:nvSpPr>
            <p:cNvPr id="10" name="TextBox 10"/>
            <p:cNvSpPr txBox="1"/>
            <p:nvPr/>
          </p:nvSpPr>
          <p:spPr>
            <a:xfrm>
              <a:off x="76200" y="9525"/>
              <a:ext cx="660400" cy="727075"/>
            </a:xfrm>
            <a:prstGeom prst="rect">
              <a:avLst/>
            </a:prstGeom>
          </p:spPr>
          <p:txBody>
            <a:bodyPr lIns="50800" tIns="50800" rIns="50800" bIns="50800" rtlCol="0" anchor="ctr"/>
            <a:lstStyle/>
            <a:p>
              <a:pPr algn="ctr">
                <a:lnSpc>
                  <a:spcPts val="2800"/>
                </a:lnSpc>
              </a:pPr>
              <a:endParaRPr/>
            </a:p>
          </p:txBody>
        </p:sp>
      </p:grpSp>
      <p:sp>
        <p:nvSpPr>
          <p:cNvPr id="11" name="Freeform 11"/>
          <p:cNvSpPr/>
          <p:nvPr/>
        </p:nvSpPr>
        <p:spPr>
          <a:xfrm>
            <a:off x="8722001" y="5213492"/>
            <a:ext cx="843997" cy="1019936"/>
          </a:xfrm>
          <a:custGeom>
            <a:avLst/>
            <a:gdLst/>
            <a:ahLst/>
            <a:cxnLst/>
            <a:rect l="l" t="t" r="r" b="b"/>
            <a:pathLst>
              <a:path w="843997" h="1019936">
                <a:moveTo>
                  <a:pt x="0" y="0"/>
                </a:moveTo>
                <a:lnTo>
                  <a:pt x="843998" y="0"/>
                </a:lnTo>
                <a:lnTo>
                  <a:pt x="843998" y="1019936"/>
                </a:lnTo>
                <a:lnTo>
                  <a:pt x="0" y="10199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 name="TextBox 12"/>
          <p:cNvSpPr txBox="1"/>
          <p:nvPr/>
        </p:nvSpPr>
        <p:spPr>
          <a:xfrm>
            <a:off x="4187455" y="1608660"/>
            <a:ext cx="9913090" cy="685800"/>
          </a:xfrm>
          <a:prstGeom prst="rect">
            <a:avLst/>
          </a:prstGeom>
        </p:spPr>
        <p:txBody>
          <a:bodyPr lIns="0" tIns="0" rIns="0" bIns="0" rtlCol="0" anchor="t">
            <a:spAutoFit/>
          </a:bodyPr>
          <a:lstStyle/>
          <a:p>
            <a:pPr algn="ctr">
              <a:lnSpc>
                <a:spcPts val="4950"/>
              </a:lnSpc>
            </a:pPr>
            <a:r>
              <a:rPr lang="en-US" sz="4500" b="1">
                <a:solidFill>
                  <a:srgbClr val="000000"/>
                </a:solidFill>
                <a:latin typeface="Poppins Semi-Bold"/>
                <a:ea typeface="Poppins Semi-Bold"/>
                <a:cs typeface="Poppins Semi-Bold"/>
                <a:sym typeface="Poppins Semi-Bold"/>
              </a:rPr>
              <a:t>Reccomendations</a:t>
            </a:r>
          </a:p>
        </p:txBody>
      </p:sp>
      <p:sp>
        <p:nvSpPr>
          <p:cNvPr id="13" name="TextBox 13"/>
          <p:cNvSpPr txBox="1"/>
          <p:nvPr/>
        </p:nvSpPr>
        <p:spPr>
          <a:xfrm>
            <a:off x="1303031" y="2718723"/>
            <a:ext cx="5061418" cy="2152650"/>
          </a:xfrm>
          <a:prstGeom prst="rect">
            <a:avLst/>
          </a:prstGeom>
        </p:spPr>
        <p:txBody>
          <a:bodyPr lIns="0" tIns="0" rIns="0" bIns="0" rtlCol="0" anchor="t">
            <a:spAutoFit/>
          </a:bodyPr>
          <a:lstStyle/>
          <a:p>
            <a:pPr algn="just">
              <a:lnSpc>
                <a:spcPts val="2442"/>
              </a:lnSpc>
            </a:pPr>
            <a:r>
              <a:rPr lang="en-US" sz="2035">
                <a:solidFill>
                  <a:srgbClr val="000000"/>
                </a:solidFill>
                <a:latin typeface="Poppins"/>
                <a:ea typeface="Poppins"/>
                <a:cs typeface="Poppins"/>
                <a:sym typeface="Poppins"/>
              </a:rPr>
              <a:t>Maintain around </a:t>
            </a:r>
            <a:r>
              <a:rPr lang="en-US" sz="2035" b="1">
                <a:solidFill>
                  <a:srgbClr val="000000"/>
                </a:solidFill>
                <a:latin typeface="Poppins Bold"/>
                <a:ea typeface="Poppins Bold"/>
                <a:cs typeface="Poppins Bold"/>
                <a:sym typeface="Poppins Bold"/>
              </a:rPr>
              <a:t>₹60,000</a:t>
            </a:r>
            <a:r>
              <a:rPr lang="en-US" sz="2035">
                <a:solidFill>
                  <a:srgbClr val="000000"/>
                </a:solidFill>
                <a:latin typeface="Poppins"/>
                <a:ea typeface="Poppins"/>
                <a:cs typeface="Poppins"/>
                <a:sym typeface="Poppins"/>
              </a:rPr>
              <a:t> in cash on peak days based on monthly trends, while encouraging UPI payments to streamline transactions and improve record-keeping. Staff training and visible signage can help increase cashless payments.</a:t>
            </a:r>
          </a:p>
        </p:txBody>
      </p:sp>
      <p:sp>
        <p:nvSpPr>
          <p:cNvPr id="14" name="TextBox 14"/>
          <p:cNvSpPr txBox="1"/>
          <p:nvPr/>
        </p:nvSpPr>
        <p:spPr>
          <a:xfrm>
            <a:off x="11923551" y="3042722"/>
            <a:ext cx="5061418" cy="2762250"/>
          </a:xfrm>
          <a:prstGeom prst="rect">
            <a:avLst/>
          </a:prstGeom>
        </p:spPr>
        <p:txBody>
          <a:bodyPr lIns="0" tIns="0" rIns="0" bIns="0" rtlCol="0" anchor="t">
            <a:spAutoFit/>
          </a:bodyPr>
          <a:lstStyle/>
          <a:p>
            <a:pPr algn="just">
              <a:lnSpc>
                <a:spcPts val="2442"/>
              </a:lnSpc>
            </a:pPr>
            <a:r>
              <a:rPr lang="en-US" sz="2035">
                <a:solidFill>
                  <a:srgbClr val="000000"/>
                </a:solidFill>
                <a:latin typeface="Poppins"/>
                <a:ea typeface="Poppins"/>
                <a:cs typeface="Poppins"/>
                <a:sym typeface="Poppins"/>
              </a:rPr>
              <a:t>Focus marketing efforts on areas like </a:t>
            </a:r>
            <a:r>
              <a:rPr lang="en-US" sz="2035" b="1">
                <a:solidFill>
                  <a:srgbClr val="000000"/>
                </a:solidFill>
                <a:latin typeface="Poppins Bold"/>
                <a:ea typeface="Poppins Bold"/>
                <a:cs typeface="Poppins Bold"/>
                <a:sym typeface="Poppins Bold"/>
              </a:rPr>
              <a:t>Sahyog Nagar, Nadiya Mohalla, and the Main Market </a:t>
            </a:r>
            <a:r>
              <a:rPr lang="en-US" sz="2035">
                <a:solidFill>
                  <a:srgbClr val="000000"/>
                </a:solidFill>
                <a:latin typeface="Poppins"/>
                <a:ea typeface="Poppins"/>
                <a:cs typeface="Poppins"/>
                <a:sym typeface="Poppins"/>
              </a:rPr>
              <a:t>where there’s more business potential. Collect phone numbers from these areas and send automatic messages to inform people about deals, account opening offers, or other services. This could bring in more customers and boost sales.</a:t>
            </a:r>
          </a:p>
        </p:txBody>
      </p:sp>
      <p:sp>
        <p:nvSpPr>
          <p:cNvPr id="15" name="TextBox 15"/>
          <p:cNvSpPr txBox="1"/>
          <p:nvPr/>
        </p:nvSpPr>
        <p:spPr>
          <a:xfrm>
            <a:off x="1303031" y="5274685"/>
            <a:ext cx="5061418" cy="4823051"/>
          </a:xfrm>
          <a:prstGeom prst="rect">
            <a:avLst/>
          </a:prstGeom>
        </p:spPr>
        <p:txBody>
          <a:bodyPr lIns="0" tIns="0" rIns="0" bIns="0" rtlCol="0" anchor="t">
            <a:spAutoFit/>
          </a:bodyPr>
          <a:lstStyle/>
          <a:p>
            <a:pPr algn="just">
              <a:lnSpc>
                <a:spcPts val="2463"/>
              </a:lnSpc>
            </a:pPr>
            <a:r>
              <a:rPr lang="en-US" sz="2035">
                <a:solidFill>
                  <a:srgbClr val="000000"/>
                </a:solidFill>
                <a:latin typeface="Poppins"/>
                <a:ea typeface="Poppins"/>
                <a:cs typeface="Poppins"/>
                <a:sym typeface="Poppins"/>
              </a:rPr>
              <a:t>The 25% discount on student orders over 30 copies has effectively doubled student bulk orders. With public demand for similar discounts, I recommend implementing a tiered discount system for all large orders, offering increased discounts as the order size grows (e.g., a modest discount for mid-sized orders and a higher discount for very large orders). Adjusting the bulk order minimum could also enhance efficiency and meet varying customer needs.</a:t>
            </a:r>
          </a:p>
          <a:p>
            <a:pPr algn="just">
              <a:lnSpc>
                <a:spcPts val="2218"/>
              </a:lnSpc>
            </a:pPr>
            <a:endParaRPr lang="en-US" sz="2035">
              <a:solidFill>
                <a:srgbClr val="000000"/>
              </a:solidFill>
              <a:latin typeface="Poppins"/>
              <a:ea typeface="Poppins"/>
              <a:cs typeface="Poppins"/>
              <a:sym typeface="Poppins"/>
            </a:endParaRPr>
          </a:p>
          <a:p>
            <a:pPr algn="just">
              <a:lnSpc>
                <a:spcPts val="2218"/>
              </a:lnSpc>
            </a:pPr>
            <a:endParaRPr lang="en-US" sz="2035">
              <a:solidFill>
                <a:srgbClr val="000000"/>
              </a:solidFill>
              <a:latin typeface="Poppins"/>
              <a:ea typeface="Poppins"/>
              <a:cs typeface="Poppins"/>
              <a:sym typeface="Poppins"/>
            </a:endParaRPr>
          </a:p>
          <a:p>
            <a:pPr algn="just">
              <a:lnSpc>
                <a:spcPts val="2218"/>
              </a:lnSpc>
            </a:pPr>
            <a:endParaRPr lang="en-US" sz="2035">
              <a:solidFill>
                <a:srgbClr val="000000"/>
              </a:solidFill>
              <a:latin typeface="Poppins"/>
              <a:ea typeface="Poppins"/>
              <a:cs typeface="Poppins"/>
              <a:sym typeface="Poppins"/>
            </a:endParaRPr>
          </a:p>
        </p:txBody>
      </p:sp>
      <p:sp>
        <p:nvSpPr>
          <p:cNvPr id="16" name="TextBox 16"/>
          <p:cNvSpPr txBox="1"/>
          <p:nvPr/>
        </p:nvSpPr>
        <p:spPr>
          <a:xfrm>
            <a:off x="11923551" y="6214378"/>
            <a:ext cx="5061418" cy="2457450"/>
          </a:xfrm>
          <a:prstGeom prst="rect">
            <a:avLst/>
          </a:prstGeom>
        </p:spPr>
        <p:txBody>
          <a:bodyPr lIns="0" tIns="0" rIns="0" bIns="0" rtlCol="0" anchor="t">
            <a:spAutoFit/>
          </a:bodyPr>
          <a:lstStyle/>
          <a:p>
            <a:pPr algn="just">
              <a:lnSpc>
                <a:spcPts val="2442"/>
              </a:lnSpc>
            </a:pPr>
            <a:r>
              <a:rPr lang="en-US" sz="2035">
                <a:solidFill>
                  <a:srgbClr val="000000"/>
                </a:solidFill>
                <a:latin typeface="Poppins"/>
                <a:ea typeface="Poppins"/>
                <a:cs typeface="Poppins"/>
                <a:sym typeface="Poppins"/>
              </a:rPr>
              <a:t>Establish </a:t>
            </a:r>
            <a:r>
              <a:rPr lang="en-US" sz="2035" b="1">
                <a:solidFill>
                  <a:srgbClr val="000000"/>
                </a:solidFill>
                <a:latin typeface="Poppins Bold"/>
                <a:ea typeface="Poppins Bold"/>
                <a:cs typeface="Poppins Bold"/>
                <a:sym typeface="Poppins Bold"/>
              </a:rPr>
              <a:t>partnerships</a:t>
            </a:r>
            <a:r>
              <a:rPr lang="en-US" sz="2035">
                <a:solidFill>
                  <a:srgbClr val="000000"/>
                </a:solidFill>
                <a:latin typeface="Poppins"/>
                <a:ea typeface="Poppins"/>
                <a:cs typeface="Poppins"/>
                <a:sym typeface="Poppins"/>
              </a:rPr>
              <a:t> with educational institutions by offering special rates and organizing promotional events. This could secure long-term contracts and bring steady business from high-volume copying needs.</a:t>
            </a:r>
          </a:p>
          <a:p>
            <a:pPr algn="just">
              <a:lnSpc>
                <a:spcPts val="2442"/>
              </a:lnSpc>
            </a:pPr>
            <a:endParaRPr lang="en-US" sz="2035">
              <a:solidFill>
                <a:srgbClr val="000000"/>
              </a:solidFill>
              <a:latin typeface="Poppins"/>
              <a:ea typeface="Poppins"/>
              <a:cs typeface="Poppins"/>
              <a:sym typeface="Poppins"/>
            </a:endParaRPr>
          </a:p>
        </p:txBody>
      </p:sp>
      <p:sp>
        <p:nvSpPr>
          <p:cNvPr id="17" name="TextBox 17"/>
          <p:cNvSpPr txBox="1"/>
          <p:nvPr/>
        </p:nvSpPr>
        <p:spPr>
          <a:xfrm>
            <a:off x="7636211" y="4479579"/>
            <a:ext cx="531854" cy="391794"/>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Poppins Semi-Bold"/>
                <a:ea typeface="Poppins Semi-Bold"/>
                <a:cs typeface="Poppins Semi-Bold"/>
                <a:sym typeface="Poppins Semi-Bold"/>
              </a:rPr>
              <a:t>01</a:t>
            </a:r>
          </a:p>
        </p:txBody>
      </p:sp>
      <p:sp>
        <p:nvSpPr>
          <p:cNvPr id="18" name="TextBox 18"/>
          <p:cNvSpPr txBox="1"/>
          <p:nvPr/>
        </p:nvSpPr>
        <p:spPr>
          <a:xfrm>
            <a:off x="10122017" y="4479579"/>
            <a:ext cx="531854" cy="391794"/>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Poppins Semi-Bold"/>
                <a:ea typeface="Poppins Semi-Bold"/>
                <a:cs typeface="Poppins Semi-Bold"/>
                <a:sym typeface="Poppins Semi-Bold"/>
              </a:rPr>
              <a:t>02</a:t>
            </a:r>
          </a:p>
        </p:txBody>
      </p:sp>
      <p:sp>
        <p:nvSpPr>
          <p:cNvPr id="19" name="TextBox 19"/>
          <p:cNvSpPr txBox="1"/>
          <p:nvPr/>
        </p:nvSpPr>
        <p:spPr>
          <a:xfrm>
            <a:off x="7636211" y="6518397"/>
            <a:ext cx="531854" cy="391794"/>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Poppins Semi-Bold"/>
                <a:ea typeface="Poppins Semi-Bold"/>
                <a:cs typeface="Poppins Semi-Bold"/>
                <a:sym typeface="Poppins Semi-Bold"/>
              </a:rPr>
              <a:t>03</a:t>
            </a:r>
          </a:p>
        </p:txBody>
      </p:sp>
      <p:sp>
        <p:nvSpPr>
          <p:cNvPr id="20" name="TextBox 20"/>
          <p:cNvSpPr txBox="1"/>
          <p:nvPr/>
        </p:nvSpPr>
        <p:spPr>
          <a:xfrm>
            <a:off x="10122017" y="6518397"/>
            <a:ext cx="531854" cy="391794"/>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Poppins Semi-Bold"/>
                <a:ea typeface="Poppins Semi-Bold"/>
                <a:cs typeface="Poppins Semi-Bold"/>
                <a:sym typeface="Poppins Semi-Bold"/>
              </a:rPr>
              <a:t>04</a:t>
            </a:r>
          </a:p>
        </p:txBody>
      </p:sp>
      <p:sp>
        <p:nvSpPr>
          <p:cNvPr id="21" name="AutoShape 21"/>
          <p:cNvSpPr/>
          <p:nvPr/>
        </p:nvSpPr>
        <p:spPr>
          <a:xfrm rot="10799999">
            <a:off x="6726206" y="3769811"/>
            <a:ext cx="684186" cy="0"/>
          </a:xfrm>
          <a:prstGeom prst="line">
            <a:avLst/>
          </a:prstGeom>
          <a:ln w="38100" cap="flat">
            <a:solidFill>
              <a:srgbClr val="060644"/>
            </a:solidFill>
            <a:prstDash val="solid"/>
            <a:headEnd type="none" w="sm" len="sm"/>
            <a:tailEnd type="oval" w="lg" len="lg"/>
          </a:ln>
        </p:spPr>
        <p:txBody>
          <a:bodyPr/>
          <a:lstStyle/>
          <a:p>
            <a:endParaRPr lang="en-IN"/>
          </a:p>
        </p:txBody>
      </p:sp>
      <p:sp>
        <p:nvSpPr>
          <p:cNvPr id="22" name="AutoShape 22"/>
          <p:cNvSpPr/>
          <p:nvPr/>
        </p:nvSpPr>
        <p:spPr>
          <a:xfrm rot="10799999">
            <a:off x="10697355" y="3769811"/>
            <a:ext cx="684186" cy="0"/>
          </a:xfrm>
          <a:prstGeom prst="line">
            <a:avLst/>
          </a:prstGeom>
          <a:ln w="38100" cap="flat">
            <a:solidFill>
              <a:srgbClr val="060644"/>
            </a:solidFill>
            <a:prstDash val="solid"/>
            <a:headEnd type="oval" w="lg" len="lg"/>
            <a:tailEnd type="none" w="sm" len="sm"/>
          </a:ln>
        </p:spPr>
        <p:txBody>
          <a:bodyPr/>
          <a:lstStyle/>
          <a:p>
            <a:endParaRPr lang="en-IN"/>
          </a:p>
        </p:txBody>
      </p:sp>
      <p:sp>
        <p:nvSpPr>
          <p:cNvPr id="23" name="AutoShape 23"/>
          <p:cNvSpPr/>
          <p:nvPr/>
        </p:nvSpPr>
        <p:spPr>
          <a:xfrm rot="10799999">
            <a:off x="6816333" y="7480526"/>
            <a:ext cx="684186" cy="0"/>
          </a:xfrm>
          <a:prstGeom prst="line">
            <a:avLst/>
          </a:prstGeom>
          <a:ln w="38100" cap="flat">
            <a:solidFill>
              <a:srgbClr val="060644"/>
            </a:solidFill>
            <a:prstDash val="solid"/>
            <a:headEnd type="none" w="sm" len="sm"/>
            <a:tailEnd type="oval" w="lg" len="lg"/>
          </a:ln>
        </p:spPr>
        <p:txBody>
          <a:bodyPr/>
          <a:lstStyle/>
          <a:p>
            <a:endParaRPr lang="en-IN"/>
          </a:p>
        </p:txBody>
      </p:sp>
      <p:sp>
        <p:nvSpPr>
          <p:cNvPr id="24" name="AutoShape 24"/>
          <p:cNvSpPr/>
          <p:nvPr/>
        </p:nvSpPr>
        <p:spPr>
          <a:xfrm rot="10799999">
            <a:off x="10787481" y="7480526"/>
            <a:ext cx="684186" cy="0"/>
          </a:xfrm>
          <a:prstGeom prst="line">
            <a:avLst/>
          </a:prstGeom>
          <a:ln w="38100" cap="flat">
            <a:solidFill>
              <a:srgbClr val="060644"/>
            </a:solidFill>
            <a:prstDash val="solid"/>
            <a:headEnd type="oval" w="lg" len="lg"/>
            <a:tailEnd type="none" w="sm" len="sm"/>
          </a:ln>
        </p:spPr>
        <p:txBody>
          <a:bodyPr/>
          <a:lstStyle/>
          <a:p>
            <a:endParaRPr lang="en-IN"/>
          </a:p>
        </p:txBody>
      </p:sp>
      <p:sp>
        <p:nvSpPr>
          <p:cNvPr id="25" name="TextBox 25"/>
          <p:cNvSpPr txBox="1"/>
          <p:nvPr/>
        </p:nvSpPr>
        <p:spPr>
          <a:xfrm>
            <a:off x="8745498" y="9649697"/>
            <a:ext cx="152400" cy="21907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Poppins"/>
                <a:ea typeface="Poppins"/>
                <a:cs typeface="Poppins"/>
                <a:sym typeface="Poppins"/>
              </a:rPr>
              <a:t>Page 9</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803</Words>
  <Application>Microsoft Office PowerPoint</Application>
  <PresentationFormat>Custom</PresentationFormat>
  <Paragraphs>76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Bobby Jones</vt:lpstr>
      <vt:lpstr>Poppins Bold</vt:lpstr>
      <vt:lpstr>Poppins Semi-Bold</vt:lpstr>
      <vt:lpstr>Arial</vt:lpstr>
      <vt:lpstr>Poppins Medium</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BDM_Final_ppt</dc:title>
  <cp:lastModifiedBy>sanskar bansal</cp:lastModifiedBy>
  <cp:revision>3</cp:revision>
  <dcterms:created xsi:type="dcterms:W3CDTF">2006-08-16T00:00:00Z</dcterms:created>
  <dcterms:modified xsi:type="dcterms:W3CDTF">2025-01-17T11:25:22Z</dcterms:modified>
  <dc:identifier>DAGVmI6nb4o</dc:identifier>
</cp:coreProperties>
</file>