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5" r:id="rId23"/>
    <p:sldId id="277" r:id="rId24"/>
    <p:sldId id="278" r:id="rId25"/>
    <p:sldId id="283" r:id="rId26"/>
    <p:sldId id="281" r:id="rId27"/>
    <p:sldId id="279" r:id="rId28"/>
    <p:sldId id="280" r:id="rId29"/>
    <p:sldId id="284" r:id="rId30"/>
    <p:sldId id="285" r:id="rId31"/>
    <p:sldId id="287" r:id="rId32"/>
    <p:sldId id="282" r:id="rId33"/>
    <p:sldId id="286" r:id="rId34"/>
    <p:sldId id="303" r:id="rId35"/>
    <p:sldId id="289" r:id="rId36"/>
    <p:sldId id="290" r:id="rId37"/>
    <p:sldId id="288" r:id="rId38"/>
    <p:sldId id="293" r:id="rId39"/>
    <p:sldId id="291" r:id="rId40"/>
    <p:sldId id="292" r:id="rId41"/>
    <p:sldId id="294" r:id="rId42"/>
    <p:sldId id="295" r:id="rId43"/>
    <p:sldId id="297" r:id="rId44"/>
    <p:sldId id="296" r:id="rId45"/>
    <p:sldId id="298" r:id="rId46"/>
    <p:sldId id="299" r:id="rId47"/>
    <p:sldId id="300" r:id="rId48"/>
    <p:sldId id="304" r:id="rId49"/>
    <p:sldId id="302" r:id="rId50"/>
    <p:sldId id="301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2952-7FBF-0C45-95FE-E3F74413F844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023-1440-FA44-8F19-1E96F154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4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2952-7FBF-0C45-95FE-E3F74413F844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023-1440-FA44-8F19-1E96F154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0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2952-7FBF-0C45-95FE-E3F74413F844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023-1440-FA44-8F19-1E96F154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2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2952-7FBF-0C45-95FE-E3F74413F844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023-1440-FA44-8F19-1E96F154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2952-7FBF-0C45-95FE-E3F74413F844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023-1440-FA44-8F19-1E96F154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7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2952-7FBF-0C45-95FE-E3F74413F844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023-1440-FA44-8F19-1E96F154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2952-7FBF-0C45-95FE-E3F74413F844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023-1440-FA44-8F19-1E96F154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2952-7FBF-0C45-95FE-E3F74413F844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023-1440-FA44-8F19-1E96F154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3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2952-7FBF-0C45-95FE-E3F74413F844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023-1440-FA44-8F19-1E96F154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3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2952-7FBF-0C45-95FE-E3F74413F844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023-1440-FA44-8F19-1E96F154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9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2952-7FBF-0C45-95FE-E3F74413F844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6023-1440-FA44-8F19-1E96F154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7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22952-7FBF-0C45-95FE-E3F74413F844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6023-1440-FA44-8F19-1E96F154E4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deSta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17" y="5795564"/>
            <a:ext cx="2724912" cy="56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de-star/akka-http-hello-world" TargetMode="External"/><Relationship Id="rId3" Type="http://schemas.openxmlformats.org/officeDocument/2006/relationships/hyperlink" Target="https://chrome.google.com/webstore/detail/postman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.akka.io/docs/akka-stream-and-http-experimental/2.0.3/scala/http/index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ray.io" TargetMode="Externa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ghtbend.com/activator/download" TargetMode="External"/><Relationship Id="rId4" Type="http://schemas.openxmlformats.org/officeDocument/2006/relationships/hyperlink" Target="http://doc.akka.io/docs/akka-stream-and-http-experimental/2.0.3/scala/http/low-level-server-side-api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-Technologies/akka-http-websocket-activator-template.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ray/spray-json" TargetMode="External"/><Relationship Id="rId3" Type="http://schemas.openxmlformats.org/officeDocument/2006/relationships/hyperlink" Target="https://github.com/scala/scala-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HTTP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Pim Verkerk</a:t>
            </a:r>
          </a:p>
          <a:p>
            <a:r>
              <a:rPr lang="en-US" dirty="0" err="1" smtClean="0"/>
              <a:t>www.codestar.nl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796925"/>
            <a:ext cx="6515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9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per core</a:t>
            </a:r>
          </a:p>
          <a:p>
            <a:r>
              <a:rPr lang="en-US" dirty="0" smtClean="0"/>
              <a:t>Don’t block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91" y="1600200"/>
            <a:ext cx="4241509" cy="50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4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4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8097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991E"/>
                </a:solidFill>
                <a:latin typeface="Menlo-Regular"/>
              </a:rPr>
              <a:t>import</a:t>
            </a:r>
            <a:r>
              <a:rPr lang="en-US" dirty="0" smtClean="0">
                <a:solidFill>
                  <a:srgbClr val="473F3F"/>
                </a:solidFill>
                <a:latin typeface="Menlo-Regular"/>
              </a:rPr>
              <a:t> </a:t>
            </a:r>
            <a:r>
              <a:rPr lang="en-US" dirty="0" err="1" smtClean="0">
                <a:solidFill>
                  <a:srgbClr val="473F3F"/>
                </a:solidFill>
                <a:latin typeface="Menlo-Regular"/>
              </a:rPr>
              <a:t>akka.http.scaladsl.model</a:t>
            </a:r>
            <a:r>
              <a:rPr lang="en-US" dirty="0" smtClean="0">
                <a:solidFill>
                  <a:srgbClr val="473F3F"/>
                </a:solidFill>
                <a:latin typeface="Menlo-Regular"/>
              </a:rPr>
              <a:t>._</a:t>
            </a:r>
          </a:p>
          <a:p>
            <a:pPr marL="0" indent="0">
              <a:buNone/>
            </a:pPr>
            <a:endParaRPr lang="en-US" dirty="0">
              <a:solidFill>
                <a:srgbClr val="473F3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E4354"/>
                </a:solidFill>
                <a:latin typeface="SourceSansPro-Regular"/>
              </a:rPr>
              <a:t>This brings all of the most relevant types in scope, mainly:</a:t>
            </a:r>
          </a:p>
          <a:p>
            <a:r>
              <a:rPr lang="en-US" sz="1400" dirty="0" err="1" smtClean="0">
                <a:solidFill>
                  <a:srgbClr val="107D98"/>
                </a:solidFill>
                <a:latin typeface="Menlo-Regular"/>
              </a:rPr>
              <a:t>HttpRequest</a:t>
            </a:r>
            <a:r>
              <a:rPr lang="en-US" sz="1600" dirty="0" smtClean="0">
                <a:solidFill>
                  <a:srgbClr val="0E4354"/>
                </a:solidFill>
                <a:latin typeface="SourceSansPro-Regular"/>
              </a:rPr>
              <a:t> and </a:t>
            </a:r>
            <a:r>
              <a:rPr lang="en-US" sz="1400" dirty="0" err="1" smtClean="0">
                <a:solidFill>
                  <a:srgbClr val="107D98"/>
                </a:solidFill>
                <a:latin typeface="Menlo-Regular"/>
              </a:rPr>
              <a:t>HttpResponse</a:t>
            </a:r>
            <a:r>
              <a:rPr lang="en-US" sz="1600" dirty="0" smtClean="0">
                <a:solidFill>
                  <a:srgbClr val="0E4354"/>
                </a:solidFill>
                <a:latin typeface="SourceSansPro-Regular"/>
              </a:rPr>
              <a:t>, the central message model</a:t>
            </a:r>
          </a:p>
          <a:p>
            <a:r>
              <a:rPr lang="en-US" sz="1400" dirty="0" smtClean="0">
                <a:solidFill>
                  <a:srgbClr val="107D98"/>
                </a:solidFill>
                <a:latin typeface="Menlo-Regular"/>
              </a:rPr>
              <a:t>headers</a:t>
            </a:r>
            <a:r>
              <a:rPr lang="en-US" sz="1600" dirty="0" smtClean="0">
                <a:solidFill>
                  <a:srgbClr val="0E4354"/>
                </a:solidFill>
                <a:latin typeface="SourceSansPro-Regular"/>
              </a:rPr>
              <a:t>, the package containing all the predefined HTTP header models and supporting types</a:t>
            </a:r>
          </a:p>
          <a:p>
            <a:r>
              <a:rPr lang="en-US" sz="1600" dirty="0" smtClean="0">
                <a:solidFill>
                  <a:srgbClr val="0E4354"/>
                </a:solidFill>
                <a:latin typeface="SourceSansPro-Regular"/>
              </a:rPr>
              <a:t>Supporting types like </a:t>
            </a:r>
            <a:r>
              <a:rPr lang="en-US" sz="1400" dirty="0" smtClean="0">
                <a:solidFill>
                  <a:srgbClr val="107D98"/>
                </a:solidFill>
                <a:latin typeface="Menlo-Regular"/>
              </a:rPr>
              <a:t>Uri</a:t>
            </a:r>
            <a:r>
              <a:rPr lang="en-US" sz="1600" dirty="0" smtClean="0">
                <a:solidFill>
                  <a:srgbClr val="0E4354"/>
                </a:solidFill>
                <a:latin typeface="SourceSansPro-Regular"/>
              </a:rPr>
              <a:t>, </a:t>
            </a:r>
            <a:r>
              <a:rPr lang="en-US" sz="1400" dirty="0" err="1" smtClean="0">
                <a:solidFill>
                  <a:srgbClr val="107D98"/>
                </a:solidFill>
                <a:latin typeface="Menlo-Regular"/>
              </a:rPr>
              <a:t>HttpMethods</a:t>
            </a:r>
            <a:r>
              <a:rPr lang="en-US" sz="1600" dirty="0" smtClean="0">
                <a:solidFill>
                  <a:srgbClr val="0E4354"/>
                </a:solidFill>
                <a:latin typeface="SourceSansPro-Regular"/>
              </a:rPr>
              <a:t>, </a:t>
            </a:r>
            <a:r>
              <a:rPr lang="en-US" sz="1400" dirty="0" err="1" smtClean="0">
                <a:solidFill>
                  <a:srgbClr val="107D98"/>
                </a:solidFill>
                <a:latin typeface="Menlo-Regular"/>
              </a:rPr>
              <a:t>MediaTypes</a:t>
            </a:r>
            <a:r>
              <a:rPr lang="en-US" sz="1600" dirty="0" smtClean="0">
                <a:solidFill>
                  <a:srgbClr val="0E4354"/>
                </a:solidFill>
                <a:latin typeface="SourceSansPro-Regular"/>
              </a:rPr>
              <a:t>, </a:t>
            </a:r>
            <a:r>
              <a:rPr lang="en-US" sz="1400" dirty="0" err="1" smtClean="0">
                <a:solidFill>
                  <a:srgbClr val="107D98"/>
                </a:solidFill>
                <a:latin typeface="Menlo-Regular"/>
              </a:rPr>
              <a:t>StatusCodes</a:t>
            </a:r>
            <a:r>
              <a:rPr lang="en-US" sz="1600" dirty="0" smtClean="0">
                <a:solidFill>
                  <a:srgbClr val="0E4354"/>
                </a:solidFill>
                <a:latin typeface="SourceSansPro-Regular"/>
              </a:rPr>
              <a:t>, etc.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836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819090"/>
                </a:solidFill>
                <a:latin typeface="Menlo-Regular"/>
              </a:rPr>
              <a:t>// construct a simple GET request to `</a:t>
            </a:r>
            <a:r>
              <a:rPr lang="en-US" sz="2000" dirty="0" err="1" smtClean="0">
                <a:solidFill>
                  <a:srgbClr val="819090"/>
                </a:solidFill>
                <a:latin typeface="Menlo-Regular"/>
              </a:rPr>
              <a:t>homeUri</a:t>
            </a:r>
            <a:r>
              <a:rPr lang="en-US" sz="2000" dirty="0" smtClean="0">
                <a:solidFill>
                  <a:srgbClr val="819090"/>
                </a:solidFill>
                <a:latin typeface="Menlo-Regular"/>
              </a:rPr>
              <a:t>`</a:t>
            </a:r>
            <a:endParaRPr lang="en-US" sz="20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473F3F"/>
                </a:solidFill>
                <a:latin typeface="Menlo-Regular"/>
              </a:rPr>
              <a:t>val</a:t>
            </a:r>
            <a:r>
              <a:rPr lang="en-US" dirty="0" smtClean="0">
                <a:solidFill>
                  <a:srgbClr val="473F3F"/>
                </a:solidFill>
                <a:latin typeface="Menlo-Regular"/>
              </a:rPr>
              <a:t> </a:t>
            </a:r>
            <a:r>
              <a:rPr lang="en-US" dirty="0" err="1" smtClean="0">
                <a:solidFill>
                  <a:srgbClr val="473F3F"/>
                </a:solidFill>
                <a:latin typeface="Menlo-Regular"/>
              </a:rPr>
              <a:t>homeUri</a:t>
            </a:r>
            <a:r>
              <a:rPr lang="en-US" dirty="0" smtClean="0">
                <a:solidFill>
                  <a:srgbClr val="473F3F"/>
                </a:solidFill>
                <a:latin typeface="Menlo-Regular"/>
              </a:rPr>
              <a:t> = </a:t>
            </a:r>
            <a:r>
              <a:rPr lang="en-US" dirty="0" smtClean="0">
                <a:solidFill>
                  <a:srgbClr val="107D98"/>
                </a:solidFill>
                <a:latin typeface="Menlo-Regular"/>
              </a:rPr>
              <a:t>Uri</a:t>
            </a:r>
            <a:r>
              <a:rPr lang="en-US" dirty="0" smtClean="0">
                <a:solidFill>
                  <a:srgbClr val="473F3F"/>
                </a:solidFill>
                <a:latin typeface="Menlo-Regular"/>
              </a:rPr>
              <a:t>(</a:t>
            </a:r>
            <a:r>
              <a:rPr lang="en-US" dirty="0" smtClean="0">
                <a:solidFill>
                  <a:srgbClr val="72AF1D"/>
                </a:solidFill>
                <a:latin typeface="Menlo-Regular"/>
              </a:rPr>
              <a:t>"/</a:t>
            </a:r>
            <a:r>
              <a:rPr lang="en-US" dirty="0" err="1" smtClean="0">
                <a:solidFill>
                  <a:srgbClr val="72AF1D"/>
                </a:solidFill>
                <a:latin typeface="Menlo-Regular"/>
              </a:rPr>
              <a:t>abc</a:t>
            </a:r>
            <a:r>
              <a:rPr lang="en-US" dirty="0" smtClean="0">
                <a:solidFill>
                  <a:srgbClr val="72AF1D"/>
                </a:solidFill>
                <a:latin typeface="Menlo-Regular"/>
              </a:rPr>
              <a:t>"</a:t>
            </a:r>
            <a:r>
              <a:rPr lang="en-US" dirty="0" smtClean="0">
                <a:solidFill>
                  <a:srgbClr val="473F3F"/>
                </a:solidFill>
                <a:latin typeface="Menlo-Regular"/>
              </a:rPr>
              <a:t>)</a:t>
            </a:r>
            <a:endParaRPr lang="en-US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107D98"/>
                </a:solidFill>
                <a:latin typeface="Menlo-Regular"/>
              </a:rPr>
              <a:t>HttpRequest</a:t>
            </a:r>
            <a:r>
              <a:rPr lang="en-US" dirty="0" smtClean="0">
                <a:solidFill>
                  <a:srgbClr val="473F3F"/>
                </a:solidFill>
                <a:latin typeface="Menlo-Regular"/>
              </a:rPr>
              <a:t>(GET, </a:t>
            </a:r>
            <a:r>
              <a:rPr lang="en-US" dirty="0" err="1" smtClean="0">
                <a:solidFill>
                  <a:srgbClr val="473F3F"/>
                </a:solidFill>
                <a:latin typeface="Menlo-Regular"/>
              </a:rPr>
              <a:t>uri</a:t>
            </a:r>
            <a:r>
              <a:rPr lang="en-US" dirty="0" smtClean="0">
                <a:solidFill>
                  <a:srgbClr val="473F3F"/>
                </a:solidFill>
                <a:latin typeface="Menlo-Regular"/>
              </a:rPr>
              <a:t> = </a:t>
            </a:r>
            <a:r>
              <a:rPr lang="en-US" dirty="0" err="1" smtClean="0">
                <a:solidFill>
                  <a:srgbClr val="473F3F"/>
                </a:solidFill>
                <a:latin typeface="Menlo-Regular"/>
              </a:rPr>
              <a:t>homeUri</a:t>
            </a:r>
            <a:r>
              <a:rPr lang="en-US" dirty="0" smtClean="0">
                <a:solidFill>
                  <a:srgbClr val="473F3F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473F3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819090"/>
                </a:solidFill>
                <a:latin typeface="Menlo-Regular"/>
              </a:rPr>
              <a:t>// construct simple GET request to "/index" (implicit string to Uri conversion)</a:t>
            </a:r>
            <a:endParaRPr lang="en-US" sz="24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107D98"/>
                </a:solidFill>
                <a:latin typeface="Menlo-Regular"/>
              </a:rPr>
              <a:t>HttpRequest</a:t>
            </a:r>
            <a:r>
              <a:rPr lang="en-US" sz="2800" dirty="0" smtClean="0">
                <a:solidFill>
                  <a:srgbClr val="473F3F"/>
                </a:solidFill>
                <a:latin typeface="Menlo-Regular"/>
              </a:rPr>
              <a:t>(GET, </a:t>
            </a:r>
            <a:r>
              <a:rPr lang="en-US" sz="2800" dirty="0" err="1" smtClean="0">
                <a:solidFill>
                  <a:srgbClr val="473F3F"/>
                </a:solidFill>
                <a:latin typeface="Menlo-Regular"/>
              </a:rPr>
              <a:t>uri</a:t>
            </a:r>
            <a:r>
              <a:rPr lang="en-US" sz="2800" dirty="0" smtClean="0">
                <a:solidFill>
                  <a:srgbClr val="473F3F"/>
                </a:solidFill>
                <a:latin typeface="Menlo-Regular"/>
              </a:rPr>
              <a:t> = </a:t>
            </a:r>
            <a:r>
              <a:rPr lang="en-US" sz="2800" dirty="0" smtClean="0">
                <a:solidFill>
                  <a:srgbClr val="72AF1D"/>
                </a:solidFill>
                <a:latin typeface="Menlo-Regular"/>
              </a:rPr>
              <a:t>"/index"</a:t>
            </a:r>
            <a:r>
              <a:rPr lang="en-US" sz="2800" dirty="0" smtClean="0">
                <a:solidFill>
                  <a:srgbClr val="473F3F"/>
                </a:solidFill>
                <a:latin typeface="Menlo-Regular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392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819090"/>
                </a:solidFill>
                <a:latin typeface="Menlo-Regular"/>
              </a:rPr>
              <a:t>// construct simple POST request containing entity</a:t>
            </a:r>
            <a:endParaRPr lang="en-US" sz="20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473F3F"/>
                </a:solidFill>
                <a:latin typeface="Menlo-Regular"/>
              </a:rPr>
              <a:t>val</a:t>
            </a:r>
            <a:r>
              <a:rPr lang="en-US" sz="2800" dirty="0" smtClean="0">
                <a:solidFill>
                  <a:srgbClr val="473F3F"/>
                </a:solidFill>
                <a:latin typeface="Menlo-Regular"/>
              </a:rPr>
              <a:t> data = </a:t>
            </a:r>
            <a:r>
              <a:rPr lang="en-US" sz="2800" dirty="0" err="1" smtClean="0">
                <a:solidFill>
                  <a:srgbClr val="107D98"/>
                </a:solidFill>
                <a:latin typeface="Menlo-Regular"/>
              </a:rPr>
              <a:t>ByteString</a:t>
            </a:r>
            <a:r>
              <a:rPr lang="en-US" sz="2800" dirty="0" smtClean="0">
                <a:solidFill>
                  <a:srgbClr val="473F3F"/>
                </a:solidFill>
                <a:latin typeface="Menlo-Regular"/>
              </a:rPr>
              <a:t>(</a:t>
            </a:r>
            <a:r>
              <a:rPr lang="en-US" sz="2800" dirty="0" smtClean="0">
                <a:solidFill>
                  <a:srgbClr val="72AF1D"/>
                </a:solidFill>
                <a:latin typeface="Menlo-Regular"/>
              </a:rPr>
              <a:t>"</a:t>
            </a:r>
            <a:r>
              <a:rPr lang="en-US" sz="2800" dirty="0" err="1" smtClean="0">
                <a:solidFill>
                  <a:srgbClr val="72AF1D"/>
                </a:solidFill>
                <a:latin typeface="Menlo-Regular"/>
              </a:rPr>
              <a:t>abc</a:t>
            </a:r>
            <a:r>
              <a:rPr lang="en-US" sz="2800" dirty="0" smtClean="0">
                <a:solidFill>
                  <a:srgbClr val="72AF1D"/>
                </a:solidFill>
                <a:latin typeface="Menlo-Regular"/>
              </a:rPr>
              <a:t>"</a:t>
            </a:r>
            <a:r>
              <a:rPr lang="en-US" sz="2800" dirty="0" smtClean="0">
                <a:solidFill>
                  <a:srgbClr val="473F3F"/>
                </a:solidFill>
                <a:latin typeface="Menlo-Regular"/>
              </a:rPr>
              <a:t>)</a:t>
            </a:r>
            <a:endParaRPr lang="en-US" sz="28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107D98"/>
                </a:solidFill>
                <a:latin typeface="Menlo-Regular"/>
              </a:rPr>
              <a:t>HttpRequest</a:t>
            </a:r>
            <a:r>
              <a:rPr lang="en-US" sz="2800" dirty="0" smtClean="0">
                <a:solidFill>
                  <a:srgbClr val="473F3F"/>
                </a:solidFill>
                <a:latin typeface="Menlo-Regular"/>
              </a:rPr>
              <a:t>(POST, </a:t>
            </a:r>
            <a:r>
              <a:rPr lang="en-US" sz="2800" dirty="0" err="1" smtClean="0">
                <a:solidFill>
                  <a:srgbClr val="473F3F"/>
                </a:solidFill>
                <a:latin typeface="Menlo-Regular"/>
              </a:rPr>
              <a:t>uri</a:t>
            </a:r>
            <a:r>
              <a:rPr lang="en-US" sz="2800" dirty="0" smtClean="0">
                <a:solidFill>
                  <a:srgbClr val="473F3F"/>
                </a:solidFill>
                <a:latin typeface="Menlo-Regular"/>
              </a:rPr>
              <a:t> = </a:t>
            </a:r>
            <a:r>
              <a:rPr lang="en-US" sz="2800" dirty="0" smtClean="0">
                <a:solidFill>
                  <a:srgbClr val="72AF1D"/>
                </a:solidFill>
                <a:latin typeface="Menlo-Regular"/>
              </a:rPr>
              <a:t>"/receive"</a:t>
            </a:r>
            <a:r>
              <a:rPr lang="en-US" sz="2800" dirty="0" smtClean="0">
                <a:solidFill>
                  <a:srgbClr val="473F3F"/>
                </a:solidFill>
                <a:latin typeface="Menlo-Regular"/>
              </a:rPr>
              <a:t>, entity = data)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364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819090"/>
                </a:solidFill>
                <a:latin typeface="Menlo-Regular"/>
              </a:rPr>
              <a:t>// customize every detail of HTTP request</a:t>
            </a:r>
            <a:endParaRPr lang="en-US" sz="12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A991E"/>
                </a:solidFill>
                <a:latin typeface="Menlo-Regular"/>
              </a:rPr>
              <a:t>import</a:t>
            </a:r>
            <a:r>
              <a:rPr lang="en-US" sz="1600" dirty="0" smtClean="0">
                <a:solidFill>
                  <a:srgbClr val="473F3F"/>
                </a:solidFill>
                <a:latin typeface="Menlo-Regular"/>
              </a:rPr>
              <a:t> </a:t>
            </a:r>
            <a:r>
              <a:rPr lang="en-US" sz="1600" dirty="0" err="1" smtClean="0">
                <a:solidFill>
                  <a:srgbClr val="107D98"/>
                </a:solidFill>
                <a:latin typeface="Menlo-Regular"/>
              </a:rPr>
              <a:t>HttpProtocols</a:t>
            </a:r>
            <a:r>
              <a:rPr lang="en-US" sz="1600" dirty="0" smtClean="0">
                <a:solidFill>
                  <a:srgbClr val="473F3F"/>
                </a:solidFill>
                <a:latin typeface="Menlo-Regular"/>
              </a:rPr>
              <a:t>._</a:t>
            </a:r>
            <a:endParaRPr lang="en-US" sz="16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A991E"/>
                </a:solidFill>
                <a:latin typeface="Menlo-Regular"/>
              </a:rPr>
              <a:t>import</a:t>
            </a:r>
            <a:r>
              <a:rPr lang="en-US" sz="1600" dirty="0" smtClean="0">
                <a:solidFill>
                  <a:srgbClr val="473F3F"/>
                </a:solidFill>
                <a:latin typeface="Menlo-Regular"/>
              </a:rPr>
              <a:t> </a:t>
            </a:r>
            <a:r>
              <a:rPr lang="en-US" sz="1600" dirty="0" err="1" smtClean="0">
                <a:solidFill>
                  <a:srgbClr val="107D98"/>
                </a:solidFill>
                <a:latin typeface="Menlo-Regular"/>
              </a:rPr>
              <a:t>MediaTypes</a:t>
            </a:r>
            <a:r>
              <a:rPr lang="en-US" sz="1600" dirty="0" smtClean="0">
                <a:solidFill>
                  <a:srgbClr val="473F3F"/>
                </a:solidFill>
                <a:latin typeface="Menlo-Regular"/>
              </a:rPr>
              <a:t>._</a:t>
            </a:r>
            <a:endParaRPr lang="en-US" sz="16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A991E"/>
                </a:solidFill>
                <a:latin typeface="Menlo-Regular"/>
              </a:rPr>
              <a:t>import</a:t>
            </a:r>
            <a:r>
              <a:rPr lang="en-US" sz="1600" dirty="0" smtClean="0">
                <a:solidFill>
                  <a:srgbClr val="473F3F"/>
                </a:solidFill>
                <a:latin typeface="Menlo-Regular"/>
              </a:rPr>
              <a:t> </a:t>
            </a:r>
            <a:r>
              <a:rPr lang="en-US" sz="1600" dirty="0" err="1" smtClean="0">
                <a:solidFill>
                  <a:srgbClr val="107D98"/>
                </a:solidFill>
                <a:latin typeface="Menlo-Regular"/>
              </a:rPr>
              <a:t>HttpCharsets</a:t>
            </a:r>
            <a:r>
              <a:rPr lang="en-US" sz="1600" dirty="0" smtClean="0">
                <a:solidFill>
                  <a:srgbClr val="473F3F"/>
                </a:solidFill>
                <a:latin typeface="Menlo-Regular"/>
              </a:rPr>
              <a:t>._</a:t>
            </a:r>
            <a:endParaRPr lang="en-US" sz="16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473F3F"/>
                </a:solidFill>
                <a:latin typeface="Menlo-Regular"/>
              </a:rPr>
              <a:t>val</a:t>
            </a:r>
            <a:r>
              <a:rPr lang="en-US" sz="1600" dirty="0" smtClean="0">
                <a:solidFill>
                  <a:srgbClr val="473F3F"/>
                </a:solidFill>
                <a:latin typeface="Menlo-Regular"/>
              </a:rPr>
              <a:t> </a:t>
            </a:r>
            <a:r>
              <a:rPr lang="en-US" sz="1600" dirty="0" err="1" smtClean="0">
                <a:solidFill>
                  <a:srgbClr val="473F3F"/>
                </a:solidFill>
                <a:latin typeface="Menlo-Regular"/>
              </a:rPr>
              <a:t>userData</a:t>
            </a:r>
            <a:r>
              <a:rPr lang="en-US" sz="1600" dirty="0" smtClean="0">
                <a:solidFill>
                  <a:srgbClr val="473F3F"/>
                </a:solidFill>
                <a:latin typeface="Menlo-Regular"/>
              </a:rPr>
              <a:t> = </a:t>
            </a:r>
            <a:r>
              <a:rPr lang="en-US" sz="1600" dirty="0" err="1" smtClean="0">
                <a:solidFill>
                  <a:srgbClr val="107D98"/>
                </a:solidFill>
                <a:latin typeface="Menlo-Regular"/>
              </a:rPr>
              <a:t>ByteString</a:t>
            </a:r>
            <a:r>
              <a:rPr lang="en-US" sz="1600" dirty="0" smtClean="0">
                <a:solidFill>
                  <a:srgbClr val="473F3F"/>
                </a:solidFill>
                <a:latin typeface="Menlo-Regular"/>
              </a:rPr>
              <a:t>(</a:t>
            </a:r>
            <a:r>
              <a:rPr lang="en-US" sz="1600" dirty="0" smtClean="0">
                <a:solidFill>
                  <a:srgbClr val="72AF1D"/>
                </a:solidFill>
                <a:latin typeface="Menlo-Regular"/>
              </a:rPr>
              <a:t>"</a:t>
            </a:r>
            <a:r>
              <a:rPr lang="en-US" sz="1600" dirty="0" err="1" smtClean="0">
                <a:solidFill>
                  <a:srgbClr val="72AF1D"/>
                </a:solidFill>
                <a:latin typeface="Menlo-Regular"/>
              </a:rPr>
              <a:t>abc</a:t>
            </a:r>
            <a:r>
              <a:rPr lang="en-US" sz="1600" dirty="0" smtClean="0">
                <a:solidFill>
                  <a:srgbClr val="72AF1D"/>
                </a:solidFill>
                <a:latin typeface="Menlo-Regular"/>
              </a:rPr>
              <a:t>"</a:t>
            </a:r>
            <a:r>
              <a:rPr lang="en-US" sz="1600" dirty="0" smtClean="0">
                <a:solidFill>
                  <a:srgbClr val="473F3F"/>
                </a:solidFill>
                <a:latin typeface="Menlo-Regular"/>
              </a:rPr>
              <a:t>)</a:t>
            </a:r>
            <a:endParaRPr lang="en-US" sz="16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473F3F"/>
                </a:solidFill>
                <a:latin typeface="Menlo-Regular"/>
              </a:rPr>
              <a:t>val</a:t>
            </a:r>
            <a:r>
              <a:rPr lang="en-US" sz="1600" dirty="0" smtClean="0">
                <a:solidFill>
                  <a:srgbClr val="473F3F"/>
                </a:solidFill>
                <a:latin typeface="Menlo-Regular"/>
              </a:rPr>
              <a:t> authorization = </a:t>
            </a:r>
            <a:r>
              <a:rPr lang="en-US" sz="1600" dirty="0" err="1" smtClean="0">
                <a:solidFill>
                  <a:srgbClr val="473F3F"/>
                </a:solidFill>
                <a:latin typeface="Menlo-Regular"/>
              </a:rPr>
              <a:t>headers.</a:t>
            </a:r>
            <a:r>
              <a:rPr lang="en-US" sz="1600" dirty="0" err="1" smtClean="0">
                <a:solidFill>
                  <a:srgbClr val="107D98"/>
                </a:solidFill>
                <a:latin typeface="Menlo-Regular"/>
              </a:rPr>
              <a:t>Authorization</a:t>
            </a:r>
            <a:r>
              <a:rPr lang="en-US" sz="1600" dirty="0" smtClean="0">
                <a:solidFill>
                  <a:srgbClr val="473F3F"/>
                </a:solidFill>
                <a:latin typeface="Menlo-Regular"/>
              </a:rPr>
              <a:t>(</a:t>
            </a:r>
            <a:r>
              <a:rPr lang="en-US" sz="1600" dirty="0" err="1" smtClean="0">
                <a:solidFill>
                  <a:srgbClr val="107D98"/>
                </a:solidFill>
                <a:latin typeface="Menlo-Regular"/>
              </a:rPr>
              <a:t>BasicHttpCredentials</a:t>
            </a:r>
            <a:r>
              <a:rPr lang="en-US" sz="1600" dirty="0" smtClean="0">
                <a:solidFill>
                  <a:srgbClr val="473F3F"/>
                </a:solidFill>
                <a:latin typeface="Menlo-Regular"/>
              </a:rPr>
              <a:t>(</a:t>
            </a:r>
            <a:r>
              <a:rPr lang="en-US" sz="1600" dirty="0" smtClean="0">
                <a:solidFill>
                  <a:srgbClr val="72AF1D"/>
                </a:solidFill>
                <a:latin typeface="Menlo-Regular"/>
              </a:rPr>
              <a:t>"user"</a:t>
            </a:r>
            <a:r>
              <a:rPr lang="en-US" sz="1600" dirty="0" smtClean="0">
                <a:solidFill>
                  <a:srgbClr val="473F3F"/>
                </a:solidFill>
                <a:latin typeface="Menlo-Regular"/>
              </a:rPr>
              <a:t>, </a:t>
            </a:r>
            <a:r>
              <a:rPr lang="en-US" sz="1600" dirty="0" smtClean="0">
                <a:solidFill>
                  <a:srgbClr val="72AF1D"/>
                </a:solidFill>
                <a:latin typeface="Menlo-Regular"/>
              </a:rPr>
              <a:t>"pass"</a:t>
            </a:r>
            <a:r>
              <a:rPr lang="en-US" sz="1600" dirty="0" smtClean="0">
                <a:solidFill>
                  <a:srgbClr val="473F3F"/>
                </a:solidFill>
                <a:latin typeface="Menlo-Regular"/>
              </a:rPr>
              <a:t>))</a:t>
            </a:r>
            <a:endParaRPr lang="en-US" sz="16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107D98"/>
                </a:solidFill>
                <a:latin typeface="Menlo-Regular"/>
              </a:rPr>
              <a:t>HttpRequest</a:t>
            </a:r>
            <a:r>
              <a:rPr lang="en-US" sz="1600" dirty="0" smtClean="0">
                <a:solidFill>
                  <a:srgbClr val="473F3F"/>
                </a:solidFill>
                <a:latin typeface="Menlo-Regular"/>
              </a:rPr>
              <a:t>(</a:t>
            </a:r>
            <a:endParaRPr lang="en-US" sz="16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473F3F"/>
                </a:solidFill>
                <a:latin typeface="Menlo-Regular"/>
              </a:rPr>
              <a:t>  PUT,</a:t>
            </a:r>
            <a:endParaRPr lang="en-US" sz="16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ro-RO" sz="1600" dirty="0" smtClean="0">
                <a:solidFill>
                  <a:srgbClr val="473F3F"/>
                </a:solidFill>
                <a:latin typeface="Menlo-Regular"/>
              </a:rPr>
              <a:t>  uri = </a:t>
            </a:r>
            <a:r>
              <a:rPr lang="ro-RO" sz="1600" dirty="0" smtClean="0">
                <a:solidFill>
                  <a:srgbClr val="72AF1D"/>
                </a:solidFill>
                <a:latin typeface="Menlo-Regular"/>
              </a:rPr>
              <a:t>"/user"</a:t>
            </a:r>
            <a:r>
              <a:rPr lang="ro-RO" sz="1600" dirty="0" smtClean="0">
                <a:solidFill>
                  <a:srgbClr val="473F3F"/>
                </a:solidFill>
                <a:latin typeface="Menlo-Regular"/>
              </a:rPr>
              <a:t>,</a:t>
            </a:r>
            <a:endParaRPr lang="ro-RO" sz="16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ro-RO" sz="1600" dirty="0" smtClean="0">
                <a:solidFill>
                  <a:srgbClr val="473F3F"/>
                </a:solidFill>
                <a:latin typeface="Menlo-Regular"/>
              </a:rPr>
              <a:t>  entity = </a:t>
            </a:r>
            <a:r>
              <a:rPr lang="ro-RO" sz="1600" dirty="0" smtClean="0">
                <a:solidFill>
                  <a:srgbClr val="107D98"/>
                </a:solidFill>
                <a:latin typeface="Menlo-Regular"/>
              </a:rPr>
              <a:t>HttpEntity</a:t>
            </a:r>
            <a:r>
              <a:rPr lang="ro-RO" sz="1600" dirty="0" smtClean="0">
                <a:solidFill>
                  <a:srgbClr val="473F3F"/>
                </a:solidFill>
                <a:latin typeface="Menlo-Regular"/>
              </a:rPr>
              <a:t>(</a:t>
            </a:r>
            <a:r>
              <a:rPr lang="ro-RO" sz="1600" dirty="0" smtClean="0">
                <a:solidFill>
                  <a:srgbClr val="72AF1D"/>
                </a:solidFill>
                <a:latin typeface="Menlo-Regular"/>
              </a:rPr>
              <a:t>`text/plain`</a:t>
            </a:r>
            <a:r>
              <a:rPr lang="ro-RO" sz="1600" dirty="0" smtClean="0">
                <a:solidFill>
                  <a:srgbClr val="473F3F"/>
                </a:solidFill>
                <a:latin typeface="Menlo-Regular"/>
              </a:rPr>
              <a:t> withCharset </a:t>
            </a:r>
            <a:r>
              <a:rPr lang="ro-RO" sz="1600" dirty="0" smtClean="0">
                <a:solidFill>
                  <a:srgbClr val="72AF1D"/>
                </a:solidFill>
                <a:latin typeface="Menlo-Regular"/>
              </a:rPr>
              <a:t>`UTF-8`</a:t>
            </a:r>
            <a:r>
              <a:rPr lang="ro-RO" sz="1600" dirty="0" smtClean="0">
                <a:solidFill>
                  <a:srgbClr val="473F3F"/>
                </a:solidFill>
                <a:latin typeface="Menlo-Regular"/>
              </a:rPr>
              <a:t>, userData),</a:t>
            </a:r>
            <a:endParaRPr lang="ro-RO" sz="16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ro-RO" sz="1600" dirty="0" smtClean="0">
                <a:solidFill>
                  <a:srgbClr val="473F3F"/>
                </a:solidFill>
                <a:latin typeface="Menlo-Regular"/>
              </a:rPr>
              <a:t>  headers = </a:t>
            </a:r>
            <a:r>
              <a:rPr lang="ro-RO" sz="1600" dirty="0" smtClean="0">
                <a:solidFill>
                  <a:srgbClr val="107D98"/>
                </a:solidFill>
                <a:latin typeface="Menlo-Regular"/>
              </a:rPr>
              <a:t>List</a:t>
            </a:r>
            <a:r>
              <a:rPr lang="ro-RO" sz="1600" dirty="0" smtClean="0">
                <a:solidFill>
                  <a:srgbClr val="473F3F"/>
                </a:solidFill>
                <a:latin typeface="Menlo-Regular"/>
              </a:rPr>
              <a:t>(authorization),</a:t>
            </a:r>
            <a:endParaRPr lang="ro-RO" sz="16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ro-RO" sz="1600" dirty="0" smtClean="0">
                <a:solidFill>
                  <a:srgbClr val="473F3F"/>
                </a:solidFill>
                <a:latin typeface="Menlo-Regular"/>
              </a:rPr>
              <a:t>  protocol = </a:t>
            </a:r>
            <a:r>
              <a:rPr lang="ro-RO" sz="1600" dirty="0" smtClean="0">
                <a:solidFill>
                  <a:srgbClr val="72AF1D"/>
                </a:solidFill>
                <a:latin typeface="Menlo-Regular"/>
              </a:rPr>
              <a:t>`HTTP/1.0`</a:t>
            </a:r>
            <a:r>
              <a:rPr lang="ro-RO" sz="1600" dirty="0" smtClean="0">
                <a:solidFill>
                  <a:srgbClr val="473F3F"/>
                </a:solidFill>
                <a:latin typeface="Menlo-Regular"/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925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2A991E"/>
                </a:solidFill>
                <a:latin typeface="Menlo-Regular"/>
              </a:rPr>
              <a:t>import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 </a:t>
            </a:r>
            <a:r>
              <a:rPr lang="en-US" sz="1400" dirty="0" err="1" smtClean="0">
                <a:solidFill>
                  <a:srgbClr val="107D98"/>
                </a:solidFill>
                <a:latin typeface="Menlo-Regular"/>
              </a:rPr>
              <a:t>StatusCodes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._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 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819090"/>
                </a:solidFill>
                <a:latin typeface="Menlo-Regular"/>
              </a:rPr>
              <a:t>// simple OK response without data created using the integer status code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107D98"/>
                </a:solidFill>
                <a:latin typeface="Menlo-Regular"/>
              </a:rPr>
              <a:t>HttpResponse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(</a:t>
            </a:r>
            <a:r>
              <a:rPr lang="en-US" sz="1400" dirty="0" smtClean="0">
                <a:solidFill>
                  <a:srgbClr val="164B7E"/>
                </a:solidFill>
                <a:latin typeface="Menlo-Regular"/>
              </a:rPr>
              <a:t>200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)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 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819090"/>
                </a:solidFill>
                <a:latin typeface="Menlo-Regular"/>
              </a:rPr>
              <a:t>// 404 response created using the named </a:t>
            </a:r>
            <a:r>
              <a:rPr lang="en-US" sz="1400" dirty="0" err="1" smtClean="0">
                <a:solidFill>
                  <a:srgbClr val="819090"/>
                </a:solidFill>
                <a:latin typeface="Menlo-Regular"/>
              </a:rPr>
              <a:t>StatusCode</a:t>
            </a:r>
            <a:r>
              <a:rPr lang="en-US" sz="1400" dirty="0" smtClean="0">
                <a:solidFill>
                  <a:srgbClr val="819090"/>
                </a:solidFill>
                <a:latin typeface="Menlo-Regular"/>
              </a:rPr>
              <a:t> constant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107D98"/>
                </a:solidFill>
                <a:latin typeface="Menlo-Regular"/>
              </a:rPr>
              <a:t>HttpResponse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(</a:t>
            </a:r>
            <a:r>
              <a:rPr lang="en-US" sz="1400" dirty="0" err="1" smtClean="0">
                <a:solidFill>
                  <a:srgbClr val="107D98"/>
                </a:solidFill>
                <a:latin typeface="Menlo-Regular"/>
              </a:rPr>
              <a:t>NotFound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)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 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819090"/>
                </a:solidFill>
                <a:latin typeface="Menlo-Regular"/>
              </a:rPr>
              <a:t>// 404 response with a body explaining the error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107D98"/>
                </a:solidFill>
                <a:latin typeface="Menlo-Regular"/>
              </a:rPr>
              <a:t>HttpResponse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(</a:t>
            </a:r>
            <a:r>
              <a:rPr lang="en-US" sz="1400" dirty="0" smtClean="0">
                <a:solidFill>
                  <a:srgbClr val="164B7E"/>
                </a:solidFill>
                <a:latin typeface="Menlo-Regular"/>
              </a:rPr>
              <a:t>404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, entity = </a:t>
            </a:r>
            <a:r>
              <a:rPr lang="en-US" sz="1400" dirty="0" smtClean="0">
                <a:solidFill>
                  <a:srgbClr val="72AF1D"/>
                </a:solidFill>
                <a:latin typeface="Menlo-Regular"/>
              </a:rPr>
              <a:t>"Unfortunately, the resource couldn't be found."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)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 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819090"/>
                </a:solidFill>
                <a:latin typeface="Menlo-Regular"/>
              </a:rPr>
              <a:t>// A redirecting response containing an extra header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473F3F"/>
                </a:solidFill>
                <a:latin typeface="Menlo-Regular"/>
              </a:rPr>
              <a:t>val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 </a:t>
            </a:r>
            <a:r>
              <a:rPr lang="en-US" sz="1400" dirty="0" err="1" smtClean="0">
                <a:solidFill>
                  <a:srgbClr val="473F3F"/>
                </a:solidFill>
                <a:latin typeface="Menlo-Regular"/>
              </a:rPr>
              <a:t>locationHeader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 = </a:t>
            </a:r>
            <a:r>
              <a:rPr lang="en-US" sz="1400" dirty="0" err="1" smtClean="0">
                <a:solidFill>
                  <a:srgbClr val="473F3F"/>
                </a:solidFill>
                <a:latin typeface="Menlo-Regular"/>
              </a:rPr>
              <a:t>headers.</a:t>
            </a:r>
            <a:r>
              <a:rPr lang="en-US" sz="1400" dirty="0" err="1" smtClean="0">
                <a:solidFill>
                  <a:srgbClr val="107D98"/>
                </a:solidFill>
                <a:latin typeface="Menlo-Regular"/>
              </a:rPr>
              <a:t>Location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(</a:t>
            </a:r>
            <a:r>
              <a:rPr lang="en-US" sz="1400" dirty="0" smtClean="0">
                <a:solidFill>
                  <a:srgbClr val="72AF1D"/>
                </a:solidFill>
                <a:latin typeface="Menlo-Regular"/>
              </a:rPr>
              <a:t>"http://</a:t>
            </a:r>
            <a:r>
              <a:rPr lang="en-US" sz="1400" dirty="0" err="1" smtClean="0">
                <a:solidFill>
                  <a:srgbClr val="72AF1D"/>
                </a:solidFill>
                <a:latin typeface="Menlo-Regular"/>
              </a:rPr>
              <a:t>example.com</a:t>
            </a:r>
            <a:r>
              <a:rPr lang="en-US" sz="1400" dirty="0" smtClean="0">
                <a:solidFill>
                  <a:srgbClr val="72AF1D"/>
                </a:solidFill>
                <a:latin typeface="Menlo-Regular"/>
              </a:rPr>
              <a:t>/other"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)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107D98"/>
                </a:solidFill>
                <a:latin typeface="Menlo-Regular"/>
              </a:rPr>
              <a:t>HttpResponse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(</a:t>
            </a:r>
            <a:r>
              <a:rPr lang="en-US" sz="1400" dirty="0" smtClean="0">
                <a:solidFill>
                  <a:srgbClr val="107D98"/>
                </a:solidFill>
                <a:latin typeface="Menlo-Regular"/>
              </a:rPr>
              <a:t>Found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, headers = </a:t>
            </a:r>
            <a:r>
              <a:rPr lang="en-US" sz="1400" dirty="0" smtClean="0">
                <a:solidFill>
                  <a:srgbClr val="107D98"/>
                </a:solidFill>
                <a:latin typeface="Menlo-Regular"/>
              </a:rPr>
              <a:t>List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(</a:t>
            </a:r>
            <a:r>
              <a:rPr lang="en-US" sz="1400" dirty="0" err="1" smtClean="0">
                <a:solidFill>
                  <a:srgbClr val="473F3F"/>
                </a:solidFill>
                <a:latin typeface="Menlo-Regular"/>
              </a:rPr>
              <a:t>locationHeader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))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896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b="1" dirty="0" smtClean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import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akka.http.scaladsl.server.Directives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._</a:t>
            </a:r>
          </a:p>
          <a:p>
            <a:pPr marL="0" indent="0">
              <a:buNone/>
            </a:pPr>
            <a:r>
              <a:rPr lang="en-US" sz="900" b="1" dirty="0" smtClean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import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…</a:t>
            </a:r>
            <a:endParaRPr lang="en-US" sz="900" b="1" dirty="0" smtClean="0">
              <a:solidFill>
                <a:srgbClr val="7F0055"/>
              </a:solidFill>
              <a:latin typeface="Monaco"/>
            </a:endParaRPr>
          </a:p>
          <a:p>
            <a:pPr marL="0" indent="0">
              <a:buNone/>
            </a:pPr>
            <a:endParaRPr lang="en-US" sz="900" b="1" dirty="0">
              <a:solidFill>
                <a:srgbClr val="7F0055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900" b="1" dirty="0" smtClean="0">
                <a:solidFill>
                  <a:srgbClr val="7F0055"/>
                </a:solidFill>
                <a:latin typeface="Monaco"/>
              </a:rPr>
              <a:t>object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900" b="1" dirty="0" smtClean="0">
                <a:solidFill>
                  <a:srgbClr val="329399"/>
                </a:solidFill>
                <a:latin typeface="Monaco"/>
              </a:rPr>
              <a:t>Main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900" b="1" dirty="0" smtClean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900" b="1" dirty="0" smtClean="0">
                <a:solidFill>
                  <a:srgbClr val="329399"/>
                </a:solidFill>
                <a:latin typeface="Monaco"/>
              </a:rPr>
              <a:t>App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900" b="1" dirty="0" smtClean="0">
                <a:solidFill>
                  <a:srgbClr val="7F0055"/>
                </a:solidFill>
                <a:latin typeface="Monaco"/>
              </a:rPr>
              <a:t>implicit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900" b="1" dirty="0" err="1" smtClean="0">
                <a:solidFill>
                  <a:srgbClr val="7F0055"/>
                </a:solidFill>
                <a:latin typeface="Monaco"/>
              </a:rPr>
              <a:t>val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900" b="1" dirty="0" smtClean="0">
                <a:solidFill>
                  <a:srgbClr val="0000C0"/>
                </a:solidFill>
                <a:latin typeface="Monaco"/>
              </a:rPr>
              <a:t>system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900" b="1" dirty="0" err="1" smtClean="0">
                <a:solidFill>
                  <a:srgbClr val="329399"/>
                </a:solidFill>
                <a:latin typeface="Monaco"/>
              </a:rPr>
              <a:t>ActorSystem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900" b="1" dirty="0" smtClean="0">
                <a:solidFill>
                  <a:srgbClr val="2A00FF"/>
                </a:solidFill>
                <a:latin typeface="Monaco"/>
              </a:rPr>
              <a:t>"hello-</a:t>
            </a:r>
            <a:r>
              <a:rPr lang="en-US" sz="900" b="1" dirty="0" err="1" smtClean="0">
                <a:solidFill>
                  <a:srgbClr val="2A00FF"/>
                </a:solidFill>
                <a:latin typeface="Monaco"/>
              </a:rPr>
              <a:t>api</a:t>
            </a:r>
            <a:r>
              <a:rPr lang="en-US" sz="900" b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900" b="1" dirty="0" smtClean="0">
                <a:solidFill>
                  <a:srgbClr val="7F0055"/>
                </a:solidFill>
                <a:latin typeface="Monaco"/>
              </a:rPr>
              <a:t>implicit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900" b="1" dirty="0" err="1" smtClean="0">
                <a:solidFill>
                  <a:srgbClr val="7F0055"/>
                </a:solidFill>
                <a:latin typeface="Monaco"/>
              </a:rPr>
              <a:t>val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900" b="1" dirty="0" smtClean="0">
                <a:solidFill>
                  <a:srgbClr val="0000C0"/>
                </a:solidFill>
                <a:latin typeface="Monaco"/>
              </a:rPr>
              <a:t>executor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900" b="1" dirty="0" err="1" smtClean="0">
                <a:solidFill>
                  <a:srgbClr val="0000C0"/>
                </a:solidFill>
                <a:latin typeface="Monaco"/>
              </a:rPr>
              <a:t>system</a:t>
            </a:r>
            <a:r>
              <a:rPr lang="en-US" sz="900" b="1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900" b="1" dirty="0" err="1" smtClean="0">
                <a:solidFill>
                  <a:srgbClr val="4C4C4C"/>
                </a:solidFill>
                <a:latin typeface="Monaco"/>
              </a:rPr>
              <a:t>dispatcher</a:t>
            </a:r>
            <a:endParaRPr lang="en-US" sz="900" b="1" dirty="0" smtClean="0">
              <a:solidFill>
                <a:srgbClr val="4C4C4C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900" b="1" dirty="0" smtClean="0">
                <a:solidFill>
                  <a:srgbClr val="7F0055"/>
                </a:solidFill>
                <a:latin typeface="Monaco"/>
              </a:rPr>
              <a:t>implicit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900" b="1" dirty="0" err="1" smtClean="0">
                <a:solidFill>
                  <a:srgbClr val="7F0055"/>
                </a:solidFill>
                <a:latin typeface="Monaco"/>
              </a:rPr>
              <a:t>val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900" b="1" dirty="0" smtClean="0">
                <a:solidFill>
                  <a:srgbClr val="0000C0"/>
                </a:solidFill>
                <a:latin typeface="Monaco"/>
              </a:rPr>
              <a:t>timeout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900" b="1" dirty="0" smtClean="0">
                <a:solidFill>
                  <a:srgbClr val="A22E00"/>
                </a:solidFill>
                <a:latin typeface="Monaco"/>
              </a:rPr>
              <a:t>Timeout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900" b="1" u="sng" dirty="0" smtClean="0">
                <a:solidFill>
                  <a:srgbClr val="C48CFF"/>
                </a:solidFill>
                <a:latin typeface="Monaco"/>
              </a:rPr>
              <a:t>1000</a:t>
            </a:r>
            <a:r>
              <a:rPr lang="en-US" sz="900" b="1" u="sng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900" b="1" u="sng" dirty="0" smtClean="0">
                <a:solidFill>
                  <a:srgbClr val="4C4C4C"/>
                </a:solidFill>
                <a:latin typeface="Monaco"/>
              </a:rPr>
              <a:t>millis</a:t>
            </a:r>
            <a:r>
              <a:rPr lang="en-US" sz="900" b="1" u="sng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sz="900" dirty="0" smtClean="0">
              <a:latin typeface="Monaco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900" b="1" dirty="0" smtClean="0">
                <a:solidFill>
                  <a:srgbClr val="7F0055"/>
                </a:solidFill>
                <a:latin typeface="Monaco"/>
              </a:rPr>
              <a:t>implicit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900" b="1" dirty="0" err="1" smtClean="0">
                <a:solidFill>
                  <a:srgbClr val="7F0055"/>
                </a:solidFill>
                <a:latin typeface="Monaco"/>
              </a:rPr>
              <a:t>val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900" b="1" dirty="0" smtClean="0">
                <a:solidFill>
                  <a:srgbClr val="0000C0"/>
                </a:solidFill>
                <a:latin typeface="Monaco"/>
              </a:rPr>
              <a:t>materializer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900" b="1" dirty="0" err="1" smtClean="0">
                <a:solidFill>
                  <a:srgbClr val="329399"/>
                </a:solidFill>
                <a:latin typeface="Monaco"/>
              </a:rPr>
              <a:t>ActorMaterializer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()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9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val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9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serverBinding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= </a:t>
            </a:r>
            <a:r>
              <a:rPr lang="en-US" sz="900" b="1" u="sng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Http().</a:t>
            </a:r>
            <a:r>
              <a:rPr lang="en-US" sz="900" b="1" u="sng" dirty="0" err="1" smtClean="0">
                <a:solidFill>
                  <a:srgbClr val="640067"/>
                </a:solidFill>
                <a:highlight>
                  <a:srgbClr val="E8F2FE"/>
                </a:highlight>
                <a:latin typeface="Monaco"/>
              </a:rPr>
              <a:t>bindAndHandle</a:t>
            </a:r>
            <a:r>
              <a:rPr lang="en-US" sz="900" b="1" u="sng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900" b="1" u="sng" dirty="0" smtClean="0">
                <a:solidFill>
                  <a:srgbClr val="640067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900" b="1" u="sng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= </a:t>
            </a:r>
            <a:r>
              <a:rPr lang="en-US" sz="900" b="1" u="sng" dirty="0" smtClean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"0.0.0.0"</a:t>
            </a:r>
            <a:r>
              <a:rPr lang="en-US" sz="900" b="1" u="sng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900" b="1" u="sng" dirty="0" smtClean="0">
                <a:solidFill>
                  <a:srgbClr val="640067"/>
                </a:solidFill>
                <a:highlight>
                  <a:srgbClr val="E8F2FE"/>
                </a:highlight>
                <a:latin typeface="Monaco"/>
              </a:rPr>
              <a:t>port</a:t>
            </a:r>
            <a:r>
              <a:rPr lang="en-US" sz="900" b="1" u="sng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= </a:t>
            </a:r>
            <a:r>
              <a:rPr lang="en-US" sz="900" b="1" u="sng" dirty="0" smtClean="0">
                <a:solidFill>
                  <a:srgbClr val="C48CFF"/>
                </a:solidFill>
                <a:highlight>
                  <a:srgbClr val="E8F2FE"/>
                </a:highlight>
                <a:latin typeface="Monaco"/>
              </a:rPr>
              <a:t>8080</a:t>
            </a:r>
            <a:r>
              <a:rPr lang="en-US" sz="900" b="1" u="sng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900" b="1" u="sng" dirty="0" smtClean="0">
                <a:solidFill>
                  <a:srgbClr val="640067"/>
                </a:solidFill>
                <a:highlight>
                  <a:srgbClr val="E8F2FE"/>
                </a:highlight>
                <a:latin typeface="Monaco"/>
              </a:rPr>
              <a:t>handler</a:t>
            </a:r>
            <a:r>
              <a:rPr lang="en-US" sz="900" b="1" u="sng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= </a:t>
            </a:r>
            <a:r>
              <a:rPr lang="en-US" sz="900" b="1" u="sng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mainFlow</a:t>
            </a:r>
            <a:r>
              <a:rPr lang="en-US" sz="900" b="1" u="sng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endParaRPr lang="en-US" sz="900" dirty="0" smtClean="0">
              <a:latin typeface="Monaco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900" b="1" dirty="0" err="1" smtClean="0">
                <a:solidFill>
                  <a:srgbClr val="7F0055"/>
                </a:solidFill>
                <a:latin typeface="Monaco"/>
              </a:rPr>
              <a:t>def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900" b="1" dirty="0" err="1" smtClean="0">
                <a:solidFill>
                  <a:srgbClr val="4C4C4C"/>
                </a:solidFill>
                <a:latin typeface="Monaco"/>
              </a:rPr>
              <a:t>mainFlow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900" b="1" dirty="0" smtClean="0">
                <a:solidFill>
                  <a:srgbClr val="7F0055"/>
                </a:solidFill>
                <a:latin typeface="Monaco"/>
              </a:rPr>
              <a:t>implicit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900" b="1" dirty="0" smtClean="0">
                <a:solidFill>
                  <a:srgbClr val="640067"/>
                </a:solidFill>
                <a:latin typeface="Monaco"/>
              </a:rPr>
              <a:t>system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900" b="1" dirty="0" err="1" smtClean="0">
                <a:solidFill>
                  <a:srgbClr val="000000"/>
                </a:solidFill>
                <a:latin typeface="Monaco"/>
              </a:rPr>
              <a:t>ActorSystem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900" b="1" dirty="0" smtClean="0">
                <a:solidFill>
                  <a:srgbClr val="640067"/>
                </a:solidFill>
                <a:latin typeface="Monaco"/>
              </a:rPr>
              <a:t>timeout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900" b="1" dirty="0" smtClean="0">
                <a:solidFill>
                  <a:srgbClr val="A22E00"/>
                </a:solidFill>
                <a:latin typeface="Monaco"/>
              </a:rPr>
              <a:t>Timeout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900" b="1" dirty="0" smtClean="0">
                <a:solidFill>
                  <a:srgbClr val="640067"/>
                </a:solidFill>
                <a:latin typeface="Monaco"/>
              </a:rPr>
              <a:t>executor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900" b="1" dirty="0" err="1" smtClean="0">
                <a:solidFill>
                  <a:srgbClr val="329399"/>
                </a:solidFill>
                <a:latin typeface="Monaco"/>
              </a:rPr>
              <a:t>ExecutionContext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): </a:t>
            </a:r>
            <a:r>
              <a:rPr lang="en-US" sz="900" b="1" i="1" dirty="0" smtClean="0">
                <a:solidFill>
                  <a:srgbClr val="329399"/>
                </a:solidFill>
                <a:latin typeface="Monaco"/>
              </a:rPr>
              <a:t>Route</a:t>
            </a:r>
            <a:r>
              <a:rPr lang="en-US" sz="900" b="1" i="1" dirty="0" smtClean="0">
                <a:solidFill>
                  <a:srgbClr val="000000"/>
                </a:solidFill>
                <a:latin typeface="Monaco"/>
              </a:rPr>
              <a:t> = 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a-DK" sz="900" u="sng" dirty="0" err="1" smtClean="0">
                <a:solidFill>
                  <a:srgbClr val="4C4C4C"/>
                </a:solidFill>
                <a:latin typeface="Monaco"/>
              </a:rPr>
              <a:t>get</a:t>
            </a:r>
            <a:r>
              <a:rPr lang="da-DK" sz="900" u="sng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hu-HU" sz="9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hu-HU" sz="900" dirty="0" smtClean="0">
                <a:solidFill>
                  <a:srgbClr val="4C4C4C"/>
                </a:solidFill>
                <a:latin typeface="Monaco"/>
              </a:rPr>
              <a:t>complete</a:t>
            </a:r>
            <a:r>
              <a:rPr lang="hu-HU" sz="900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it-IT" sz="9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it-IT" sz="900" u="sng" dirty="0" smtClean="0">
                <a:solidFill>
                  <a:srgbClr val="2A00FF"/>
                </a:solidFill>
                <a:latin typeface="Monaco"/>
              </a:rPr>
              <a:t>"Hello World!"</a:t>
            </a:r>
          </a:p>
          <a:p>
            <a:pPr marL="0" indent="0">
              <a:buNone/>
            </a:pPr>
            <a:r>
              <a:rPr lang="it-IT" sz="900" dirty="0" smtClean="0">
                <a:solidFill>
                  <a:srgbClr val="000000"/>
                </a:solidFill>
                <a:latin typeface="Monaco"/>
              </a:rPr>
              <a:t>      }</a:t>
            </a:r>
          </a:p>
          <a:p>
            <a:pPr marL="0" indent="0">
              <a:buNone/>
            </a:pPr>
            <a:r>
              <a:rPr lang="it-IT" sz="900" dirty="0" smtClean="0">
                <a:solidFill>
                  <a:srgbClr val="000000"/>
                </a:solidFill>
                <a:latin typeface="Monaco"/>
              </a:rPr>
              <a:t>    }</a:t>
            </a:r>
            <a:endParaRPr lang="en-US" sz="900" dirty="0" smtClean="0">
              <a:solidFill>
                <a:srgbClr val="4C4C4C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Monaco"/>
              </a:rPr>
              <a:t>  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0134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/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73F3F"/>
                </a:solidFill>
                <a:latin typeface="Menlo-Regular"/>
              </a:rPr>
              <a:t>get { … } </a:t>
            </a:r>
            <a:endParaRPr lang="en-US" dirty="0" smtClean="0">
              <a:solidFill>
                <a:srgbClr val="473F3F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473F3F"/>
                </a:solidFill>
                <a:latin typeface="Menlo-Regular"/>
              </a:rPr>
              <a:t>complete {</a:t>
            </a:r>
          </a:p>
          <a:p>
            <a:r>
              <a:rPr lang="en-US" dirty="0" smtClean="0">
                <a:solidFill>
                  <a:srgbClr val="473F3F"/>
                </a:solidFill>
                <a:latin typeface="Menlo-Regular"/>
              </a:rPr>
              <a:t>path(</a:t>
            </a:r>
            <a:r>
              <a:rPr lang="en-US" dirty="0" smtClean="0">
                <a:solidFill>
                  <a:srgbClr val="72AF1D"/>
                </a:solidFill>
                <a:latin typeface="Menlo-Regular"/>
              </a:rPr>
              <a:t>"orders"</a:t>
            </a:r>
            <a:r>
              <a:rPr lang="en-US" dirty="0" smtClean="0">
                <a:solidFill>
                  <a:srgbClr val="473F3F"/>
                </a:solidFill>
                <a:latin typeface="Menlo-Regular"/>
              </a:rPr>
              <a:t>)</a:t>
            </a:r>
          </a:p>
          <a:p>
            <a:r>
              <a:rPr lang="en-US" dirty="0" smtClean="0">
                <a:solidFill>
                  <a:srgbClr val="473F3F"/>
                </a:solidFill>
                <a:latin typeface="Menlo-Regular"/>
              </a:rPr>
              <a:t>post</a:t>
            </a:r>
          </a:p>
          <a:p>
            <a:r>
              <a:rPr lang="en-US" dirty="0" smtClean="0">
                <a:solidFill>
                  <a:srgbClr val="473F3F"/>
                </a:solidFill>
                <a:latin typeface="Menlo-Regular"/>
              </a:rPr>
              <a:t>entity(</a:t>
            </a:r>
            <a:r>
              <a:rPr lang="en-US" dirty="0" smtClean="0">
                <a:solidFill>
                  <a:srgbClr val="2A991E"/>
                </a:solidFill>
                <a:latin typeface="Menlo-Regular"/>
              </a:rPr>
              <a:t>as</a:t>
            </a:r>
            <a:r>
              <a:rPr lang="en-US" dirty="0" smtClean="0">
                <a:solidFill>
                  <a:srgbClr val="473F3F"/>
                </a:solidFill>
                <a:latin typeface="Menlo-Regular"/>
              </a:rPr>
              <a:t>[</a:t>
            </a:r>
            <a:r>
              <a:rPr lang="en-US" dirty="0" smtClean="0">
                <a:solidFill>
                  <a:srgbClr val="107D98"/>
                </a:solidFill>
                <a:latin typeface="Menlo-Regular"/>
              </a:rPr>
              <a:t>Order</a:t>
            </a:r>
            <a:r>
              <a:rPr lang="en-US" dirty="0" smtClean="0">
                <a:solidFill>
                  <a:srgbClr val="473F3F"/>
                </a:solidFill>
                <a:latin typeface="Menlo-Regular"/>
              </a:rPr>
              <a:t>]) { order =&gt;</a:t>
            </a:r>
          </a:p>
          <a:p>
            <a:r>
              <a:rPr lang="en-US" dirty="0" smtClean="0">
                <a:solidFill>
                  <a:srgbClr val="473F3F"/>
                </a:solidFill>
                <a:latin typeface="Menlo-Regular"/>
              </a:rPr>
              <a:t>get { … } ~ post { … }</a:t>
            </a:r>
          </a:p>
          <a:p>
            <a:r>
              <a:rPr lang="en-US" dirty="0" smtClean="0">
                <a:solidFill>
                  <a:srgbClr val="473F3F"/>
                </a:solidFill>
                <a:latin typeface="Menlo-Regular"/>
              </a:rPr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9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3" y="567379"/>
            <a:ext cx="8696068" cy="57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5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40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Clone </a:t>
            </a:r>
            <a:r>
              <a:rPr lang="en-US" sz="2400" dirty="0" smtClean="0">
                <a:hlinkClick r:id="rId2"/>
              </a:rPr>
              <a:t>https://github.com/code-star/akka-http-hello-world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Make a “Hello world” on a ‘get’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Add a page saying “Not so much hello?” on /</a:t>
            </a:r>
            <a:r>
              <a:rPr lang="en-US" sz="2400" dirty="0" err="1" smtClean="0"/>
              <a:t>noHello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Try to do a ‘post’ to /</a:t>
            </a:r>
            <a:r>
              <a:rPr lang="en-US" sz="2400" dirty="0" err="1" smtClean="0"/>
              <a:t>noHello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Make ‘post’ work also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Extra: Check if the header ‘</a:t>
            </a:r>
            <a:r>
              <a:rPr lang="en-US" sz="2400" dirty="0" err="1" smtClean="0"/>
              <a:t>IsCool</a:t>
            </a:r>
            <a:r>
              <a:rPr lang="en-US" sz="2400" dirty="0" smtClean="0"/>
              <a:t>’ is ‘true’</a:t>
            </a:r>
          </a:p>
          <a:p>
            <a:endParaRPr lang="en-US" sz="2400" dirty="0" smtClean="0"/>
          </a:p>
          <a:p>
            <a:r>
              <a:rPr lang="en-US" sz="2400" dirty="0" smtClean="0"/>
              <a:t>Tip: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hlinkClick r:id="rId3"/>
              </a:rPr>
              <a:t>https://chrome.google.com/webstore/detail/postman/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1653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HTTP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</a:p>
          <a:p>
            <a:r>
              <a:rPr lang="en-US" dirty="0" smtClean="0"/>
              <a:t>Build in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6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Routes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>
          <a:xfrm>
            <a:off x="457200" y="1279824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72801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600" dirty="0" smtClean="0">
                <a:solidFill>
                  <a:srgbClr val="4C4C4C"/>
                </a:solidFill>
                <a:latin typeface="Monaco"/>
              </a:rPr>
              <a:t>	</a:t>
            </a:r>
            <a:r>
              <a:rPr lang="da-DK" sz="1600" u="sng" dirty="0" err="1" smtClean="0">
                <a:solidFill>
                  <a:srgbClr val="4C4C4C"/>
                </a:solidFill>
                <a:latin typeface="Monaco"/>
              </a:rPr>
              <a:t>get</a:t>
            </a:r>
            <a:r>
              <a:rPr lang="da-DK" sz="1600" u="sng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da-DK" sz="16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da-DK" sz="1600" u="sng" dirty="0" err="1" smtClean="0">
                <a:solidFill>
                  <a:srgbClr val="4C4C4C"/>
                </a:solidFill>
                <a:latin typeface="Monaco"/>
              </a:rPr>
              <a:t>headerValueByName</a:t>
            </a:r>
            <a:r>
              <a:rPr lang="da-DK" sz="1600" u="sng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da-DK" sz="1600" u="sng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da-DK" sz="1600" u="sng" dirty="0" err="1" smtClean="0">
                <a:solidFill>
                  <a:srgbClr val="2A00FF"/>
                </a:solidFill>
                <a:latin typeface="Monaco"/>
              </a:rPr>
              <a:t>IsCool</a:t>
            </a:r>
            <a:r>
              <a:rPr lang="da-DK" sz="1600" u="sng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da-DK" sz="1600" u="sng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da-DK" sz="1600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da-DK" sz="1600" b="1" dirty="0" smtClean="0">
                <a:solidFill>
                  <a:srgbClr val="7F0055"/>
                </a:solidFill>
                <a:latin typeface="Monaco"/>
              </a:rPr>
              <a:t>case</a:t>
            </a:r>
            <a:r>
              <a:rPr lang="da-DK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1600" b="1" dirty="0" smtClean="0">
                <a:solidFill>
                  <a:srgbClr val="2A00FF"/>
                </a:solidFill>
                <a:latin typeface="Monaco"/>
              </a:rPr>
              <a:t>"true"</a:t>
            </a:r>
            <a:r>
              <a:rPr lang="da-DK" sz="1600" b="1" dirty="0" smtClean="0">
                <a:solidFill>
                  <a:srgbClr val="000000"/>
                </a:solidFill>
                <a:latin typeface="Monaco"/>
              </a:rPr>
              <a:t> =&gt; </a:t>
            </a:r>
            <a:r>
              <a:rPr lang="da-DK" sz="1600" b="1" dirty="0" err="1" smtClean="0">
                <a:solidFill>
                  <a:srgbClr val="4C4C4C"/>
                </a:solidFill>
                <a:latin typeface="Monaco"/>
              </a:rPr>
              <a:t>complete</a:t>
            </a:r>
            <a:r>
              <a:rPr lang="da-DK" sz="1600" b="1" dirty="0" smtClean="0">
                <a:solidFill>
                  <a:srgbClr val="000000"/>
                </a:solidFill>
                <a:latin typeface="Monaco"/>
              </a:rPr>
              <a:t> { </a:t>
            </a:r>
            <a:r>
              <a:rPr lang="da-DK" sz="1600" b="1" u="sng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da-DK" sz="1600" b="1" u="sng" dirty="0" err="1" smtClean="0">
                <a:solidFill>
                  <a:srgbClr val="2A00FF"/>
                </a:solidFill>
                <a:latin typeface="Monaco"/>
              </a:rPr>
              <a:t>Your</a:t>
            </a:r>
            <a:r>
              <a:rPr lang="da-DK" sz="1600" b="1" u="sng" dirty="0" smtClean="0">
                <a:solidFill>
                  <a:srgbClr val="2A00FF"/>
                </a:solidFill>
                <a:latin typeface="Monaco"/>
              </a:rPr>
              <a:t> </a:t>
            </a:r>
            <a:r>
              <a:rPr lang="da-DK" sz="1600" b="1" u="sng" dirty="0" err="1" smtClean="0">
                <a:solidFill>
                  <a:srgbClr val="2A00FF"/>
                </a:solidFill>
                <a:latin typeface="Monaco"/>
              </a:rPr>
              <a:t>request</a:t>
            </a:r>
            <a:r>
              <a:rPr lang="da-DK" sz="1600" b="1" u="sng" dirty="0" smtClean="0">
                <a:solidFill>
                  <a:srgbClr val="2A00FF"/>
                </a:solidFill>
                <a:latin typeface="Monaco"/>
              </a:rPr>
              <a:t> is cool!"</a:t>
            </a:r>
            <a:r>
              <a:rPr lang="da-DK" sz="1600" b="1" u="sng" dirty="0" smtClean="0">
                <a:solidFill>
                  <a:srgbClr val="000000"/>
                </a:solidFill>
                <a:latin typeface="Monaco"/>
              </a:rPr>
              <a:t>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case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_      =&gt; </a:t>
            </a:r>
            <a:r>
              <a:rPr lang="en-US" sz="1600" b="1" dirty="0" smtClean="0">
                <a:solidFill>
                  <a:srgbClr val="4C4C4C"/>
                </a:solidFill>
                <a:latin typeface="Monaco"/>
              </a:rPr>
              <a:t>reject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 } </a:t>
            </a:r>
            <a:r>
              <a:rPr lang="en-US" sz="1600" dirty="0" smtClean="0">
                <a:solidFill>
                  <a:srgbClr val="4C4C4C"/>
                </a:solidFill>
                <a:latin typeface="Monaco"/>
              </a:rPr>
              <a:t>~</a:t>
            </a:r>
          </a:p>
          <a:p>
            <a:pPr marL="0" indent="0">
              <a:buNone/>
            </a:pPr>
            <a:r>
              <a:rPr lang="hu-HU" sz="1600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hu-HU" sz="1600" dirty="0" smtClean="0">
                <a:solidFill>
                  <a:srgbClr val="4C4C4C"/>
                </a:solidFill>
                <a:latin typeface="Monaco"/>
              </a:rPr>
              <a:t>complete</a:t>
            </a:r>
            <a:r>
              <a:rPr lang="hu-HU" sz="1600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it-IT" sz="1600" dirty="0" smtClean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it-IT" sz="1600" u="sng" dirty="0" smtClean="0">
                <a:solidFill>
                  <a:srgbClr val="2A00FF"/>
                </a:solidFill>
                <a:latin typeface="Monaco"/>
              </a:rPr>
              <a:t>"Hello World!"</a:t>
            </a:r>
          </a:p>
          <a:p>
            <a:pPr marL="0" indent="0">
              <a:buNone/>
            </a:pPr>
            <a:r>
              <a:rPr lang="it-IT" sz="1600" dirty="0" smtClean="0">
                <a:solidFill>
                  <a:srgbClr val="000000"/>
                </a:solidFill>
                <a:latin typeface="Monaco"/>
              </a:rPr>
              <a:t>          }</a:t>
            </a:r>
          </a:p>
          <a:p>
            <a:pPr marL="0" indent="0">
              <a:buNone/>
            </a:pPr>
            <a:r>
              <a:rPr lang="it-IT" sz="1600" dirty="0" smtClean="0">
                <a:solidFill>
                  <a:srgbClr val="000000"/>
                </a:solidFill>
                <a:latin typeface="Monaco"/>
              </a:rPr>
              <a:t>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579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 err="1" smtClean="0">
                <a:solidFill>
                  <a:srgbClr val="4C4C4C"/>
                </a:solidFill>
                <a:highlight>
                  <a:srgbClr val="E8F2FE"/>
                </a:highlight>
                <a:latin typeface="Monaco"/>
              </a:rPr>
              <a:t>getRoute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en-US" sz="1800" b="1" i="1" dirty="0" smtClean="0">
                <a:solidFill>
                  <a:srgbClr val="329399"/>
                </a:solidFill>
                <a:highlight>
                  <a:srgbClr val="E8F2FE"/>
                </a:highlight>
                <a:latin typeface="Monaco"/>
              </a:rPr>
              <a:t>Route</a:t>
            </a:r>
            <a:r>
              <a:rPr lang="en-US" sz="18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= </a:t>
            </a:r>
            <a:r>
              <a:rPr lang="en-US" sz="1800" b="1" i="1" u="sng" dirty="0" smtClean="0">
                <a:solidFill>
                  <a:srgbClr val="4C4C4C"/>
                </a:solidFill>
                <a:highlight>
                  <a:srgbClr val="E8F2FE"/>
                </a:highlight>
                <a:latin typeface="Monaco"/>
              </a:rPr>
              <a:t>get</a:t>
            </a:r>
            <a:r>
              <a:rPr lang="en-US" sz="1800" b="1" i="1" u="sng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{ </a:t>
            </a:r>
            <a:r>
              <a:rPr lang="en-US" sz="1800" b="1" i="1" u="sng" dirty="0" err="1" smtClean="0">
                <a:solidFill>
                  <a:srgbClr val="4C4C4C"/>
                </a:solidFill>
                <a:highlight>
                  <a:srgbClr val="E8F2FE"/>
                </a:highlight>
                <a:latin typeface="Monaco"/>
              </a:rPr>
              <a:t>checkCool</a:t>
            </a:r>
            <a:r>
              <a:rPr lang="en-US" sz="1800" b="1" i="1" u="sng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i="1" u="sng" dirty="0" smtClean="0">
                <a:solidFill>
                  <a:srgbClr val="4C4C4C"/>
                </a:solidFill>
                <a:highlight>
                  <a:srgbClr val="E8F2FE"/>
                </a:highlight>
                <a:latin typeface="Monaco"/>
              </a:rPr>
              <a:t>~</a:t>
            </a:r>
            <a:r>
              <a:rPr lang="en-US" sz="1800" b="1" i="1" u="sng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i="1" u="sng" dirty="0" err="1" smtClean="0">
                <a:solidFill>
                  <a:srgbClr val="4C4C4C"/>
                </a:solidFill>
                <a:highlight>
                  <a:srgbClr val="E8F2FE"/>
                </a:highlight>
                <a:latin typeface="Monaco"/>
              </a:rPr>
              <a:t>notCool</a:t>
            </a:r>
            <a:r>
              <a:rPr lang="en-US" sz="1800" b="1" i="1" u="sng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}</a:t>
            </a:r>
          </a:p>
          <a:p>
            <a:pPr marL="0" indent="0">
              <a:buNone/>
            </a:pPr>
            <a:endParaRPr lang="da-DK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Monaco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 smtClean="0">
                <a:solidFill>
                  <a:srgbClr val="4C4C4C"/>
                </a:solidFill>
                <a:latin typeface="Monaco"/>
              </a:rPr>
              <a:t>checkCool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800" b="1" i="1" dirty="0" smtClean="0">
                <a:solidFill>
                  <a:srgbClr val="329399"/>
                </a:solidFill>
                <a:latin typeface="Monaco"/>
              </a:rPr>
              <a:t>Route</a:t>
            </a:r>
            <a:r>
              <a:rPr lang="en-US" sz="1800" b="1" i="1" dirty="0" smtClean="0">
                <a:solidFill>
                  <a:srgbClr val="000000"/>
                </a:solidFill>
                <a:latin typeface="Monaco"/>
              </a:rPr>
              <a:t> =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800" u="sng" dirty="0" err="1" smtClean="0">
                <a:solidFill>
                  <a:srgbClr val="4C4C4C"/>
                </a:solidFill>
                <a:latin typeface="Monaco"/>
              </a:rPr>
              <a:t>headerValueByName</a:t>
            </a:r>
            <a:r>
              <a:rPr lang="en-US" sz="1800" u="sng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u="sng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u="sng" dirty="0" err="1" smtClean="0">
                <a:solidFill>
                  <a:srgbClr val="2A00FF"/>
                </a:solidFill>
                <a:latin typeface="Monaco"/>
              </a:rPr>
              <a:t>IsCool</a:t>
            </a:r>
            <a:r>
              <a:rPr lang="en-US" sz="1800" u="sng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u="sng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>case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Monaco"/>
              </a:rPr>
              <a:t>"true"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=&gt; </a:t>
            </a:r>
            <a:r>
              <a:rPr lang="en-US" sz="1800" b="1" dirty="0" smtClean="0">
                <a:solidFill>
                  <a:srgbClr val="4C4C4C"/>
                </a:solidFill>
                <a:latin typeface="Monaco"/>
              </a:rPr>
              <a:t>complete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{ </a:t>
            </a:r>
            <a:r>
              <a:rPr lang="en-US" sz="1800" b="1" u="sng" dirty="0" smtClean="0">
                <a:solidFill>
                  <a:srgbClr val="2A00FF"/>
                </a:solidFill>
                <a:latin typeface="Monaco"/>
              </a:rPr>
              <a:t>"Your request is cool!"</a:t>
            </a:r>
            <a:r>
              <a:rPr lang="en-US" sz="1800" b="1" u="sng" dirty="0" smtClean="0">
                <a:solidFill>
                  <a:srgbClr val="000000"/>
                </a:solidFill>
                <a:latin typeface="Monaco"/>
              </a:rPr>
              <a:t>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>case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_      =&gt; </a:t>
            </a:r>
            <a:r>
              <a:rPr lang="en-US" sz="1800" b="1" dirty="0" smtClean="0">
                <a:solidFill>
                  <a:srgbClr val="4C4C4C"/>
                </a:solidFill>
                <a:latin typeface="Monaco"/>
              </a:rPr>
              <a:t>reject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Monaco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 smtClean="0">
                <a:solidFill>
                  <a:srgbClr val="4C4C4C"/>
                </a:solidFill>
                <a:latin typeface="Monaco"/>
              </a:rPr>
              <a:t>notCool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800" b="1" i="1" dirty="0" smtClean="0">
                <a:solidFill>
                  <a:srgbClr val="329399"/>
                </a:solidFill>
                <a:latin typeface="Monaco"/>
              </a:rPr>
              <a:t>Route</a:t>
            </a:r>
            <a:r>
              <a:rPr lang="en-US" sz="1800" b="1" i="1" dirty="0" smtClean="0">
                <a:solidFill>
                  <a:srgbClr val="000000"/>
                </a:solidFill>
                <a:latin typeface="Monaco"/>
              </a:rPr>
              <a:t> =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800" dirty="0" smtClean="0">
                <a:solidFill>
                  <a:srgbClr val="4C4C4C"/>
                </a:solidFill>
                <a:latin typeface="Monaco"/>
              </a:rPr>
              <a:t>complete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it-IT" sz="1800" u="sng" dirty="0" smtClean="0">
                <a:solidFill>
                  <a:srgbClr val="2A00FF"/>
                </a:solidFill>
                <a:latin typeface="Monaco"/>
              </a:rPr>
              <a:t>"Hello World!"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Monaco"/>
              </a:rPr>
              <a:t>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025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>
          <a:xfrm>
            <a:off x="411876" y="121117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84274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Future’s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sv-SE" sz="2000" dirty="0" err="1" smtClean="0">
                <a:solidFill>
                  <a:srgbClr val="000000"/>
                </a:solidFill>
                <a:latin typeface="Monaco"/>
              </a:rPr>
              <a:t>Die.roll</a:t>
            </a:r>
            <a:r>
              <a:rPr lang="sv-SE" sz="2000" dirty="0" smtClean="0">
                <a:solidFill>
                  <a:srgbClr val="000000"/>
                </a:solidFill>
                <a:latin typeface="Monaco"/>
              </a:rPr>
              <a:t> gives a </a:t>
            </a:r>
            <a:r>
              <a:rPr lang="sv-SE" sz="2000" dirty="0" err="1" smtClean="0">
                <a:solidFill>
                  <a:srgbClr val="000000"/>
                </a:solidFill>
                <a:latin typeface="Monaco"/>
              </a:rPr>
              <a:t>Future</a:t>
            </a:r>
            <a:r>
              <a:rPr lang="sv-SE" sz="2000" dirty="0" smtClean="0">
                <a:solidFill>
                  <a:srgbClr val="000000"/>
                </a:solidFill>
                <a:latin typeface="Monaco"/>
              </a:rPr>
              <a:t>[</a:t>
            </a:r>
            <a:r>
              <a:rPr lang="sv-SE" sz="2000" dirty="0" err="1" smtClean="0">
                <a:solidFill>
                  <a:srgbClr val="000000"/>
                </a:solidFill>
                <a:latin typeface="Monaco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Monaco"/>
              </a:rPr>
              <a:t>]</a:t>
            </a:r>
            <a:endParaRPr lang="sv-SE" sz="20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endParaRPr lang="sv-SE" sz="20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sv-SE" sz="20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sv-SE" sz="2000" u="sng" dirty="0" smtClean="0">
                <a:solidFill>
                  <a:srgbClr val="4C4C4C"/>
                </a:solidFill>
                <a:latin typeface="Monaco"/>
              </a:rPr>
              <a:t>get</a:t>
            </a:r>
            <a:r>
              <a:rPr lang="sv-SE" sz="2000" u="sng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sv-SE" sz="20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sv-SE" sz="2000" u="sng" dirty="0" err="1" smtClean="0">
                <a:solidFill>
                  <a:srgbClr val="4C4C4C"/>
                </a:solidFill>
                <a:highlight>
                  <a:srgbClr val="D4D4D4"/>
                </a:highlight>
                <a:latin typeface="Monaco"/>
              </a:rPr>
              <a:t>onSuccess</a:t>
            </a:r>
            <a:r>
              <a:rPr lang="sv-SE" sz="2000" u="sng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</a:t>
            </a:r>
            <a:r>
              <a:rPr lang="sv-SE" sz="2000" u="sng" dirty="0" err="1" smtClean="0">
                <a:solidFill>
                  <a:srgbClr val="329399"/>
                </a:solidFill>
                <a:highlight>
                  <a:srgbClr val="D4D4D4"/>
                </a:highlight>
                <a:latin typeface="Monaco"/>
              </a:rPr>
              <a:t>Die</a:t>
            </a:r>
            <a:r>
              <a:rPr lang="sv-SE" sz="2000" u="sng" dirty="0" err="1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</a:t>
            </a:r>
            <a:r>
              <a:rPr lang="sv-SE" sz="2000" u="sng" dirty="0" err="1" smtClean="0">
                <a:solidFill>
                  <a:srgbClr val="4C4C4C"/>
                </a:solidFill>
                <a:highlight>
                  <a:srgbClr val="D4D4D4"/>
                </a:highlight>
                <a:latin typeface="Monaco"/>
              </a:rPr>
              <a:t>roll</a:t>
            </a:r>
            <a:r>
              <a:rPr lang="sv-SE" sz="2000" u="sng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) { </a:t>
            </a:r>
            <a:r>
              <a:rPr lang="sv-SE" sz="2000" u="sng" dirty="0" smtClean="0">
                <a:solidFill>
                  <a:srgbClr val="640067"/>
                </a:solidFill>
                <a:highlight>
                  <a:srgbClr val="D4D4D4"/>
                </a:highlight>
                <a:latin typeface="Monaco"/>
              </a:rPr>
              <a:t>roll</a:t>
            </a:r>
            <a:r>
              <a:rPr lang="sv-SE" sz="2000" u="sng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=&gt;</a:t>
            </a:r>
          </a:p>
          <a:p>
            <a:pPr marL="0" indent="0">
              <a:buNone/>
            </a:pPr>
            <a:r>
              <a:rPr lang="sv-SE" sz="20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sv-SE" sz="2000" dirty="0" err="1" smtClean="0">
                <a:solidFill>
                  <a:srgbClr val="4C4C4C"/>
                </a:solidFill>
                <a:latin typeface="Monaco"/>
              </a:rPr>
              <a:t>complete</a:t>
            </a:r>
            <a:r>
              <a:rPr lang="sv-SE" sz="2000" dirty="0" smtClean="0">
                <a:solidFill>
                  <a:srgbClr val="000000"/>
                </a:solidFill>
                <a:latin typeface="Monaco"/>
              </a:rPr>
              <a:t> { </a:t>
            </a:r>
            <a:r>
              <a:rPr lang="sv-SE" sz="2000" u="sng" dirty="0" err="1" smtClean="0">
                <a:solidFill>
                  <a:srgbClr val="000000"/>
                </a:solidFill>
                <a:latin typeface="Monaco"/>
              </a:rPr>
              <a:t>s</a:t>
            </a:r>
            <a:r>
              <a:rPr lang="sv-SE" sz="2000" u="sng" dirty="0" err="1" smtClean="0">
                <a:solidFill>
                  <a:srgbClr val="2A00FF"/>
                </a:solidFill>
                <a:latin typeface="Monaco"/>
              </a:rPr>
              <a:t>"You</a:t>
            </a:r>
            <a:r>
              <a:rPr lang="sv-SE" sz="2000" u="sng" dirty="0" smtClean="0">
                <a:solidFill>
                  <a:srgbClr val="2A00FF"/>
                </a:solidFill>
                <a:latin typeface="Monaco"/>
              </a:rPr>
              <a:t> </a:t>
            </a:r>
            <a:r>
              <a:rPr lang="sv-SE" sz="2000" u="sng" dirty="0" err="1" smtClean="0">
                <a:solidFill>
                  <a:srgbClr val="2A00FF"/>
                </a:solidFill>
                <a:latin typeface="Monaco"/>
              </a:rPr>
              <a:t>rolled</a:t>
            </a:r>
            <a:r>
              <a:rPr lang="sv-SE" sz="2000" u="sng" dirty="0" smtClean="0">
                <a:solidFill>
                  <a:srgbClr val="2A00FF"/>
                </a:solidFill>
                <a:latin typeface="Monaco"/>
              </a:rPr>
              <a:t> a $</a:t>
            </a:r>
            <a:r>
              <a:rPr lang="sv-SE" sz="2000" u="sng" dirty="0" smtClean="0">
                <a:solidFill>
                  <a:srgbClr val="640067"/>
                </a:solidFill>
                <a:latin typeface="Monaco"/>
              </a:rPr>
              <a:t>roll</a:t>
            </a:r>
            <a:r>
              <a:rPr lang="sv-SE" sz="2000" u="sng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2000" u="sng" dirty="0" smtClean="0">
                <a:solidFill>
                  <a:srgbClr val="000000"/>
                </a:solidFill>
                <a:latin typeface="Monaco"/>
              </a:rPr>
              <a:t> }</a:t>
            </a:r>
          </a:p>
          <a:p>
            <a:pPr marL="0" indent="0">
              <a:buNone/>
            </a:pPr>
            <a:r>
              <a:rPr lang="sv-SE" sz="2000" dirty="0" smtClean="0">
                <a:solidFill>
                  <a:srgbClr val="000000"/>
                </a:solidFill>
                <a:latin typeface="Monaco"/>
              </a:rPr>
              <a:t>      }</a:t>
            </a:r>
          </a:p>
          <a:p>
            <a:pPr marL="0" indent="0">
              <a:buNone/>
            </a:pPr>
            <a:r>
              <a:rPr lang="sv-SE" sz="2000" dirty="0" smtClean="0">
                <a:solidFill>
                  <a:srgbClr val="000000"/>
                </a:solidFill>
                <a:latin typeface="Monaco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1175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79834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have native support for concurrency with Future[</a:t>
            </a:r>
            <a:r>
              <a:rPr lang="en-US" dirty="0" err="1" smtClean="0"/>
              <a:t>ToResponseMarshallable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This means we should have an implicit conversion from your response class to a </a:t>
            </a:r>
            <a:r>
              <a:rPr lang="en-US" dirty="0" err="1" smtClean="0"/>
              <a:t>akka</a:t>
            </a:r>
            <a:r>
              <a:rPr lang="en-US" dirty="0" smtClean="0"/>
              <a:t>-http response.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String is </a:t>
            </a:r>
            <a:r>
              <a:rPr lang="en-US" dirty="0" err="1" smtClean="0"/>
              <a:t>ToResponseMarshallable</a:t>
            </a:r>
            <a:r>
              <a:rPr lang="en-US" dirty="0" smtClean="0"/>
              <a:t> so we use this in the next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3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with a Future[</a:t>
            </a:r>
            <a:r>
              <a:rPr lang="en-US" dirty="0" err="1" smtClean="0"/>
              <a:t>Reponse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Introducing =&gt;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ctx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sv-SE" sz="2000" dirty="0" smtClean="0">
                <a:solidFill>
                  <a:srgbClr val="4C4C4C"/>
                </a:solidFill>
                <a:latin typeface="Monaco"/>
              </a:rPr>
              <a:t>	</a:t>
            </a:r>
            <a:r>
              <a:rPr lang="sv-SE" sz="2000" u="sng" dirty="0" smtClean="0">
                <a:solidFill>
                  <a:srgbClr val="4C4C4C"/>
                </a:solidFill>
                <a:latin typeface="Monaco"/>
              </a:rPr>
              <a:t>get</a:t>
            </a:r>
            <a:r>
              <a:rPr lang="sv-SE" sz="2000" u="sng" dirty="0" smtClean="0">
                <a:solidFill>
                  <a:srgbClr val="000000"/>
                </a:solidFill>
                <a:latin typeface="Monaco"/>
              </a:rPr>
              <a:t> { </a:t>
            </a:r>
            <a:r>
              <a:rPr lang="sv-SE" sz="2000" u="sng" dirty="0" err="1" smtClean="0">
                <a:solidFill>
                  <a:srgbClr val="640067"/>
                </a:solidFill>
                <a:latin typeface="Monaco"/>
              </a:rPr>
              <a:t>ctx</a:t>
            </a:r>
            <a:r>
              <a:rPr lang="sv-SE" sz="2000" u="sng" dirty="0" smtClean="0">
                <a:solidFill>
                  <a:srgbClr val="000000"/>
                </a:solidFill>
                <a:latin typeface="Monaco"/>
              </a:rPr>
              <a:t> =&gt;</a:t>
            </a:r>
          </a:p>
          <a:p>
            <a:pPr marL="0" indent="0">
              <a:buNone/>
            </a:pPr>
            <a:r>
              <a:rPr lang="sv-SE" sz="20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sv-SE" sz="2000" b="1" dirty="0" smtClean="0">
                <a:solidFill>
                  <a:srgbClr val="7F0055"/>
                </a:solidFill>
                <a:latin typeface="Monaco"/>
              </a:rPr>
              <a:t>val</a:t>
            </a:r>
            <a:r>
              <a:rPr lang="sv-SE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sv-SE" sz="2000" b="1" dirty="0" err="1" smtClean="0">
                <a:solidFill>
                  <a:srgbClr val="5E5EFF"/>
                </a:solidFill>
                <a:latin typeface="Monaco"/>
              </a:rPr>
              <a:t>dieRoll</a:t>
            </a:r>
            <a:r>
              <a:rPr lang="sv-SE" sz="20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sv-SE" sz="2000" b="1" dirty="0" err="1" smtClean="0">
                <a:solidFill>
                  <a:srgbClr val="329399"/>
                </a:solidFill>
                <a:latin typeface="Monaco"/>
              </a:rPr>
              <a:t>Future</a:t>
            </a:r>
            <a:r>
              <a:rPr lang="sv-SE" sz="2000" b="1" dirty="0" smtClean="0">
                <a:solidFill>
                  <a:srgbClr val="000000"/>
                </a:solidFill>
                <a:latin typeface="Monaco"/>
              </a:rPr>
              <a:t>[</a:t>
            </a:r>
            <a:r>
              <a:rPr lang="sv-SE" sz="2000" b="1" dirty="0" err="1" smtClean="0">
                <a:solidFill>
                  <a:srgbClr val="000000"/>
                </a:solidFill>
                <a:latin typeface="Monaco"/>
              </a:rPr>
              <a:t>Int</a:t>
            </a:r>
            <a:r>
              <a:rPr lang="sv-SE" sz="2000" b="1" dirty="0" smtClean="0">
                <a:solidFill>
                  <a:srgbClr val="000000"/>
                </a:solidFill>
                <a:latin typeface="Monaco"/>
              </a:rPr>
              <a:t>] = </a:t>
            </a:r>
            <a:r>
              <a:rPr lang="sv-SE" sz="2000" b="1" dirty="0" err="1" smtClean="0">
                <a:solidFill>
                  <a:srgbClr val="329399"/>
                </a:solidFill>
                <a:latin typeface="Monaco"/>
              </a:rPr>
              <a:t>Die</a:t>
            </a:r>
            <a:r>
              <a:rPr lang="sv-SE" sz="2000" b="1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sv-SE" sz="2000" b="1" dirty="0" err="1" smtClean="0">
                <a:solidFill>
                  <a:srgbClr val="4C4C4C"/>
                </a:solidFill>
                <a:latin typeface="Monaco"/>
              </a:rPr>
              <a:t>roll</a:t>
            </a:r>
            <a:endParaRPr lang="sv-SE" sz="2000" b="1" dirty="0" smtClean="0">
              <a:solidFill>
                <a:srgbClr val="4C4C4C"/>
              </a:solidFill>
              <a:latin typeface="Monaco"/>
            </a:endParaRPr>
          </a:p>
          <a:p>
            <a:pPr marL="0" indent="0">
              <a:buNone/>
            </a:pPr>
            <a:r>
              <a:rPr lang="sv-SE" sz="20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sv-SE" sz="2000" dirty="0" err="1" smtClean="0">
                <a:solidFill>
                  <a:srgbClr val="640067"/>
                </a:solidFill>
                <a:latin typeface="Monaco"/>
              </a:rPr>
              <a:t>ctx</a:t>
            </a:r>
            <a:r>
              <a:rPr lang="sv-SE" sz="2000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sv-SE" sz="2000" dirty="0" err="1" smtClean="0">
                <a:solidFill>
                  <a:srgbClr val="4C4C4C"/>
                </a:solidFill>
                <a:latin typeface="Monaco"/>
              </a:rPr>
              <a:t>complete</a:t>
            </a:r>
            <a:r>
              <a:rPr lang="sv-SE" sz="2000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pPr marL="0" indent="0">
              <a:buNone/>
            </a:pPr>
            <a:r>
              <a:rPr lang="sv-SE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sv-SE" sz="20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sv-SE" sz="2000" u="sng" dirty="0" err="1" smtClean="0">
                <a:solidFill>
                  <a:srgbClr val="5E5EFF"/>
                </a:solidFill>
                <a:latin typeface="Monaco"/>
              </a:rPr>
              <a:t>dieRoll</a:t>
            </a:r>
            <a:r>
              <a:rPr lang="sv-SE" sz="2000" u="sng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sv-SE" sz="2000" u="sng" dirty="0" err="1" smtClean="0">
                <a:solidFill>
                  <a:srgbClr val="4C4C4C"/>
                </a:solidFill>
                <a:latin typeface="Monaco"/>
              </a:rPr>
              <a:t>map</a:t>
            </a:r>
            <a:r>
              <a:rPr lang="sv-SE" sz="2000" u="sng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sv-SE" sz="2000" u="sng" dirty="0" smtClean="0">
                <a:solidFill>
                  <a:srgbClr val="640067"/>
                </a:solidFill>
                <a:latin typeface="Monaco"/>
              </a:rPr>
              <a:t>roll</a:t>
            </a:r>
            <a:r>
              <a:rPr lang="sv-SE" sz="2000" u="sng" dirty="0" smtClean="0">
                <a:solidFill>
                  <a:srgbClr val="000000"/>
                </a:solidFill>
                <a:latin typeface="Monaco"/>
              </a:rPr>
              <a:t> =&gt; </a:t>
            </a:r>
            <a:r>
              <a:rPr lang="sv-SE" sz="2000" u="sng" dirty="0" err="1" smtClean="0">
                <a:solidFill>
                  <a:srgbClr val="000000"/>
                </a:solidFill>
                <a:latin typeface="Monaco"/>
              </a:rPr>
              <a:t>s</a:t>
            </a:r>
            <a:r>
              <a:rPr lang="sv-SE" sz="2000" u="sng" dirty="0" err="1" smtClean="0">
                <a:solidFill>
                  <a:srgbClr val="2A00FF"/>
                </a:solidFill>
                <a:latin typeface="Monaco"/>
              </a:rPr>
              <a:t>"You</a:t>
            </a:r>
            <a:r>
              <a:rPr lang="sv-SE" sz="2000" u="sng" dirty="0" smtClean="0">
                <a:solidFill>
                  <a:srgbClr val="2A00FF"/>
                </a:solidFill>
                <a:latin typeface="Monaco"/>
              </a:rPr>
              <a:t> </a:t>
            </a:r>
            <a:r>
              <a:rPr lang="sv-SE" sz="2000" u="sng" dirty="0" err="1" smtClean="0">
                <a:solidFill>
                  <a:srgbClr val="2A00FF"/>
                </a:solidFill>
                <a:latin typeface="Monaco"/>
              </a:rPr>
              <a:t>rolled</a:t>
            </a:r>
            <a:r>
              <a:rPr lang="sv-SE" sz="2000" u="sng" dirty="0" smtClean="0">
                <a:solidFill>
                  <a:srgbClr val="2A00FF"/>
                </a:solidFill>
                <a:latin typeface="Monaco"/>
              </a:rPr>
              <a:t> a $</a:t>
            </a:r>
            <a:r>
              <a:rPr lang="sv-SE" sz="2000" u="sng" dirty="0" smtClean="0">
                <a:solidFill>
                  <a:srgbClr val="640067"/>
                </a:solidFill>
                <a:latin typeface="Monaco"/>
              </a:rPr>
              <a:t>roll</a:t>
            </a:r>
            <a:r>
              <a:rPr lang="sv-SE" sz="2000" u="sng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2000" u="sng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sv-SE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sv-SE" sz="2000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sv-SE" sz="2000" u="sng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sv-SE" sz="2000" dirty="0" smtClean="0">
                <a:solidFill>
                  <a:srgbClr val="000000"/>
                </a:solidFill>
                <a:latin typeface="Monaco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6003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>import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Monaco"/>
              </a:rPr>
              <a:t>spray.json.</a:t>
            </a:r>
            <a:r>
              <a:rPr lang="en-US" sz="1800" b="1" dirty="0" err="1" smtClean="0">
                <a:solidFill>
                  <a:srgbClr val="329399"/>
                </a:solidFill>
                <a:latin typeface="Monaco"/>
              </a:rPr>
              <a:t>DefaultJsonProtocol</a:t>
            </a:r>
            <a:endParaRPr lang="en-US" sz="1800" b="1" dirty="0" smtClean="0">
              <a:solidFill>
                <a:srgbClr val="329399"/>
              </a:solidFill>
              <a:latin typeface="Monaco"/>
            </a:endParaRPr>
          </a:p>
          <a:p>
            <a:endParaRPr lang="en-US" sz="1800" dirty="0" smtClean="0">
              <a:latin typeface="Monaco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>case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smtClean="0">
                <a:solidFill>
                  <a:srgbClr val="A22E00"/>
                </a:solidFill>
                <a:latin typeface="Monaco"/>
              </a:rPr>
              <a:t>Die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b="1" dirty="0" smtClean="0">
                <a:solidFill>
                  <a:srgbClr val="0000C0"/>
                </a:solidFill>
                <a:latin typeface="Monaco"/>
              </a:rPr>
              <a:t>sides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800" b="1" dirty="0" err="1" smtClean="0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>case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smtClean="0">
                <a:solidFill>
                  <a:srgbClr val="A22E00"/>
                </a:solidFill>
                <a:latin typeface="Monaco"/>
              </a:rPr>
              <a:t>Roll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b="1" dirty="0" smtClean="0">
                <a:solidFill>
                  <a:srgbClr val="0000C0"/>
                </a:solidFill>
                <a:latin typeface="Monaco"/>
              </a:rPr>
              <a:t>die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800" b="1" dirty="0" smtClean="0">
                <a:solidFill>
                  <a:srgbClr val="A22E00"/>
                </a:solidFill>
                <a:latin typeface="Monaco"/>
              </a:rPr>
              <a:t>Die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800" b="1" dirty="0" smtClean="0">
                <a:solidFill>
                  <a:srgbClr val="0000C0"/>
                </a:solidFill>
                <a:latin typeface="Monaco"/>
              </a:rPr>
              <a:t>result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800" b="1" dirty="0" err="1" smtClean="0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sz="1800" dirty="0" smtClean="0">
              <a:latin typeface="Monaco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>object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 smtClean="0">
                <a:solidFill>
                  <a:srgbClr val="329399"/>
                </a:solidFill>
                <a:latin typeface="Monaco"/>
              </a:rPr>
              <a:t>RollProtocol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 smtClean="0">
                <a:solidFill>
                  <a:srgbClr val="329399"/>
                </a:solidFill>
                <a:latin typeface="Monaco"/>
              </a:rPr>
              <a:t>DefaultJsonProtocol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>implicit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Monaco"/>
              </a:rPr>
              <a:t>val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 smtClean="0">
                <a:solidFill>
                  <a:srgbClr val="0000C0"/>
                </a:solidFill>
                <a:latin typeface="Monaco"/>
              </a:rPr>
              <a:t>fmtDie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=  </a:t>
            </a:r>
            <a:r>
              <a:rPr lang="en-US" sz="1800" b="1" dirty="0" smtClean="0">
                <a:solidFill>
                  <a:srgbClr val="4C4C4C"/>
                </a:solidFill>
                <a:latin typeface="Monaco"/>
              </a:rPr>
              <a:t>jsonFormat1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b="1" dirty="0" err="1" smtClean="0">
                <a:solidFill>
                  <a:srgbClr val="A22E00"/>
                </a:solidFill>
                <a:latin typeface="Monaco"/>
              </a:rPr>
              <a:t>Die</a:t>
            </a:r>
            <a:r>
              <a:rPr lang="en-US" sz="1800" b="1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800" b="1" dirty="0" err="1" smtClean="0">
                <a:solidFill>
                  <a:srgbClr val="4C4C4C"/>
                </a:solidFill>
                <a:latin typeface="Monaco"/>
              </a:rPr>
              <a:t>apply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>implicit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Monaco"/>
              </a:rPr>
              <a:t>val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 smtClean="0">
                <a:solidFill>
                  <a:srgbClr val="0000C0"/>
                </a:solidFill>
                <a:latin typeface="Monaco"/>
              </a:rPr>
              <a:t>fmtRoll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800" b="1" dirty="0" smtClean="0">
                <a:solidFill>
                  <a:srgbClr val="4C4C4C"/>
                </a:solidFill>
                <a:latin typeface="Monaco"/>
              </a:rPr>
              <a:t>jsonFormat2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b="1" dirty="0" err="1" smtClean="0">
                <a:solidFill>
                  <a:srgbClr val="A22E00"/>
                </a:solidFill>
                <a:latin typeface="Monaco"/>
              </a:rPr>
              <a:t>Roll</a:t>
            </a:r>
            <a:r>
              <a:rPr lang="en-US" sz="1800" b="1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800" b="1" dirty="0" err="1" smtClean="0">
                <a:solidFill>
                  <a:srgbClr val="4C4C4C"/>
                </a:solidFill>
                <a:latin typeface="Monaco"/>
              </a:rPr>
              <a:t>apply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586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HTTP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</a:p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0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import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akka.http.scaladsl.marshallers.sprayjson.SprayJsonSupport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._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Monaco"/>
              </a:rPr>
              <a:t>import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Monaco"/>
              </a:rPr>
              <a:t>RollProtocol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._</a:t>
            </a:r>
          </a:p>
          <a:p>
            <a:pPr marL="0" indent="0">
              <a:buNone/>
            </a:pPr>
            <a:endParaRPr lang="en-US" sz="12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None/>
            </a:pPr>
            <a:r>
              <a:rPr lang="sv-SE" sz="12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sv-SE" sz="1200" u="sng" dirty="0" smtClean="0">
                <a:solidFill>
                  <a:srgbClr val="4C4C4C"/>
                </a:solidFill>
                <a:latin typeface="Monaco"/>
              </a:rPr>
              <a:t>get</a:t>
            </a:r>
            <a:r>
              <a:rPr lang="sv-SE" sz="1200" u="sng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sv-SE" sz="12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sv-SE" sz="1200" u="sng" dirty="0" err="1" smtClean="0">
                <a:solidFill>
                  <a:srgbClr val="4C4C4C"/>
                </a:solidFill>
                <a:latin typeface="Monaco"/>
              </a:rPr>
              <a:t>onSuccess</a:t>
            </a:r>
            <a:r>
              <a:rPr lang="sv-SE" sz="1200" u="sng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sv-SE" sz="1200" u="sng" dirty="0" err="1" smtClean="0">
                <a:solidFill>
                  <a:srgbClr val="329399"/>
                </a:solidFill>
                <a:latin typeface="Monaco"/>
              </a:rPr>
              <a:t>Roller</a:t>
            </a:r>
            <a:r>
              <a:rPr lang="sv-SE" sz="1200" u="sng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sv-SE" sz="1200" u="sng" dirty="0" err="1" smtClean="0">
                <a:solidFill>
                  <a:srgbClr val="4C4C4C"/>
                </a:solidFill>
                <a:latin typeface="Monaco"/>
              </a:rPr>
              <a:t>roll</a:t>
            </a:r>
            <a:r>
              <a:rPr lang="sv-SE" sz="1200" u="sng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sv-SE" sz="1200" b="1" u="sng" dirty="0" err="1" smtClean="0">
                <a:solidFill>
                  <a:srgbClr val="A22E00"/>
                </a:solidFill>
                <a:latin typeface="Monaco"/>
              </a:rPr>
              <a:t>Die</a:t>
            </a:r>
            <a:r>
              <a:rPr lang="sv-SE" sz="1200" b="1" u="sng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sv-SE" sz="1200" b="1" u="sng" dirty="0" smtClean="0">
                <a:solidFill>
                  <a:srgbClr val="C48CFF"/>
                </a:solidFill>
                <a:latin typeface="Monaco"/>
              </a:rPr>
              <a:t>6</a:t>
            </a:r>
            <a:r>
              <a:rPr lang="sv-SE" sz="1200" b="1" u="sng" dirty="0" smtClean="0">
                <a:solidFill>
                  <a:srgbClr val="000000"/>
                </a:solidFill>
                <a:latin typeface="Monaco"/>
              </a:rPr>
              <a:t>))) { </a:t>
            </a:r>
            <a:r>
              <a:rPr lang="sv-SE" sz="1200" b="1" u="sng" dirty="0" smtClean="0">
                <a:solidFill>
                  <a:srgbClr val="640067"/>
                </a:solidFill>
                <a:latin typeface="Monaco"/>
              </a:rPr>
              <a:t>roll</a:t>
            </a:r>
            <a:r>
              <a:rPr lang="sv-SE" sz="1200" b="1" u="sng" dirty="0" smtClean="0">
                <a:solidFill>
                  <a:srgbClr val="000000"/>
                </a:solidFill>
                <a:latin typeface="Monaco"/>
              </a:rPr>
              <a:t> =&gt;</a:t>
            </a:r>
          </a:p>
          <a:p>
            <a:pPr marL="0" indent="0">
              <a:buNone/>
            </a:pPr>
            <a:r>
              <a:rPr lang="hu-HU" sz="12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hu-HU" sz="1200" dirty="0" smtClean="0">
                <a:solidFill>
                  <a:srgbClr val="4C4C4C"/>
                </a:solidFill>
                <a:latin typeface="Monaco"/>
              </a:rPr>
              <a:t>complete</a:t>
            </a:r>
            <a:r>
              <a:rPr lang="hu-HU" sz="1200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hu-HU" sz="1200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hu-HU" sz="1200" u="sng" dirty="0" smtClean="0">
                <a:solidFill>
                  <a:srgbClr val="640067"/>
                </a:solidFill>
                <a:latin typeface="Monaco"/>
              </a:rPr>
              <a:t>roll</a:t>
            </a:r>
          </a:p>
          <a:p>
            <a:pPr marL="0" indent="0">
              <a:buNone/>
            </a:pPr>
            <a:r>
              <a:rPr lang="hu-HU" sz="1200" dirty="0" smtClean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pPr marL="0" indent="0">
              <a:buNone/>
            </a:pPr>
            <a:r>
              <a:rPr lang="hu-HU" sz="1200" dirty="0" smtClean="0">
                <a:solidFill>
                  <a:srgbClr val="000000"/>
                </a:solidFill>
                <a:latin typeface="Monaco"/>
              </a:rPr>
              <a:t>      }</a:t>
            </a:r>
          </a:p>
          <a:p>
            <a:pPr marL="0" indent="0">
              <a:buNone/>
            </a:pPr>
            <a:r>
              <a:rPr lang="hu-HU" sz="1200" dirty="0" smtClean="0">
                <a:solidFill>
                  <a:srgbClr val="000000"/>
                </a:solidFill>
                <a:latin typeface="Monaco"/>
              </a:rPr>
              <a:t>    }</a:t>
            </a:r>
          </a:p>
          <a:p>
            <a:pPr marL="0" indent="0">
              <a:buNone/>
            </a:pPr>
            <a:endParaRPr lang="hu-HU" sz="12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</a:rPr>
              <a:t>roll is implicitly converted</a:t>
            </a:r>
            <a:endParaRPr lang="hu-HU" sz="12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endParaRPr lang="hu-HU" sz="12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</a:rPr>
              <a:t>R</a:t>
            </a:r>
            <a:r>
              <a:rPr lang="hu-HU" sz="1200" dirty="0" smtClean="0">
                <a:solidFill>
                  <a:srgbClr val="000000"/>
                </a:solidFill>
                <a:latin typeface="Monaco"/>
              </a:rPr>
              <a:t>esult:</a:t>
            </a:r>
            <a:endParaRPr lang="hu-HU" sz="12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000" u="sng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de-DE" sz="10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de-DE" sz="1000" dirty="0" smtClean="0">
                <a:solidFill>
                  <a:srgbClr val="2A00FF"/>
                </a:solidFill>
                <a:latin typeface="Monaco"/>
              </a:rPr>
              <a:t>"die"</a:t>
            </a:r>
            <a:r>
              <a:rPr lang="de-DE" sz="1000" dirty="0" smtClean="0">
                <a:solidFill>
                  <a:srgbClr val="000000"/>
                </a:solidFill>
                <a:latin typeface="Monaco"/>
              </a:rPr>
              <a:t>: {</a:t>
            </a:r>
          </a:p>
          <a:p>
            <a:pPr marL="0" indent="0">
              <a:buNone/>
            </a:pPr>
            <a:r>
              <a:rPr lang="de-DE" sz="10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0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000" dirty="0" err="1" smtClean="0">
                <a:solidFill>
                  <a:srgbClr val="2A00FF"/>
                </a:solidFill>
                <a:latin typeface="Monaco"/>
              </a:rPr>
              <a:t>sides</a:t>
            </a:r>
            <a:r>
              <a:rPr lang="de-DE" sz="10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000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de-DE" sz="1000" dirty="0" smtClean="0">
                <a:solidFill>
                  <a:srgbClr val="C48CFF"/>
                </a:solidFill>
                <a:latin typeface="Monaco"/>
              </a:rPr>
              <a:t>6</a:t>
            </a:r>
          </a:p>
          <a:p>
            <a:pPr marL="0" indent="0">
              <a:buNone/>
            </a:pPr>
            <a:r>
              <a:rPr lang="de-DE" sz="1000" dirty="0" smtClean="0">
                <a:solidFill>
                  <a:srgbClr val="000000"/>
                </a:solidFill>
                <a:latin typeface="Monaco"/>
              </a:rPr>
              <a:t>  },</a:t>
            </a:r>
          </a:p>
          <a:p>
            <a:pPr marL="0" indent="0">
              <a:buNone/>
            </a:pPr>
            <a:r>
              <a:rPr lang="de-DE" sz="10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de-DE" sz="10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000" dirty="0" err="1" smtClean="0">
                <a:solidFill>
                  <a:srgbClr val="2A00FF"/>
                </a:solidFill>
                <a:latin typeface="Monaco"/>
              </a:rPr>
              <a:t>result</a:t>
            </a:r>
            <a:r>
              <a:rPr lang="de-DE" sz="10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000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de-DE" sz="1000" dirty="0" smtClean="0">
                <a:solidFill>
                  <a:srgbClr val="C48CFF"/>
                </a:solidFill>
                <a:latin typeface="Monaco"/>
              </a:rPr>
              <a:t>6</a:t>
            </a:r>
          </a:p>
          <a:p>
            <a:pPr marL="0" indent="0">
              <a:buNone/>
            </a:pPr>
            <a:r>
              <a:rPr lang="de-DE" sz="10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1000" dirty="0" smtClean="0"/>
          </a:p>
          <a:p>
            <a:pPr marL="0" indent="0">
              <a:buNone/>
            </a:pPr>
            <a:endParaRPr lang="hu-HU" sz="1200" dirty="0" smtClean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165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Provides circuit breaker functionality to provide stability when working with "dangerous" operations, e.g. calls to remote </a:t>
            </a:r>
            <a:r>
              <a:rPr lang="en-US" dirty="0" smtClean="0"/>
              <a:t>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 die rollers which are a bit sluggish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8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</a:t>
            </a:r>
            <a:r>
              <a:rPr lang="en-US" dirty="0"/>
              <a:t>breaker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val</a:t>
            </a:r>
            <a:r>
              <a:rPr lang="en-US" sz="15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5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guard</a:t>
            </a:r>
            <a:r>
              <a:rPr lang="en-US" sz="15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= </a:t>
            </a:r>
            <a:r>
              <a:rPr lang="en-US" sz="1500" b="1" dirty="0" err="1" smtClean="0">
                <a:solidFill>
                  <a:srgbClr val="329399"/>
                </a:solidFill>
                <a:highlight>
                  <a:srgbClr val="E8F2FE"/>
                </a:highlight>
                <a:latin typeface="Monaco"/>
              </a:rPr>
              <a:t>CircuitBreaker</a:t>
            </a:r>
            <a:r>
              <a:rPr lang="en-US" sz="15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(</a:t>
            </a:r>
            <a:r>
              <a:rPr lang="en-US" sz="15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system</a:t>
            </a:r>
            <a:r>
              <a:rPr lang="en-US" sz="15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</a:t>
            </a:r>
            <a:r>
              <a:rPr lang="en-US" sz="1500" b="1" dirty="0" err="1" smtClean="0">
                <a:solidFill>
                  <a:srgbClr val="4C4C4C"/>
                </a:solidFill>
                <a:highlight>
                  <a:srgbClr val="E8F2FE"/>
                </a:highlight>
                <a:latin typeface="Monaco"/>
              </a:rPr>
              <a:t>scheduler</a:t>
            </a:r>
            <a:r>
              <a:rPr lang="en-US" sz="15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1500" b="1" dirty="0" smtClean="0">
                <a:solidFill>
                  <a:srgbClr val="C48CFF"/>
                </a:solidFill>
                <a:highlight>
                  <a:srgbClr val="E8F2FE"/>
                </a:highlight>
                <a:latin typeface="Monaco"/>
              </a:rPr>
              <a:t>1</a:t>
            </a:r>
            <a:r>
              <a:rPr lang="en-US" sz="15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1500" b="1" u="sng" dirty="0" smtClean="0">
                <a:solidFill>
                  <a:srgbClr val="C48CFF"/>
                </a:solidFill>
                <a:highlight>
                  <a:srgbClr val="E8F2FE"/>
                </a:highlight>
                <a:latin typeface="Monaco"/>
              </a:rPr>
              <a:t>1</a:t>
            </a:r>
            <a:r>
              <a:rPr lang="en-US" sz="1500" b="1" u="sng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</a:t>
            </a:r>
            <a:r>
              <a:rPr lang="en-US" sz="1500" b="1" u="sng" dirty="0" smtClean="0">
                <a:solidFill>
                  <a:srgbClr val="4C4C4C"/>
                </a:solidFill>
                <a:highlight>
                  <a:srgbClr val="E8F2FE"/>
                </a:highlight>
                <a:latin typeface="Monaco"/>
              </a:rPr>
              <a:t>second</a:t>
            </a:r>
            <a:r>
              <a:rPr lang="en-US" sz="15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1500" b="1" u="sng" dirty="0" smtClean="0">
                <a:solidFill>
                  <a:srgbClr val="C48CFF"/>
                </a:solidFill>
                <a:highlight>
                  <a:srgbClr val="E8F2FE"/>
                </a:highlight>
                <a:latin typeface="Monaco"/>
              </a:rPr>
              <a:t>5</a:t>
            </a:r>
            <a:r>
              <a:rPr lang="en-US" sz="1500" b="1" u="sng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</a:t>
            </a:r>
            <a:r>
              <a:rPr lang="en-US" sz="1500" b="1" u="sng" dirty="0" smtClean="0">
                <a:solidFill>
                  <a:srgbClr val="4C4C4C"/>
                </a:solidFill>
                <a:highlight>
                  <a:srgbClr val="E8F2FE"/>
                </a:highlight>
                <a:latin typeface="Monaco"/>
              </a:rPr>
              <a:t>second</a:t>
            </a:r>
            <a:r>
              <a:rPr lang="en-US" sz="15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endParaRPr lang="en-US" sz="1500" b="1" u="sng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u="sng" dirty="0" smtClean="0">
                <a:solidFill>
                  <a:srgbClr val="4C4C4C"/>
                </a:solidFill>
                <a:latin typeface="Monaco"/>
              </a:rPr>
              <a:t>path</a:t>
            </a:r>
            <a:r>
              <a:rPr lang="en-US" sz="1600" u="sng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u="sng" dirty="0" smtClean="0">
                <a:solidFill>
                  <a:srgbClr val="2A00FF"/>
                </a:solidFill>
                <a:latin typeface="Monaco"/>
              </a:rPr>
              <a:t>"slow"</a:t>
            </a:r>
            <a:r>
              <a:rPr lang="en-US" sz="1600" u="sng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sv-SE" sz="16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sv-SE" sz="1600" u="sng" dirty="0" smtClean="0">
                <a:solidFill>
                  <a:srgbClr val="4C4C4C"/>
                </a:solidFill>
                <a:latin typeface="Monaco"/>
              </a:rPr>
              <a:t>get</a:t>
            </a:r>
            <a:r>
              <a:rPr lang="sv-SE" sz="1600" u="sng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hu-HU" sz="16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hu-HU" sz="1600" dirty="0" smtClean="0">
                <a:solidFill>
                  <a:srgbClr val="4C4C4C"/>
                </a:solidFill>
                <a:latin typeface="Monaco"/>
              </a:rPr>
              <a:t>complete</a:t>
            </a:r>
            <a:r>
              <a:rPr lang="hu-HU" sz="1600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600" u="sng" dirty="0" err="1" smtClean="0">
                <a:solidFill>
                  <a:srgbClr val="0000C0"/>
                </a:solidFill>
                <a:highlight>
                  <a:srgbClr val="D4D4D4"/>
                </a:highlight>
                <a:latin typeface="Monaco"/>
              </a:rPr>
              <a:t>guard</a:t>
            </a:r>
            <a:r>
              <a:rPr lang="en-US" sz="1600" u="sng" dirty="0" err="1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</a:t>
            </a:r>
            <a:r>
              <a:rPr lang="en-US" sz="1600" u="sng" dirty="0" err="1" smtClean="0">
                <a:solidFill>
                  <a:srgbClr val="4C4C4C"/>
                </a:solidFill>
                <a:highlight>
                  <a:srgbClr val="D4D4D4"/>
                </a:highlight>
                <a:latin typeface="Monaco"/>
              </a:rPr>
              <a:t>withCircuitBreaker</a:t>
            </a:r>
            <a:r>
              <a:rPr lang="en-US" sz="1600" u="sng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</a:t>
            </a:r>
            <a:r>
              <a:rPr lang="en-US" sz="1600" u="sng" dirty="0" err="1" smtClean="0">
                <a:solidFill>
                  <a:srgbClr val="329399"/>
                </a:solidFill>
                <a:highlight>
                  <a:srgbClr val="D4D4D4"/>
                </a:highlight>
                <a:latin typeface="Monaco"/>
              </a:rPr>
              <a:t>Roller</a:t>
            </a:r>
            <a:r>
              <a:rPr lang="en-US" sz="1600" u="sng" dirty="0" err="1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</a:t>
            </a:r>
            <a:r>
              <a:rPr lang="en-US" sz="1600" u="sng" dirty="0" err="1" smtClean="0">
                <a:solidFill>
                  <a:srgbClr val="4C4C4C"/>
                </a:solidFill>
                <a:highlight>
                  <a:srgbClr val="D4D4D4"/>
                </a:highlight>
                <a:latin typeface="Monaco"/>
              </a:rPr>
              <a:t>rollSlow</a:t>
            </a:r>
            <a:r>
              <a:rPr lang="en-US" sz="1600" u="sng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</a:t>
            </a:r>
            <a:r>
              <a:rPr lang="en-US" sz="1600" b="1" u="sng" dirty="0" smtClean="0">
                <a:solidFill>
                  <a:srgbClr val="A22E00"/>
                </a:solidFill>
                <a:highlight>
                  <a:srgbClr val="D4D4D4"/>
                </a:highlight>
                <a:latin typeface="Monaco"/>
              </a:rPr>
              <a:t>Die</a:t>
            </a:r>
            <a:r>
              <a:rPr lang="en-US" sz="1600" b="1" u="sng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</a:t>
            </a:r>
            <a:r>
              <a:rPr lang="en-US" sz="1600" b="1" u="sng" dirty="0" smtClean="0">
                <a:solidFill>
                  <a:srgbClr val="C48CFF"/>
                </a:solidFill>
                <a:highlight>
                  <a:srgbClr val="D4D4D4"/>
                </a:highlight>
                <a:latin typeface="Monaco"/>
              </a:rPr>
              <a:t>6</a:t>
            </a:r>
            <a:r>
              <a:rPr lang="en-US" sz="1600" b="1" u="sng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)))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2702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u="sng" dirty="0" smtClean="0">
                <a:solidFill>
                  <a:srgbClr val="4C4C4C"/>
                </a:solidFill>
                <a:latin typeface="Monaco"/>
              </a:rPr>
              <a:t>path</a:t>
            </a:r>
            <a:r>
              <a:rPr lang="en-US" sz="1400" u="sng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u="sng" dirty="0" smtClean="0">
                <a:solidFill>
                  <a:srgbClr val="2A00FF"/>
                </a:solidFill>
                <a:latin typeface="Monaco"/>
              </a:rPr>
              <a:t>"slow"</a:t>
            </a:r>
            <a:r>
              <a:rPr lang="en-US" sz="1400" u="sng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sv-SE" sz="14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sv-SE" sz="1400" u="sng" dirty="0" smtClean="0">
                <a:solidFill>
                  <a:srgbClr val="4C4C4C"/>
                </a:solidFill>
                <a:latin typeface="Monaco"/>
              </a:rPr>
              <a:t>get</a:t>
            </a:r>
            <a:r>
              <a:rPr lang="sv-SE" sz="1400" u="sng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sv-SE" sz="14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sv-SE" sz="1400" b="1" dirty="0" smtClean="0">
                <a:solidFill>
                  <a:srgbClr val="7F0055"/>
                </a:solidFill>
                <a:latin typeface="Monaco"/>
              </a:rPr>
              <a:t>val</a:t>
            </a:r>
            <a:r>
              <a:rPr lang="sv-SE" sz="14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sv-SE" sz="1400" b="1" dirty="0" err="1" smtClean="0">
                <a:solidFill>
                  <a:srgbClr val="5E5EFF"/>
                </a:solidFill>
                <a:latin typeface="Monaco"/>
              </a:rPr>
              <a:t>guarded</a:t>
            </a:r>
            <a:r>
              <a:rPr lang="sv-SE" sz="1400" b="1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sv-SE" sz="1400" b="1" dirty="0" err="1" smtClean="0">
                <a:solidFill>
                  <a:srgbClr val="0000C0"/>
                </a:solidFill>
                <a:latin typeface="Monaco"/>
              </a:rPr>
              <a:t>guard</a:t>
            </a:r>
            <a:r>
              <a:rPr lang="sv-SE" sz="1400" b="1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sv-SE" sz="1400" b="1" dirty="0" err="1" smtClean="0">
                <a:solidFill>
                  <a:srgbClr val="4C4C4C"/>
                </a:solidFill>
                <a:latin typeface="Monaco"/>
              </a:rPr>
              <a:t>withCircuitBreaker</a:t>
            </a:r>
            <a:r>
              <a:rPr lang="sv-SE" sz="14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sv-SE" sz="1400" b="1" dirty="0" err="1" smtClean="0">
                <a:solidFill>
                  <a:srgbClr val="329399"/>
                </a:solidFill>
                <a:latin typeface="Monaco"/>
              </a:rPr>
              <a:t>Roller</a:t>
            </a:r>
            <a:r>
              <a:rPr lang="sv-SE" sz="1400" b="1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sv-SE" sz="1400" b="1" dirty="0" err="1" smtClean="0">
                <a:solidFill>
                  <a:srgbClr val="4C4C4C"/>
                </a:solidFill>
                <a:latin typeface="Monaco"/>
              </a:rPr>
              <a:t>rollSlow</a:t>
            </a:r>
            <a:r>
              <a:rPr lang="sv-SE" sz="14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sv-SE" sz="1400" b="1" dirty="0" err="1" smtClean="0">
                <a:solidFill>
                  <a:srgbClr val="A22E00"/>
                </a:solidFill>
                <a:latin typeface="Monaco"/>
              </a:rPr>
              <a:t>Die</a:t>
            </a:r>
            <a:r>
              <a:rPr lang="sv-SE" sz="14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sv-SE" sz="1400" b="1" dirty="0" smtClean="0">
                <a:solidFill>
                  <a:srgbClr val="C48CFF"/>
                </a:solidFill>
                <a:latin typeface="Monaco"/>
              </a:rPr>
              <a:t>6</a:t>
            </a:r>
            <a:r>
              <a:rPr lang="sv-SE" sz="1400" b="1" dirty="0" smtClean="0">
                <a:solidFill>
                  <a:srgbClr val="000000"/>
                </a:solidFill>
                <a:latin typeface="Monaco"/>
              </a:rPr>
              <a:t>)))</a:t>
            </a:r>
          </a:p>
          <a:p>
            <a:pPr marL="0" indent="0">
              <a:buNone/>
            </a:pPr>
            <a:r>
              <a:rPr lang="sv-SE" sz="14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sv-SE" sz="1400" u="sng" dirty="0" err="1" smtClean="0">
                <a:solidFill>
                  <a:srgbClr val="4C4C4C"/>
                </a:solidFill>
                <a:latin typeface="Monaco"/>
              </a:rPr>
              <a:t>onComplete</a:t>
            </a:r>
            <a:r>
              <a:rPr lang="sv-SE" sz="1400" u="sng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sv-SE" sz="1400" u="sng" dirty="0" err="1" smtClean="0">
                <a:solidFill>
                  <a:srgbClr val="5E5EFF"/>
                </a:solidFill>
                <a:latin typeface="Monaco"/>
              </a:rPr>
              <a:t>guarded</a:t>
            </a:r>
            <a:r>
              <a:rPr lang="sv-SE" sz="1400" u="sng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sv-SE" sz="1400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sv-SE" sz="1400" b="1" dirty="0" err="1" smtClean="0">
                <a:solidFill>
                  <a:srgbClr val="7F0055"/>
                </a:solidFill>
                <a:latin typeface="Monaco"/>
              </a:rPr>
              <a:t>case</a:t>
            </a:r>
            <a:r>
              <a:rPr lang="sv-SE" sz="14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sv-SE" sz="1400" b="1" dirty="0" err="1" smtClean="0">
                <a:solidFill>
                  <a:srgbClr val="A22E00"/>
                </a:solidFill>
                <a:latin typeface="Monaco"/>
              </a:rPr>
              <a:t>Success</a:t>
            </a:r>
            <a:r>
              <a:rPr lang="sv-SE" sz="14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sv-SE" sz="1400" b="1" dirty="0" smtClean="0">
                <a:solidFill>
                  <a:srgbClr val="5E5EFF"/>
                </a:solidFill>
                <a:latin typeface="Monaco"/>
              </a:rPr>
              <a:t>roll</a:t>
            </a:r>
            <a:r>
              <a:rPr lang="sv-SE" sz="1400" b="1" dirty="0" smtClean="0">
                <a:solidFill>
                  <a:srgbClr val="000000"/>
                </a:solidFill>
                <a:latin typeface="Monaco"/>
              </a:rPr>
              <a:t>) =&gt; </a:t>
            </a:r>
            <a:r>
              <a:rPr lang="sv-SE" sz="1400" b="1" dirty="0" err="1" smtClean="0">
                <a:solidFill>
                  <a:srgbClr val="4C4C4C"/>
                </a:solidFill>
                <a:latin typeface="Monaco"/>
              </a:rPr>
              <a:t>complete</a:t>
            </a:r>
            <a:r>
              <a:rPr lang="sv-SE" sz="14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sv-SE" sz="1400" b="1" u="sng" dirty="0" smtClean="0">
                <a:solidFill>
                  <a:srgbClr val="5E5EFF"/>
                </a:solidFill>
                <a:latin typeface="Monaco"/>
              </a:rPr>
              <a:t>roll</a:t>
            </a:r>
            <a:r>
              <a:rPr lang="sv-SE" sz="1400" b="1" u="sng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400" b="1" dirty="0" smtClean="0">
                <a:solidFill>
                  <a:srgbClr val="7F0055"/>
                </a:solidFill>
                <a:latin typeface="Monaco"/>
              </a:rPr>
              <a:t>case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 _             =&gt; </a:t>
            </a:r>
            <a:r>
              <a:rPr lang="en-US" sz="1400" b="1" dirty="0" smtClean="0">
                <a:solidFill>
                  <a:srgbClr val="4C4C4C"/>
                </a:solidFill>
                <a:latin typeface="Monaco"/>
              </a:rPr>
              <a:t>complete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u="sng" dirty="0" smtClean="0">
                <a:solidFill>
                  <a:srgbClr val="2A00FF"/>
                </a:solidFill>
                <a:latin typeface="Monaco"/>
              </a:rPr>
              <a:t>"Server Busy"</a:t>
            </a:r>
            <a:r>
              <a:rPr lang="en-US" sz="1400" b="1" u="sng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   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827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3" y="567379"/>
            <a:ext cx="8696068" cy="57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9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Checkout branch ‘exercise-two’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Give a </a:t>
            </a:r>
            <a:r>
              <a:rPr lang="en-US" sz="2400" dirty="0" err="1"/>
              <a:t>Json</a:t>
            </a:r>
            <a:r>
              <a:rPr lang="en-US" sz="2400" dirty="0"/>
              <a:t> response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the Circuit Breaker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error 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Can you make a </a:t>
            </a:r>
            <a:r>
              <a:rPr lang="en-US" sz="2400" dirty="0" smtClean="0"/>
              <a:t>‘loaded die’ </a:t>
            </a:r>
            <a:r>
              <a:rPr lang="en-US" sz="2400" dirty="0"/>
              <a:t>behind a secret call ;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r>
              <a:rPr lang="en-US" sz="2400" dirty="0" smtClean="0"/>
              <a:t>Tip: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http://doc.akka.io/docs/akka-stream-and-http-experimental/2.0.3/scala/http/index.html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420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HTTP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</a:p>
          <a:p>
            <a:r>
              <a:rPr lang="en-US" dirty="0" err="1" smtClean="0"/>
              <a:t>WebSockets</a:t>
            </a:r>
            <a:r>
              <a:rPr lang="en-US" dirty="0" smtClean="0"/>
              <a:t>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1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7034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Source</a:t>
            </a:r>
          </a:p>
          <a:p>
            <a:pPr marL="0" indent="0">
              <a:buNone/>
            </a:pPr>
            <a:r>
              <a:rPr lang="en-US" dirty="0"/>
              <a:t>A processing stage with exactly one output, emitting data elements whenever downstream processing stages are ready to receive them.</a:t>
            </a:r>
          </a:p>
          <a:p>
            <a:r>
              <a:rPr lang="en-US" b="1" dirty="0"/>
              <a:t>Sink</a:t>
            </a:r>
          </a:p>
          <a:p>
            <a:pPr marL="0" indent="0">
              <a:buNone/>
            </a:pPr>
            <a:r>
              <a:rPr lang="en-US" dirty="0"/>
              <a:t>A processing stage with exactly one input, requesting and accepting data elements possibly slowing down the upstream producer of elements</a:t>
            </a:r>
          </a:p>
          <a:p>
            <a:r>
              <a:rPr lang="en-US" b="1" dirty="0"/>
              <a:t>Flow</a:t>
            </a:r>
          </a:p>
          <a:p>
            <a:pPr marL="0" indent="0">
              <a:buNone/>
            </a:pPr>
            <a:r>
              <a:rPr lang="en-US" dirty="0"/>
              <a:t>A processing stage which has exactly one input and output, which connects its up- and </a:t>
            </a:r>
            <a:r>
              <a:rPr lang="en-US" dirty="0" err="1"/>
              <a:t>downstreams</a:t>
            </a:r>
            <a:r>
              <a:rPr lang="en-US" dirty="0"/>
              <a:t> by transforming the data elements flowing through it.</a:t>
            </a:r>
          </a:p>
        </p:txBody>
      </p:sp>
    </p:spTree>
    <p:extLst>
      <p:ext uri="{BB962C8B-B14F-4D97-AF65-F5344CB8AC3E}">
        <p14:creationId xmlns:p14="http://schemas.microsoft.com/office/powerpoint/2010/main" val="414439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picture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659" b="-3659"/>
          <a:stretch>
            <a:fillRect/>
          </a:stretch>
        </p:blipFill>
        <p:spPr>
          <a:xfrm>
            <a:off x="457200" y="1258612"/>
            <a:ext cx="8229600" cy="4485232"/>
          </a:xfrm>
        </p:spPr>
      </p:pic>
    </p:spTree>
    <p:extLst>
      <p:ext uri="{BB962C8B-B14F-4D97-AF65-F5344CB8AC3E}">
        <p14:creationId xmlns:p14="http://schemas.microsoft.com/office/powerpoint/2010/main" val="349675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E4354"/>
                </a:solidFill>
                <a:latin typeface="SourceSansPro-Bold"/>
              </a:rPr>
              <a:t>RunnableGraph</a:t>
            </a:r>
            <a:endParaRPr lang="en-US" sz="2800" b="1" dirty="0" smtClean="0">
              <a:solidFill>
                <a:srgbClr val="0E4354"/>
              </a:solidFill>
              <a:latin typeface="SourceSansPro-Bold"/>
            </a:endParaRPr>
          </a:p>
          <a:p>
            <a:pPr marL="0" indent="0">
              <a:buNone/>
            </a:pPr>
            <a:r>
              <a:rPr lang="en-US" sz="2800" b="0" dirty="0" smtClean="0">
                <a:solidFill>
                  <a:srgbClr val="0E4354"/>
                </a:solidFill>
                <a:latin typeface="SourceSansPro-Regular"/>
              </a:rPr>
              <a:t>A Flow that has both ends "attached" to a Source and Sink respectively, and is ready to be </a:t>
            </a:r>
            <a:r>
              <a:rPr lang="en-US" sz="2400" b="0" dirty="0" smtClean="0">
                <a:solidFill>
                  <a:srgbClr val="107D98"/>
                </a:solidFill>
                <a:latin typeface="Menlo-Regular"/>
              </a:rPr>
              <a:t>run()</a:t>
            </a:r>
            <a:r>
              <a:rPr lang="en-US" sz="2800" b="0" dirty="0" smtClean="0">
                <a:solidFill>
                  <a:srgbClr val="0E4354"/>
                </a:solidFill>
                <a:latin typeface="SourceSansPro-Regular"/>
              </a:rPr>
              <a:t>.</a:t>
            </a:r>
          </a:p>
          <a:p>
            <a:pPr marL="0" indent="0">
              <a:buNone/>
            </a:pPr>
            <a:endParaRPr lang="en-US" sz="2800" b="0" dirty="0" smtClean="0">
              <a:solidFill>
                <a:srgbClr val="0E4354"/>
              </a:solidFill>
              <a:latin typeface="SourceSansPro-Regular"/>
            </a:endParaRPr>
          </a:p>
          <a:p>
            <a:pPr>
              <a:buChar char="1"/>
            </a:pPr>
            <a:r>
              <a:rPr lang="en-US" sz="1400" dirty="0" err="1" smtClean="0">
                <a:solidFill>
                  <a:srgbClr val="473F3F"/>
                </a:solidFill>
                <a:latin typeface="Menlo-Regular"/>
              </a:rPr>
              <a:t>val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 source = </a:t>
            </a:r>
            <a:r>
              <a:rPr lang="en-US" sz="1400" dirty="0" smtClean="0">
                <a:solidFill>
                  <a:srgbClr val="107D98"/>
                </a:solidFill>
                <a:latin typeface="Menlo-Regular"/>
              </a:rPr>
              <a:t>Source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(</a:t>
            </a:r>
            <a:r>
              <a:rPr lang="en-US" sz="1400" dirty="0" smtClean="0">
                <a:solidFill>
                  <a:srgbClr val="164B7E"/>
                </a:solidFill>
                <a:latin typeface="Menlo-Regular"/>
              </a:rPr>
              <a:t>1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 to </a:t>
            </a:r>
            <a:r>
              <a:rPr lang="en-US" sz="1400" dirty="0" smtClean="0">
                <a:solidFill>
                  <a:srgbClr val="164B7E"/>
                </a:solidFill>
                <a:latin typeface="Menlo-Regular"/>
              </a:rPr>
              <a:t>10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)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>
              <a:buChar char="2"/>
            </a:pPr>
            <a:r>
              <a:rPr lang="en-US" sz="1400" dirty="0" err="1" smtClean="0">
                <a:solidFill>
                  <a:srgbClr val="473F3F"/>
                </a:solidFill>
                <a:latin typeface="Menlo-Regular"/>
              </a:rPr>
              <a:t>val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 sink = </a:t>
            </a:r>
            <a:r>
              <a:rPr lang="en-US" sz="1400" dirty="0" err="1" smtClean="0">
                <a:solidFill>
                  <a:srgbClr val="107D98"/>
                </a:solidFill>
                <a:latin typeface="Menlo-Regular"/>
              </a:rPr>
              <a:t>Sink</a:t>
            </a:r>
            <a:r>
              <a:rPr lang="en-US" sz="1400" dirty="0" err="1" smtClean="0">
                <a:solidFill>
                  <a:srgbClr val="473F3F"/>
                </a:solidFill>
                <a:latin typeface="Menlo-Regular"/>
              </a:rPr>
              <a:t>.fold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[</a:t>
            </a:r>
            <a:r>
              <a:rPr lang="en-US" sz="1400" dirty="0" err="1" smtClean="0">
                <a:solidFill>
                  <a:srgbClr val="107D98"/>
                </a:solidFill>
                <a:latin typeface="Menlo-Regular"/>
              </a:rPr>
              <a:t>Int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, </a:t>
            </a:r>
            <a:r>
              <a:rPr lang="en-US" sz="1400" dirty="0" err="1" smtClean="0">
                <a:solidFill>
                  <a:srgbClr val="107D98"/>
                </a:solidFill>
                <a:latin typeface="Menlo-Regular"/>
              </a:rPr>
              <a:t>Int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](</a:t>
            </a:r>
            <a:r>
              <a:rPr lang="en-US" sz="1400" dirty="0" smtClean="0">
                <a:solidFill>
                  <a:srgbClr val="164B7E"/>
                </a:solidFill>
                <a:latin typeface="Menlo-Regular"/>
              </a:rPr>
              <a:t>0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)(_ + _)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>
              <a:buChar char="3"/>
            </a:pP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 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>
              <a:buChar char="4"/>
            </a:pPr>
            <a:r>
              <a:rPr lang="en-US" sz="1400" dirty="0" smtClean="0">
                <a:solidFill>
                  <a:srgbClr val="819090"/>
                </a:solidFill>
                <a:latin typeface="Menlo-Regular"/>
              </a:rPr>
              <a:t>// connect the Source to the Sink, obtaining a </a:t>
            </a:r>
            <a:r>
              <a:rPr lang="en-US" sz="1400" dirty="0" err="1" smtClean="0">
                <a:solidFill>
                  <a:srgbClr val="819090"/>
                </a:solidFill>
                <a:latin typeface="Menlo-Regular"/>
              </a:rPr>
              <a:t>RunnableGraph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>
              <a:buChar char="5"/>
            </a:pPr>
            <a:r>
              <a:rPr lang="en-US" sz="1400" dirty="0" err="1" smtClean="0">
                <a:solidFill>
                  <a:srgbClr val="473F3F"/>
                </a:solidFill>
                <a:latin typeface="Menlo-Regular"/>
              </a:rPr>
              <a:t>val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 runnable: </a:t>
            </a:r>
            <a:r>
              <a:rPr lang="en-US" sz="1400" dirty="0" err="1" smtClean="0">
                <a:solidFill>
                  <a:srgbClr val="107D98"/>
                </a:solidFill>
                <a:latin typeface="Menlo-Regular"/>
              </a:rPr>
              <a:t>RunnableGraph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[</a:t>
            </a:r>
            <a:r>
              <a:rPr lang="en-US" sz="1400" dirty="0" smtClean="0">
                <a:solidFill>
                  <a:srgbClr val="107D98"/>
                </a:solidFill>
                <a:latin typeface="Menlo-Regular"/>
              </a:rPr>
              <a:t>Future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[</a:t>
            </a:r>
            <a:r>
              <a:rPr lang="en-US" sz="1400" dirty="0" err="1" smtClean="0">
                <a:solidFill>
                  <a:srgbClr val="107D98"/>
                </a:solidFill>
                <a:latin typeface="Menlo-Regular"/>
              </a:rPr>
              <a:t>Int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]] = </a:t>
            </a:r>
            <a:r>
              <a:rPr lang="en-US" sz="1400" dirty="0" err="1" smtClean="0">
                <a:solidFill>
                  <a:srgbClr val="473F3F"/>
                </a:solidFill>
                <a:latin typeface="Menlo-Regular"/>
              </a:rPr>
              <a:t>source.toMat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(sink)(</a:t>
            </a:r>
            <a:r>
              <a:rPr lang="en-US" sz="1400" dirty="0" err="1" smtClean="0">
                <a:solidFill>
                  <a:srgbClr val="107D98"/>
                </a:solidFill>
                <a:latin typeface="Menlo-Regular"/>
              </a:rPr>
              <a:t>Keep</a:t>
            </a:r>
            <a:r>
              <a:rPr lang="en-US" sz="1400" dirty="0" err="1" smtClean="0">
                <a:solidFill>
                  <a:srgbClr val="473F3F"/>
                </a:solidFill>
                <a:latin typeface="Menlo-Regular"/>
              </a:rPr>
              <a:t>.right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)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>
              <a:buChar char="6"/>
            </a:pP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 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>
              <a:buChar char="7"/>
            </a:pPr>
            <a:r>
              <a:rPr lang="en-US" sz="1400" dirty="0" smtClean="0">
                <a:solidFill>
                  <a:srgbClr val="819090"/>
                </a:solidFill>
                <a:latin typeface="Menlo-Regular"/>
              </a:rPr>
              <a:t>// materialize the flow and get the value of the </a:t>
            </a:r>
            <a:r>
              <a:rPr lang="en-US" sz="1400" dirty="0" err="1" smtClean="0">
                <a:solidFill>
                  <a:srgbClr val="819090"/>
                </a:solidFill>
                <a:latin typeface="Menlo-Regular"/>
              </a:rPr>
              <a:t>FoldSink</a:t>
            </a: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>
              <a:buChar char="8"/>
            </a:pPr>
            <a:r>
              <a:rPr lang="en-US" sz="1400" dirty="0" err="1" smtClean="0">
                <a:solidFill>
                  <a:srgbClr val="473F3F"/>
                </a:solidFill>
                <a:latin typeface="Menlo-Regular"/>
              </a:rPr>
              <a:t>val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 sum: </a:t>
            </a:r>
            <a:r>
              <a:rPr lang="en-US" sz="1400" dirty="0" smtClean="0">
                <a:solidFill>
                  <a:srgbClr val="107D98"/>
                </a:solidFill>
                <a:latin typeface="Menlo-Regular"/>
              </a:rPr>
              <a:t>Future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[</a:t>
            </a:r>
            <a:r>
              <a:rPr lang="en-US" sz="1400" dirty="0" err="1" smtClean="0">
                <a:solidFill>
                  <a:srgbClr val="107D98"/>
                </a:solidFill>
                <a:latin typeface="Menlo-Regular"/>
              </a:rPr>
              <a:t>Int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] = </a:t>
            </a:r>
            <a:r>
              <a:rPr lang="en-US" sz="1400" dirty="0" err="1" smtClean="0">
                <a:solidFill>
                  <a:srgbClr val="473F3F"/>
                </a:solidFill>
                <a:latin typeface="Menlo-Regular"/>
              </a:rPr>
              <a:t>runnable.run</a:t>
            </a:r>
            <a:r>
              <a:rPr lang="en-US" sz="1400" dirty="0" smtClean="0">
                <a:solidFill>
                  <a:srgbClr val="473F3F"/>
                </a:solidFill>
                <a:latin typeface="Menlo-Regular"/>
              </a:rPr>
              <a:t>()</a:t>
            </a:r>
            <a:endParaRPr lang="en-US" sz="1400" dirty="0">
              <a:solidFill>
                <a:srgbClr val="0E4354"/>
              </a:solidFill>
              <a:latin typeface="SourceSan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256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http://spray.io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14600"/>
            <a:ext cx="60960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Streams can create Future’s to</a:t>
            </a:r>
          </a:p>
          <a:p>
            <a:pPr marL="0" indent="0">
              <a:buNone/>
            </a:pPr>
            <a:endParaRPr lang="en-US" sz="2000" dirty="0"/>
          </a:p>
          <a:p>
            <a:pPr>
              <a:buChar char="1"/>
            </a:pPr>
            <a:r>
              <a:rPr lang="en-US" sz="2000" dirty="0" err="1" smtClean="0">
                <a:solidFill>
                  <a:srgbClr val="473F3F"/>
                </a:solidFill>
                <a:latin typeface="Menlo-Regular"/>
              </a:rPr>
              <a:t>val</a:t>
            </a:r>
            <a:r>
              <a:rPr lang="en-US" sz="2000" dirty="0" smtClean="0">
                <a:solidFill>
                  <a:srgbClr val="473F3F"/>
                </a:solidFill>
                <a:latin typeface="Menlo-Regular"/>
              </a:rPr>
              <a:t> source = </a:t>
            </a:r>
            <a:r>
              <a:rPr lang="en-US" sz="2000" dirty="0" smtClean="0">
                <a:solidFill>
                  <a:srgbClr val="107D98"/>
                </a:solidFill>
                <a:latin typeface="Menlo-Regular"/>
              </a:rPr>
              <a:t>Source</a:t>
            </a:r>
            <a:r>
              <a:rPr lang="en-US" sz="2000" dirty="0" smtClean="0">
                <a:solidFill>
                  <a:srgbClr val="473F3F"/>
                </a:solidFill>
                <a:latin typeface="Menlo-Regular"/>
              </a:rPr>
              <a:t>(</a:t>
            </a:r>
            <a:r>
              <a:rPr lang="en-US" sz="2000" dirty="0" smtClean="0">
                <a:solidFill>
                  <a:srgbClr val="164B7E"/>
                </a:solidFill>
                <a:latin typeface="Menlo-Regular"/>
              </a:rPr>
              <a:t>1</a:t>
            </a:r>
            <a:r>
              <a:rPr lang="en-US" sz="2000" dirty="0" smtClean="0">
                <a:solidFill>
                  <a:srgbClr val="473F3F"/>
                </a:solidFill>
                <a:latin typeface="Menlo-Regular"/>
              </a:rPr>
              <a:t> to </a:t>
            </a:r>
            <a:r>
              <a:rPr lang="en-US" sz="2000" dirty="0" smtClean="0">
                <a:solidFill>
                  <a:srgbClr val="164B7E"/>
                </a:solidFill>
                <a:latin typeface="Menlo-Regular"/>
              </a:rPr>
              <a:t>10</a:t>
            </a:r>
            <a:r>
              <a:rPr lang="en-US" sz="2000" dirty="0" smtClean="0">
                <a:solidFill>
                  <a:srgbClr val="473F3F"/>
                </a:solidFill>
                <a:latin typeface="Menlo-Regular"/>
              </a:rPr>
              <a:t>)</a:t>
            </a:r>
            <a:endParaRPr lang="en-US" sz="2000" dirty="0">
              <a:solidFill>
                <a:prstClr val="black"/>
              </a:solidFill>
              <a:latin typeface="Menlo-Regular"/>
            </a:endParaRPr>
          </a:p>
          <a:p>
            <a:pPr>
              <a:buChar char="2"/>
            </a:pPr>
            <a:r>
              <a:rPr lang="en-US" sz="2000" dirty="0" err="1" smtClean="0">
                <a:solidFill>
                  <a:srgbClr val="473F3F"/>
                </a:solidFill>
                <a:latin typeface="Menlo-Regular"/>
              </a:rPr>
              <a:t>val</a:t>
            </a:r>
            <a:r>
              <a:rPr lang="en-US" sz="2000" dirty="0" smtClean="0">
                <a:solidFill>
                  <a:srgbClr val="473F3F"/>
                </a:solidFill>
                <a:latin typeface="Menlo-Regular"/>
              </a:rPr>
              <a:t> sink = </a:t>
            </a:r>
            <a:r>
              <a:rPr lang="en-US" sz="2000" dirty="0" err="1" smtClean="0">
                <a:solidFill>
                  <a:srgbClr val="107D98"/>
                </a:solidFill>
                <a:latin typeface="Menlo-Regular"/>
              </a:rPr>
              <a:t>Sink</a:t>
            </a:r>
            <a:r>
              <a:rPr lang="en-US" sz="2000" dirty="0" err="1" smtClean="0">
                <a:solidFill>
                  <a:srgbClr val="473F3F"/>
                </a:solidFill>
                <a:latin typeface="Menlo-Regular"/>
              </a:rPr>
              <a:t>.fold</a:t>
            </a:r>
            <a:r>
              <a:rPr lang="en-US" sz="2000" dirty="0" smtClean="0">
                <a:solidFill>
                  <a:srgbClr val="473F3F"/>
                </a:solidFill>
                <a:latin typeface="Menlo-Regular"/>
              </a:rPr>
              <a:t>[</a:t>
            </a:r>
            <a:r>
              <a:rPr lang="en-US" sz="2000" dirty="0" err="1" smtClean="0">
                <a:solidFill>
                  <a:srgbClr val="107D98"/>
                </a:solidFill>
                <a:latin typeface="Menlo-Regular"/>
              </a:rPr>
              <a:t>Int</a:t>
            </a:r>
            <a:r>
              <a:rPr lang="en-US" sz="2000" dirty="0" smtClean="0">
                <a:solidFill>
                  <a:srgbClr val="473F3F"/>
                </a:solidFill>
                <a:latin typeface="Menlo-Regular"/>
              </a:rPr>
              <a:t>, </a:t>
            </a:r>
            <a:r>
              <a:rPr lang="en-US" sz="2000" dirty="0" err="1" smtClean="0">
                <a:solidFill>
                  <a:srgbClr val="107D98"/>
                </a:solidFill>
                <a:latin typeface="Menlo-Regular"/>
              </a:rPr>
              <a:t>Int</a:t>
            </a:r>
            <a:r>
              <a:rPr lang="en-US" sz="2000" dirty="0" smtClean="0">
                <a:solidFill>
                  <a:srgbClr val="473F3F"/>
                </a:solidFill>
                <a:latin typeface="Menlo-Regular"/>
              </a:rPr>
              <a:t>](</a:t>
            </a:r>
            <a:r>
              <a:rPr lang="en-US" sz="2000" dirty="0" smtClean="0">
                <a:solidFill>
                  <a:srgbClr val="164B7E"/>
                </a:solidFill>
                <a:latin typeface="Menlo-Regular"/>
              </a:rPr>
              <a:t>0</a:t>
            </a:r>
            <a:r>
              <a:rPr lang="en-US" sz="2000" dirty="0" smtClean="0">
                <a:solidFill>
                  <a:srgbClr val="473F3F"/>
                </a:solidFill>
                <a:latin typeface="Menlo-Regular"/>
              </a:rPr>
              <a:t>)(_ + _)</a:t>
            </a:r>
            <a:endParaRPr lang="en-US" sz="2000" dirty="0">
              <a:solidFill>
                <a:prstClr val="black"/>
              </a:solidFill>
              <a:latin typeface="Menlo-Regular"/>
            </a:endParaRPr>
          </a:p>
          <a:p>
            <a:pPr>
              <a:buChar char="3"/>
            </a:pPr>
            <a:r>
              <a:rPr lang="en-US" sz="2000" dirty="0" smtClean="0">
                <a:solidFill>
                  <a:srgbClr val="473F3F"/>
                </a:solidFill>
                <a:latin typeface="Menlo-Regular"/>
              </a:rPr>
              <a:t> </a:t>
            </a:r>
            <a:endParaRPr lang="en-US" sz="2000" dirty="0">
              <a:solidFill>
                <a:prstClr val="black"/>
              </a:solidFill>
              <a:latin typeface="Menlo-Regular"/>
            </a:endParaRPr>
          </a:p>
          <a:p>
            <a:pPr>
              <a:buChar char="4"/>
            </a:pPr>
            <a:r>
              <a:rPr lang="en-US" sz="2000" dirty="0" smtClean="0">
                <a:solidFill>
                  <a:srgbClr val="819090"/>
                </a:solidFill>
                <a:latin typeface="Menlo-Regular"/>
              </a:rPr>
              <a:t>// materialize the flow, getting the Sinks materialized value</a:t>
            </a:r>
            <a:endParaRPr lang="en-US" sz="2000" dirty="0">
              <a:solidFill>
                <a:prstClr val="black"/>
              </a:solidFill>
              <a:latin typeface="Menlo-Regular"/>
            </a:endParaRPr>
          </a:p>
          <a:p>
            <a:pPr>
              <a:buChar char="5"/>
            </a:pPr>
            <a:r>
              <a:rPr lang="en-US" sz="2000" dirty="0" err="1" smtClean="0">
                <a:solidFill>
                  <a:srgbClr val="473F3F"/>
                </a:solidFill>
                <a:latin typeface="Menlo-Regular"/>
              </a:rPr>
              <a:t>val</a:t>
            </a:r>
            <a:r>
              <a:rPr lang="en-US" sz="2000" dirty="0" smtClean="0">
                <a:solidFill>
                  <a:srgbClr val="473F3F"/>
                </a:solidFill>
                <a:latin typeface="Menlo-Regular"/>
              </a:rPr>
              <a:t> sum: </a:t>
            </a:r>
            <a:r>
              <a:rPr lang="en-US" sz="2000" dirty="0" smtClean="0">
                <a:solidFill>
                  <a:srgbClr val="107D98"/>
                </a:solidFill>
                <a:latin typeface="Menlo-Regular"/>
              </a:rPr>
              <a:t>Future</a:t>
            </a:r>
            <a:r>
              <a:rPr lang="en-US" sz="2000" dirty="0" smtClean="0">
                <a:solidFill>
                  <a:srgbClr val="473F3F"/>
                </a:solidFill>
                <a:latin typeface="Menlo-Regular"/>
              </a:rPr>
              <a:t>[</a:t>
            </a:r>
            <a:r>
              <a:rPr lang="en-US" sz="2000" dirty="0" err="1" smtClean="0">
                <a:solidFill>
                  <a:srgbClr val="107D98"/>
                </a:solidFill>
                <a:latin typeface="Menlo-Regular"/>
              </a:rPr>
              <a:t>Int</a:t>
            </a:r>
            <a:r>
              <a:rPr lang="en-US" sz="2000" dirty="0" smtClean="0">
                <a:solidFill>
                  <a:srgbClr val="473F3F"/>
                </a:solidFill>
                <a:latin typeface="Menlo-Regular"/>
              </a:rPr>
              <a:t>] = </a:t>
            </a:r>
            <a:r>
              <a:rPr lang="en-US" sz="2000" dirty="0" err="1" smtClean="0">
                <a:solidFill>
                  <a:srgbClr val="473F3F"/>
                </a:solidFill>
                <a:latin typeface="Menlo-Regular"/>
              </a:rPr>
              <a:t>source.runWith</a:t>
            </a:r>
            <a:r>
              <a:rPr lang="en-US" sz="2000" dirty="0" smtClean="0">
                <a:solidFill>
                  <a:srgbClr val="473F3F"/>
                </a:solidFill>
                <a:latin typeface="Menlo-Regular"/>
              </a:rPr>
              <a:t>(sink)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031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7370" b="-273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027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Create a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websocket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binding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Monaco"/>
              </a:rPr>
              <a:t>def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 smtClean="0">
                <a:solidFill>
                  <a:srgbClr val="4C4C4C"/>
                </a:solidFill>
                <a:latin typeface="Monaco"/>
              </a:rPr>
              <a:t>allTweetsSocket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600" b="1" u="sng" dirty="0" smtClean="0">
                <a:solidFill>
                  <a:srgbClr val="4C4C4C"/>
                </a:solidFill>
                <a:latin typeface="Monaco"/>
              </a:rPr>
              <a:t>path</a:t>
            </a:r>
            <a:r>
              <a:rPr lang="en-US" sz="1600" b="1" u="sng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u="sng" dirty="0" smtClean="0">
                <a:solidFill>
                  <a:srgbClr val="2A00FF"/>
                </a:solidFill>
                <a:latin typeface="Monaco"/>
              </a:rPr>
              <a:t>"all"</a:t>
            </a:r>
            <a:r>
              <a:rPr lang="en-US" sz="1600" b="1" u="sng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600" dirty="0" err="1" smtClean="0">
                <a:solidFill>
                  <a:srgbClr val="4C4C4C"/>
                </a:solidFill>
                <a:latin typeface="Monaco"/>
              </a:rPr>
              <a:t>handleWebSocketMessages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 smtClean="0">
                <a:solidFill>
                  <a:srgbClr val="4C4C4C"/>
                </a:solidFill>
                <a:latin typeface="Monaco"/>
              </a:rPr>
              <a:t>tweetFlow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Create a flow for a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websocket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Monaco"/>
              </a:rPr>
              <a:t>def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 smtClean="0">
                <a:solidFill>
                  <a:srgbClr val="4C4C4C"/>
                </a:solidFill>
                <a:latin typeface="Monaco"/>
              </a:rPr>
              <a:t>tweetFlow</a:t>
            </a:r>
            <a:r>
              <a:rPr lang="en-US" sz="1600" b="1" i="1" dirty="0" smtClean="0">
                <a:solidFill>
                  <a:srgbClr val="000000"/>
                </a:solidFill>
                <a:latin typeface="Monaco"/>
              </a:rPr>
              <a:t>: Flow[</a:t>
            </a:r>
            <a:r>
              <a:rPr lang="en-US" sz="1600" b="1" i="1" dirty="0" smtClean="0">
                <a:solidFill>
                  <a:srgbClr val="329399"/>
                </a:solidFill>
                <a:latin typeface="Monaco"/>
              </a:rPr>
              <a:t>Message</a:t>
            </a:r>
            <a:r>
              <a:rPr lang="en-US" sz="1600" b="1" i="1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b="1" i="1" dirty="0" smtClean="0">
                <a:solidFill>
                  <a:srgbClr val="329399"/>
                </a:solidFill>
                <a:latin typeface="Monaco"/>
              </a:rPr>
              <a:t>Message</a:t>
            </a:r>
            <a:r>
              <a:rPr lang="en-US" sz="1600" b="1" i="1" dirty="0" smtClean="0">
                <a:solidFill>
                  <a:srgbClr val="000000"/>
                </a:solidFill>
                <a:latin typeface="Monaco"/>
              </a:rPr>
              <a:t>, Unit] =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 err="1" smtClean="0">
                <a:solidFill>
                  <a:srgbClr val="329399"/>
                </a:solidFill>
                <a:latin typeface="Monaco"/>
              </a:rPr>
              <a:t>Flow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600" dirty="0" err="1" smtClean="0">
                <a:solidFill>
                  <a:srgbClr val="4C4C4C"/>
                </a:solidFill>
                <a:latin typeface="Monaco"/>
              </a:rPr>
              <a:t>fromSinkAndSource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 smtClean="0">
                <a:solidFill>
                  <a:srgbClr val="329399"/>
                </a:solidFill>
                <a:latin typeface="Monaco"/>
              </a:rPr>
              <a:t>Sink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600" dirty="0" err="1" smtClean="0">
                <a:solidFill>
                  <a:srgbClr val="4C4C4C"/>
                </a:solidFill>
                <a:latin typeface="Monaco"/>
              </a:rPr>
              <a:t>ignore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dirty="0" err="1" smtClean="0">
                <a:solidFill>
                  <a:srgbClr val="0000C0"/>
                </a:solidFill>
                <a:latin typeface="Monaco"/>
              </a:rPr>
              <a:t>tweetSource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4C4C4C"/>
                </a:solidFill>
                <a:latin typeface="Monaco"/>
              </a:rPr>
              <a:t>map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err="1" smtClean="0">
                <a:solidFill>
                  <a:srgbClr val="4C4C4C"/>
                </a:solidFill>
                <a:latin typeface="Monaco"/>
              </a:rPr>
              <a:t>toMessage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The source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Monaco"/>
              </a:rPr>
              <a:t>val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 smtClean="0">
                <a:solidFill>
                  <a:srgbClr val="0000C0"/>
                </a:solidFill>
                <a:latin typeface="Monaco"/>
              </a:rPr>
              <a:t>tweetSource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: Source[</a:t>
            </a:r>
            <a:r>
              <a:rPr lang="en-US" sz="1600" b="1" dirty="0" smtClean="0">
                <a:solidFill>
                  <a:srgbClr val="A22E00"/>
                </a:solidFill>
                <a:latin typeface="Monaco"/>
              </a:rPr>
              <a:t>Tweet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ActorRef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] = </a:t>
            </a:r>
            <a:r>
              <a:rPr lang="en-US" sz="1600" b="1" dirty="0" err="1" smtClean="0">
                <a:solidFill>
                  <a:srgbClr val="329399"/>
                </a:solidFill>
                <a:latin typeface="Monaco"/>
              </a:rPr>
              <a:t>Source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600" b="1" dirty="0" err="1" smtClean="0">
                <a:solidFill>
                  <a:srgbClr val="4C4C4C"/>
                </a:solidFill>
                <a:latin typeface="Monaco"/>
              </a:rPr>
              <a:t>actorPublisher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[</a:t>
            </a:r>
            <a:r>
              <a:rPr lang="en-US" sz="1600" b="1" dirty="0" smtClean="0">
                <a:solidFill>
                  <a:srgbClr val="A22E00"/>
                </a:solidFill>
                <a:latin typeface="Monaco"/>
              </a:rPr>
              <a:t>Tweet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](</a:t>
            </a:r>
            <a:r>
              <a:rPr lang="en-US" sz="1600" b="1" dirty="0" err="1" smtClean="0">
                <a:solidFill>
                  <a:srgbClr val="329399"/>
                </a:solidFill>
                <a:latin typeface="Monaco"/>
              </a:rPr>
              <a:t>TweetPublisher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600" b="1" dirty="0" err="1" smtClean="0">
                <a:solidFill>
                  <a:srgbClr val="4C4C4C"/>
                </a:solidFill>
                <a:latin typeface="Monaco"/>
              </a:rPr>
              <a:t>props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329399"/>
                </a:solidFill>
                <a:latin typeface="Monaco"/>
              </a:rPr>
              <a:t>Sink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600" dirty="0" err="1" smtClean="0">
                <a:solidFill>
                  <a:srgbClr val="4C4C4C"/>
                </a:solidFill>
                <a:latin typeface="Monaco"/>
              </a:rPr>
              <a:t>ignore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?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384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7370" b="-273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738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MainRoutingSpec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FlatSpec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with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srgbClr val="329399"/>
                </a:solidFill>
                <a:latin typeface="Monaco"/>
              </a:rPr>
              <a:t>Matchers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with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 smtClean="0">
                <a:solidFill>
                  <a:srgbClr val="329399"/>
                </a:solidFill>
                <a:latin typeface="Monaco"/>
              </a:rPr>
              <a:t>ScalatestRouteTest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with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 smtClean="0">
                <a:solidFill>
                  <a:srgbClr val="329399"/>
                </a:solidFill>
                <a:latin typeface="Monaco"/>
              </a:rPr>
              <a:t>TweetJsonProtocol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implicit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Monaco"/>
              </a:rPr>
              <a:t>val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srgbClr val="0000C0"/>
                </a:solidFill>
                <a:latin typeface="Monaco"/>
              </a:rPr>
              <a:t>timeout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600" b="1" dirty="0" smtClean="0">
                <a:solidFill>
                  <a:srgbClr val="A22E00"/>
                </a:solidFill>
                <a:latin typeface="Monaco"/>
              </a:rPr>
              <a:t>Timeout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u="sng" dirty="0" smtClean="0">
                <a:solidFill>
                  <a:srgbClr val="C48CFF"/>
                </a:solidFill>
                <a:latin typeface="Monaco"/>
              </a:rPr>
              <a:t>1000</a:t>
            </a:r>
            <a:r>
              <a:rPr lang="en-US" sz="1600" b="1" u="sng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600" b="1" u="sng" dirty="0" smtClean="0">
                <a:solidFill>
                  <a:srgbClr val="4C4C4C"/>
                </a:solidFill>
                <a:latin typeface="Monaco"/>
              </a:rPr>
              <a:t>millis</a:t>
            </a:r>
            <a:r>
              <a:rPr lang="en-US" sz="1600" b="1" u="sng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b="1" dirty="0" err="1" smtClean="0">
                <a:solidFill>
                  <a:srgbClr val="7F0055"/>
                </a:solidFill>
                <a:latin typeface="Monaco"/>
              </a:rPr>
              <a:t>val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 smtClean="0">
                <a:solidFill>
                  <a:srgbClr val="0000C0"/>
                </a:solidFill>
                <a:latin typeface="Monaco"/>
              </a:rPr>
              <a:t>tweetActorManager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600" b="1" dirty="0" err="1" smtClean="0">
                <a:solidFill>
                  <a:srgbClr val="0000C0"/>
                </a:solidFill>
                <a:latin typeface="Monaco"/>
              </a:rPr>
              <a:t>system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600" b="1" dirty="0" err="1" smtClean="0">
                <a:solidFill>
                  <a:srgbClr val="4C4C4C"/>
                </a:solidFill>
                <a:latin typeface="Monaco"/>
              </a:rPr>
              <a:t>actorOf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 err="1" smtClean="0">
                <a:solidFill>
                  <a:srgbClr val="329399"/>
                </a:solidFill>
                <a:latin typeface="Monaco"/>
              </a:rPr>
              <a:t>TweetActorManager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600" b="1" dirty="0" err="1" smtClean="0">
                <a:solidFill>
                  <a:srgbClr val="4C4C4C"/>
                </a:solidFill>
                <a:latin typeface="Monaco"/>
              </a:rPr>
              <a:t>props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sz="1600" dirty="0" smtClean="0">
              <a:latin typeface="Monac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u="sng" dirty="0" smtClean="0">
                <a:solidFill>
                  <a:srgbClr val="2A00FF"/>
                </a:solidFill>
                <a:latin typeface="Monaco"/>
              </a:rPr>
              <a:t>"Main"</a:t>
            </a:r>
            <a:r>
              <a:rPr lang="en-US" sz="16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u="sng" dirty="0" smtClean="0">
                <a:solidFill>
                  <a:srgbClr val="4C4C4C"/>
                </a:solidFill>
                <a:latin typeface="Monaco"/>
              </a:rPr>
              <a:t>should</a:t>
            </a:r>
            <a:r>
              <a:rPr lang="en-US" sz="16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u="sng" dirty="0" smtClean="0">
                <a:solidFill>
                  <a:srgbClr val="2A00FF"/>
                </a:solidFill>
                <a:latin typeface="Monaco"/>
              </a:rPr>
              <a:t>"serve the index page on /"</a:t>
            </a:r>
            <a:r>
              <a:rPr lang="en-US" sz="16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u="sng" dirty="0" smtClean="0">
                <a:solidFill>
                  <a:srgbClr val="4C4C4C"/>
                </a:solidFill>
                <a:latin typeface="Monaco"/>
              </a:rPr>
              <a:t>in</a:t>
            </a:r>
            <a:r>
              <a:rPr lang="en-US" sz="1600" u="sng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u="sng" dirty="0" smtClean="0">
                <a:solidFill>
                  <a:srgbClr val="0000C0"/>
                </a:solidFill>
                <a:latin typeface="Monaco"/>
              </a:rPr>
              <a:t>Get</a:t>
            </a:r>
            <a:r>
              <a:rPr lang="en-US" sz="1600" u="sng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u="sng" dirty="0" smtClean="0">
                <a:solidFill>
                  <a:srgbClr val="2A00FF"/>
                </a:solidFill>
                <a:latin typeface="Monaco"/>
              </a:rPr>
              <a:t>"/"</a:t>
            </a:r>
            <a:r>
              <a:rPr lang="en-US" sz="1600" u="sng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600" u="sng" dirty="0" smtClean="0">
                <a:solidFill>
                  <a:srgbClr val="4C4C4C"/>
                </a:solidFill>
                <a:latin typeface="Monaco"/>
              </a:rPr>
              <a:t>~&gt;</a:t>
            </a:r>
            <a:r>
              <a:rPr lang="en-US" sz="16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u="sng" dirty="0" err="1" smtClean="0">
                <a:solidFill>
                  <a:srgbClr val="329399"/>
                </a:solidFill>
                <a:latin typeface="Monaco"/>
              </a:rPr>
              <a:t>Main</a:t>
            </a:r>
            <a:r>
              <a:rPr lang="en-US" sz="1600" u="sng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600" u="sng" dirty="0" err="1" smtClean="0">
                <a:solidFill>
                  <a:srgbClr val="4C4C4C"/>
                </a:solidFill>
                <a:latin typeface="Monaco"/>
              </a:rPr>
              <a:t>mainFlow</a:t>
            </a:r>
            <a:r>
              <a:rPr lang="en-US" sz="16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u="sng" dirty="0" smtClean="0">
                <a:solidFill>
                  <a:srgbClr val="4C4C4C"/>
                </a:solidFill>
                <a:latin typeface="Monaco"/>
              </a:rPr>
              <a:t>~&gt;</a:t>
            </a:r>
            <a:r>
              <a:rPr lang="en-US" sz="16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u="sng" dirty="0" smtClean="0">
                <a:solidFill>
                  <a:srgbClr val="4C4C4C"/>
                </a:solidFill>
                <a:latin typeface="Monaco"/>
              </a:rPr>
              <a:t>check</a:t>
            </a:r>
            <a:r>
              <a:rPr lang="en-US" sz="1600" u="sng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600" u="sng" dirty="0" smtClean="0">
                <a:solidFill>
                  <a:srgbClr val="4C4C4C"/>
                </a:solidFill>
                <a:latin typeface="Monaco"/>
              </a:rPr>
              <a:t>status</a:t>
            </a:r>
            <a:r>
              <a:rPr lang="en-US" sz="16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u="sng" dirty="0" err="1" smtClean="0">
                <a:solidFill>
                  <a:srgbClr val="4C4C4C"/>
                </a:solidFill>
                <a:latin typeface="Monaco"/>
              </a:rPr>
              <a:t>shouldBe</a:t>
            </a:r>
            <a:r>
              <a:rPr lang="en-US" sz="16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u="sng" dirty="0" smtClean="0">
                <a:solidFill>
                  <a:srgbClr val="0000C0"/>
                </a:solidFill>
                <a:latin typeface="Monaco"/>
              </a:rPr>
              <a:t>OK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977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REST status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C0"/>
                </a:solidFill>
                <a:latin typeface="Monaco"/>
              </a:rPr>
              <a:t>it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4C4C4C"/>
                </a:solidFill>
                <a:latin typeface="Monaco"/>
              </a:rPr>
              <a:t>should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2A00FF"/>
                </a:solidFill>
                <a:latin typeface="Monaco"/>
              </a:rPr>
              <a:t>"allow to post a tweet for a user"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4C4C4C"/>
                </a:solidFill>
                <a:latin typeface="Monaco"/>
              </a:rPr>
              <a:t>in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u="sng" dirty="0" smtClean="0">
                <a:solidFill>
                  <a:srgbClr val="0000C0"/>
                </a:solidFill>
                <a:latin typeface="Monaco"/>
              </a:rPr>
              <a:t>Post</a:t>
            </a:r>
            <a:r>
              <a:rPr lang="en-US" sz="2000" u="sng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u="sng" dirty="0" smtClean="0">
                <a:solidFill>
                  <a:srgbClr val="2A00FF"/>
                </a:solidFill>
                <a:latin typeface="Monaco"/>
              </a:rPr>
              <a:t>"/resources/tweets"</a:t>
            </a:r>
            <a:r>
              <a:rPr lang="en-US" sz="2000" u="sng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u="sng" dirty="0" smtClean="0">
                <a:solidFill>
                  <a:srgbClr val="A22E00"/>
                </a:solidFill>
                <a:latin typeface="Monaco"/>
              </a:rPr>
              <a:t>Tweet</a:t>
            </a:r>
            <a:r>
              <a:rPr lang="en-US" sz="2000" b="1" u="sng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u="sng" dirty="0" smtClean="0">
                <a:solidFill>
                  <a:srgbClr val="A22E00"/>
                </a:solidFill>
                <a:latin typeface="Monaco"/>
              </a:rPr>
              <a:t>User</a:t>
            </a:r>
            <a:r>
              <a:rPr lang="en-US" sz="2000" b="1" u="sng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u="sng" dirty="0" smtClean="0">
                <a:solidFill>
                  <a:srgbClr val="2A00FF"/>
                </a:solidFill>
                <a:latin typeface="Monaco"/>
              </a:rPr>
              <a:t>"test"</a:t>
            </a:r>
            <a:r>
              <a:rPr lang="en-US" sz="2000" b="1" u="sng" dirty="0" smtClean="0">
                <a:solidFill>
                  <a:srgbClr val="000000"/>
                </a:solidFill>
                <a:latin typeface="Monaco"/>
              </a:rPr>
              <a:t>), </a:t>
            </a:r>
            <a:r>
              <a:rPr lang="en-US" sz="2000" b="1" u="sng" dirty="0" smtClean="0">
                <a:solidFill>
                  <a:srgbClr val="2A00FF"/>
                </a:solidFill>
                <a:latin typeface="Monaco"/>
              </a:rPr>
              <a:t>"Some tweet"</a:t>
            </a:r>
            <a:r>
              <a:rPr lang="en-US" sz="2000" b="1" u="sng" dirty="0" smtClean="0">
                <a:solidFill>
                  <a:srgbClr val="000000"/>
                </a:solidFill>
                <a:latin typeface="Monaco"/>
              </a:rPr>
              <a:t>)) </a:t>
            </a:r>
            <a:r>
              <a:rPr lang="en-US" sz="2000" b="1" u="sng" dirty="0" smtClean="0">
                <a:solidFill>
                  <a:srgbClr val="4C4C4C"/>
                </a:solidFill>
                <a:latin typeface="Monaco"/>
              </a:rPr>
              <a:t>~&gt;</a:t>
            </a:r>
            <a:r>
              <a:rPr lang="en-US" sz="2000" b="1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u="sng" dirty="0" err="1" smtClean="0">
                <a:solidFill>
                  <a:srgbClr val="329399"/>
                </a:solidFill>
                <a:latin typeface="Monaco"/>
              </a:rPr>
              <a:t>Main</a:t>
            </a:r>
            <a:r>
              <a:rPr lang="en-US" sz="2000" b="1" u="sng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b="1" u="sng" dirty="0" err="1" smtClean="0">
                <a:solidFill>
                  <a:srgbClr val="4C4C4C"/>
                </a:solidFill>
                <a:latin typeface="Monaco"/>
              </a:rPr>
              <a:t>mainFlow</a:t>
            </a:r>
            <a:r>
              <a:rPr lang="en-US" sz="2000" b="1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u="sng" dirty="0" smtClean="0">
                <a:solidFill>
                  <a:srgbClr val="4C4C4C"/>
                </a:solidFill>
                <a:latin typeface="Monaco"/>
              </a:rPr>
              <a:t>~&gt;</a:t>
            </a:r>
            <a:r>
              <a:rPr lang="en-US" sz="2000" b="1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u="sng" dirty="0" smtClean="0">
                <a:solidFill>
                  <a:srgbClr val="4C4C4C"/>
                </a:solidFill>
                <a:latin typeface="Monaco"/>
              </a:rPr>
              <a:t>check</a:t>
            </a:r>
            <a:r>
              <a:rPr lang="en-US" sz="2000" b="1" u="sng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2000" u="sng" dirty="0" smtClean="0">
                <a:solidFill>
                  <a:srgbClr val="4C4C4C"/>
                </a:solidFill>
                <a:latin typeface="Monaco"/>
              </a:rPr>
              <a:t>status</a:t>
            </a:r>
            <a:r>
              <a:rPr lang="en-US" sz="20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u="sng" dirty="0" err="1" smtClean="0">
                <a:solidFill>
                  <a:srgbClr val="4C4C4C"/>
                </a:solidFill>
                <a:latin typeface="Monaco"/>
              </a:rPr>
              <a:t>shouldBe</a:t>
            </a:r>
            <a:r>
              <a:rPr lang="en-US" sz="20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u="sng" dirty="0" err="1" smtClean="0">
                <a:solidFill>
                  <a:srgbClr val="0000C0"/>
                </a:solidFill>
                <a:latin typeface="Monaco"/>
              </a:rPr>
              <a:t>NoContent</a:t>
            </a:r>
            <a:endParaRPr lang="en-US" sz="2000" u="sng" dirty="0" smtClean="0">
              <a:solidFill>
                <a:srgbClr val="0000C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706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result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Monaco"/>
              </a:rPr>
              <a:t>it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4C4C4C"/>
                </a:solidFill>
                <a:latin typeface="Monaco"/>
              </a:rPr>
              <a:t>should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Monaco"/>
              </a:rPr>
              <a:t>"serve tweets of a user on /resources/tweets/users/test"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4C4C4C"/>
                </a:solidFill>
                <a:latin typeface="Monaco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u="sng" dirty="0" smtClean="0">
                <a:solidFill>
                  <a:srgbClr val="0000C0"/>
                </a:solidFill>
                <a:latin typeface="Monaco"/>
              </a:rPr>
              <a:t>Get</a:t>
            </a:r>
            <a:r>
              <a:rPr lang="en-US" sz="1400" u="sng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u="sng" dirty="0" smtClean="0">
                <a:solidFill>
                  <a:srgbClr val="2A00FF"/>
                </a:solidFill>
                <a:latin typeface="Monaco"/>
              </a:rPr>
              <a:t>"/resources/tweets/users/test"</a:t>
            </a:r>
            <a:r>
              <a:rPr lang="en-US" sz="1400" u="sng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400" u="sng" dirty="0" smtClean="0">
                <a:solidFill>
                  <a:srgbClr val="4C4C4C"/>
                </a:solidFill>
                <a:latin typeface="Monaco"/>
              </a:rPr>
              <a:t>~&gt;</a:t>
            </a:r>
            <a:r>
              <a:rPr lang="en-US" sz="14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u="sng" dirty="0" err="1" smtClean="0">
                <a:solidFill>
                  <a:srgbClr val="329399"/>
                </a:solidFill>
                <a:latin typeface="Monaco"/>
              </a:rPr>
              <a:t>Main</a:t>
            </a:r>
            <a:r>
              <a:rPr lang="en-US" sz="1400" u="sng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400" u="sng" dirty="0" err="1" smtClean="0">
                <a:solidFill>
                  <a:srgbClr val="4C4C4C"/>
                </a:solidFill>
                <a:latin typeface="Monaco"/>
              </a:rPr>
              <a:t>mainFlow</a:t>
            </a:r>
            <a:r>
              <a:rPr lang="en-US" sz="14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u="sng" dirty="0" smtClean="0">
                <a:solidFill>
                  <a:srgbClr val="4C4C4C"/>
                </a:solidFill>
                <a:latin typeface="Monaco"/>
              </a:rPr>
              <a:t>~&gt;</a:t>
            </a:r>
            <a:r>
              <a:rPr lang="en-US" sz="14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u="sng" dirty="0" smtClean="0">
                <a:solidFill>
                  <a:srgbClr val="4C4C4C"/>
                </a:solidFill>
                <a:latin typeface="Monaco"/>
              </a:rPr>
              <a:t>check</a:t>
            </a:r>
            <a:r>
              <a:rPr lang="en-US" sz="1400" u="sng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u="sng" dirty="0" smtClean="0">
                <a:solidFill>
                  <a:srgbClr val="4C4C4C"/>
                </a:solidFill>
                <a:latin typeface="Monaco"/>
              </a:rPr>
              <a:t>status</a:t>
            </a:r>
            <a:r>
              <a:rPr lang="en-US" sz="14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u="sng" dirty="0" err="1" smtClean="0">
                <a:solidFill>
                  <a:srgbClr val="4C4C4C"/>
                </a:solidFill>
                <a:latin typeface="Monaco"/>
              </a:rPr>
              <a:t>shouldBe</a:t>
            </a:r>
            <a:r>
              <a:rPr lang="en-US" sz="14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u="sng" dirty="0" smtClean="0">
                <a:solidFill>
                  <a:srgbClr val="0000C0"/>
                </a:solidFill>
                <a:latin typeface="Monaco"/>
              </a:rPr>
              <a:t>OK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u="sng" dirty="0" err="1" smtClean="0">
                <a:solidFill>
                  <a:srgbClr val="4C4C4C"/>
                </a:solidFill>
                <a:latin typeface="Monaco"/>
              </a:rPr>
              <a:t>contentType</a:t>
            </a:r>
            <a:r>
              <a:rPr lang="en-US" sz="14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u="sng" dirty="0" err="1" smtClean="0">
                <a:solidFill>
                  <a:srgbClr val="4C4C4C"/>
                </a:solidFill>
                <a:latin typeface="Monaco"/>
              </a:rPr>
              <a:t>shouldBe</a:t>
            </a:r>
            <a:r>
              <a:rPr lang="en-US" sz="14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u="sng" dirty="0" smtClean="0">
                <a:solidFill>
                  <a:srgbClr val="0000C0"/>
                </a:solidFill>
                <a:latin typeface="Monaco"/>
              </a:rPr>
              <a:t>`application/</a:t>
            </a:r>
            <a:r>
              <a:rPr lang="en-US" sz="1400" u="sng" dirty="0" err="1" smtClean="0">
                <a:solidFill>
                  <a:srgbClr val="0000C0"/>
                </a:solidFill>
                <a:latin typeface="Monaco"/>
              </a:rPr>
              <a:t>json</a:t>
            </a:r>
            <a:r>
              <a:rPr lang="en-US" sz="1400" u="sng" dirty="0" smtClean="0">
                <a:solidFill>
                  <a:srgbClr val="0000C0"/>
                </a:solidFill>
                <a:latin typeface="Monaco"/>
              </a:rPr>
              <a:t>`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u="sng" dirty="0" err="1" smtClean="0">
                <a:solidFill>
                  <a:srgbClr val="4C4C4C"/>
                </a:solidFill>
                <a:latin typeface="Monaco"/>
              </a:rPr>
              <a:t>entityAs</a:t>
            </a:r>
            <a:r>
              <a:rPr lang="en-US" sz="1400" u="sng" dirty="0" smtClean="0">
                <a:solidFill>
                  <a:srgbClr val="000000"/>
                </a:solidFill>
                <a:latin typeface="Monaco"/>
              </a:rPr>
              <a:t>[</a:t>
            </a:r>
            <a:r>
              <a:rPr lang="en-US" sz="1400" i="1" u="sng" dirty="0" smtClean="0">
                <a:solidFill>
                  <a:srgbClr val="329399"/>
                </a:solidFill>
                <a:latin typeface="Monaco"/>
              </a:rPr>
              <a:t>String</a:t>
            </a:r>
            <a:r>
              <a:rPr lang="en-US" sz="1400" i="1" u="sng" dirty="0" smtClean="0">
                <a:solidFill>
                  <a:srgbClr val="000000"/>
                </a:solidFill>
                <a:latin typeface="Monaco"/>
              </a:rPr>
              <a:t>] </a:t>
            </a:r>
            <a:r>
              <a:rPr lang="en-US" sz="1400" i="1" u="sng" dirty="0" smtClean="0">
                <a:solidFill>
                  <a:srgbClr val="4C4C4C"/>
                </a:solidFill>
                <a:latin typeface="Monaco"/>
              </a:rPr>
              <a:t>should</a:t>
            </a:r>
            <a:r>
              <a:rPr lang="en-US" sz="1400" i="1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i="1" u="sng" dirty="0" smtClean="0">
                <a:solidFill>
                  <a:srgbClr val="0000C0"/>
                </a:solidFill>
                <a:latin typeface="Monaco"/>
              </a:rPr>
              <a:t>include</a:t>
            </a:r>
            <a:r>
              <a:rPr lang="en-US" sz="1400" i="1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i="1" u="sng" dirty="0" smtClean="0">
                <a:solidFill>
                  <a:srgbClr val="4C4C4C"/>
                </a:solidFill>
                <a:latin typeface="Monaco"/>
              </a:rPr>
              <a:t>regex</a:t>
            </a:r>
            <a:r>
              <a:rPr lang="en-US" sz="1400" i="1" u="sng" dirty="0" smtClean="0">
                <a:solidFill>
                  <a:srgbClr val="000000"/>
                </a:solidFill>
                <a:latin typeface="Monaco"/>
              </a:rPr>
              <a:t> (</a:t>
            </a:r>
            <a:r>
              <a:rPr lang="en-US" sz="1400" i="1" u="sng" dirty="0" smtClean="0">
                <a:solidFill>
                  <a:srgbClr val="2A00FF"/>
                </a:solidFill>
                <a:latin typeface="Monaco"/>
              </a:rPr>
              <a:t>"Some tweet"</a:t>
            </a:r>
            <a:r>
              <a:rPr lang="en-US" sz="1400" i="1" u="sng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 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101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WebSocket</a:t>
            </a:r>
            <a:r>
              <a:rPr lang="en-US" dirty="0" smtClean="0"/>
              <a:t>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Monaco"/>
              </a:rPr>
              <a:t>it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4C4C4C"/>
                </a:solidFill>
                <a:latin typeface="Monaco"/>
              </a:rPr>
              <a:t>should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Monaco"/>
              </a:rPr>
              <a:t>"send tweets to the all </a:t>
            </a:r>
            <a:r>
              <a:rPr lang="en-US" sz="1400" dirty="0" err="1" smtClean="0">
                <a:solidFill>
                  <a:srgbClr val="2A00FF"/>
                </a:solidFill>
                <a:latin typeface="Monaco"/>
              </a:rPr>
              <a:t>websocket</a:t>
            </a:r>
            <a:r>
              <a:rPr lang="en-US" sz="14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4C4C4C"/>
                </a:solidFill>
                <a:latin typeface="Monaco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 err="1" smtClean="0">
                <a:solidFill>
                  <a:srgbClr val="7F0055"/>
                </a:solidFill>
                <a:latin typeface="Monaco"/>
              </a:rPr>
              <a:t>val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 smtClean="0">
                <a:solidFill>
                  <a:srgbClr val="5E5EFF"/>
                </a:solidFill>
                <a:latin typeface="Monaco"/>
              </a:rPr>
              <a:t>wsClient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b="1" dirty="0" err="1" smtClean="0">
                <a:solidFill>
                  <a:srgbClr val="329399"/>
                </a:solidFill>
                <a:latin typeface="Monaco"/>
              </a:rPr>
              <a:t>WSProbe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()</a:t>
            </a:r>
          </a:p>
          <a:p>
            <a:endParaRPr lang="en-US" sz="1400" dirty="0" smtClean="0">
              <a:latin typeface="Monac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u="sng" dirty="0" smtClean="0">
                <a:solidFill>
                  <a:srgbClr val="4C4C4C"/>
                </a:solidFill>
                <a:latin typeface="Monaco"/>
              </a:rPr>
              <a:t>WS</a:t>
            </a:r>
            <a:r>
              <a:rPr lang="en-US" sz="1400" u="sng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u="sng" dirty="0" smtClean="0">
                <a:solidFill>
                  <a:srgbClr val="2A00FF"/>
                </a:solidFill>
                <a:latin typeface="Monaco"/>
              </a:rPr>
              <a:t>"http://</a:t>
            </a:r>
            <a:r>
              <a:rPr lang="en-US" sz="1400" u="sng" dirty="0" err="1" smtClean="0">
                <a:solidFill>
                  <a:srgbClr val="2A00FF"/>
                </a:solidFill>
                <a:latin typeface="Monaco"/>
              </a:rPr>
              <a:t>localhost</a:t>
            </a:r>
            <a:r>
              <a:rPr lang="en-US" sz="1400" u="sng" dirty="0" smtClean="0">
                <a:solidFill>
                  <a:srgbClr val="2A00FF"/>
                </a:solidFill>
                <a:latin typeface="Monaco"/>
              </a:rPr>
              <a:t>/</a:t>
            </a:r>
            <a:r>
              <a:rPr lang="en-US" sz="1400" u="sng" dirty="0" err="1" smtClean="0">
                <a:solidFill>
                  <a:srgbClr val="2A00FF"/>
                </a:solidFill>
                <a:latin typeface="Monaco"/>
              </a:rPr>
              <a:t>ws</a:t>
            </a:r>
            <a:r>
              <a:rPr lang="en-US" sz="1400" u="sng" dirty="0" smtClean="0">
                <a:solidFill>
                  <a:srgbClr val="2A00FF"/>
                </a:solidFill>
                <a:latin typeface="Monaco"/>
              </a:rPr>
              <a:t>/tweets/all"</a:t>
            </a:r>
            <a:r>
              <a:rPr lang="en-US" sz="1400" u="sng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u="sng" dirty="0" err="1" smtClean="0">
                <a:solidFill>
                  <a:srgbClr val="5E5EFF"/>
                </a:solidFill>
                <a:latin typeface="Monaco"/>
              </a:rPr>
              <a:t>wsClient</a:t>
            </a:r>
            <a:r>
              <a:rPr lang="en-US" sz="1400" u="sng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400" u="sng" dirty="0" err="1" smtClean="0">
                <a:solidFill>
                  <a:srgbClr val="4C4C4C"/>
                </a:solidFill>
                <a:latin typeface="Monaco"/>
              </a:rPr>
              <a:t>flow</a:t>
            </a:r>
            <a:r>
              <a:rPr lang="en-US" sz="1400" u="sng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400" u="sng" dirty="0" smtClean="0">
                <a:solidFill>
                  <a:srgbClr val="4C4C4C"/>
                </a:solidFill>
                <a:latin typeface="Monaco"/>
              </a:rPr>
              <a:t>~&gt;</a:t>
            </a:r>
            <a:r>
              <a:rPr lang="en-US" sz="14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u="sng" dirty="0" err="1" smtClean="0">
                <a:solidFill>
                  <a:srgbClr val="329399"/>
                </a:solidFill>
                <a:latin typeface="Monaco"/>
              </a:rPr>
              <a:t>Main</a:t>
            </a:r>
            <a:r>
              <a:rPr lang="en-US" sz="1400" u="sng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400" u="sng" dirty="0" err="1" smtClean="0">
                <a:solidFill>
                  <a:srgbClr val="4C4C4C"/>
                </a:solidFill>
                <a:latin typeface="Monaco"/>
              </a:rPr>
              <a:t>mainFlow</a:t>
            </a:r>
            <a:r>
              <a:rPr lang="en-US" sz="14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u="sng" dirty="0" smtClean="0">
                <a:solidFill>
                  <a:srgbClr val="4C4C4C"/>
                </a:solidFill>
                <a:latin typeface="Monaco"/>
              </a:rPr>
              <a:t>~&gt;</a:t>
            </a:r>
          </a:p>
          <a:p>
            <a:pPr marL="0" indent="0">
              <a:buNone/>
            </a:pPr>
            <a:r>
              <a:rPr lang="it-IT" sz="14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it-IT" sz="1400" dirty="0" err="1" smtClean="0">
                <a:solidFill>
                  <a:srgbClr val="4C4C4C"/>
                </a:solidFill>
                <a:latin typeface="Monaco"/>
              </a:rPr>
              <a:t>check</a:t>
            </a:r>
            <a:r>
              <a:rPr lang="it-IT" sz="1400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it-IT" sz="14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it-IT" sz="1400" u="sng" dirty="0" err="1" smtClean="0">
                <a:solidFill>
                  <a:srgbClr val="4C4C4C"/>
                </a:solidFill>
                <a:latin typeface="Monaco"/>
              </a:rPr>
              <a:t>isWebSocketUpgrade</a:t>
            </a:r>
            <a:r>
              <a:rPr lang="it-IT" sz="14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it-IT" sz="1400" u="sng" dirty="0" err="1" smtClean="0">
                <a:solidFill>
                  <a:srgbClr val="4C4C4C"/>
                </a:solidFill>
                <a:latin typeface="Monaco"/>
              </a:rPr>
              <a:t>shouldEqual</a:t>
            </a:r>
            <a:r>
              <a:rPr lang="it-IT" sz="1400" u="sng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it-IT" sz="1400" b="1" u="sng" dirty="0" err="1" smtClean="0">
                <a:solidFill>
                  <a:srgbClr val="7F0055"/>
                </a:solidFill>
                <a:latin typeface="Monaco"/>
              </a:rPr>
              <a:t>true</a:t>
            </a:r>
            <a:endParaRPr lang="it-IT" sz="1400" b="1" u="sng" dirty="0" smtClean="0">
              <a:solidFill>
                <a:srgbClr val="7F0055"/>
              </a:solidFill>
              <a:latin typeface="Monaco"/>
            </a:endParaRPr>
          </a:p>
          <a:p>
            <a:endParaRPr lang="it-IT" sz="1400" dirty="0" smtClean="0">
              <a:latin typeface="Monaco"/>
            </a:endParaRPr>
          </a:p>
          <a:p>
            <a:pPr marL="0" indent="0">
              <a:buNone/>
            </a:pPr>
            <a:r>
              <a:rPr lang="it-IT" sz="14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it-IT" sz="1400" u="sng" dirty="0" err="1" smtClean="0">
                <a:solidFill>
                  <a:srgbClr val="0000C0"/>
                </a:solidFill>
                <a:latin typeface="Monaco"/>
              </a:rPr>
              <a:t>tweetActorManager</a:t>
            </a:r>
            <a:r>
              <a:rPr lang="it-IT" sz="1400" u="sng" dirty="0" smtClean="0">
                <a:solidFill>
                  <a:srgbClr val="000000"/>
                </a:solidFill>
                <a:latin typeface="Monaco"/>
              </a:rPr>
              <a:t> ! </a:t>
            </a:r>
            <a:r>
              <a:rPr lang="it-IT" sz="1400" b="1" u="sng" dirty="0" err="1" smtClean="0">
                <a:solidFill>
                  <a:srgbClr val="A22E00"/>
                </a:solidFill>
                <a:latin typeface="Monaco"/>
              </a:rPr>
              <a:t>Tweet</a:t>
            </a:r>
            <a:r>
              <a:rPr lang="it-IT" sz="1400" b="1" u="sng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it-IT" sz="1400" b="1" u="sng" dirty="0" smtClean="0">
                <a:solidFill>
                  <a:srgbClr val="A22E00"/>
                </a:solidFill>
                <a:latin typeface="Monaco"/>
              </a:rPr>
              <a:t>User</a:t>
            </a:r>
            <a:r>
              <a:rPr lang="it-IT" sz="1400" b="1" u="sng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it-IT" sz="1400" b="1" u="sng" dirty="0" smtClean="0">
                <a:solidFill>
                  <a:srgbClr val="2A00FF"/>
                </a:solidFill>
                <a:latin typeface="Monaco"/>
              </a:rPr>
              <a:t>"test"</a:t>
            </a:r>
            <a:r>
              <a:rPr lang="it-IT" sz="1400" b="1" u="sng" dirty="0" smtClean="0">
                <a:solidFill>
                  <a:srgbClr val="000000"/>
                </a:solidFill>
                <a:latin typeface="Monaco"/>
              </a:rPr>
              <a:t>), </a:t>
            </a:r>
            <a:r>
              <a:rPr lang="it-IT" sz="1400" b="1" u="sng" dirty="0" smtClean="0">
                <a:solidFill>
                  <a:srgbClr val="2A00FF"/>
                </a:solidFill>
                <a:latin typeface="Monaco"/>
              </a:rPr>
              <a:t>"Hello World!"</a:t>
            </a:r>
            <a:r>
              <a:rPr lang="it-IT" sz="1400" b="1" u="sng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it-IT" sz="14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it-IT" sz="1400" dirty="0" err="1" smtClean="0">
                <a:solidFill>
                  <a:srgbClr val="5E5EFF"/>
                </a:solidFill>
                <a:latin typeface="Monaco"/>
              </a:rPr>
              <a:t>wsClient</a:t>
            </a:r>
            <a:r>
              <a:rPr lang="it-IT" sz="1400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it-IT" sz="1400" dirty="0" err="1" smtClean="0">
                <a:solidFill>
                  <a:srgbClr val="4C4C4C"/>
                </a:solidFill>
                <a:latin typeface="Monaco"/>
              </a:rPr>
              <a:t>expectMessage</a:t>
            </a:r>
            <a:r>
              <a:rPr lang="it-IT" sz="14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it-IT" sz="1400" dirty="0" smtClean="0">
                <a:solidFill>
                  <a:srgbClr val="2A00FF"/>
                </a:solidFill>
                <a:latin typeface="Monaco"/>
              </a:rPr>
              <a:t>"""{"</a:t>
            </a:r>
            <a:r>
              <a:rPr lang="it-IT" sz="1400" dirty="0" err="1" smtClean="0">
                <a:solidFill>
                  <a:srgbClr val="2A00FF"/>
                </a:solidFill>
                <a:latin typeface="Monaco"/>
              </a:rPr>
              <a:t>user</a:t>
            </a:r>
            <a:r>
              <a:rPr lang="it-IT" sz="1400" dirty="0" smtClean="0">
                <a:solidFill>
                  <a:srgbClr val="2A00FF"/>
                </a:solidFill>
                <a:latin typeface="Monaco"/>
              </a:rPr>
              <a:t>":{"</a:t>
            </a:r>
            <a:r>
              <a:rPr lang="it-IT" sz="1400" dirty="0" err="1" smtClean="0">
                <a:solidFill>
                  <a:srgbClr val="2A00FF"/>
                </a:solidFill>
                <a:latin typeface="Monaco"/>
              </a:rPr>
              <a:t>name</a:t>
            </a:r>
            <a:r>
              <a:rPr lang="it-IT" sz="1400" dirty="0" smtClean="0">
                <a:solidFill>
                  <a:srgbClr val="2A00FF"/>
                </a:solidFill>
                <a:latin typeface="Monaco"/>
              </a:rPr>
              <a:t>":"test"},"</a:t>
            </a:r>
            <a:r>
              <a:rPr lang="it-IT" sz="1400" dirty="0" err="1" smtClean="0">
                <a:solidFill>
                  <a:srgbClr val="2A00FF"/>
                </a:solidFill>
                <a:latin typeface="Monaco"/>
              </a:rPr>
              <a:t>text":"Hello</a:t>
            </a:r>
            <a:r>
              <a:rPr lang="it-IT" sz="1400" dirty="0" smtClean="0">
                <a:solidFill>
                  <a:srgbClr val="2A00FF"/>
                </a:solidFill>
                <a:latin typeface="Monaco"/>
              </a:rPr>
              <a:t> World!"}"""</a:t>
            </a:r>
            <a:r>
              <a:rPr lang="it-IT" sz="1400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it-IT" sz="1400" dirty="0" smtClean="0">
                <a:solidFill>
                  <a:srgbClr val="000000"/>
                </a:solidFill>
                <a:latin typeface="Monaco"/>
              </a:rPr>
              <a:t>      }</a:t>
            </a:r>
          </a:p>
          <a:p>
            <a:pPr marL="0" indent="0">
              <a:buNone/>
            </a:pPr>
            <a:r>
              <a:rPr lang="it-IT" sz="1400" dirty="0" smtClean="0">
                <a:solidFill>
                  <a:srgbClr val="000000"/>
                </a:solidFill>
                <a:latin typeface="Monaco"/>
              </a:rPr>
              <a:t>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752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3" y="567379"/>
            <a:ext cx="8696068" cy="57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9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Clone </a:t>
            </a:r>
            <a:r>
              <a:rPr lang="en-US" sz="2400" dirty="0" smtClean="0">
                <a:hlinkClick r:id="rId2"/>
              </a:rPr>
              <a:t>https://github.com/J-Technologies/akka-http-websocket-activator-template.git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Added the template to Activator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hlinkClick r:id="rId3"/>
              </a:rPr>
              <a:t>https://www.lightbend.com/activator/download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Follow the tutorial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Bonus: Look at the Low level API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hlinkClick r:id="rId4"/>
              </a:rPr>
              <a:t>http://doc.akka.io/docs/akka-stream-and-http-experimental/2.0.3/scala/http/low-level-server-side-api.html</a:t>
            </a: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Redo exercise-one in the low level API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Note: You might find some actors already. If you don’t understand them immediately, no worries; we will explain them tomorrow!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9713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spray</a:t>
            </a:r>
            <a:r>
              <a:rPr lang="en-US" dirty="0"/>
              <a:t> is an open-source toolkit for building </a:t>
            </a:r>
            <a:r>
              <a:rPr lang="en-US" b="1" dirty="0"/>
              <a:t>REST</a:t>
            </a:r>
            <a:r>
              <a:rPr lang="en-US" dirty="0"/>
              <a:t>/</a:t>
            </a:r>
            <a:r>
              <a:rPr lang="en-US" b="1" dirty="0"/>
              <a:t>HTTP</a:t>
            </a:r>
            <a:r>
              <a:rPr lang="en-US" dirty="0"/>
              <a:t>-based integration layers on top of </a:t>
            </a:r>
            <a:r>
              <a:rPr lang="en-US" b="1" dirty="0"/>
              <a:t>Scala</a:t>
            </a:r>
            <a:r>
              <a:rPr lang="en-US" dirty="0"/>
              <a:t> and </a:t>
            </a:r>
            <a:r>
              <a:rPr lang="en-US" b="1" dirty="0"/>
              <a:t>Akka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Being </a:t>
            </a:r>
            <a:r>
              <a:rPr lang="en-US" dirty="0"/>
              <a:t>asynchronous, actor-based, fast, lightweight, modular and testable it's a great way to connect your </a:t>
            </a:r>
            <a:r>
              <a:rPr lang="en-US" b="1" dirty="0"/>
              <a:t>Scala</a:t>
            </a:r>
            <a:r>
              <a:rPr lang="en-US" dirty="0"/>
              <a:t> applications to the world.</a:t>
            </a:r>
          </a:p>
        </p:txBody>
      </p:sp>
    </p:spTree>
    <p:extLst>
      <p:ext uri="{BB962C8B-B14F-4D97-AF65-F5344CB8AC3E}">
        <p14:creationId xmlns:p14="http://schemas.microsoft.com/office/powerpoint/2010/main" val="1745565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Did you notice </a:t>
            </a:r>
            <a:r>
              <a:rPr lang="en-US" sz="2800" dirty="0" err="1" smtClean="0"/>
              <a:t>akka</a:t>
            </a:r>
            <a:r>
              <a:rPr lang="en-US" sz="2800" dirty="0" smtClean="0"/>
              <a:t>-http almost always find the correct http status en response type?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Akka</a:t>
            </a:r>
            <a:r>
              <a:rPr lang="en-US" sz="2800" dirty="0" smtClean="0"/>
              <a:t>-http does not force a single way to do things, you can choose from a lot of patterns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The testing DSL is very cool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Any comments?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354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Elegant, high-performance HTTP for your </a:t>
            </a:r>
            <a:r>
              <a:rPr lang="en-US" b="1" dirty="0" err="1"/>
              <a:t>Akka</a:t>
            </a:r>
            <a:r>
              <a:rPr lang="en-US" b="1" dirty="0"/>
              <a:t> </a:t>
            </a:r>
            <a:r>
              <a:rPr lang="en-US" b="1" dirty="0" smtClean="0"/>
              <a:t>Actors</a:t>
            </a:r>
          </a:p>
          <a:p>
            <a:r>
              <a:rPr lang="en-US" b="1" dirty="0" smtClean="0"/>
              <a:t>Fast</a:t>
            </a:r>
            <a:r>
              <a:rPr lang="en-US" b="1" dirty="0"/>
              <a:t>, lightweight HTTP </a:t>
            </a:r>
            <a:r>
              <a:rPr lang="en-US" b="1" dirty="0" smtClean="0"/>
              <a:t>Server</a:t>
            </a:r>
          </a:p>
          <a:p>
            <a:r>
              <a:rPr lang="en-US" b="1" dirty="0"/>
              <a:t>Elegant DSL for API </a:t>
            </a:r>
            <a:r>
              <a:rPr lang="en-US" b="1" dirty="0" smtClean="0"/>
              <a:t>Construction</a:t>
            </a:r>
          </a:p>
          <a:p>
            <a:r>
              <a:rPr lang="en-US" b="1" dirty="0"/>
              <a:t>Support for Servlet 3.0 </a:t>
            </a:r>
            <a:r>
              <a:rPr lang="en-US" b="1" dirty="0" smtClean="0"/>
              <a:t>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3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-HTTP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384"/>
            <a:ext cx="8229600" cy="4525963"/>
          </a:xfrm>
        </p:spPr>
        <p:txBody>
          <a:bodyPr/>
          <a:lstStyle/>
          <a:p>
            <a:r>
              <a:rPr lang="en-US" dirty="0" smtClean="0"/>
              <a:t>Acquired by </a:t>
            </a:r>
            <a:r>
              <a:rPr lang="en-US" dirty="0" err="1" smtClean="0"/>
              <a:t>Lightbend</a:t>
            </a:r>
            <a:endParaRPr lang="en-US" dirty="0" smtClean="0"/>
          </a:p>
          <a:p>
            <a:r>
              <a:rPr lang="en-US" dirty="0" smtClean="0"/>
              <a:t>‘Spray 2.0’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33" y="2698899"/>
            <a:ext cx="6589861" cy="30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Akka</a:t>
            </a:r>
            <a:r>
              <a:rPr lang="en-US" b="1" dirty="0"/>
              <a:t> HTTP</a:t>
            </a:r>
          </a:p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dirty="0" err="1"/>
              <a:t>Akka</a:t>
            </a:r>
            <a:r>
              <a:rPr lang="en-US" sz="2800" dirty="0"/>
              <a:t> HTTP modules implement a full server- and client-side HTTP stack on top of </a:t>
            </a:r>
            <a:r>
              <a:rPr lang="en-US" sz="2800" dirty="0" err="1"/>
              <a:t>akka</a:t>
            </a:r>
            <a:r>
              <a:rPr lang="en-US" sz="2800" dirty="0"/>
              <a:t>-actor and </a:t>
            </a:r>
            <a:r>
              <a:rPr lang="en-US" sz="2800" dirty="0" err="1"/>
              <a:t>akka</a:t>
            </a:r>
            <a:r>
              <a:rPr lang="en-US" sz="2800" dirty="0"/>
              <a:t>-stream. It's not a web-framework but rather a more general toolkit for providing and consuming HTTP-based services. While interaction with a browser is of course also in scope it is not the primary focus of </a:t>
            </a:r>
            <a:r>
              <a:rPr lang="en-US" sz="2800" dirty="0" err="1"/>
              <a:t>Akka</a:t>
            </a:r>
            <a:r>
              <a:rPr lang="en-US" sz="2800" dirty="0"/>
              <a:t> HTTP.</a:t>
            </a:r>
          </a:p>
        </p:txBody>
      </p:sp>
    </p:spTree>
    <p:extLst>
      <p:ext uri="{BB962C8B-B14F-4D97-AF65-F5344CB8AC3E}">
        <p14:creationId xmlns:p14="http://schemas.microsoft.com/office/powerpoint/2010/main" val="271541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Akka</a:t>
            </a:r>
            <a:r>
              <a:rPr lang="en-US" sz="3200" dirty="0"/>
              <a:t> HTTP is structured into several </a:t>
            </a:r>
            <a:r>
              <a:rPr lang="en-US" sz="3200" dirty="0" smtClean="0"/>
              <a:t>modules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/>
              <a:t>akka</a:t>
            </a:r>
            <a:r>
              <a:rPr lang="en-US" b="1" dirty="0"/>
              <a:t>-http-core</a:t>
            </a:r>
          </a:p>
          <a:p>
            <a:pPr marL="0" indent="0">
              <a:buNone/>
            </a:pPr>
            <a:r>
              <a:rPr lang="en-US" sz="2900" dirty="0"/>
              <a:t>A complete, mostly low-level, server- and client-side implementation of HTTP (incl. </a:t>
            </a:r>
            <a:r>
              <a:rPr lang="en-US" sz="2900" dirty="0" err="1"/>
              <a:t>WebSockets</a:t>
            </a:r>
            <a:r>
              <a:rPr lang="en-US" sz="2900" dirty="0"/>
              <a:t>)</a:t>
            </a:r>
          </a:p>
          <a:p>
            <a:r>
              <a:rPr lang="en-US" b="1" dirty="0" err="1"/>
              <a:t>akka</a:t>
            </a:r>
            <a:r>
              <a:rPr lang="en-US" b="1" dirty="0"/>
              <a:t>-http</a:t>
            </a:r>
          </a:p>
          <a:p>
            <a:pPr marL="0" indent="0">
              <a:buNone/>
            </a:pPr>
            <a:r>
              <a:rPr lang="en-US" sz="2900" dirty="0"/>
              <a:t>Higher-level functionality, like (un)</a:t>
            </a:r>
            <a:r>
              <a:rPr lang="en-US" sz="2900" dirty="0" err="1"/>
              <a:t>marshalling</a:t>
            </a:r>
            <a:r>
              <a:rPr lang="en-US" sz="2900" dirty="0"/>
              <a:t>, (de)compression as well as a powerful DSL for defining HTTP-based APIs on the server-side</a:t>
            </a:r>
          </a:p>
          <a:p>
            <a:r>
              <a:rPr lang="en-US" b="1" dirty="0" err="1"/>
              <a:t>akka</a:t>
            </a:r>
            <a:r>
              <a:rPr lang="en-US" b="1" dirty="0"/>
              <a:t>-http-</a:t>
            </a:r>
            <a:r>
              <a:rPr lang="en-US" b="1" dirty="0" err="1"/>
              <a:t>testkit</a:t>
            </a:r>
            <a:endParaRPr lang="en-US" b="1" dirty="0"/>
          </a:p>
          <a:p>
            <a:pPr marL="0" indent="0">
              <a:buNone/>
            </a:pPr>
            <a:r>
              <a:rPr lang="en-US" sz="2600" dirty="0" smtClean="0"/>
              <a:t>A </a:t>
            </a:r>
            <a:r>
              <a:rPr lang="en-US" sz="2600" dirty="0"/>
              <a:t>test harness and set of utilities for verifying server-side service implementations</a:t>
            </a:r>
          </a:p>
          <a:p>
            <a:r>
              <a:rPr lang="en-US" b="1" dirty="0" err="1"/>
              <a:t>akka</a:t>
            </a:r>
            <a:r>
              <a:rPr lang="en-US" b="1" dirty="0"/>
              <a:t>-http-spray-</a:t>
            </a:r>
            <a:r>
              <a:rPr lang="en-US" b="1" dirty="0" err="1"/>
              <a:t>json</a:t>
            </a:r>
            <a:endParaRPr lang="en-US" b="1" dirty="0"/>
          </a:p>
          <a:p>
            <a:pPr marL="0" indent="0">
              <a:buNone/>
            </a:pPr>
            <a:r>
              <a:rPr lang="en-US" sz="2600" dirty="0"/>
              <a:t>Predefined glue-code for (de)serializing custom types from/to JSON with </a:t>
            </a:r>
            <a:r>
              <a:rPr lang="en-US" sz="2600" dirty="0">
                <a:hlinkClick r:id="rId2"/>
              </a:rPr>
              <a:t>spray-json</a:t>
            </a:r>
          </a:p>
          <a:p>
            <a:r>
              <a:rPr lang="en-US" b="1" strike="sngStrike" dirty="0" err="1"/>
              <a:t>akka</a:t>
            </a:r>
            <a:r>
              <a:rPr lang="en-US" b="1" strike="sngStrike" dirty="0"/>
              <a:t>-http-xml</a:t>
            </a:r>
          </a:p>
          <a:p>
            <a:pPr marL="0" indent="0">
              <a:buNone/>
            </a:pPr>
            <a:r>
              <a:rPr lang="en-US" sz="2600" strike="sngStrike" dirty="0"/>
              <a:t>Predefined glue-code for (de)serializing custom types from/to XML with </a:t>
            </a:r>
            <a:r>
              <a:rPr lang="en-US" sz="2600" strike="sngStrike" dirty="0">
                <a:hlinkClick r:id="rId3"/>
              </a:rPr>
              <a:t>scala-xml</a:t>
            </a:r>
            <a:endParaRPr lang="en-US" sz="2600" strike="sngStrike" dirty="0"/>
          </a:p>
        </p:txBody>
      </p:sp>
    </p:spTree>
    <p:extLst>
      <p:ext uri="{BB962C8B-B14F-4D97-AF65-F5344CB8AC3E}">
        <p14:creationId xmlns:p14="http://schemas.microsoft.com/office/powerpoint/2010/main" val="43299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5534</TotalTime>
  <Words>1989</Words>
  <Application>Microsoft Macintosh PowerPoint</Application>
  <PresentationFormat>On-screen Show (4:3)</PresentationFormat>
  <Paragraphs>347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Akka HTTP course</vt:lpstr>
      <vt:lpstr>Schedule</vt:lpstr>
      <vt:lpstr>Akka HTTP course</vt:lpstr>
      <vt:lpstr>History</vt:lpstr>
      <vt:lpstr>Spray</vt:lpstr>
      <vt:lpstr>Spray</vt:lpstr>
      <vt:lpstr>Akka-HTTP</vt:lpstr>
      <vt:lpstr>REST</vt:lpstr>
      <vt:lpstr>Akka HTTP is structured into several modules</vt:lpstr>
      <vt:lpstr>Threading model</vt:lpstr>
      <vt:lpstr>PowerPoint Presentation</vt:lpstr>
      <vt:lpstr>Getting started</vt:lpstr>
      <vt:lpstr>Getting started</vt:lpstr>
      <vt:lpstr>Getting started</vt:lpstr>
      <vt:lpstr>Complex request</vt:lpstr>
      <vt:lpstr>Getting started</vt:lpstr>
      <vt:lpstr>Main</vt:lpstr>
      <vt:lpstr>DSL / Directives</vt:lpstr>
      <vt:lpstr>PowerPoint Presentation</vt:lpstr>
      <vt:lpstr>Exercise one</vt:lpstr>
      <vt:lpstr>Akka HTTP course</vt:lpstr>
      <vt:lpstr>Composing Routes</vt:lpstr>
      <vt:lpstr>Sub-Optimal</vt:lpstr>
      <vt:lpstr>Better!</vt:lpstr>
      <vt:lpstr>PowerPoint Presentation</vt:lpstr>
      <vt:lpstr>Easy Future’s</vt:lpstr>
      <vt:lpstr>Async</vt:lpstr>
      <vt:lpstr>Complete with a Future[Reponse]</vt:lpstr>
      <vt:lpstr>JSON support</vt:lpstr>
      <vt:lpstr>JSON support</vt:lpstr>
      <vt:lpstr>Circuit breaker Pattern</vt:lpstr>
      <vt:lpstr>Circuit breaker</vt:lpstr>
      <vt:lpstr>Error Handling</vt:lpstr>
      <vt:lpstr>PowerPoint Presentation</vt:lpstr>
      <vt:lpstr>Exercise two</vt:lpstr>
      <vt:lpstr>Akka HTTP course</vt:lpstr>
      <vt:lpstr>Reactive Streams</vt:lpstr>
      <vt:lpstr>In a picture</vt:lpstr>
      <vt:lpstr>Running a Stream</vt:lpstr>
      <vt:lpstr>Async</vt:lpstr>
      <vt:lpstr>Websockets</vt:lpstr>
      <vt:lpstr>Websockets</vt:lpstr>
      <vt:lpstr>Websockets</vt:lpstr>
      <vt:lpstr>Testing</vt:lpstr>
      <vt:lpstr>Check REST status code</vt:lpstr>
      <vt:lpstr>Check result entity</vt:lpstr>
      <vt:lpstr>Check WebSocket responses</vt:lpstr>
      <vt:lpstr>PowerPoint Presentation</vt:lpstr>
      <vt:lpstr>Exercise three</vt:lpstr>
      <vt:lpstr>Wrap Up</vt:lpstr>
    </vt:vector>
  </TitlesOfParts>
  <Company>Ordina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Akka Http course</dc:title>
  <dc:creator>Pim Verkerk</dc:creator>
  <cp:lastModifiedBy>Pim Verkerk</cp:lastModifiedBy>
  <cp:revision>101</cp:revision>
  <dcterms:created xsi:type="dcterms:W3CDTF">2016-03-07T13:58:16Z</dcterms:created>
  <dcterms:modified xsi:type="dcterms:W3CDTF">2016-03-11T10:13:06Z</dcterms:modified>
</cp:coreProperties>
</file>