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6" r:id="rId3"/>
    <p:sldId id="268" r:id="rId4"/>
    <p:sldId id="265" r:id="rId5"/>
    <p:sldId id="275" r:id="rId6"/>
    <p:sldId id="269" r:id="rId7"/>
    <p:sldId id="264" r:id="rId8"/>
    <p:sldId id="267" r:id="rId9"/>
    <p:sldId id="276" r:id="rId10"/>
    <p:sldId id="273" r:id="rId11"/>
    <p:sldId id="262" r:id="rId12"/>
    <p:sldId id="270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9" d="100"/>
          <a:sy n="99" d="100"/>
        </p:scale>
        <p:origin x="-197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795EF-5B0E-44C9-AEFB-1665241D6892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38F6A-879D-436E-9D9C-41D0FB907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38F6A-879D-436E-9D9C-41D0FB9073D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38F6A-879D-436E-9D9C-41D0FB9073D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0476584/android-volley-strange-error-with-http-code-401-java-io-ioexception-no-authe" TargetMode="External"/><Relationship Id="rId2" Type="http://schemas.openxmlformats.org/officeDocument/2006/relationships/hyperlink" Target="http://blog.csdn.net/kufeiyun/article/details/4464614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RGogoing/p/4868291.html" TargetMode="External"/><Relationship Id="rId2" Type="http://schemas.openxmlformats.org/officeDocument/2006/relationships/hyperlink" Target="http://www.cnblogs.com/zyw-205520/p/495035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14480" y="1214422"/>
            <a:ext cx="68580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Volley</a:t>
            </a:r>
            <a:r>
              <a:rPr lang="zh-CN" altLang="en-US" b="1" dirty="0" smtClean="0"/>
              <a:t>到底有哪些特点呢？</a:t>
            </a:r>
            <a:endParaRPr lang="zh-CN" altLang="en-US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自动调度网络请求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多个并发的网络连接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通过使用标准的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缓存机制保持磁盘和内存响应的一致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支持请求优先级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支持取消请求的强大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，可以取消单个请求或多个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易于定制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健壮性：便于正确的更新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和获取数据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包含调试和追踪工具</a:t>
            </a:r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en-US" altLang="zh-CN" b="1" dirty="0" smtClean="0"/>
              <a:t>Volley</a:t>
            </a:r>
            <a:r>
              <a:rPr lang="zh-CN" altLang="en-US" b="1" dirty="0" smtClean="0"/>
              <a:t>优点</a:t>
            </a:r>
            <a:r>
              <a:rPr lang="en-US" altLang="zh-CN" b="1" dirty="0" smtClean="0"/>
              <a:t>:</a:t>
            </a:r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利用标记取消请求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结构清晰，面向接口开发，容易扩展</a:t>
            </a:r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网络请求线程</a:t>
            </a:r>
            <a:r>
              <a:rPr lang="en-US" sz="1400" dirty="0" err="1" smtClean="0"/>
              <a:t>NetworkDispatcher</a:t>
            </a:r>
            <a:r>
              <a:rPr lang="zh-CN" altLang="en-US" sz="1400" dirty="0" smtClean="0"/>
              <a:t>默认开启了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个，可以优化，依据手机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数量</a:t>
            </a:r>
            <a:endParaRPr lang="en-US" altLang="zh-CN" sz="1400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Volley</a:t>
            </a:r>
            <a:r>
              <a:rPr lang="zh-CN" altLang="en-US" b="1" dirty="0" smtClean="0"/>
              <a:t>缺点</a:t>
            </a:r>
            <a:r>
              <a:rPr lang="en-US" altLang="zh-CN" b="1" dirty="0" smtClean="0"/>
              <a:t>:</a:t>
            </a:r>
          </a:p>
          <a:p>
            <a:r>
              <a:rPr lang="en-US" sz="1400" dirty="0" smtClean="0"/>
              <a:t>1.BasicNetwork :if (</a:t>
            </a:r>
            <a:r>
              <a:rPr lang="en-US" sz="1400" dirty="0" err="1" smtClean="0"/>
              <a:t>statusCode</a:t>
            </a:r>
            <a:r>
              <a:rPr lang="en-US" sz="1400" dirty="0" smtClean="0"/>
              <a:t> &lt; 200 || </a:t>
            </a:r>
            <a:r>
              <a:rPr lang="en-US" sz="1400" dirty="0" err="1" smtClean="0"/>
              <a:t>statusCode</a:t>
            </a:r>
            <a:r>
              <a:rPr lang="en-US" sz="1400" dirty="0" smtClean="0"/>
              <a:t> &gt; 299) </a:t>
            </a:r>
          </a:p>
          <a:p>
            <a:r>
              <a:rPr lang="zh-CN" altLang="en-US" sz="1400" dirty="0" smtClean="0"/>
              <a:t>添加了</a:t>
            </a:r>
            <a:r>
              <a:rPr lang="en-US" altLang="zh-CN" sz="1400" dirty="0" err="1" smtClean="0"/>
              <a:t>statusCode</a:t>
            </a:r>
            <a:r>
              <a:rPr lang="zh-CN" altLang="en-US" sz="1400" dirty="0" smtClean="0"/>
              <a:t>的判断，导致</a:t>
            </a:r>
            <a:r>
              <a:rPr lang="en-US" altLang="zh-CN" sz="1400" dirty="0" smtClean="0"/>
              <a:t>401</a:t>
            </a:r>
            <a:r>
              <a:rPr lang="zh-CN" altLang="en-US" sz="1400" dirty="0" smtClean="0"/>
              <a:t>等其他状态抛出</a:t>
            </a:r>
            <a:r>
              <a:rPr lang="en-US" sz="1400" dirty="0" err="1" smtClean="0"/>
              <a:t>IOException</a:t>
            </a:r>
            <a:endParaRPr lang="en-US" sz="1400" dirty="0" smtClean="0"/>
          </a:p>
          <a:p>
            <a:r>
              <a:rPr lang="zh-CN" altLang="en-US" sz="1400" dirty="0" smtClean="0"/>
              <a:t>解决方案 </a:t>
            </a:r>
            <a:r>
              <a:rPr lang="en-US" altLang="zh-CN" sz="1400" dirty="0" smtClean="0"/>
              <a:t>: </a:t>
            </a:r>
          </a:p>
          <a:p>
            <a:r>
              <a:rPr lang="en-US" sz="1400" dirty="0" smtClean="0">
                <a:hlinkClick r:id="rId2"/>
              </a:rPr>
              <a:t>http://blog.csdn.net/kufeiyun/article/details/44646145</a:t>
            </a:r>
            <a:endParaRPr lang="en-US" sz="1400" dirty="0" smtClean="0"/>
          </a:p>
          <a:p>
            <a:r>
              <a:rPr lang="en-US" altLang="zh-CN" sz="1400" dirty="0" smtClean="0">
                <a:hlinkClick r:id="rId3"/>
              </a:rPr>
              <a:t>http://stackoverflow.com/questions/30476584/android-volley-strange-error-with-http-code-401-java-io-ioexception-no-authe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图片加载性能一般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786314" y="2428868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HttpStack</a:t>
            </a:r>
            <a:endParaRPr lang="zh-CN" altLang="en-US" sz="1600" i="1" dirty="0"/>
          </a:p>
        </p:txBody>
      </p:sp>
      <p:sp>
        <p:nvSpPr>
          <p:cNvPr id="29" name="圆角矩形 28"/>
          <p:cNvSpPr/>
          <p:nvPr/>
        </p:nvSpPr>
        <p:spPr>
          <a:xfrm>
            <a:off x="4429124" y="3357562"/>
            <a:ext cx="114300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HurlStack</a:t>
            </a:r>
            <a:endParaRPr lang="zh-CN" altLang="en-US" sz="1200" i="1" dirty="0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964115" y="3107529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715008" y="3357562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HttpClientStack</a:t>
            </a:r>
            <a:endParaRPr lang="zh-CN" altLang="en-US" sz="1200" i="1" dirty="0"/>
          </a:p>
        </p:txBody>
      </p:sp>
      <p:cxnSp>
        <p:nvCxnSpPr>
          <p:cNvPr id="34" name="直接箭头连接符 33"/>
          <p:cNvCxnSpPr/>
          <p:nvPr/>
        </p:nvCxnSpPr>
        <p:spPr>
          <a:xfrm rot="16200000" flipH="1">
            <a:off x="5749933" y="3107530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72066" y="200024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网络请求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0232" y="4857760"/>
            <a:ext cx="507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HttpStack</a:t>
            </a:r>
            <a:r>
              <a:rPr lang="en-US" sz="1400" dirty="0" smtClean="0"/>
              <a:t>  </a:t>
            </a:r>
            <a:r>
              <a:rPr lang="zh-CN" altLang="en-US" sz="1400" dirty="0" smtClean="0"/>
              <a:t>用来构造一个网络请求对象</a:t>
            </a:r>
            <a:endParaRPr lang="en-US" altLang="zh-CN" sz="1400" dirty="0" smtClean="0"/>
          </a:p>
          <a:p>
            <a:r>
              <a:rPr lang="en-US" sz="1400" dirty="0" err="1" smtClean="0"/>
              <a:t>HurlStack</a:t>
            </a:r>
            <a:r>
              <a:rPr lang="zh-CN" altLang="en-US" sz="1400" i="1" dirty="0" smtClean="0"/>
              <a:t> </a:t>
            </a:r>
            <a:r>
              <a:rPr lang="en-US" sz="1400" dirty="0" err="1" smtClean="0"/>
              <a:t>HttpClientStack</a:t>
            </a:r>
            <a:endParaRPr lang="en-US" altLang="zh-CN" sz="1400" i="1" dirty="0" smtClean="0"/>
          </a:p>
          <a:p>
            <a:r>
              <a:rPr lang="en-US" sz="1400" dirty="0" err="1" smtClean="0"/>
              <a:t>HttpClientStack</a:t>
            </a:r>
            <a:r>
              <a:rPr lang="en-US" altLang="zh-CN" sz="1400" dirty="0" smtClean="0"/>
              <a:t> </a:t>
            </a:r>
            <a:r>
              <a:rPr lang="en-US" sz="1400" dirty="0" err="1" smtClean="0"/>
              <a:t>HttpClient</a:t>
            </a:r>
            <a:endParaRPr lang="en-US" altLang="zh-CN" sz="1400" dirty="0" smtClean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857628"/>
            <a:ext cx="933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HttpClient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3570" y="3857628"/>
            <a:ext cx="1634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HttpURLConnection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2143108" y="2428868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</a:t>
            </a:r>
            <a:endParaRPr lang="zh-CN" altLang="en-US" sz="1600" i="1" dirty="0"/>
          </a:p>
        </p:txBody>
      </p:sp>
      <p:sp>
        <p:nvSpPr>
          <p:cNvPr id="13" name="圆角矩形 12"/>
          <p:cNvSpPr/>
          <p:nvPr/>
        </p:nvSpPr>
        <p:spPr>
          <a:xfrm>
            <a:off x="2428860" y="3357562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BasicNetwork</a:t>
            </a:r>
            <a:endParaRPr lang="zh-CN" altLang="en-US" sz="1200" i="1" dirty="0"/>
          </a:p>
        </p:txBody>
      </p:sp>
      <p:cxnSp>
        <p:nvCxnSpPr>
          <p:cNvPr id="17" name="直接箭头连接符 16"/>
          <p:cNvCxnSpPr/>
          <p:nvPr/>
        </p:nvCxnSpPr>
        <p:spPr>
          <a:xfrm rot="16200000" flipH="1">
            <a:off x="2750331" y="3107530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5984" y="20716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网络访问封装</a:t>
            </a:r>
            <a:endParaRPr lang="zh-CN" altLang="en-US" sz="1600" dirty="0"/>
          </a:p>
        </p:txBody>
      </p:sp>
      <p:sp>
        <p:nvSpPr>
          <p:cNvPr id="19" name="右箭头 18"/>
          <p:cNvSpPr/>
          <p:nvPr/>
        </p:nvSpPr>
        <p:spPr>
          <a:xfrm>
            <a:off x="3929058" y="2500306"/>
            <a:ext cx="71438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929190" y="2500306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Request&lt;T&gt;</a:t>
            </a:r>
            <a:endParaRPr lang="zh-CN" altLang="en-US" sz="1600" i="1" dirty="0"/>
          </a:p>
        </p:txBody>
      </p:sp>
      <p:sp>
        <p:nvSpPr>
          <p:cNvPr id="41" name="圆角矩形 40"/>
          <p:cNvSpPr/>
          <p:nvPr/>
        </p:nvSpPr>
        <p:spPr>
          <a:xfrm>
            <a:off x="2000232" y="2500306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ResponseDelivery</a:t>
            </a:r>
            <a:endParaRPr lang="zh-CN" altLang="en-US" sz="1600" i="1" dirty="0"/>
          </a:p>
        </p:txBody>
      </p:sp>
      <p:sp>
        <p:nvSpPr>
          <p:cNvPr id="44" name="圆角矩形 43"/>
          <p:cNvSpPr/>
          <p:nvPr/>
        </p:nvSpPr>
        <p:spPr>
          <a:xfrm>
            <a:off x="2285984" y="3429000"/>
            <a:ext cx="142876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ExecutorDelivery</a:t>
            </a:r>
            <a:endParaRPr lang="zh-CN" altLang="en-US" sz="1200" i="1" dirty="0"/>
          </a:p>
        </p:txBody>
      </p:sp>
      <p:cxnSp>
        <p:nvCxnSpPr>
          <p:cNvPr id="45" name="直接箭头连接符 44"/>
          <p:cNvCxnSpPr/>
          <p:nvPr/>
        </p:nvCxnSpPr>
        <p:spPr>
          <a:xfrm rot="16200000" flipH="1">
            <a:off x="2750331" y="3178967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14546" y="214311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响应结果分发</a:t>
            </a:r>
            <a:endParaRPr lang="zh-CN" altLang="en-US" sz="1600" dirty="0"/>
          </a:p>
        </p:txBody>
      </p:sp>
      <p:sp>
        <p:nvSpPr>
          <p:cNvPr id="47" name="右箭头 46"/>
          <p:cNvSpPr/>
          <p:nvPr/>
        </p:nvSpPr>
        <p:spPr>
          <a:xfrm>
            <a:off x="4071934" y="2571744"/>
            <a:ext cx="71438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643306" y="2571744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</a:t>
            </a:r>
            <a:endParaRPr lang="zh-CN" altLang="en-US" sz="1600" i="1" dirty="0"/>
          </a:p>
        </p:txBody>
      </p:sp>
      <p:sp>
        <p:nvSpPr>
          <p:cNvPr id="29" name="圆角矩形 28"/>
          <p:cNvSpPr/>
          <p:nvPr/>
        </p:nvSpPr>
        <p:spPr>
          <a:xfrm>
            <a:off x="3143240" y="3500438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DiskBasedCache</a:t>
            </a:r>
            <a:endParaRPr lang="zh-CN" altLang="en-US" sz="1200" i="1" dirty="0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3821107" y="3250405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572000" y="3500438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NoCache</a:t>
            </a:r>
            <a:endParaRPr lang="zh-CN" altLang="en-US" sz="1200" i="1" dirty="0"/>
          </a:p>
        </p:txBody>
      </p:sp>
      <p:cxnSp>
        <p:nvCxnSpPr>
          <p:cNvPr id="34" name="直接箭头连接符 33"/>
          <p:cNvCxnSpPr/>
          <p:nvPr/>
        </p:nvCxnSpPr>
        <p:spPr>
          <a:xfrm rot="16200000" flipH="1">
            <a:off x="4606925" y="3250406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43372" y="2143116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缓存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8860" y="4786322"/>
            <a:ext cx="571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1.CacheDispatcher</a:t>
            </a:r>
            <a:r>
              <a:rPr lang="zh-CN" altLang="en-US" sz="1400" b="1" dirty="0" smtClean="0"/>
              <a:t>缓存请求调度</a:t>
            </a:r>
            <a:endParaRPr lang="zh-CN" altLang="en-US" sz="1400" dirty="0" smtClean="0"/>
          </a:p>
          <a:p>
            <a:r>
              <a:rPr lang="en-US" altLang="zh-CN" sz="1400" b="1" dirty="0" smtClean="0"/>
              <a:t>2.Cache</a:t>
            </a:r>
            <a:r>
              <a:rPr lang="zh-CN" altLang="en-US" sz="1400" b="1" dirty="0" smtClean="0"/>
              <a:t>缓存数据的保存</a:t>
            </a:r>
            <a:endParaRPr lang="zh-CN" altLang="en-US" sz="1400" dirty="0" smtClean="0"/>
          </a:p>
          <a:p>
            <a:r>
              <a:rPr lang="en-US" altLang="zh-CN" sz="1400" b="1" dirty="0" smtClean="0"/>
              <a:t>3.DiskBasedCache</a:t>
            </a:r>
            <a:r>
              <a:rPr lang="zh-CN" altLang="en-US" sz="1400" b="1" dirty="0" smtClean="0"/>
              <a:t>基于磁盘的缓存类实现方式</a:t>
            </a:r>
            <a:endParaRPr lang="zh-CN" altLang="en-US" sz="1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4348" y="3071810"/>
            <a:ext cx="800105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VolleyError</a:t>
            </a:r>
            <a:endParaRPr lang="zh-CN" altLang="en-US" sz="1600" i="1" dirty="0"/>
          </a:p>
        </p:txBody>
      </p:sp>
      <p:sp>
        <p:nvSpPr>
          <p:cNvPr id="5" name="圆角矩形 4"/>
          <p:cNvSpPr/>
          <p:nvPr/>
        </p:nvSpPr>
        <p:spPr>
          <a:xfrm>
            <a:off x="571472" y="4000504"/>
            <a:ext cx="114300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TimeoutError</a:t>
            </a:r>
            <a:endParaRPr lang="zh-CN" altLang="en-US" sz="1200" i="1" dirty="0"/>
          </a:p>
        </p:txBody>
      </p:sp>
      <p:sp>
        <p:nvSpPr>
          <p:cNvPr id="6" name="圆角矩形 5"/>
          <p:cNvSpPr/>
          <p:nvPr/>
        </p:nvSpPr>
        <p:spPr>
          <a:xfrm>
            <a:off x="1785918" y="400050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ParseError</a:t>
            </a:r>
            <a:endParaRPr lang="zh-CN" altLang="en-US" sz="1200" i="1" dirty="0"/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2107389" y="3750471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1178695" y="37504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643438" y="400050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RedirectError</a:t>
            </a:r>
            <a:endParaRPr lang="zh-CN" altLang="en-US" sz="1200" i="1" dirty="0"/>
          </a:p>
        </p:txBody>
      </p:sp>
      <p:sp>
        <p:nvSpPr>
          <p:cNvPr id="18" name="圆角矩形 17"/>
          <p:cNvSpPr/>
          <p:nvPr/>
        </p:nvSpPr>
        <p:spPr>
          <a:xfrm>
            <a:off x="3214678" y="4000504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AuthFailureError</a:t>
            </a:r>
            <a:endParaRPr lang="zh-CN" altLang="en-US" sz="1200" i="1" dirty="0"/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3536149" y="3750471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H="1">
            <a:off x="5036347" y="3750471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215074" y="478632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NoConnectionError</a:t>
            </a:r>
            <a:endParaRPr lang="zh-CN" altLang="en-US" sz="1200" i="1" dirty="0"/>
          </a:p>
        </p:txBody>
      </p:sp>
      <p:cxnSp>
        <p:nvCxnSpPr>
          <p:cNvPr id="25" name="直接箭头连接符 24"/>
          <p:cNvCxnSpPr/>
          <p:nvPr/>
        </p:nvCxnSpPr>
        <p:spPr>
          <a:xfrm rot="16200000" flipH="1">
            <a:off x="6643702" y="457200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857488" y="2214554"/>
            <a:ext cx="357190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Exception</a:t>
            </a:r>
            <a:endParaRPr lang="zh-CN" altLang="en-US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14810" y="178592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请求错误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rot="16200000" flipH="1">
            <a:off x="4393405" y="2821777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143636" y="4000505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NetworkError</a:t>
            </a:r>
            <a:endParaRPr lang="zh-CN" altLang="en-US" sz="1200" i="1" dirty="0"/>
          </a:p>
        </p:txBody>
      </p:sp>
      <p:cxnSp>
        <p:nvCxnSpPr>
          <p:cNvPr id="36" name="直接箭头连接符 35"/>
          <p:cNvCxnSpPr/>
          <p:nvPr/>
        </p:nvCxnSpPr>
        <p:spPr>
          <a:xfrm rot="16200000" flipH="1">
            <a:off x="6607983" y="3750471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572396" y="4000504"/>
            <a:ext cx="114300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ServerError</a:t>
            </a:r>
            <a:endParaRPr lang="zh-CN" altLang="en-US" sz="1200" i="1" dirty="0"/>
          </a:p>
        </p:txBody>
      </p:sp>
      <p:cxnSp>
        <p:nvCxnSpPr>
          <p:cNvPr id="48" name="直接箭头连接符 47"/>
          <p:cNvCxnSpPr/>
          <p:nvPr/>
        </p:nvCxnSpPr>
        <p:spPr>
          <a:xfrm rot="5400000">
            <a:off x="8179619" y="37504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0034" y="5072074"/>
            <a:ext cx="48577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200" dirty="0" err="1" smtClean="0"/>
              <a:t>AuthFailureError</a:t>
            </a:r>
            <a:r>
              <a:rPr lang="en-US" sz="1200" dirty="0" smtClean="0"/>
              <a:t> — </a:t>
            </a:r>
            <a:r>
              <a:rPr lang="zh-CN" altLang="en-US" sz="1200" dirty="0" smtClean="0"/>
              <a:t>基本的</a:t>
            </a:r>
            <a:r>
              <a:rPr lang="en-US" sz="1200" dirty="0" smtClean="0"/>
              <a:t>Http</a:t>
            </a:r>
            <a:r>
              <a:rPr lang="zh-CN" altLang="en-US" sz="1200" dirty="0" smtClean="0"/>
              <a:t>身份认证（授权）错误</a:t>
            </a:r>
            <a:r>
              <a:rPr lang="en-US" altLang="zh-CN" sz="1200" dirty="0" smtClean="0"/>
              <a:t>.</a:t>
            </a:r>
          </a:p>
          <a:p>
            <a:pPr latinLnBrk="1"/>
            <a:r>
              <a:rPr lang="en-US" sz="1200" dirty="0" err="1" smtClean="0"/>
              <a:t>RedirectError</a:t>
            </a:r>
            <a:r>
              <a:rPr lang="en-US" altLang="zh-CN" sz="1200" dirty="0" smtClean="0"/>
              <a:t>— </a:t>
            </a:r>
            <a:r>
              <a:rPr lang="zh-CN" altLang="en-US" sz="1200" dirty="0" smtClean="0"/>
              <a:t>重定向错误</a:t>
            </a:r>
            <a:endParaRPr lang="en-US" altLang="zh-CN" sz="1200" dirty="0" smtClean="0"/>
          </a:p>
          <a:p>
            <a:pPr latinLnBrk="1"/>
            <a:r>
              <a:rPr lang="en-US" sz="1200" dirty="0" err="1" smtClean="0"/>
              <a:t>NetworkError</a:t>
            </a:r>
            <a:r>
              <a:rPr lang="en-US" sz="1200" dirty="0" smtClean="0"/>
              <a:t> — </a:t>
            </a:r>
            <a:r>
              <a:rPr lang="zh-CN" altLang="en-US" sz="1200" dirty="0" smtClean="0"/>
              <a:t>网络错误</a:t>
            </a:r>
          </a:p>
          <a:p>
            <a:pPr latinLnBrk="1"/>
            <a:r>
              <a:rPr lang="en-US" sz="1200" dirty="0" err="1" smtClean="0"/>
              <a:t>NoConnectionError</a:t>
            </a:r>
            <a:r>
              <a:rPr lang="en-US" sz="1200" dirty="0" smtClean="0"/>
              <a:t> — </a:t>
            </a:r>
            <a:r>
              <a:rPr lang="zh-CN" altLang="en-US" sz="1200" dirty="0" smtClean="0"/>
              <a:t>网络连接错误</a:t>
            </a:r>
            <a:r>
              <a:rPr lang="en-US" altLang="zh-CN" sz="1200" dirty="0" smtClean="0"/>
              <a:t>.</a:t>
            </a:r>
          </a:p>
          <a:p>
            <a:pPr latinLnBrk="1"/>
            <a:r>
              <a:rPr lang="en-US" sz="1200" dirty="0" err="1" smtClean="0"/>
              <a:t>ParseError</a:t>
            </a:r>
            <a:r>
              <a:rPr lang="en-US" sz="1200" dirty="0" smtClean="0"/>
              <a:t> — </a:t>
            </a:r>
            <a:r>
              <a:rPr lang="zh-CN" altLang="en-US" sz="1200" dirty="0" smtClean="0"/>
              <a:t>数据解析错误</a:t>
            </a:r>
            <a:r>
              <a:rPr lang="en-US" altLang="zh-CN" sz="1200" dirty="0" smtClean="0"/>
              <a:t>.</a:t>
            </a:r>
          </a:p>
          <a:p>
            <a:pPr latinLnBrk="1"/>
            <a:r>
              <a:rPr lang="en-US" sz="1200" dirty="0" err="1" smtClean="0"/>
              <a:t>ServerError</a:t>
            </a:r>
            <a:r>
              <a:rPr lang="en-US" sz="1200" dirty="0" smtClean="0"/>
              <a:t> — </a:t>
            </a:r>
            <a:r>
              <a:rPr lang="zh-CN" altLang="en-US" sz="1200" dirty="0" smtClean="0"/>
              <a:t>服务端错误</a:t>
            </a:r>
            <a:r>
              <a:rPr lang="en-US" altLang="zh-CN" sz="1200" dirty="0" smtClean="0"/>
              <a:t>.</a:t>
            </a:r>
          </a:p>
          <a:p>
            <a:pPr latinLnBrk="1"/>
            <a:r>
              <a:rPr lang="en-US" sz="1200" dirty="0" err="1" smtClean="0"/>
              <a:t>TimeoutError</a:t>
            </a:r>
            <a:r>
              <a:rPr lang="en-US" sz="1200" dirty="0" smtClean="0"/>
              <a:t> — </a:t>
            </a:r>
            <a:r>
              <a:rPr lang="zh-CN" altLang="en-US" sz="1200" dirty="0" smtClean="0"/>
              <a:t>超时错误</a:t>
            </a:r>
            <a:r>
              <a:rPr lang="en-US" altLang="zh-CN" sz="1200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28728" y="1714488"/>
            <a:ext cx="70723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Volley</a:t>
            </a:r>
            <a:r>
              <a:rPr lang="zh-CN" altLang="en-US" b="1" dirty="0" smtClean="0"/>
              <a:t>参考资料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>
                <a:hlinkClick r:id="rId2"/>
              </a:rPr>
              <a:t>http://www.cnblogs.com/zyw-205520/p/4950357.html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http://www.cnblogs.com/RGogoing/p/4868291.html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疑问：</a:t>
            </a:r>
            <a:endParaRPr lang="en-US" altLang="zh-CN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为什么没有将</a:t>
            </a:r>
            <a:r>
              <a:rPr lang="en-US" sz="1400" dirty="0" err="1" smtClean="0"/>
              <a:t>HttpStack</a:t>
            </a:r>
            <a:r>
              <a:rPr lang="zh-CN" altLang="en-US" sz="1400" dirty="0" smtClean="0"/>
              <a:t>请求</a:t>
            </a:r>
            <a:r>
              <a:rPr lang="en-US" sz="1400" dirty="0" err="1" smtClean="0"/>
              <a:t>performRequest</a:t>
            </a:r>
            <a:r>
              <a:rPr lang="zh-CN" altLang="en-US" sz="1400" dirty="0" smtClean="0"/>
              <a:t>中</a:t>
            </a:r>
            <a:r>
              <a:rPr lang="en-US" sz="1400" dirty="0" err="1" smtClean="0"/>
              <a:t>additionalHeaders</a:t>
            </a:r>
            <a:r>
              <a:rPr lang="zh-CN" altLang="en-US" sz="1400" dirty="0" smtClean="0"/>
              <a:t>封装到</a:t>
            </a:r>
            <a:r>
              <a:rPr lang="en-US" sz="1400" dirty="0" smtClean="0"/>
              <a:t>Request</a:t>
            </a:r>
            <a:r>
              <a:rPr lang="zh-CN" altLang="en-US" sz="1400" dirty="0" smtClean="0"/>
              <a:t>中？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en-US" sz="1400" dirty="0" smtClean="0"/>
              <a:t> </a:t>
            </a:r>
            <a:r>
              <a:rPr lang="en-US" sz="1400" dirty="0" err="1" smtClean="0"/>
              <a:t>Method.DEPRECATED_GET_OR_POST</a:t>
            </a:r>
            <a:r>
              <a:rPr lang="zh-CN" altLang="en-US" sz="1400" dirty="0" smtClean="0"/>
              <a:t>是什么请求？</a:t>
            </a:r>
            <a:endParaRPr lang="en-US" altLang="zh-CN" sz="14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28728" y="1714488"/>
            <a:ext cx="7072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Volley</a:t>
            </a:r>
            <a:r>
              <a:rPr lang="zh-CN" altLang="en-US" b="1" dirty="0" smtClean="0"/>
              <a:t>参考资料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sz="1400" b="1" dirty="0" smtClean="0"/>
              <a:t>Request:  </a:t>
            </a:r>
            <a:r>
              <a:rPr lang="zh-CN" altLang="en-US" sz="1400" b="1" dirty="0" smtClean="0"/>
              <a:t>网络请求封装</a:t>
            </a:r>
            <a:endParaRPr lang="en-US" altLang="zh-CN" sz="1400" b="1" dirty="0" smtClean="0"/>
          </a:p>
          <a:p>
            <a:r>
              <a:rPr lang="en-US" sz="1400" b="1" dirty="0" smtClean="0"/>
              <a:t>Response</a:t>
            </a:r>
            <a:r>
              <a:rPr lang="zh-CN" altLang="en-US" sz="1400" b="1" dirty="0" smtClean="0"/>
              <a:t>：网络请求响应封装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sz="1400" b="1" dirty="0" err="1" smtClean="0"/>
              <a:t>RetryPolicy,DefaultRetryPolicy</a:t>
            </a:r>
            <a:r>
              <a:rPr lang="en-US" sz="1400" b="1" dirty="0" smtClean="0"/>
              <a:t>: </a:t>
            </a:r>
            <a:r>
              <a:rPr lang="zh-CN" altLang="en-US" sz="1400" b="1" dirty="0" smtClean="0"/>
              <a:t>请求重试策略源码解析</a:t>
            </a:r>
            <a:endParaRPr lang="zh-CN" altLang="en-US" sz="1400" dirty="0" smtClean="0"/>
          </a:p>
          <a:p>
            <a:r>
              <a:rPr lang="en-US" sz="1400" b="1" dirty="0" smtClean="0"/>
              <a:t>RequestQueue: </a:t>
            </a:r>
            <a:r>
              <a:rPr lang="zh-CN" altLang="en-US" sz="1400" b="1" dirty="0" smtClean="0"/>
              <a:t>请求队列源码解析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对所有的请求进行保存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然后通过自身的</a:t>
            </a:r>
            <a:r>
              <a:rPr lang="en-US" altLang="zh-CN" sz="1400" b="1" dirty="0" smtClean="0"/>
              <a:t>start()</a:t>
            </a:r>
            <a:r>
              <a:rPr lang="zh-CN" altLang="en-US" sz="1400" b="1" dirty="0" smtClean="0"/>
              <a:t>方法开启一个</a:t>
            </a:r>
            <a:r>
              <a:rPr lang="en-US" altLang="zh-CN" sz="1400" b="1" dirty="0" smtClean="0"/>
              <a:t>CacheDispatcher</a:t>
            </a:r>
            <a:r>
              <a:rPr lang="zh-CN" altLang="en-US" sz="1400" b="1" dirty="0" smtClean="0"/>
              <a:t>线程用于缓存调度，开启若干个</a:t>
            </a:r>
            <a:r>
              <a:rPr lang="en-US" altLang="zh-CN" sz="1400" b="1" dirty="0" err="1" smtClean="0"/>
              <a:t>NetWorkDispatcher</a:t>
            </a:r>
            <a:r>
              <a:rPr lang="zh-CN" altLang="en-US" sz="1400" b="1" dirty="0" smtClean="0"/>
              <a:t>线程用于网络调度</a:t>
            </a:r>
            <a:r>
              <a:rPr lang="en-US" altLang="zh-CN" sz="1400" b="1" dirty="0" smtClean="0"/>
              <a:t>;</a:t>
            </a:r>
            <a:r>
              <a:rPr lang="zh-CN" altLang="en-US" sz="1400" b="1" dirty="0" smtClean="0"/>
              <a:t>主要是对于多次重复的请求，可以使用一个缓存来进行保存，从而减少一些不必要的网络请求，如果一个请求在缓存中没存在过，那么我们再执行网络请求就可以了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sz="1400" b="1" dirty="0" smtClean="0"/>
              <a:t>CacheDispatcher</a:t>
            </a:r>
            <a:r>
              <a:rPr lang="zh-CN" altLang="en-US" sz="1400" b="1" dirty="0" smtClean="0"/>
              <a:t>缓存请求调度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Cache</a:t>
            </a:r>
            <a:r>
              <a:rPr lang="zh-CN" altLang="en-US" sz="1400" b="1" dirty="0" smtClean="0"/>
              <a:t>缓存数据的保存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DiskBasedCache</a:t>
            </a:r>
            <a:r>
              <a:rPr lang="zh-CN" altLang="en-US" sz="1400" b="1" dirty="0" smtClean="0"/>
              <a:t>基于磁盘的缓存类实现方式</a:t>
            </a:r>
            <a:endParaRPr lang="zh-CN" altLang="en-US" sz="1400" dirty="0" smtClean="0"/>
          </a:p>
          <a:p>
            <a:endParaRPr lang="zh-CN" altLang="en-US" sz="1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3" name="Picture 2" descr="C:\Users\Administrator\Desktop\desig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696" y="1214422"/>
            <a:ext cx="6078700" cy="55721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1026" name="Picture 2" descr="C:\Users\Administrator\Desktop\volle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8736"/>
            <a:ext cx="5716588" cy="39052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714480" y="5715016"/>
            <a:ext cx="6215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Reqeust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提供了</a:t>
            </a:r>
            <a:r>
              <a:rPr lang="en-US" sz="1400" b="1" dirty="0" err="1" smtClean="0"/>
              <a:t>HttpClient</a:t>
            </a:r>
            <a:r>
              <a:rPr lang="en-US" sz="1400" dirty="0" smtClean="0"/>
              <a:t> </a:t>
            </a:r>
            <a:r>
              <a:rPr lang="zh-CN" altLang="en-US" sz="1400" dirty="0" smtClean="0"/>
              <a:t>和 </a:t>
            </a:r>
            <a:r>
              <a:rPr lang="en-US" sz="1400" b="1" dirty="0" err="1" smtClean="0"/>
              <a:t>HttpUrlConnection</a:t>
            </a:r>
            <a:r>
              <a:rPr lang="zh-CN" altLang="en-US" sz="1400" dirty="0" smtClean="0"/>
              <a:t>两种方式用来处理网络操作</a:t>
            </a:r>
            <a:endParaRPr lang="en-US" altLang="zh-CN" sz="1400" dirty="0" smtClean="0"/>
          </a:p>
          <a:p>
            <a:r>
              <a:rPr lang="en-US" altLang="zh-CN" sz="1400" dirty="0" smtClean="0"/>
              <a:t>Cache:</a:t>
            </a:r>
            <a:r>
              <a:rPr lang="zh-CN" altLang="en-US" sz="1400" dirty="0" smtClean="0"/>
              <a:t>图像缓存和请求缓存</a:t>
            </a:r>
            <a:endParaRPr lang="en-US" altLang="zh-CN" sz="1400" dirty="0" smtClean="0"/>
          </a:p>
          <a:p>
            <a:r>
              <a:rPr lang="en-US" altLang="zh-CN" sz="1400" dirty="0" smtClean="0"/>
              <a:t>Network request:</a:t>
            </a:r>
            <a:r>
              <a:rPr lang="zh-CN" altLang="en-US" sz="1400" dirty="0" smtClean="0"/>
              <a:t>网络请求的调度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714480" y="2071678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Volley</a:t>
            </a:r>
            <a:endParaRPr lang="zh-CN" altLang="en-US" sz="1600" i="1" dirty="0"/>
          </a:p>
        </p:txBody>
      </p:sp>
      <p:sp>
        <p:nvSpPr>
          <p:cNvPr id="29" name="圆角矩形 28"/>
          <p:cNvSpPr/>
          <p:nvPr/>
        </p:nvSpPr>
        <p:spPr>
          <a:xfrm>
            <a:off x="6715140" y="1857364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HurlStack stack</a:t>
            </a:r>
            <a:endParaRPr lang="zh-CN" altLang="en-US" sz="1200" i="1" dirty="0"/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2070876" y="3000372"/>
            <a:ext cx="100092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43174" y="2714620"/>
            <a:ext cx="154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newRequestQueue(..)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4714876" y="2643182"/>
            <a:ext cx="307183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network = new BasicNetwork(stack);</a:t>
            </a:r>
            <a:endParaRPr lang="zh-CN" altLang="en-US" sz="1200" i="1" dirty="0"/>
          </a:p>
        </p:txBody>
      </p:sp>
      <p:sp>
        <p:nvSpPr>
          <p:cNvPr id="23" name="圆角矩形 22"/>
          <p:cNvSpPr/>
          <p:nvPr/>
        </p:nvSpPr>
        <p:spPr>
          <a:xfrm>
            <a:off x="1071538" y="3500438"/>
            <a:ext cx="564360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RequestQueue queue = new RequestQueue(new DiskBasedCache(</a:t>
            </a:r>
            <a:r>
              <a:rPr lang="en-US" sz="1200" dirty="0" err="1" smtClean="0"/>
              <a:t>cacheDir</a:t>
            </a:r>
            <a:r>
              <a:rPr lang="en-US" sz="1200" dirty="0" smtClean="0"/>
              <a:t>), network);</a:t>
            </a:r>
            <a:endParaRPr lang="zh-CN" altLang="en-US" sz="1200" i="1" dirty="0"/>
          </a:p>
        </p:txBody>
      </p:sp>
      <p:cxnSp>
        <p:nvCxnSpPr>
          <p:cNvPr id="35" name="肘形连接符 34"/>
          <p:cNvCxnSpPr/>
          <p:nvPr/>
        </p:nvCxnSpPr>
        <p:spPr>
          <a:xfrm rot="16200000" flipH="1">
            <a:off x="7179487" y="2321711"/>
            <a:ext cx="35719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5822165" y="3107529"/>
            <a:ext cx="428628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>
            <a:off x="1143770" y="457121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85852" y="4357694"/>
            <a:ext cx="57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Start()</a:t>
            </a:r>
            <a:endParaRPr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1000100" y="5286388"/>
            <a:ext cx="46434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CacheDispatcher </a:t>
            </a:r>
            <a:r>
              <a:rPr lang="en-US" sz="1100" b="1" dirty="0" smtClean="0"/>
              <a:t>(…</a:t>
            </a:r>
            <a:r>
              <a:rPr lang="en-US" sz="1100" dirty="0" smtClean="0"/>
              <a:t> Network network</a:t>
            </a:r>
            <a:r>
              <a:rPr lang="en-US" sz="1100" b="1" dirty="0" smtClean="0"/>
              <a:t>,..,</a:t>
            </a:r>
            <a:r>
              <a:rPr lang="en-US" sz="1100" dirty="0" smtClean="0"/>
              <a:t>ResponseDelivery delivery)</a:t>
            </a:r>
            <a:endParaRPr lang="zh-CN" altLang="en-US" sz="1100" i="1" dirty="0"/>
          </a:p>
        </p:txBody>
      </p:sp>
      <p:sp>
        <p:nvSpPr>
          <p:cNvPr id="56" name="圆角矩形 55"/>
          <p:cNvSpPr/>
          <p:nvPr/>
        </p:nvSpPr>
        <p:spPr>
          <a:xfrm>
            <a:off x="1000100" y="6000768"/>
            <a:ext cx="45720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NetworkDispatcher </a:t>
            </a:r>
            <a:r>
              <a:rPr lang="en-US" sz="1200" b="1" dirty="0" smtClean="0"/>
              <a:t>(…</a:t>
            </a:r>
            <a:r>
              <a:rPr lang="en-US" sz="1200" dirty="0" smtClean="0"/>
              <a:t> Network network</a:t>
            </a:r>
            <a:r>
              <a:rPr lang="en-US" sz="1200" b="1" dirty="0" smtClean="0"/>
              <a:t>,..,</a:t>
            </a:r>
            <a:r>
              <a:rPr lang="en-US" sz="1200" dirty="0" smtClean="0"/>
              <a:t>ResponseDelivery delivery)</a:t>
            </a:r>
            <a:endParaRPr lang="zh-CN" altLang="en-US" sz="1200" i="1" dirty="0"/>
          </a:p>
        </p:txBody>
      </p:sp>
      <p:sp>
        <p:nvSpPr>
          <p:cNvPr id="57" name="圆角矩形 56"/>
          <p:cNvSpPr/>
          <p:nvPr/>
        </p:nvSpPr>
        <p:spPr>
          <a:xfrm>
            <a:off x="3643306" y="4357694"/>
            <a:ext cx="414340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ExecutorDelivery delivery</a:t>
            </a:r>
            <a:endParaRPr lang="zh-CN" altLang="en-US" sz="12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3500430" y="21431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入口</a:t>
            </a:r>
            <a:endParaRPr lang="zh-CN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8072462" y="19288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网络请求</a:t>
            </a:r>
            <a:endParaRPr lang="zh-CN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728228" y="271462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网络请求封装执行</a:t>
            </a:r>
            <a:endParaRPr lang="zh-CN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858016" y="35718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请求队列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858148" y="44291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结果数据分发</a:t>
            </a:r>
            <a:endParaRPr lang="zh-CN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5643570" y="535782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缓存请求分发线程</a:t>
            </a:r>
            <a:endParaRPr lang="zh-CN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572132" y="607220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网络请求分发线程</a:t>
            </a:r>
            <a:endParaRPr lang="zh-CN" altLang="en-US" sz="1200" dirty="0"/>
          </a:p>
        </p:txBody>
      </p:sp>
      <p:cxnSp>
        <p:nvCxnSpPr>
          <p:cNvPr id="95" name="直接连接符 94"/>
          <p:cNvCxnSpPr/>
          <p:nvPr/>
        </p:nvCxnSpPr>
        <p:spPr>
          <a:xfrm rot="10800000">
            <a:off x="3286116" y="4071942"/>
            <a:ext cx="2928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5400000">
            <a:off x="2679687" y="467837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/>
          <p:nvPr/>
        </p:nvCxnSpPr>
        <p:spPr>
          <a:xfrm rot="5400000">
            <a:off x="4964909" y="4822041"/>
            <a:ext cx="500066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6143636" y="400050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上下箭头 119"/>
          <p:cNvSpPr/>
          <p:nvPr/>
        </p:nvSpPr>
        <p:spPr>
          <a:xfrm>
            <a:off x="3286116" y="5715016"/>
            <a:ext cx="214314" cy="2857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上下箭头 120"/>
          <p:cNvSpPr/>
          <p:nvPr/>
        </p:nvSpPr>
        <p:spPr>
          <a:xfrm>
            <a:off x="4857752" y="5715016"/>
            <a:ext cx="214314" cy="2857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714480" y="1214422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Request&lt;T&gt;</a:t>
            </a:r>
            <a:endParaRPr lang="zh-CN" alt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285984" y="8572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请求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31" idx="2"/>
            <a:endCxn id="27" idx="0"/>
          </p:cNvCxnSpPr>
          <p:nvPr/>
        </p:nvCxnSpPr>
        <p:spPr>
          <a:xfrm rot="5400000">
            <a:off x="2321703" y="18573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6501620" y="5715016"/>
            <a:ext cx="18565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0800000">
            <a:off x="357158" y="6643644"/>
            <a:ext cx="7072362" cy="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 flipH="1" flipV="1">
            <a:off x="-2178891" y="4036223"/>
            <a:ext cx="514353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428596" y="150017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500958" y="54292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结果回调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86050" y="2000240"/>
            <a:ext cx="357190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Request&lt;T&gt;</a:t>
            </a:r>
            <a:endParaRPr lang="zh-CN" altLang="en-US" sz="1600" i="1" dirty="0"/>
          </a:p>
        </p:txBody>
      </p:sp>
      <p:sp>
        <p:nvSpPr>
          <p:cNvPr id="5" name="圆角矩形 4"/>
          <p:cNvSpPr/>
          <p:nvPr/>
        </p:nvSpPr>
        <p:spPr>
          <a:xfrm>
            <a:off x="1714480" y="2928934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ClearCacheRequest</a:t>
            </a:r>
            <a:endParaRPr lang="zh-CN" altLang="en-US" sz="1200" i="1" dirty="0"/>
          </a:p>
        </p:txBody>
      </p:sp>
      <p:sp>
        <p:nvSpPr>
          <p:cNvPr id="6" name="圆角矩形 5"/>
          <p:cNvSpPr/>
          <p:nvPr/>
        </p:nvSpPr>
        <p:spPr>
          <a:xfrm>
            <a:off x="3286116" y="292893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JsonRequest</a:t>
            </a:r>
            <a:r>
              <a:rPr lang="en-US" sz="1200" dirty="0" smtClean="0"/>
              <a:t>&lt;T&gt;</a:t>
            </a:r>
            <a:endParaRPr lang="zh-CN" altLang="en-US" sz="1200" i="1" dirty="0"/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3607587" y="2678901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678893" y="267890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7620" y="157161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请求接口对象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143636" y="292893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StringRequest</a:t>
            </a:r>
            <a:endParaRPr lang="zh-CN" altLang="en-US" sz="1200" i="1" dirty="0"/>
          </a:p>
        </p:txBody>
      </p:sp>
      <p:sp>
        <p:nvSpPr>
          <p:cNvPr id="18" name="圆角矩形 17"/>
          <p:cNvSpPr/>
          <p:nvPr/>
        </p:nvSpPr>
        <p:spPr>
          <a:xfrm>
            <a:off x="4714876" y="2928934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ImageRequest</a:t>
            </a:r>
            <a:endParaRPr lang="zh-CN" altLang="en-US" sz="1200" i="1" dirty="0"/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5036347" y="2678901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H="1">
            <a:off x="6036479" y="2678901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643174" y="371475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JsonObjectRequest</a:t>
            </a:r>
            <a:endParaRPr lang="zh-CN" altLang="en-US" sz="1100" i="1" dirty="0"/>
          </a:p>
        </p:txBody>
      </p:sp>
      <p:cxnSp>
        <p:nvCxnSpPr>
          <p:cNvPr id="23" name="直接箭头连接符 22"/>
          <p:cNvCxnSpPr/>
          <p:nvPr/>
        </p:nvCxnSpPr>
        <p:spPr>
          <a:xfrm rot="16200000" flipH="1">
            <a:off x="3321835" y="3464719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143372" y="371475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JsonArrayRequest</a:t>
            </a:r>
            <a:r>
              <a:rPr lang="en-US" sz="1200" dirty="0" smtClean="0"/>
              <a:t> </a:t>
            </a:r>
            <a:endParaRPr lang="zh-CN" altLang="en-US" sz="1200" i="1" dirty="0"/>
          </a:p>
        </p:txBody>
      </p:sp>
      <p:cxnSp>
        <p:nvCxnSpPr>
          <p:cNvPr id="25" name="直接箭头连接符 24"/>
          <p:cNvCxnSpPr/>
          <p:nvPr/>
        </p:nvCxnSpPr>
        <p:spPr>
          <a:xfrm rot="16200000" flipH="1">
            <a:off x="4214810" y="350043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1538" y="4694835"/>
            <a:ext cx="72152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 </a:t>
            </a:r>
            <a:r>
              <a:rPr lang="zh-CN" altLang="en-US" sz="1400" dirty="0" smtClean="0"/>
              <a:t>用来构造一个请求对象</a:t>
            </a:r>
            <a:endParaRPr lang="en-US" altLang="zh-CN" sz="1400" dirty="0" smtClean="0"/>
          </a:p>
          <a:p>
            <a:r>
              <a:rPr lang="en-US" sz="1400" dirty="0" err="1" smtClean="0"/>
              <a:t>ClearCacheRequest</a:t>
            </a:r>
            <a:r>
              <a:rPr lang="en-US" sz="1400" dirty="0" smtClean="0"/>
              <a:t> </a:t>
            </a:r>
            <a:r>
              <a:rPr lang="zh-CN" altLang="en-US" sz="1400" i="1" dirty="0" smtClean="0"/>
              <a:t>一个模拟的用来清理缓存的请求</a:t>
            </a:r>
            <a:endParaRPr lang="en-US" altLang="zh-CN" sz="1400" i="1" dirty="0" smtClean="0"/>
          </a:p>
          <a:p>
            <a:r>
              <a:rPr lang="en-US" sz="1400" dirty="0" err="1" smtClean="0"/>
              <a:t>JsonRequest</a:t>
            </a:r>
            <a:r>
              <a:rPr lang="en-US" sz="1400" dirty="0" smtClean="0"/>
              <a:t>&lt;T&gt;</a:t>
            </a:r>
            <a:r>
              <a:rPr lang="zh-CN" altLang="en-US" sz="1400" dirty="0" smtClean="0"/>
              <a:t>发送和接收</a:t>
            </a:r>
            <a:r>
              <a:rPr lang="en-US" altLang="zh-CN" sz="1400" dirty="0" smtClean="0"/>
              <a:t>JSON</a:t>
            </a:r>
            <a:r>
              <a:rPr lang="zh-CN" altLang="en-US" sz="1400" dirty="0" smtClean="0"/>
              <a:t>相关的接口</a:t>
            </a:r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JsonArrayRequest</a:t>
            </a:r>
            <a:r>
              <a:rPr lang="en-US" sz="1400" dirty="0" smtClean="0"/>
              <a:t> </a:t>
            </a:r>
            <a:r>
              <a:rPr lang="zh-CN" altLang="en-US" sz="1400" dirty="0" smtClean="0"/>
              <a:t>发送和接收</a:t>
            </a:r>
            <a:r>
              <a:rPr lang="en-US" sz="1400" dirty="0" smtClean="0"/>
              <a:t>JSON</a:t>
            </a:r>
            <a:r>
              <a:rPr lang="zh-CN" altLang="en-US" sz="1400" dirty="0" smtClean="0"/>
              <a:t>数组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JsonObjectRequest</a:t>
            </a:r>
            <a:r>
              <a:rPr lang="en-US" sz="1400" dirty="0" smtClean="0"/>
              <a:t> </a:t>
            </a:r>
            <a:r>
              <a:rPr lang="zh-CN" altLang="en-US" sz="1400" dirty="0" smtClean="0"/>
              <a:t>发送和接收</a:t>
            </a:r>
            <a:r>
              <a:rPr lang="en-US" sz="1400" dirty="0" smtClean="0"/>
              <a:t>JSON</a:t>
            </a:r>
            <a:r>
              <a:rPr lang="zh-CN" altLang="en-US" sz="1400" dirty="0" smtClean="0"/>
              <a:t>对象</a:t>
            </a:r>
          </a:p>
          <a:p>
            <a:r>
              <a:rPr lang="en-US" sz="1400" dirty="0" err="1" smtClean="0"/>
              <a:t>ImageRequest</a:t>
            </a:r>
            <a:r>
              <a:rPr lang="en-US" sz="1400" dirty="0" smtClean="0"/>
              <a:t> </a:t>
            </a:r>
            <a:r>
              <a:rPr lang="zh-CN" altLang="en-US" sz="1400" dirty="0" smtClean="0"/>
              <a:t>发送和接收</a:t>
            </a:r>
            <a:r>
              <a:rPr lang="en-US" sz="1400" dirty="0" smtClean="0"/>
              <a:t>Image</a:t>
            </a:r>
          </a:p>
          <a:p>
            <a:r>
              <a:rPr lang="en-US" sz="1400" dirty="0" err="1" smtClean="0"/>
              <a:t>StringRequest</a:t>
            </a:r>
            <a:r>
              <a:rPr lang="en-US" sz="1400" dirty="0" smtClean="0"/>
              <a:t> </a:t>
            </a:r>
            <a:r>
              <a:rPr lang="zh-CN" altLang="en-US" sz="1400" dirty="0" smtClean="0"/>
              <a:t>响应的主体为字符串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571868" y="1978215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RequestQueue</a:t>
            </a:r>
            <a:endParaRPr lang="zh-CN" altLang="en-US" sz="1600" i="1" dirty="0"/>
          </a:p>
        </p:txBody>
      </p:sp>
      <p:sp>
        <p:nvSpPr>
          <p:cNvPr id="29" name="圆角矩形 28"/>
          <p:cNvSpPr/>
          <p:nvPr/>
        </p:nvSpPr>
        <p:spPr>
          <a:xfrm>
            <a:off x="2786050" y="2906909"/>
            <a:ext cx="157163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CacheDispatcher</a:t>
            </a:r>
            <a:endParaRPr lang="zh-CN" altLang="en-US" sz="1200" i="1" dirty="0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3749669" y="2656876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500562" y="2906909"/>
            <a:ext cx="185738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NetworkDispatcher</a:t>
            </a:r>
            <a:endParaRPr lang="zh-CN" altLang="en-US" sz="1200" i="1" dirty="0"/>
          </a:p>
        </p:txBody>
      </p:sp>
      <p:cxnSp>
        <p:nvCxnSpPr>
          <p:cNvPr id="34" name="直接箭头连接符 33"/>
          <p:cNvCxnSpPr/>
          <p:nvPr/>
        </p:nvCxnSpPr>
        <p:spPr>
          <a:xfrm rot="16200000" flipH="1">
            <a:off x="4535487" y="2656877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14744" y="1549587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 smtClean="0"/>
              <a:t>请求调度队列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1934" y="2478281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start()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857488" y="340697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缓存线程调度器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4714876" y="340697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网络线程调度器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428728" y="1857364"/>
            <a:ext cx="414340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Map&lt;String, Queue&lt;Request&lt;?&gt;&gt;&gt; </a:t>
            </a:r>
            <a:r>
              <a:rPr lang="en-US" sz="1200" dirty="0" err="1" smtClean="0"/>
              <a:t>mWaitingRequests</a:t>
            </a:r>
            <a:endParaRPr lang="zh-CN" altLang="en-US" sz="1200" i="1" dirty="0"/>
          </a:p>
        </p:txBody>
      </p:sp>
      <p:sp>
        <p:nvSpPr>
          <p:cNvPr id="11" name="圆角矩形 10"/>
          <p:cNvSpPr/>
          <p:nvPr/>
        </p:nvSpPr>
        <p:spPr>
          <a:xfrm>
            <a:off x="1428728" y="2643182"/>
            <a:ext cx="414340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Set&lt;Request&lt;?&gt;&gt; </a:t>
            </a:r>
            <a:r>
              <a:rPr lang="en-US" sz="1200" dirty="0" err="1" smtClean="0"/>
              <a:t>mCurrentRequests</a:t>
            </a:r>
            <a:endParaRPr lang="zh-CN" altLang="en-US" sz="1200" i="1" dirty="0"/>
          </a:p>
        </p:txBody>
      </p:sp>
      <p:sp>
        <p:nvSpPr>
          <p:cNvPr id="12" name="圆角矩形 11"/>
          <p:cNvSpPr/>
          <p:nvPr/>
        </p:nvSpPr>
        <p:spPr>
          <a:xfrm>
            <a:off x="1428728" y="3286124"/>
            <a:ext cx="414340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PriorityBlockingQueue</a:t>
            </a:r>
            <a:r>
              <a:rPr lang="en-US" sz="1200" dirty="0" smtClean="0"/>
              <a:t>&lt;Request&lt;?&gt;&gt; </a:t>
            </a:r>
            <a:r>
              <a:rPr lang="en-US" sz="1200" dirty="0" err="1" smtClean="0"/>
              <a:t>mCacheQueue</a:t>
            </a:r>
            <a:endParaRPr lang="zh-CN" altLang="en-US" sz="1200" i="1" dirty="0"/>
          </a:p>
        </p:txBody>
      </p:sp>
      <p:sp>
        <p:nvSpPr>
          <p:cNvPr id="13" name="圆角矩形 12"/>
          <p:cNvSpPr/>
          <p:nvPr/>
        </p:nvSpPr>
        <p:spPr>
          <a:xfrm>
            <a:off x="1428728" y="3929066"/>
            <a:ext cx="414340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PriorityBlockingQueue</a:t>
            </a:r>
            <a:r>
              <a:rPr lang="en-US" sz="1200" dirty="0" smtClean="0"/>
              <a:t>&lt;Request&lt;?&gt;&gt; </a:t>
            </a:r>
            <a:r>
              <a:rPr lang="en-US" sz="1200" dirty="0" err="1" smtClean="0"/>
              <a:t>mNetworkQueue</a:t>
            </a:r>
            <a:endParaRPr lang="zh-CN" alt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57884" y="1906777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等待集合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57884" y="2643182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正在被请求集合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57884" y="3286124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缓存队列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7884" y="4000504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网络请求队列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551</Words>
  <PresentationFormat>全屏显示(4:3)</PresentationFormat>
  <Paragraphs>150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Volley框架</vt:lpstr>
      <vt:lpstr>Volley框架</vt:lpstr>
      <vt:lpstr>Volley框架</vt:lpstr>
      <vt:lpstr>Volley框架</vt:lpstr>
      <vt:lpstr>Volley框架</vt:lpstr>
      <vt:lpstr>Volley框架</vt:lpstr>
      <vt:lpstr>Volley框架</vt:lpstr>
      <vt:lpstr>Volley框架</vt:lpstr>
      <vt:lpstr>Volley框架</vt:lpstr>
      <vt:lpstr>Volley框架</vt:lpstr>
      <vt:lpstr>Volley框架</vt:lpstr>
      <vt:lpstr>Volley框架</vt:lpstr>
      <vt:lpstr>Volley框架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river</dc:creator>
  <cp:lastModifiedBy>admi</cp:lastModifiedBy>
  <cp:revision>302</cp:revision>
  <dcterms:created xsi:type="dcterms:W3CDTF">2015-10-28T09:35:30Z</dcterms:created>
  <dcterms:modified xsi:type="dcterms:W3CDTF">2016-02-23T10:04:01Z</dcterms:modified>
</cp:coreProperties>
</file>