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3"/>
    <p:sldId id="275" r:id="rId4"/>
    <p:sldId id="274" r:id="rId5"/>
    <p:sldId id="256" r:id="rId6"/>
    <p:sldId id="257" r:id="rId7"/>
    <p:sldId id="266" r:id="rId8"/>
    <p:sldId id="265" r:id="rId9"/>
    <p:sldId id="276" r:id="rId10"/>
    <p:sldId id="267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3FF"/>
    <a:srgbClr val="D390FE"/>
    <a:srgbClr val="B753FE"/>
    <a:srgbClr val="E06C60"/>
    <a:srgbClr val="8E00F4"/>
    <a:srgbClr val="FA00CC"/>
    <a:srgbClr val="333399"/>
    <a:srgbClr val="FA0087"/>
    <a:srgbClr val="F5F7F9"/>
    <a:srgbClr val="19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4123690" y="2514600"/>
            <a:ext cx="3611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gradFill>
                  <a:gsLst>
                    <a:gs pos="23000">
                      <a:srgbClr val="8E00F4"/>
                    </a:gs>
                    <a:gs pos="100000">
                      <a:srgbClr val="FA00CC"/>
                    </a:gs>
                  </a:gsLst>
                  <a:lin ang="0" scaled="0"/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变量与常量</a:t>
            </a:r>
            <a:endParaRPr lang="zh-CN" altLang="en-US" sz="5400" b="1">
              <a:gradFill>
                <a:gsLst>
                  <a:gs pos="23000">
                    <a:srgbClr val="8E00F4"/>
                  </a:gs>
                  <a:gs pos="100000">
                    <a:srgbClr val="FA00CC"/>
                  </a:gs>
                </a:gsLst>
                <a:lin ang="0" scaled="0"/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4123690" y="2514600"/>
            <a:ext cx="3611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gradFill>
                  <a:gsLst>
                    <a:gs pos="23000">
                      <a:srgbClr val="8E00F4"/>
                    </a:gs>
                    <a:gs pos="100000">
                      <a:srgbClr val="FA00CC"/>
                    </a:gs>
                  </a:gsLst>
                  <a:lin ang="0" scaled="0"/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变量与常量</a:t>
            </a:r>
            <a:endParaRPr lang="zh-CN" altLang="en-US" sz="5400" b="1">
              <a:gradFill>
                <a:gsLst>
                  <a:gs pos="23000">
                    <a:srgbClr val="8E00F4"/>
                  </a:gs>
                  <a:gs pos="100000">
                    <a:srgbClr val="FA00CC"/>
                  </a:gs>
                </a:gsLst>
                <a:lin ang="0" scaled="0"/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63625" y="974725"/>
            <a:ext cx="9773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变量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是存在</a:t>
            </a:r>
            <a:r>
              <a:rPr lang="zh-CN" altLang="en-US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堆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上还是存在</a:t>
            </a:r>
            <a:r>
              <a:rPr lang="zh-CN" altLang="en-US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栈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上？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1570" y="2122170"/>
            <a:ext cx="97739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基本数据类型：栈</a:t>
            </a:r>
            <a:b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引用数据类型：堆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63625" y="974725"/>
            <a:ext cx="97739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JavaScript values in </a:t>
            </a:r>
            <a:r>
              <a:rPr lang="zh-CN" altLang="en-US" sz="280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V8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are represented </a:t>
            </a:r>
            <a:r>
              <a:rPr lang="zh-CN" altLang="en-US" sz="2800">
                <a:solidFill>
                  <a:srgbClr val="D390F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as objects and allocated on the V8 heap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no matter if they are objects, arrays, numbers or strings. This allows us to represent any value as a pointer to an object.</a:t>
            </a:r>
            <a:b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b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280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V8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中的JavaScript的值以对象的形式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分配在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V8的堆上，无论它们是对象，数组，数字或字符串。这允许我们将任何值表示为对象的</a:t>
            </a:r>
            <a:r>
              <a:rPr lang="zh-CN" altLang="en-US" sz="2800">
                <a:solidFill>
                  <a:srgbClr val="D390F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指针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2773680" y="1616710"/>
            <a:ext cx="7051040" cy="1978660"/>
            <a:chOff x="4859" y="2470"/>
            <a:chExt cx="11104" cy="3116"/>
          </a:xfrm>
        </p:grpSpPr>
        <p:grpSp>
          <p:nvGrpSpPr>
            <p:cNvPr id="10" name="组合 9"/>
            <p:cNvGrpSpPr/>
            <p:nvPr/>
          </p:nvGrpSpPr>
          <p:grpSpPr>
            <a:xfrm>
              <a:off x="4859" y="2470"/>
              <a:ext cx="11104" cy="3116"/>
              <a:chOff x="5549" y="2248"/>
              <a:chExt cx="8103" cy="3116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5549" y="2248"/>
                <a:ext cx="8103" cy="3116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bIns="1224280" rtlCol="0" anchor="ctr"/>
              <a:p>
                <a:pPr algn="ctr"/>
                <a:r>
                  <a:rPr lang="zh-CN" altLang="en-US" sz="3200" b="1">
                    <a:solidFill>
                      <a:srgbClr val="00B0F0"/>
                    </a:solidFill>
                    <a:latin typeface="楷体" panose="02010609060101010101" charset="-122"/>
                    <a:ea typeface="楷体" panose="02010609060101010101" charset="-122"/>
                  </a:rPr>
                  <a:t>变</a:t>
                </a:r>
                <a:r>
                  <a:rPr lang="en-US" altLang="zh-CN" sz="3200" b="1">
                    <a:solidFill>
                      <a:srgbClr val="00B0F0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3200" b="1">
                    <a:solidFill>
                      <a:srgbClr val="00B0F0"/>
                    </a:solidFill>
                    <a:latin typeface="楷体" panose="02010609060101010101" charset="-122"/>
                    <a:ea typeface="楷体" panose="02010609060101010101" charset="-122"/>
                  </a:rPr>
                  <a:t>常量</a:t>
                </a:r>
                <a:endParaRPr lang="zh-CN" altLang="en-US" sz="3200" b="1">
                  <a:solidFill>
                    <a:srgbClr val="00B0F0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0271" y="3342"/>
                <a:ext cx="3111" cy="928"/>
              </a:xfrm>
              <a:prstGeom prst="roundRect">
                <a:avLst/>
              </a:prstGeom>
              <a:gradFill>
                <a:gsLst>
                  <a:gs pos="32000">
                    <a:srgbClr val="8E00F4"/>
                  </a:gs>
                  <a:gs pos="100000">
                    <a:srgbClr val="FA0087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8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数据的值</a:t>
                </a:r>
                <a:r>
                  <a:rPr lang="en-US" altLang="zh-CN" sz="28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/</a:t>
                </a:r>
                <a:r>
                  <a:rPr lang="zh-CN" altLang="en-US" sz="28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标签</a:t>
                </a:r>
                <a:endParaRPr lang="zh-CN" altLang="en-US" sz="28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5898" y="3342"/>
                <a:ext cx="3174" cy="928"/>
              </a:xfrm>
              <a:prstGeom prst="roundRect">
                <a:avLst/>
              </a:prstGeom>
              <a:gradFill>
                <a:gsLst>
                  <a:gs pos="32000">
                    <a:srgbClr val="8E00F4"/>
                  </a:gs>
                  <a:gs pos="100000">
                    <a:srgbClr val="FA0087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28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标签</a:t>
                </a:r>
                <a:r>
                  <a:rPr lang="en-US" altLang="zh-CN" sz="28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 </a:t>
                </a:r>
                <a:r>
                  <a:rPr lang="zh-CN" altLang="en-US" sz="28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位置信息</a:t>
                </a:r>
                <a:endParaRPr lang="zh-CN" altLang="en-US" sz="28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sym typeface="+mn-ea"/>
                </a:endParaRPr>
              </a:p>
            </p:txBody>
          </p:sp>
        </p:grpSp>
        <p:cxnSp>
          <p:nvCxnSpPr>
            <p:cNvPr id="15" name="直接箭头连接符 14"/>
            <p:cNvCxnSpPr>
              <a:endCxn id="7" idx="1"/>
            </p:cNvCxnSpPr>
            <p:nvPr/>
          </p:nvCxnSpPr>
          <p:spPr>
            <a:xfrm>
              <a:off x="9392" y="3974"/>
              <a:ext cx="1938" cy="54"/>
            </a:xfrm>
            <a:prstGeom prst="straightConnector1">
              <a:avLst/>
            </a:prstGeom>
            <a:ln w="34925">
              <a:solidFill>
                <a:srgbClr val="E06C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401695" y="2070735"/>
            <a:ext cx="3527425" cy="3048635"/>
            <a:chOff x="-527" y="4391"/>
            <a:chExt cx="5555" cy="4801"/>
          </a:xfrm>
        </p:grpSpPr>
        <p:grpSp>
          <p:nvGrpSpPr>
            <p:cNvPr id="24" name="组合 23"/>
            <p:cNvGrpSpPr/>
            <p:nvPr/>
          </p:nvGrpSpPr>
          <p:grpSpPr>
            <a:xfrm>
              <a:off x="-336" y="4391"/>
              <a:ext cx="5364" cy="3862"/>
              <a:chOff x="369" y="5662"/>
              <a:chExt cx="5364" cy="3862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198" y="5662"/>
                <a:ext cx="2987" cy="3862"/>
                <a:chOff x="1424" y="2211"/>
                <a:chExt cx="2987" cy="3862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500" y="2211"/>
                  <a:ext cx="2911" cy="1686"/>
                </a:xfrm>
                <a:prstGeom prst="ellipse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H="1">
                  <a:off x="1424" y="3855"/>
                  <a:ext cx="932" cy="2141"/>
                </a:xfrm>
                <a:prstGeom prst="straightConnector1">
                  <a:avLst/>
                </a:prstGeom>
                <a:ln w="34925">
                  <a:solidFill>
                    <a:srgbClr val="E06C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340" y="3897"/>
                  <a:ext cx="628" cy="2176"/>
                </a:xfrm>
                <a:prstGeom prst="straightConnector1">
                  <a:avLst/>
                </a:prstGeom>
                <a:ln w="34925">
                  <a:solidFill>
                    <a:srgbClr val="E06C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369" y="7644"/>
                <a:ext cx="5364" cy="975"/>
                <a:chOff x="369" y="7644"/>
                <a:chExt cx="5364" cy="975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9" y="7797"/>
                  <a:ext cx="1917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800" b="1">
                      <a:solidFill>
                        <a:srgbClr val="0DC3FF"/>
                      </a:solidFill>
                      <a:latin typeface="楷体" panose="02010609060101010101" charset="-122"/>
                      <a:ea typeface="楷体" panose="02010609060101010101" charset="-122"/>
                    </a:rPr>
                    <a:t>可改</a:t>
                  </a:r>
                  <a:endParaRPr lang="zh-CN" altLang="en-US" sz="2800" b="1">
                    <a:solidFill>
                      <a:srgbClr val="0DC3FF"/>
                    </a:solidFill>
                    <a:latin typeface="楷体" panose="02010609060101010101" charset="-122"/>
                    <a:ea typeface="楷体" panose="02010609060101010101" charset="-122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327" y="7644"/>
                  <a:ext cx="2407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800" b="1">
                      <a:solidFill>
                        <a:srgbClr val="0DC3FF"/>
                      </a:solidFill>
                      <a:latin typeface="楷体" panose="02010609060101010101" charset="-122"/>
                      <a:ea typeface="楷体" panose="02010609060101010101" charset="-122"/>
                    </a:rPr>
                    <a:t>不可改</a:t>
                  </a:r>
                  <a:endParaRPr lang="zh-CN" altLang="en-US" sz="2800" b="1">
                    <a:solidFill>
                      <a:srgbClr val="0DC3FF"/>
                    </a:solidFill>
                    <a:latin typeface="楷体" panose="02010609060101010101" charset="-122"/>
                    <a:ea typeface="楷体" panose="02010609060101010101" charset="-122"/>
                  </a:endParaRP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-527" y="8176"/>
              <a:ext cx="5193" cy="1016"/>
              <a:chOff x="-527" y="8176"/>
              <a:chExt cx="5193" cy="101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-527" y="8176"/>
                <a:ext cx="24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600" b="1">
                    <a:solidFill>
                      <a:srgbClr val="0DC3FF"/>
                    </a:solidFill>
                    <a:latin typeface="楷体" panose="02010609060101010101" charset="-122"/>
                    <a:ea typeface="楷体" panose="02010609060101010101" charset="-122"/>
                  </a:rPr>
                  <a:t>变量</a:t>
                </a:r>
                <a:endParaRPr lang="zh-CN" altLang="en-US" sz="3600" b="1">
                  <a:solidFill>
                    <a:srgbClr val="0DC3FF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170" y="8176"/>
                <a:ext cx="24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600" b="1">
                    <a:solidFill>
                      <a:srgbClr val="0DC3FF"/>
                    </a:solidFill>
                    <a:latin typeface="楷体" panose="02010609060101010101" charset="-122"/>
                    <a:ea typeface="楷体" panose="02010609060101010101" charset="-122"/>
                  </a:rPr>
                  <a:t>常量</a:t>
                </a:r>
                <a:endParaRPr lang="zh-CN" altLang="en-US" sz="3600" b="1">
                  <a:solidFill>
                    <a:srgbClr val="0DC3FF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313055" y="180340"/>
            <a:ext cx="18161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原始类型</a:t>
            </a:r>
            <a:endParaRPr lang="en-US" altLang="zh-CN" sz="3200" b="1">
              <a:solidFill>
                <a:srgbClr val="00B0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06195" y="2640965"/>
            <a:ext cx="2225675" cy="589280"/>
          </a:xfrm>
          <a:prstGeom prst="roundRect">
            <a:avLst/>
          </a:prstGeom>
          <a:gradFill>
            <a:gsLst>
              <a:gs pos="32000">
                <a:srgbClr val="8E00F4"/>
              </a:gs>
              <a:gs pos="100000">
                <a:srgbClr val="FA008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Fira Code Medium" panose="020B0809050000020004" charset="0"/>
                <a:ea typeface="楷体" panose="02010609060101010101" charset="-122"/>
                <a:cs typeface="Fira Code Medium" panose="020B0809050000020004" charset="0"/>
                <a:sym typeface="+mn-ea"/>
              </a:rPr>
              <a:t>num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位置信息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324225" y="1957070"/>
            <a:ext cx="4987925" cy="1362075"/>
            <a:chOff x="4028" y="1397"/>
            <a:chExt cx="7855" cy="2145"/>
          </a:xfrm>
        </p:grpSpPr>
        <p:sp>
          <p:nvSpPr>
            <p:cNvPr id="27" name="立方体 26"/>
            <p:cNvSpPr/>
            <p:nvPr/>
          </p:nvSpPr>
          <p:spPr>
            <a:xfrm>
              <a:off x="9064" y="1397"/>
              <a:ext cx="2819" cy="2145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7030A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123</a:t>
              </a:r>
              <a:endParaRPr lang="en-US" altLang="zh-CN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4028" y="2728"/>
              <a:ext cx="5036" cy="174"/>
            </a:xfrm>
            <a:prstGeom prst="straightConnector1">
              <a:avLst/>
            </a:prstGeom>
            <a:ln w="44450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306195" y="3616960"/>
            <a:ext cx="2225040" cy="1565275"/>
            <a:chOff x="1007" y="5696"/>
            <a:chExt cx="3504" cy="2465"/>
          </a:xfrm>
        </p:grpSpPr>
        <p:sp>
          <p:nvSpPr>
            <p:cNvPr id="36" name="圆角矩形 35"/>
            <p:cNvSpPr/>
            <p:nvPr/>
          </p:nvSpPr>
          <p:spPr>
            <a:xfrm>
              <a:off x="1007" y="5696"/>
              <a:ext cx="3505" cy="928"/>
            </a:xfrm>
            <a:prstGeom prst="roundRect">
              <a:avLst/>
            </a:prstGeom>
            <a:gradFill>
              <a:gsLst>
                <a:gs pos="32000">
                  <a:srgbClr val="8E00F4"/>
                </a:gs>
                <a:gs pos="100000">
                  <a:srgbClr val="FA008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Fira Code Medium" panose="020B0809050000020004" charset="0"/>
                  <a:ea typeface="楷体" panose="02010609060101010101" charset="-122"/>
                  <a:cs typeface="Fira Code Medium" panose="020B0809050000020004" charset="0"/>
                  <a:sym typeface="+mn-ea"/>
                </a:rPr>
                <a:t>str1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位置信息</a:t>
              </a:r>
              <a:endPara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007" y="7233"/>
              <a:ext cx="3505" cy="928"/>
            </a:xfrm>
            <a:prstGeom prst="roundRect">
              <a:avLst/>
            </a:prstGeom>
            <a:gradFill>
              <a:gsLst>
                <a:gs pos="32000">
                  <a:srgbClr val="8E00F4"/>
                </a:gs>
                <a:gs pos="100000">
                  <a:srgbClr val="FA008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Fira Code Medium" panose="020B0809050000020004" charset="0"/>
                  <a:ea typeface="楷体" panose="02010609060101010101" charset="-122"/>
                  <a:cs typeface="Fira Code Medium" panose="020B0809050000020004" charset="0"/>
                  <a:sym typeface="+mn-ea"/>
                </a:rPr>
                <a:t>str2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位置信息</a:t>
              </a:r>
              <a:endPara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1306195" y="5568950"/>
            <a:ext cx="2225675" cy="589280"/>
          </a:xfrm>
          <a:prstGeom prst="roundRect">
            <a:avLst/>
          </a:prstGeom>
          <a:gradFill>
            <a:gsLst>
              <a:gs pos="32000">
                <a:srgbClr val="8E00F4"/>
              </a:gs>
              <a:gs pos="100000">
                <a:srgbClr val="FA008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Fira Code Medium" panose="020B0809050000020004" charset="0"/>
                <a:ea typeface="楷体" panose="02010609060101010101" charset="-122"/>
                <a:cs typeface="Fira Code Medium" panose="020B0809050000020004" charset="0"/>
                <a:sym typeface="+mn-ea"/>
              </a:rPr>
              <a:t>bool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位置信息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324225" y="5245100"/>
            <a:ext cx="4822190" cy="1362075"/>
            <a:chOff x="4289" y="1397"/>
            <a:chExt cx="7594" cy="2145"/>
          </a:xfrm>
        </p:grpSpPr>
        <p:sp>
          <p:nvSpPr>
            <p:cNvPr id="34" name="立方体 33"/>
            <p:cNvSpPr/>
            <p:nvPr/>
          </p:nvSpPr>
          <p:spPr>
            <a:xfrm>
              <a:off x="9064" y="1397"/>
              <a:ext cx="2819" cy="2145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true</a:t>
              </a:r>
              <a:endPara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4289" y="2301"/>
              <a:ext cx="4775" cy="427"/>
            </a:xfrm>
            <a:prstGeom prst="straightConnector1">
              <a:avLst/>
            </a:prstGeom>
            <a:ln w="44450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331845" y="3616960"/>
            <a:ext cx="4909820" cy="1361440"/>
            <a:chOff x="5247" y="5696"/>
            <a:chExt cx="7732" cy="2144"/>
          </a:xfrm>
        </p:grpSpPr>
        <p:grpSp>
          <p:nvGrpSpPr>
            <p:cNvPr id="30" name="组合 29"/>
            <p:cNvGrpSpPr/>
            <p:nvPr/>
          </p:nvGrpSpPr>
          <p:grpSpPr>
            <a:xfrm>
              <a:off x="5247" y="5696"/>
              <a:ext cx="7732" cy="2145"/>
              <a:chOff x="4151" y="1397"/>
              <a:chExt cx="7732" cy="2145"/>
            </a:xfrm>
          </p:grpSpPr>
          <p:sp>
            <p:nvSpPr>
              <p:cNvPr id="31" name="立方体 30"/>
              <p:cNvSpPr/>
              <p:nvPr/>
            </p:nvSpPr>
            <p:spPr>
              <a:xfrm>
                <a:off x="9064" y="1397"/>
                <a:ext cx="2819" cy="2145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“</a:t>
                </a:r>
                <a:r>
                  <a:rPr lang="en-US" altLang="zh-CN" b="1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hello</a:t>
                </a: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”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>
                <a:off x="4151" y="1835"/>
                <a:ext cx="4913" cy="893"/>
              </a:xfrm>
              <a:prstGeom prst="straightConnector1">
                <a:avLst/>
              </a:prstGeom>
              <a:ln w="44450" cmpd="sng">
                <a:solidFill>
                  <a:schemeClr val="accent2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/>
            <p:cNvCxnSpPr/>
            <p:nvPr/>
          </p:nvCxnSpPr>
          <p:spPr>
            <a:xfrm flipV="1">
              <a:off x="5247" y="7233"/>
              <a:ext cx="4913" cy="418"/>
            </a:xfrm>
            <a:prstGeom prst="straightConnector1">
              <a:avLst/>
            </a:prstGeom>
            <a:ln w="44450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3216910" y="74930"/>
            <a:ext cx="4417060" cy="183261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r="5400000" algn="ctr" rotWithShape="0">
              <a:srgbClr val="000000">
                <a:alpha val="43000"/>
              </a:srgbClr>
            </a:outerShdw>
            <a:softEdge rad="139700"/>
          </a:effectLst>
        </p:spPr>
        <p:txBody>
          <a:bodyPr wrap="square" lIns="396240" tIns="288290" rIns="431800" bIns="215900" rtlCol="0">
            <a:spAutoFit/>
          </a:bodyPr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</a:rPr>
              <a:t>num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123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str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1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“</a:t>
            </a:r>
            <a:r>
              <a:rPr lang="en-US" sz="2400">
                <a:solidFill>
                  <a:schemeClr val="accent2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hello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”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str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2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“</a:t>
            </a:r>
            <a:r>
              <a:rPr lang="en-US" sz="2400">
                <a:solidFill>
                  <a:schemeClr val="accent2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hello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”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bool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rgbClr val="C0000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true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313055" y="180340"/>
            <a:ext cx="18161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原始类型</a:t>
            </a:r>
            <a:endParaRPr lang="en-US" altLang="zh-CN" sz="3200" b="1">
              <a:solidFill>
                <a:srgbClr val="00B0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051050" y="113665"/>
            <a:ext cx="4417060" cy="183261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r="5400000" algn="ctr" rotWithShape="0">
              <a:srgbClr val="000000">
                <a:alpha val="43000"/>
              </a:srgbClr>
            </a:outerShdw>
            <a:softEdge rad="139700"/>
          </a:effectLst>
        </p:spPr>
        <p:txBody>
          <a:bodyPr wrap="square" lIns="396240" tIns="288290" rIns="431800" bIns="215900" rtlCol="0">
            <a:spAutoFit/>
          </a:bodyPr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</a:rPr>
              <a:t>num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123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str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1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“</a:t>
            </a:r>
            <a:r>
              <a:rPr lang="en-US" sz="2400">
                <a:solidFill>
                  <a:schemeClr val="accent2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hello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”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str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2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“</a:t>
            </a:r>
            <a:r>
              <a:rPr lang="en-US" sz="2400">
                <a:solidFill>
                  <a:schemeClr val="accent2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hello</a:t>
            </a:r>
            <a:r>
              <a:rPr lang="en-US"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”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bool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  <a:sym typeface="+mn-ea"/>
              </a:rPr>
              <a:t> </a:t>
            </a:r>
            <a:r>
              <a:rPr lang="en-US" sz="2400">
                <a:solidFill>
                  <a:srgbClr val="C00000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true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0480" y="113665"/>
            <a:ext cx="5415915" cy="1832610"/>
            <a:chOff x="10048" y="179"/>
            <a:chExt cx="8529" cy="2886"/>
          </a:xfrm>
        </p:grpSpPr>
        <p:sp>
          <p:nvSpPr>
            <p:cNvPr id="2" name="文本框 1"/>
            <p:cNvSpPr txBox="1"/>
            <p:nvPr/>
          </p:nvSpPr>
          <p:spPr>
            <a:xfrm>
              <a:off x="11621" y="179"/>
              <a:ext cx="6956" cy="288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>
              <a:outerShdw blurRad="50800" dir="5400000" algn="ctr" rotWithShape="0">
                <a:srgbClr val="000000">
                  <a:alpha val="43000"/>
                </a:srgbClr>
              </a:outerShdw>
              <a:softEdge rad="139700"/>
            </a:effectLst>
          </p:spPr>
          <p:txBody>
            <a:bodyPr wrap="square" lIns="396240" tIns="288290" rIns="431800" bIns="215900" rtlCol="0">
              <a:spAutoFit/>
            </a:bodyPr>
            <a:p>
              <a:pPr>
                <a:lnSpc>
                  <a:spcPct val="90000"/>
                </a:lnSpc>
              </a:pPr>
              <a:r>
                <a:rPr sz="2400">
                  <a:solidFill>
                    <a:srgbClr val="B753FE"/>
                  </a:solidFill>
                  <a:latin typeface="Fira Code Medium" panose="020B0809050000020004" charset="0"/>
                  <a:cs typeface="Fira Code Medium" panose="020B0809050000020004" charset="0"/>
                </a:rPr>
                <a:t>let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</a:rPr>
                <a:t> </a:t>
              </a:r>
              <a:r>
                <a:rPr lang="en-US" sz="2400">
                  <a:solidFill>
                    <a:srgbClr val="E06C60"/>
                  </a:solidFill>
                  <a:latin typeface="Fira Code Medium" panose="020B0809050000020004" charset="0"/>
                  <a:cs typeface="Fira Code Medium" panose="020B0809050000020004" charset="0"/>
                </a:rPr>
                <a:t>num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</a:rPr>
                <a:t> </a:t>
              </a:r>
              <a:r>
                <a:rPr sz="2400">
                  <a:solidFill>
                    <a:srgbClr val="0DC3FF"/>
                  </a:solidFill>
                  <a:latin typeface="Fira Code Medium" panose="020B0809050000020004" charset="0"/>
                  <a:cs typeface="Fira Code Medium" panose="020B0809050000020004" charset="0"/>
                </a:rPr>
                <a:t>=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</a:rPr>
                <a:t> </a:t>
              </a:r>
              <a:r>
                <a:rPr sz="2400">
                  <a:solidFill>
                    <a:srgbClr val="B753FE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123</a:t>
              </a:r>
              <a:r>
                <a:rPr sz="2400">
                  <a:solidFill>
                    <a:schemeClr val="bg1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;</a:t>
              </a:r>
              <a:endPara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endParaRPr>
            </a:p>
            <a:p>
              <a:pPr>
                <a:lnSpc>
                  <a:spcPct val="90000"/>
                </a:lnSpc>
              </a:pPr>
              <a:r>
                <a:rPr sz="2400">
                  <a:solidFill>
                    <a:srgbClr val="B753FE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let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sz="2400">
                  <a:solidFill>
                    <a:srgbClr val="E06C60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str</a:t>
              </a:r>
              <a:r>
                <a:rPr lang="en-US" sz="2400">
                  <a:solidFill>
                    <a:srgbClr val="E06C60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1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sz="2400">
                  <a:solidFill>
                    <a:srgbClr val="0DC3FF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=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sz="2400">
                  <a:solidFill>
                    <a:srgbClr val="B753FE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123</a:t>
              </a:r>
              <a:r>
                <a:rPr sz="2400">
                  <a:solidFill>
                    <a:schemeClr val="bg1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;</a:t>
              </a:r>
              <a:endPara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endParaRPr>
            </a:p>
            <a:p>
              <a:pPr>
                <a:lnSpc>
                  <a:spcPct val="90000"/>
                </a:lnSpc>
              </a:pPr>
              <a:r>
                <a:rPr sz="2400">
                  <a:solidFill>
                    <a:srgbClr val="B753FE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let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sz="2400">
                  <a:solidFill>
                    <a:srgbClr val="E06C60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str</a:t>
              </a:r>
              <a:r>
                <a:rPr lang="en-US" sz="2400">
                  <a:solidFill>
                    <a:srgbClr val="E06C60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2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sz="2400">
                  <a:solidFill>
                    <a:srgbClr val="0DC3FF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=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sz="2400">
                  <a:solidFill>
                    <a:srgbClr val="B753FE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123</a:t>
              </a:r>
              <a:r>
                <a:rPr sz="2400">
                  <a:solidFill>
                    <a:schemeClr val="bg1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;</a:t>
              </a:r>
              <a:endPara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endParaRPr>
            </a:p>
            <a:p>
              <a:pPr>
                <a:lnSpc>
                  <a:spcPct val="90000"/>
                </a:lnSpc>
              </a:pPr>
              <a:r>
                <a:rPr sz="2400">
                  <a:solidFill>
                    <a:srgbClr val="B753FE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let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lang="en-US" sz="2400">
                  <a:solidFill>
                    <a:srgbClr val="E06C60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bool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sz="2400">
                  <a:solidFill>
                    <a:srgbClr val="0DC3FF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=</a:t>
              </a:r>
              <a:r>
                <a:rPr sz="2400"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 </a:t>
              </a:r>
              <a:r>
                <a:rPr lang="en-US" sz="2400">
                  <a:solidFill>
                    <a:srgbClr val="C00000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true</a:t>
              </a:r>
              <a:r>
                <a:rPr sz="2400">
                  <a:solidFill>
                    <a:schemeClr val="bg1"/>
                  </a:solidFill>
                  <a:latin typeface="Fira Code Medium" panose="020B0809050000020004" charset="0"/>
                  <a:cs typeface="Fira Code Medium" panose="020B0809050000020004" charset="0"/>
                  <a:sym typeface="+mn-ea"/>
                </a:rPr>
                <a:t>;</a:t>
              </a:r>
              <a:endPara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endParaRPr>
            </a:p>
          </p:txBody>
        </p:sp>
        <p:cxnSp>
          <p:nvCxnSpPr>
            <p:cNvPr id="3" name="直接箭头连接符 2"/>
            <p:cNvCxnSpPr>
              <a:endCxn id="2" idx="1"/>
            </p:cNvCxnSpPr>
            <p:nvPr/>
          </p:nvCxnSpPr>
          <p:spPr>
            <a:xfrm flipV="1">
              <a:off x="10048" y="1622"/>
              <a:ext cx="1573" cy="8"/>
            </a:xfrm>
            <a:prstGeom prst="straightConnector1">
              <a:avLst/>
            </a:prstGeom>
            <a:ln w="44450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圆角矩形 4"/>
          <p:cNvSpPr/>
          <p:nvPr/>
        </p:nvSpPr>
        <p:spPr>
          <a:xfrm>
            <a:off x="1306195" y="2640965"/>
            <a:ext cx="2225675" cy="589280"/>
          </a:xfrm>
          <a:prstGeom prst="roundRect">
            <a:avLst/>
          </a:prstGeom>
          <a:gradFill>
            <a:gsLst>
              <a:gs pos="32000">
                <a:srgbClr val="8E00F4"/>
              </a:gs>
              <a:gs pos="100000">
                <a:srgbClr val="FA008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Fira Code Medium" panose="020B0809050000020004" charset="0"/>
                <a:ea typeface="楷体" panose="02010609060101010101" charset="-122"/>
                <a:cs typeface="Fira Code Medium" panose="020B0809050000020004" charset="0"/>
                <a:sym typeface="+mn-ea"/>
              </a:rPr>
              <a:t>num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位置信息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6522085" y="1957070"/>
            <a:ext cx="1790065" cy="1362075"/>
          </a:xfrm>
          <a:prstGeom prst="cube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123</a:t>
            </a:r>
            <a:endParaRPr lang="en-US" altLang="zh-CN" b="1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24225" y="2802255"/>
            <a:ext cx="3197860" cy="110490"/>
          </a:xfrm>
          <a:prstGeom prst="straightConnector1">
            <a:avLst/>
          </a:prstGeom>
          <a:ln w="4445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06195" y="3616960"/>
            <a:ext cx="2225040" cy="1565275"/>
            <a:chOff x="1007" y="5696"/>
            <a:chExt cx="3504" cy="2465"/>
          </a:xfrm>
        </p:grpSpPr>
        <p:sp>
          <p:nvSpPr>
            <p:cNvPr id="10" name="圆角矩形 9"/>
            <p:cNvSpPr/>
            <p:nvPr/>
          </p:nvSpPr>
          <p:spPr>
            <a:xfrm>
              <a:off x="1007" y="5696"/>
              <a:ext cx="3505" cy="928"/>
            </a:xfrm>
            <a:prstGeom prst="roundRect">
              <a:avLst/>
            </a:prstGeom>
            <a:gradFill>
              <a:gsLst>
                <a:gs pos="32000">
                  <a:srgbClr val="8E00F4"/>
                </a:gs>
                <a:gs pos="100000">
                  <a:srgbClr val="FA008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Fira Code Medium" panose="020B0809050000020004" charset="0"/>
                  <a:ea typeface="楷体" panose="02010609060101010101" charset="-122"/>
                  <a:cs typeface="Fira Code Medium" panose="020B0809050000020004" charset="0"/>
                  <a:sym typeface="+mn-ea"/>
                </a:rPr>
                <a:t>str1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位置信息</a:t>
              </a:r>
              <a:endPara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07" y="7233"/>
              <a:ext cx="3505" cy="928"/>
            </a:xfrm>
            <a:prstGeom prst="roundRect">
              <a:avLst/>
            </a:prstGeom>
            <a:gradFill>
              <a:gsLst>
                <a:gs pos="32000">
                  <a:srgbClr val="8E00F4"/>
                </a:gs>
                <a:gs pos="100000">
                  <a:srgbClr val="FA008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Fira Code Medium" panose="020B0809050000020004" charset="0"/>
                  <a:ea typeface="楷体" panose="02010609060101010101" charset="-122"/>
                  <a:cs typeface="Fira Code Medium" panose="020B0809050000020004" charset="0"/>
                  <a:sym typeface="+mn-ea"/>
                </a:rPr>
                <a:t>str2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位置信息</a:t>
              </a:r>
              <a:endPara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306195" y="5568950"/>
            <a:ext cx="2225675" cy="589280"/>
          </a:xfrm>
          <a:prstGeom prst="roundRect">
            <a:avLst/>
          </a:prstGeom>
          <a:gradFill>
            <a:gsLst>
              <a:gs pos="32000">
                <a:srgbClr val="8E00F4"/>
              </a:gs>
              <a:gs pos="100000">
                <a:srgbClr val="FA008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Fira Code Medium" panose="020B0809050000020004" charset="0"/>
                <a:ea typeface="楷体" panose="02010609060101010101" charset="-122"/>
                <a:cs typeface="Fira Code Medium" panose="020B0809050000020004" charset="0"/>
                <a:sym typeface="+mn-ea"/>
              </a:rPr>
              <a:t>bool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位置信息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6451600" y="3616960"/>
            <a:ext cx="1790065" cy="1362075"/>
          </a:xfrm>
          <a:prstGeom prst="cube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hello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331845" y="3895090"/>
            <a:ext cx="3119755" cy="567055"/>
          </a:xfrm>
          <a:prstGeom prst="straightConnector1">
            <a:avLst/>
          </a:prstGeom>
          <a:ln w="4445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331845" y="4592955"/>
            <a:ext cx="3119755" cy="265430"/>
          </a:xfrm>
          <a:prstGeom prst="straightConnector1">
            <a:avLst/>
          </a:prstGeom>
          <a:ln w="4445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4225" y="5245100"/>
            <a:ext cx="4822190" cy="1362075"/>
            <a:chOff x="4289" y="1397"/>
            <a:chExt cx="7594" cy="2145"/>
          </a:xfrm>
        </p:grpSpPr>
        <p:sp>
          <p:nvSpPr>
            <p:cNvPr id="19" name="立方体 18"/>
            <p:cNvSpPr/>
            <p:nvPr/>
          </p:nvSpPr>
          <p:spPr>
            <a:xfrm>
              <a:off x="9064" y="1397"/>
              <a:ext cx="2819" cy="2145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true</a:t>
              </a:r>
              <a:endPara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289" y="2301"/>
              <a:ext cx="4775" cy="427"/>
            </a:xfrm>
            <a:prstGeom prst="straightConnector1">
              <a:avLst/>
            </a:prstGeom>
            <a:ln w="44450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箭头连接符 20"/>
          <p:cNvCxnSpPr/>
          <p:nvPr/>
        </p:nvCxnSpPr>
        <p:spPr>
          <a:xfrm>
            <a:off x="3404870" y="3000375"/>
            <a:ext cx="3035935" cy="1177290"/>
          </a:xfrm>
          <a:prstGeom prst="straightConnector1">
            <a:avLst/>
          </a:prstGeom>
          <a:ln w="4445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33333 0.0453704 L 0.0021875 0.24731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圆角矩形 21"/>
          <p:cNvSpPr/>
          <p:nvPr/>
        </p:nvSpPr>
        <p:spPr>
          <a:xfrm>
            <a:off x="148843" y="4065905"/>
            <a:ext cx="2002248" cy="589280"/>
          </a:xfrm>
          <a:prstGeom prst="roundRect">
            <a:avLst/>
          </a:prstGeom>
          <a:gradFill>
            <a:gsLst>
              <a:gs pos="32000">
                <a:srgbClr val="8E00F4"/>
              </a:gs>
              <a:gs pos="100000">
                <a:srgbClr val="FA008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Fira Code Medium" panose="020B0809050000020004" charset="0"/>
                <a:ea typeface="楷体" panose="02010609060101010101" charset="-122"/>
                <a:cs typeface="Fira Code Medium" panose="020B0809050000020004" charset="0"/>
                <a:sym typeface="+mn-ea"/>
              </a:rPr>
              <a:t>obj</a:t>
            </a:r>
            <a:r>
              <a:rPr lang="en-US" altLang="zh-CN" sz="1600" b="1">
                <a:solidFill>
                  <a:schemeClr val="bg1"/>
                </a:solidFill>
                <a:latin typeface="Fira Code Medium" panose="020B0809050000020004" charset="0"/>
                <a:ea typeface="楷体" panose="02010609060101010101" charset="-122"/>
                <a:cs typeface="Fira Code Medium" panose="020B0809050000020004" charset="0"/>
                <a:sym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位置信息</a:t>
            </a:r>
            <a:endParaRPr lang="zh-CN" altLang="en-US" sz="1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935480" y="2915920"/>
            <a:ext cx="4150995" cy="3188970"/>
            <a:chOff x="3048" y="4592"/>
            <a:chExt cx="6537" cy="5022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3048" y="6870"/>
              <a:ext cx="1302" cy="67"/>
            </a:xfrm>
            <a:prstGeom prst="straightConnector1">
              <a:avLst/>
            </a:prstGeom>
            <a:ln w="44450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4575" y="4592"/>
              <a:ext cx="5010" cy="5022"/>
              <a:chOff x="1579" y="3881"/>
              <a:chExt cx="5010" cy="502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579" y="3881"/>
                <a:ext cx="5010" cy="5022"/>
                <a:chOff x="7262" y="1651"/>
                <a:chExt cx="5010" cy="5022"/>
              </a:xfrm>
            </p:grpSpPr>
            <p:sp>
              <p:nvSpPr>
                <p:cNvPr id="4" name="双大括号 3"/>
                <p:cNvSpPr/>
                <p:nvPr/>
              </p:nvSpPr>
              <p:spPr>
                <a:xfrm>
                  <a:off x="7262" y="1936"/>
                  <a:ext cx="5010" cy="4102"/>
                </a:xfrm>
                <a:prstGeom prst="bracePair">
                  <a:avLst/>
                </a:prstGeom>
                <a:ln w="28575">
                  <a:solidFill>
                    <a:srgbClr val="FA00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8191" y="1651"/>
                  <a:ext cx="3153" cy="928"/>
                </a:xfrm>
                <a:prstGeom prst="roundRect">
                  <a:avLst/>
                </a:prstGeom>
                <a:gradFill>
                  <a:gsLst>
                    <a:gs pos="32000">
                      <a:srgbClr val="8E00F4"/>
                    </a:gs>
                    <a:gs pos="100000">
                      <a:srgbClr val="FA0087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  <a:latin typeface="Fira Code Medium" panose="020B0809050000020004" charset="0"/>
                      <a:ea typeface="楷体" panose="02010609060101010101" charset="-122"/>
                      <a:cs typeface="Fira Code Medium" panose="020B0809050000020004" charset="0"/>
                      <a:sym typeface="+mn-ea"/>
                    </a:rPr>
                    <a:t>obj2</a:t>
                  </a:r>
                  <a:r>
                    <a:rPr lang="en-US" altLang="zh-CN" sz="1600" b="1">
                      <a:solidFill>
                        <a:schemeClr val="bg1"/>
                      </a:solidFill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  <a:sym typeface="+mn-ea"/>
                    </a:rPr>
                    <a:t>   </a:t>
                  </a:r>
                  <a:r>
                    <a:rPr lang="zh-CN" altLang="en-US" sz="1600" b="1">
                      <a:solidFill>
                        <a:schemeClr val="bg1"/>
                      </a:solidFill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  <a:sym typeface="+mn-ea"/>
                    </a:rPr>
                    <a:t>位置信息</a:t>
                  </a:r>
                  <a:endParaRPr lang="zh-CN" altLang="en-US" sz="16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8190" y="2773"/>
                  <a:ext cx="3153" cy="928"/>
                </a:xfrm>
                <a:prstGeom prst="roundRect">
                  <a:avLst/>
                </a:prstGeom>
                <a:gradFill>
                  <a:gsLst>
                    <a:gs pos="32000">
                      <a:srgbClr val="8E00F4"/>
                    </a:gs>
                    <a:gs pos="100000">
                      <a:srgbClr val="FA0087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  <a:latin typeface="Fira Code Medium" panose="020B0809050000020004" charset="0"/>
                      <a:ea typeface="楷体" panose="02010609060101010101" charset="-122"/>
                      <a:cs typeface="Fira Code Medium" panose="020B0809050000020004" charset="0"/>
                      <a:sym typeface="+mn-ea"/>
                    </a:rPr>
                    <a:t>num1</a:t>
                  </a:r>
                  <a:r>
                    <a:rPr lang="en-US" altLang="zh-CN" sz="1600" b="1">
                      <a:solidFill>
                        <a:schemeClr val="bg1"/>
                      </a:solidFill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  <a:sym typeface="+mn-ea"/>
                    </a:rPr>
                    <a:t>   </a:t>
                  </a:r>
                  <a:r>
                    <a:rPr lang="zh-CN" altLang="en-US" sz="1600" b="1">
                      <a:solidFill>
                        <a:schemeClr val="bg1"/>
                      </a:solidFill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  <a:sym typeface="+mn-ea"/>
                    </a:rPr>
                    <a:t>位置信息</a:t>
                  </a:r>
                  <a:endParaRPr lang="zh-CN" altLang="en-US" sz="16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8192" y="3895"/>
                  <a:ext cx="3153" cy="928"/>
                </a:xfrm>
                <a:prstGeom prst="roundRect">
                  <a:avLst/>
                </a:prstGeom>
                <a:gradFill>
                  <a:gsLst>
                    <a:gs pos="32000">
                      <a:srgbClr val="8E00F4"/>
                    </a:gs>
                    <a:gs pos="100000">
                      <a:srgbClr val="FA0087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  <a:latin typeface="Fira Code Medium" panose="020B0809050000020004" charset="0"/>
                      <a:ea typeface="楷体" panose="02010609060101010101" charset="-122"/>
                      <a:cs typeface="Fira Code Medium" panose="020B0809050000020004" charset="0"/>
                      <a:sym typeface="+mn-ea"/>
                    </a:rPr>
                    <a:t>str</a:t>
                  </a:r>
                  <a:r>
                    <a:rPr lang="en-US" altLang="zh-CN" sz="1600" b="1">
                      <a:solidFill>
                        <a:schemeClr val="bg1"/>
                      </a:solidFill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  <a:sym typeface="+mn-ea"/>
                    </a:rPr>
                    <a:t>   </a:t>
                  </a:r>
                  <a:r>
                    <a:rPr lang="zh-CN" altLang="en-US" sz="1600" b="1">
                      <a:solidFill>
                        <a:schemeClr val="bg1"/>
                      </a:solidFill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  <a:sym typeface="+mn-ea"/>
                    </a:rPr>
                    <a:t>位置信息</a:t>
                  </a:r>
                  <a:endParaRPr lang="zh-CN" altLang="en-US" sz="16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9131" y="5948"/>
                  <a:ext cx="127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 b="1">
                      <a:solidFill>
                        <a:schemeClr val="bg1"/>
                      </a:solidFill>
                      <a:latin typeface="Fira Code Medium" panose="020B0809050000020004" charset="0"/>
                      <a:ea typeface="楷体" panose="02010609060101010101" charset="-122"/>
                      <a:cs typeface="Fira Code Medium" panose="020B0809050000020004" charset="0"/>
                      <a:sym typeface="+mn-ea"/>
                    </a:rPr>
                    <a:t>···</a:t>
                  </a:r>
                  <a:endParaRPr lang="en-US" altLang="zh-CN" sz="2400" b="1">
                    <a:solidFill>
                      <a:schemeClr val="bg1"/>
                    </a:solidFill>
                    <a:latin typeface="Fira Code Medium" panose="020B0809050000020004" charset="0"/>
                    <a:ea typeface="楷体" panose="02010609060101010101" charset="-122"/>
                    <a:cs typeface="Fira Code Medium" panose="020B0809050000020004" charset="0"/>
                    <a:sym typeface="+mn-ea"/>
                  </a:endParaRPr>
                </a:p>
              </p:txBody>
            </p:sp>
          </p:grpSp>
          <p:sp>
            <p:nvSpPr>
              <p:cNvPr id="28" name="圆角矩形 27"/>
              <p:cNvSpPr/>
              <p:nvPr/>
            </p:nvSpPr>
            <p:spPr>
              <a:xfrm>
                <a:off x="2509" y="7271"/>
                <a:ext cx="3153" cy="928"/>
              </a:xfrm>
              <a:prstGeom prst="roundRect">
                <a:avLst/>
              </a:prstGeom>
              <a:gradFill>
                <a:gsLst>
                  <a:gs pos="32000">
                    <a:srgbClr val="8E00F4"/>
                  </a:gs>
                  <a:gs pos="100000">
                    <a:srgbClr val="FA0087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Fira Code Medium" panose="020B0809050000020004" charset="0"/>
                    <a:ea typeface="楷体" panose="02010609060101010101" charset="-122"/>
                    <a:cs typeface="Fira Code Medium" panose="020B0809050000020004" charset="0"/>
                    <a:sym typeface="+mn-ea"/>
                  </a:rPr>
                  <a:t>num2</a:t>
                </a:r>
                <a:r>
                  <a:rPr lang="en-US" altLang="zh-CN" sz="16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  </a:t>
                </a:r>
                <a:r>
                  <a:rPr lang="zh-CN" altLang="en-US" sz="1600" b="1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位置信息</a:t>
                </a:r>
                <a:endParaRPr lang="zh-CN" altLang="en-US" sz="1600" b="1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5292725" y="3241675"/>
            <a:ext cx="4718678" cy="1389380"/>
            <a:chOff x="8335" y="5105"/>
            <a:chExt cx="7431" cy="2188"/>
          </a:xfrm>
        </p:grpSpPr>
        <p:sp>
          <p:nvSpPr>
            <p:cNvPr id="24" name="立方体 23"/>
            <p:cNvSpPr/>
            <p:nvPr/>
          </p:nvSpPr>
          <p:spPr>
            <a:xfrm>
              <a:off x="12947" y="5105"/>
              <a:ext cx="2819" cy="2145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"</a:t>
              </a:r>
              <a:r>
                <a:rPr lang="zh-CN" altLang="en-US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字符串</a:t>
              </a:r>
              <a:r>
                <a:rPr lang="en-US" altLang="zh-CN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abcd...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"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8335" y="6517"/>
              <a:ext cx="4504" cy="776"/>
            </a:xfrm>
            <a:prstGeom prst="straightConnector1">
              <a:avLst/>
            </a:prstGeom>
            <a:ln w="44450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359400" y="3950970"/>
            <a:ext cx="4689475" cy="2339975"/>
            <a:chOff x="8380" y="6207"/>
            <a:chExt cx="7385" cy="3685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8441" y="8443"/>
              <a:ext cx="4383" cy="449"/>
            </a:xfrm>
            <a:prstGeom prst="straightConnector1">
              <a:avLst/>
            </a:prstGeom>
            <a:ln w="44450" cmpd="sng">
              <a:solidFill>
                <a:srgbClr val="8E00F4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立方体 41"/>
            <p:cNvSpPr/>
            <p:nvPr/>
          </p:nvSpPr>
          <p:spPr>
            <a:xfrm>
              <a:off x="12947" y="7748"/>
              <a:ext cx="2819" cy="2145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8E00F4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123</a:t>
              </a:r>
              <a:endParaRPr lang="en-US" altLang="zh-CN" b="1">
                <a:solidFill>
                  <a:srgbClr val="8E00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380" y="6207"/>
              <a:ext cx="4459" cy="2456"/>
            </a:xfrm>
            <a:prstGeom prst="straightConnector1">
              <a:avLst/>
            </a:prstGeom>
            <a:ln w="44450" cmpd="sng">
              <a:solidFill>
                <a:srgbClr val="8E00F4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1866900" y="-32385"/>
            <a:ext cx="7306310" cy="28289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r="5400000" algn="ctr" rotWithShape="0">
              <a:srgbClr val="000000">
                <a:alpha val="43000"/>
              </a:srgbClr>
            </a:outerShdw>
            <a:softEdge rad="139700"/>
          </a:effectLst>
        </p:spPr>
        <p:txBody>
          <a:bodyPr wrap="square" lIns="396240" tIns="288290" rIns="431800" bIns="215900" rtlCol="0">
            <a:spAutoFit/>
          </a:bodyPr>
          <a:p>
            <a:pPr>
              <a:lnSpc>
                <a:spcPct val="90000"/>
              </a:lnSpc>
            </a:pP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</a:rPr>
              <a:t>let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</a:rPr>
              <a:t>obj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0DC3FF"/>
                </a:solidFill>
                <a:latin typeface="Fira Code Medium" panose="020B0809050000020004" charset="0"/>
                <a:cs typeface="Fira Code Medium" panose="020B0809050000020004" charset="0"/>
              </a:rPr>
              <a:t>=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{</a:t>
            </a:r>
            <a:endParaRPr sz="2400"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          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</a:rPr>
              <a:t>obj2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: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{···},</a:t>
            </a:r>
            <a:endParaRPr sz="2400"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          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</a:rPr>
              <a:t>num1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: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</a:rPr>
              <a:t>123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,</a:t>
            </a:r>
            <a:endParaRPr sz="2400"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          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</a:rPr>
              <a:t>str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: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chemeClr val="accent6">
                    <a:lumMod val="7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"</a:t>
            </a:r>
            <a:r>
              <a:rPr sz="2400">
                <a:solidFill>
                  <a:schemeClr val="accent2"/>
                </a:solidFill>
                <a:latin typeface="Fira Code Medium" panose="020B0809050000020004" charset="0"/>
                <a:cs typeface="Fira Code Medium" panose="020B0809050000020004" charset="0"/>
              </a:rPr>
              <a:t>字符串abcd...</a:t>
            </a:r>
            <a:r>
              <a:rPr sz="2400">
                <a:solidFill>
                  <a:schemeClr val="accent6">
                    <a:lumMod val="7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"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,</a:t>
            </a:r>
            <a:endParaRPr sz="2400"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           </a:t>
            </a:r>
            <a:r>
              <a:rPr sz="2400">
                <a:solidFill>
                  <a:srgbClr val="E06C60"/>
                </a:solidFill>
                <a:latin typeface="Fira Code Medium" panose="020B0809050000020004" charset="0"/>
                <a:cs typeface="Fira Code Medium" panose="020B0809050000020004" charset="0"/>
              </a:rPr>
              <a:t>num2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:</a:t>
            </a: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</a:t>
            </a:r>
            <a:r>
              <a:rPr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</a:rPr>
              <a:t>123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,</a:t>
            </a:r>
            <a:endParaRPr lang="en-US" sz="2400">
              <a:solidFill>
                <a:srgbClr val="B753FE"/>
              </a:solidFill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B753FE"/>
                </a:solidFill>
                <a:latin typeface="Fira Code Medium" panose="020B0809050000020004" charset="0"/>
                <a:cs typeface="Fira Code Medium" panose="020B0809050000020004" charset="0"/>
              </a:rPr>
              <a:t>			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···</a:t>
            </a:r>
            <a:endParaRPr sz="2400">
              <a:latin typeface="Fira Code Medium" panose="020B0809050000020004" charset="0"/>
              <a:cs typeface="Fira Code Medium" panose="020B0809050000020004" charset="0"/>
            </a:endParaRPr>
          </a:p>
          <a:p>
            <a:pPr>
              <a:lnSpc>
                <a:spcPct val="90000"/>
              </a:lnSpc>
            </a:pPr>
            <a:r>
              <a:rPr sz="2400">
                <a:latin typeface="Fira Code Medium" panose="020B0809050000020004" charset="0"/>
                <a:cs typeface="Fira Code Medium" panose="020B0809050000020004" charset="0"/>
              </a:rPr>
              <a:t>        </a:t>
            </a:r>
            <a:r>
              <a:rPr sz="2400">
                <a:solidFill>
                  <a:schemeClr val="bg1"/>
                </a:solidFill>
                <a:latin typeface="Fira Code Medium" panose="020B0809050000020004" charset="0"/>
                <a:cs typeface="Fira Code Medium" panose="020B0809050000020004" charset="0"/>
              </a:rPr>
              <a:t>};</a:t>
            </a:r>
            <a:endParaRPr sz="2400">
              <a:solidFill>
                <a:schemeClr val="bg1"/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369560" y="2049780"/>
            <a:ext cx="4189730" cy="1120775"/>
            <a:chOff x="8441" y="3228"/>
            <a:chExt cx="6598" cy="1765"/>
          </a:xfrm>
        </p:grpSpPr>
        <p:sp>
          <p:nvSpPr>
            <p:cNvPr id="16" name="双大括号 15"/>
            <p:cNvSpPr/>
            <p:nvPr/>
          </p:nvSpPr>
          <p:spPr>
            <a:xfrm>
              <a:off x="13277" y="3228"/>
              <a:ext cx="1762" cy="1364"/>
            </a:xfrm>
            <a:prstGeom prst="bracePair">
              <a:avLst/>
            </a:prstGeom>
            <a:ln w="28575">
              <a:solidFill>
                <a:srgbClr val="FA00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Fira Code Medium" panose="020B0809050000020004" charset="0"/>
                  <a:ea typeface="楷体" panose="02010609060101010101" charset="-122"/>
                  <a:cs typeface="Fira Code Medium" panose="020B0809050000020004" charset="0"/>
                </a:rPr>
                <a:t>···</a:t>
              </a:r>
              <a:endParaRPr lang="en-US" altLang="zh-CN" sz="2800" b="1">
                <a:solidFill>
                  <a:schemeClr val="bg1"/>
                </a:solidFill>
                <a:latin typeface="Fira Code Medium" panose="020B0809050000020004" charset="0"/>
                <a:ea typeface="楷体" panose="02010609060101010101" charset="-122"/>
                <a:cs typeface="Fira Code Medium" panose="020B080905000002000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8441" y="3851"/>
              <a:ext cx="4506" cy="1143"/>
            </a:xfrm>
            <a:prstGeom prst="straightConnector1">
              <a:avLst/>
            </a:prstGeom>
            <a:ln w="44450" cmpd="sng">
              <a:solidFill>
                <a:schemeClr val="accent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148590" y="179705"/>
            <a:ext cx="1899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引用</a:t>
            </a:r>
            <a:r>
              <a:rPr lang="en-US" altLang="zh-CN" sz="2800" b="1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类型</a:t>
            </a:r>
            <a:endParaRPr lang="en-US" altLang="zh-CN" sz="2800" b="1">
              <a:solidFill>
                <a:srgbClr val="00B0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2840" y="1513205"/>
            <a:ext cx="9773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V8 中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smi 小整数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是以 </a:t>
            </a:r>
            <a:r>
              <a:rPr lang="zh-CN" altLang="en-US" sz="280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指针标记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的形式直接存储值的。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2840" y="1513205"/>
            <a:ext cx="9773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JavaScript变量的独特之处在于</a:t>
            </a:r>
            <a:r>
              <a:rPr lang="zh-CN" altLang="en-US" sz="2800" b="1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被声明的命名标签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上的</a:t>
            </a:r>
            <a:r>
              <a:rPr lang="zh-CN" altLang="en-US" sz="2800" b="1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位置信息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可以改变成别容器所在的位置，从而表现出</a:t>
            </a:r>
            <a:r>
              <a:rPr lang="zh-CN" altLang="en-US" sz="2800" b="1">
                <a:solidFill>
                  <a:srgbClr val="D390F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变量对应的数据是可以改变的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这一表象。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2840" y="3343275"/>
            <a:ext cx="97739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JavaScript常量是一个</a:t>
            </a:r>
            <a:r>
              <a:rPr lang="zh-CN" altLang="en-US" sz="2800" b="1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不可改变位置信息的被声明的命名标签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，但是</a:t>
            </a:r>
            <a:r>
              <a:rPr lang="zh-CN" altLang="en-US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它所指向的容器内的</a:t>
            </a:r>
            <a:r>
              <a:rPr lang="en-US" altLang="zh-CN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en-US" altLang="zh-CN" sz="2800" b="1">
                <a:solidFill>
                  <a:srgbClr val="D390F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对象属性</a:t>
            </a:r>
            <a:r>
              <a:rPr lang="zh-CN" altLang="en-US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2800">
                <a:solidFill>
                  <a:srgbClr val="0DC3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命名标签上的位置信息可以改变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。从而表现出</a:t>
            </a:r>
            <a:r>
              <a:rPr lang="zh-CN" altLang="en-US" sz="2800" b="1">
                <a:solidFill>
                  <a:srgbClr val="D390F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常量对应的原始类型的数据是不可改变的，但引用类型的数据中对象属性是可以改变的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这一表象。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楷体</vt:lpstr>
      <vt:lpstr>Fira Code Medium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梦别离</cp:lastModifiedBy>
  <cp:revision>22</cp:revision>
  <dcterms:created xsi:type="dcterms:W3CDTF">2022-03-29T02:36:00Z</dcterms:created>
  <dcterms:modified xsi:type="dcterms:W3CDTF">2022-04-03T14:11:06Z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613CBA6244C64418805326F93E65F157</vt:lpwstr>
  </property>
  <property fmtid="{D5CDD505-2E9C-101B-9397-08002B2CF9AE}" pid="3" name="KSOProductBuildVer">
    <vt:lpwstr>2052-11.1.0.11365</vt:lpwstr>
  </property>
</Properties>
</file>