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9DBAA-0510-4781-8F99-FF37CD666988}">
  <a:tblStyle styleId="{7929DBAA-0510-4781-8F99-FF37CD666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/>
    <p:restoredTop sz="94648"/>
  </p:normalViewPr>
  <p:slideViewPr>
    <p:cSldViewPr snapToGrid="0">
      <p:cViewPr varScale="1">
        <p:scale>
          <a:sx n="156" d="100"/>
          <a:sy n="156" d="100"/>
        </p:scale>
        <p:origin x="2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43aa3b28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43aa3b28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8d7cb92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8d7cb92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8d7cb9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8d7cb9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852e6786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852e6786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8f355971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8f355971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8f355971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8f355971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8f355971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8f355971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8f3559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8f3559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3f859c6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3f859c66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3f859c66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3f859c66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852e678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852e678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52e678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852e6786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852e6786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852e6786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52e6786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852e6786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3f859c66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3f859c66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f859c6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3f859c6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852e6786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852e6786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-ultron/DeepD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9450" y="957575"/>
            <a:ext cx="76884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sz="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endParaRPr sz="4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700" b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</a:t>
            </a:r>
            <a:r>
              <a:rPr lang="en" sz="4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4700" b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endritic spine analysis using DeepD3</a:t>
            </a:r>
            <a:endParaRPr sz="4700" b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727650" y="332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000" dirty="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Custom ROI </a:t>
            </a:r>
            <a:endParaRPr sz="3000" dirty="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794450" y="963550"/>
            <a:ext cx="7688700" cy="3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Custom ROI generation algorithms are developed to address the need for accurate segmentation and extraction of dendritic spines from 3D microscopy data.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Our custom ROI generation algorithms leverage a graph-based approach for constructing 3D ROIs from dendritic spine prediction probability stack.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These probability stacks are 3D arrays where each voxel value corresponds to the prediction probability of a dendrite or spine being present at that voxel.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We utilize the </a:t>
            </a:r>
            <a:r>
              <a:rPr lang="en" sz="1200" dirty="0" err="1">
                <a:latin typeface="Arial"/>
                <a:ea typeface="Arial"/>
                <a:cs typeface="Arial"/>
                <a:sym typeface="Arial"/>
              </a:rPr>
              <a:t>NetworkX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library to construct a graph representation of the 3D volume based on the prediction probabilities.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729450" y="372175"/>
            <a:ext cx="7688700" cy="43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The method works by creating a graph where each node represents a voxel in the spine prediction volume that is above the </a:t>
            </a:r>
            <a:r>
              <a:rPr lang="en" sz="1200" dirty="0" err="1">
                <a:latin typeface="Arial"/>
                <a:ea typeface="Arial"/>
                <a:cs typeface="Arial"/>
                <a:sym typeface="Arial"/>
              </a:rPr>
              <a:t>areaThreshold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Edges are added between neighboring voxels to create connections within the graph.(by 26 possible neighboring voxels in a 3D space )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Connected components of the graph are found, with each connected component representing a candidate ROI.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These connected components are then converted to a label volume, where each voxel in an ROI is given a unique label.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We then apply the watershed algorithm to separate overlapping 3D regions of interest (ROIs) in a labeled volume. </a:t>
            </a:r>
            <a:endParaRPr sz="1200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87250" y="610725"/>
            <a:ext cx="5137500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475" y="701387"/>
            <a:ext cx="5024724" cy="36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343525" y="610700"/>
            <a:ext cx="27006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</a:rPr>
              <a:t>Computes the centroid and contours for each label in an 3D stack containing image labels.</a:t>
            </a:r>
            <a:endParaRPr sz="12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60975" y="1980100"/>
            <a:ext cx="1641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 of Interest CSV file</a:t>
            </a:r>
            <a:endParaRPr dirty="0"/>
          </a:p>
        </p:txBody>
      </p:sp>
      <p:sp>
        <p:nvSpPr>
          <p:cNvPr id="209" name="Google Shape;209;p24"/>
          <p:cNvSpPr/>
          <p:nvPr/>
        </p:nvSpPr>
        <p:spPr>
          <a:xfrm>
            <a:off x="2302275" y="1980100"/>
            <a:ext cx="74160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5"/>
          <p:cNvGraphicFramePr/>
          <p:nvPr>
            <p:extLst>
              <p:ext uri="{D42A27DB-BD31-4B8C-83A1-F6EECF244321}">
                <p14:modId xmlns:p14="http://schemas.microsoft.com/office/powerpoint/2010/main" val="1262725287"/>
              </p:ext>
            </p:extLst>
          </p:nvPr>
        </p:nvGraphicFramePr>
        <p:xfrm>
          <a:off x="988541" y="1023185"/>
          <a:ext cx="7202959" cy="3621125"/>
        </p:xfrm>
        <a:graphic>
          <a:graphicData uri="http://schemas.openxmlformats.org/drawingml/2006/table">
            <a:tbl>
              <a:tblPr>
                <a:noFill/>
                <a:tableStyleId>{7929DBAA-0510-4781-8F99-FF37CD666988}</a:tableStyleId>
              </a:tblPr>
              <a:tblGrid>
                <a:gridCol w="358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Graph based Custom ROI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Flood-fill based method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Criteria for connectivity: It uses spatial contiguity as the criterion for connecting voxels. Two voxels are considered connected if they are neighbors.</a:t>
                      </a:r>
                      <a:endParaRPr sz="1200" b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Arial"/>
                        </a:rPr>
                        <a:t>This method not only considers spatial contiguity but also the intensity of the voxel and its distance from the seed pixel.</a:t>
                      </a:r>
                      <a:endParaRPr sz="1200" b="0" i="0" u="none" strike="noStrike" cap="none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Arial"/>
                        </a:rPr>
                        <a:t>Region growing strategy: The regions are essentially defined by the topology of the graph, which is determined solely by the spatial arrangement of voxels.</a:t>
                      </a:r>
                      <a:endParaRPr sz="1200" b="0" i="0" u="none" strike="noStrike" cap="none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Arial"/>
                        </a:rPr>
                        <a:t>This method grows regions from seed pixels. The regions are iteratively grown by adding neighboring pixels that meet certain criteria.</a:t>
                      </a:r>
                      <a:endParaRPr sz="1200" b="0" i="0" u="none" strike="noStrike" cap="none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Arial"/>
                        </a:rPr>
                        <a:t>Role of pixel intensity and Physical distance: It does not directly consider the intensity of voxels and physical distance when defining regions.</a:t>
                      </a:r>
                      <a:endParaRPr sz="1200" b="0" i="0" u="none" strike="noStrike" cap="none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Arial"/>
                        </a:rPr>
                        <a:t>It consider the intensity of voxels (above a certain threshold) and physical distance when defining regions(below a certain threshold).</a:t>
                      </a:r>
                      <a:endParaRPr sz="1200" b="0" i="0" u="none" strike="noStrike" cap="none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Google Shape;215;p25"/>
          <p:cNvSpPr txBox="1"/>
          <p:nvPr/>
        </p:nvSpPr>
        <p:spPr>
          <a:xfrm>
            <a:off x="1373320" y="293990"/>
            <a:ext cx="5992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Comparison of ROI algorithm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727650" y="285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Metrics: Recall and Precision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513466" y="975075"/>
            <a:ext cx="7688700" cy="3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True Positives (TP): The number of algorithm-detected Regions of Interest (ROIs) that match with a human-annotated ROI.</a:t>
            </a: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False Positives (FP): The number of algorithm-detected ROIs that do not match with any human-annotated ROI. This could be calculated as the total number of ROIs in a cluster minus the number of true positives.</a:t>
            </a: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False Negatives (FN): The number of human-annotated ROIs that do not have a corresponding algorithm-detected ROI.</a:t>
            </a: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860B-487D-303A-08F0-328ECE2B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03048"/>
            <a:ext cx="7505700" cy="703114"/>
          </a:xfrm>
        </p:spPr>
        <p:txBody>
          <a:bodyPr>
            <a:normAutofit fontScale="90000"/>
          </a:bodyPr>
          <a:lstStyle/>
          <a:p>
            <a:r>
              <a:rPr lang="en-D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custom ROI vs Human annotated</a:t>
            </a:r>
          </a:p>
        </p:txBody>
      </p:sp>
      <p:pic>
        <p:nvPicPr>
          <p:cNvPr id="5" name="Picture 4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6E975133-39F1-182B-3779-60068E80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48"/>
          <a:stretch/>
        </p:blipFill>
        <p:spPr>
          <a:xfrm>
            <a:off x="5452070" y="799070"/>
            <a:ext cx="2872780" cy="3986655"/>
          </a:xfrm>
          <a:prstGeom prst="rect">
            <a:avLst/>
          </a:prstGeom>
        </p:spPr>
      </p:pic>
      <p:pic>
        <p:nvPicPr>
          <p:cNvPr id="6" name="Google Shape;206;p24">
            <a:extLst>
              <a:ext uri="{FF2B5EF4-FFF2-40B4-BE49-F238E27FC236}">
                <a16:creationId xmlns:a16="http://schemas.microsoft.com/office/drawing/2014/main" id="{554BED7A-0265-121F-F67A-9A71071E68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8747" b="830"/>
          <a:stretch/>
        </p:blipFill>
        <p:spPr>
          <a:xfrm>
            <a:off x="711696" y="799070"/>
            <a:ext cx="4560520" cy="3986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71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819150" y="563025"/>
            <a:ext cx="7505700" cy="3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Recall = True Positives / (True Positives + False Negatives)</a:t>
            </a: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it tells us how many of the ROIs identified by the human rater were also identified by the algorithm.</a:t>
            </a:r>
          </a:p>
          <a:p>
            <a:pPr marL="609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Precision = True Positives / (True Positives + False Positives)	</a:t>
            </a:r>
          </a:p>
          <a:p>
            <a:pPr marL="914400" indent="-304800">
              <a:lnSpc>
                <a:spcPct val="95000"/>
              </a:lnSpc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it tells us how many of the ROIs identified by the algorithm were also identified by the human rater.</a:t>
            </a:r>
            <a:endParaRPr sz="120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ROIs generated are grouped into clusters using DBSCAN (Density-Based Spatial Clustering of Applications with Noise).</a:t>
            </a:r>
          </a:p>
          <a:p>
            <a:pPr marL="152400" lvl="0" indent="0">
              <a:lnSpc>
                <a:spcPct val="95000"/>
              </a:lnSpc>
              <a:buSzPts val="1200"/>
              <a:buNone/>
            </a:pPr>
            <a:endParaRPr lang="en-GB" sz="120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This algorithm groups together points that are packed closely together (points with many nearby neighbors), marking as outliers points that lie alone in low-density regions.</a:t>
            </a: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80975" y="530699"/>
            <a:ext cx="7505700" cy="3045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>
              <a:lnSpc>
                <a:spcPct val="95000"/>
              </a:lnSpc>
              <a:spcBef>
                <a:spcPts val="1500"/>
              </a:spcBef>
              <a:buClr>
                <a:srgbClr val="111827"/>
              </a:buClr>
              <a:buSzPts val="1200"/>
              <a:buFont typeface="Arial"/>
              <a:buChar char="●"/>
            </a:pPr>
            <a:r>
              <a:rPr lang="en-GB" sz="1200" dirty="0">
                <a:solidFill>
                  <a:schemeClr val="bg2"/>
                </a:solidFill>
                <a:latin typeface="Arial"/>
                <a:cs typeface="Arial"/>
              </a:rPr>
              <a:t>Split larger clusters using </a:t>
            </a:r>
            <a:r>
              <a:rPr lang="en-GB" sz="1200" dirty="0" err="1">
                <a:solidFill>
                  <a:schemeClr val="bg2"/>
                </a:solidFill>
                <a:latin typeface="Arial"/>
                <a:cs typeface="Arial"/>
              </a:rPr>
              <a:t>KMeans</a:t>
            </a:r>
            <a:r>
              <a:rPr lang="en-GB" sz="1200" dirty="0">
                <a:solidFill>
                  <a:schemeClr val="bg2"/>
                </a:solidFill>
                <a:latin typeface="Arial"/>
                <a:cs typeface="Arial"/>
              </a:rPr>
              <a:t>, removing outliers, and merging smaller clusters if they are close enough.</a:t>
            </a:r>
            <a:endParaRPr lang="en"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111827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Calculate Euclidean distance between centroids and is less than or equal to threshold then it is a match.</a:t>
            </a:r>
          </a:p>
          <a:p>
            <a:pPr indent="-304800">
              <a:lnSpc>
                <a:spcPct val="95000"/>
              </a:lnSpc>
              <a:spcBef>
                <a:spcPts val="1500"/>
              </a:spcBef>
              <a:buClr>
                <a:srgbClr val="111827"/>
              </a:buClr>
              <a:buSzPts val="1200"/>
              <a:buFont typeface="Arial"/>
              <a:buChar char="●"/>
            </a:pPr>
            <a:r>
              <a:rPr lang="en-GB" sz="1200" dirty="0">
                <a:solidFill>
                  <a:schemeClr val="bg2"/>
                </a:solidFill>
                <a:latin typeface="Arial"/>
                <a:cs typeface="Arial"/>
              </a:rPr>
              <a:t>Then final output is refined clusters displayed in scatter plots and calculated the recall, precision, and F1 score.</a:t>
            </a:r>
            <a:endParaRPr sz="120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506036" y="204871"/>
            <a:ext cx="1502378" cy="51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AF6016-7812-2CD2-DBF6-F92A9E37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7" y="1174238"/>
            <a:ext cx="5761908" cy="3690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BC02E8-D1A4-8552-0934-5B7D8347B373}"/>
              </a:ext>
            </a:extLst>
          </p:cNvPr>
          <p:cNvSpPr txBox="1"/>
          <p:nvPr/>
        </p:nvSpPr>
        <p:spPr>
          <a:xfrm>
            <a:off x="439387" y="792459"/>
            <a:ext cx="498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Visualization of 3D ROI with centroids values </a:t>
            </a:r>
          </a:p>
        </p:txBody>
      </p:sp>
      <p:pic>
        <p:nvPicPr>
          <p:cNvPr id="6" name="Picture 5" descr="A number with black numbers&#10;&#10;Description automatically generated">
            <a:extLst>
              <a:ext uri="{FF2B5EF4-FFF2-40B4-BE49-F238E27FC236}">
                <a16:creationId xmlns:a16="http://schemas.microsoft.com/office/drawing/2014/main" id="{D234F863-741F-78BA-2529-8EAFA5CB8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95" y="1174238"/>
            <a:ext cx="2643529" cy="10157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782650" y="426100"/>
            <a:ext cx="7505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Responsibilities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819150" y="1240275"/>
            <a:ext cx="7505700" cy="3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Training Custom ROI DeepD3 : </a:t>
            </a:r>
            <a:r>
              <a:rPr lang="en" sz="1200" dirty="0" err="1">
                <a:latin typeface="Arial"/>
                <a:ea typeface="Arial"/>
                <a:cs typeface="Arial"/>
                <a:sym typeface="Arial"/>
              </a:rPr>
              <a:t>Gresßhma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and Amit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Dendrict Spine Prediction &amp; Custom ROI generation: Amit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Evaluation using Precision and Recall : </a:t>
            </a:r>
            <a:r>
              <a:rPr lang="en" sz="1200" dirty="0" err="1">
                <a:latin typeface="Arial"/>
                <a:ea typeface="Arial"/>
                <a:cs typeface="Arial"/>
                <a:sym typeface="Arial"/>
              </a:rPr>
              <a:t>Greshma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Link to the GitHub repository: </a:t>
            </a:r>
            <a:r>
              <a:rPr lang="en" sz="12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</a:t>
            </a:r>
            <a:r>
              <a:rPr lang="en-GB" sz="12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GB" sz="1200" u="sng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GB" sz="12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/code-</a:t>
            </a:r>
            <a:r>
              <a:rPr lang="en-GB" sz="1200" u="sng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ultron</a:t>
            </a:r>
            <a:r>
              <a:rPr lang="en-GB" sz="12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/DeepD3_ROI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674725" y="5069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dirty="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674725" y="1114325"/>
            <a:ext cx="79797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Dendritic spines are small protrusions on dendrites that are essential for learning and memory.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DeepD3 is a deep learning framework that can automatically quantify dendritic spines from microscopy data.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This project aims to create 3D regions of interest (ROIs) for dendritic spines using DeepD3 technology.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The results of this project will be a set of 3D ROIs for dendritic spines that can be used for analyzing the morphology and density of dendritic spines.</a:t>
            </a:r>
            <a:endParaRPr sz="1200" dirty="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729450" y="1358825"/>
            <a:ext cx="7688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1422675" y="1194675"/>
            <a:ext cx="64386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9450" y="583650"/>
            <a:ext cx="76884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Times New Roman"/>
                <a:cs typeface="Times New Roman"/>
                <a:sym typeface="Times New Roman"/>
              </a:rPr>
              <a:t>Basic	Workflow</a:t>
            </a:r>
            <a:endParaRPr dirty="0">
              <a:solidFill>
                <a:schemeClr val="bg2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 flipH="1">
            <a:off x="1039750" y="1632325"/>
            <a:ext cx="13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Data collection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228000" y="1632325"/>
            <a:ext cx="2307300" cy="556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Training Custom DeepD3 network </a:t>
            </a:r>
            <a:endParaRPr dirty="0"/>
          </a:p>
        </p:txBody>
      </p:sp>
      <p:sp>
        <p:nvSpPr>
          <p:cNvPr id="142" name="Google Shape;142;p15"/>
          <p:cNvSpPr/>
          <p:nvPr/>
        </p:nvSpPr>
        <p:spPr>
          <a:xfrm>
            <a:off x="3383400" y="1659775"/>
            <a:ext cx="2202300" cy="528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Spine Prediction using Benchmark </a:t>
            </a:r>
            <a:r>
              <a:rPr lang="en" sz="1200" dirty="0" err="1">
                <a:solidFill>
                  <a:srgbClr val="1F1F1F"/>
                </a:solidFill>
                <a:highlight>
                  <a:srgbClr val="FFFFFF"/>
                </a:highlight>
              </a:rPr>
              <a:t>DataSet</a:t>
            </a:r>
            <a:endParaRPr dirty="0"/>
          </a:p>
        </p:txBody>
      </p:sp>
      <p:sp>
        <p:nvSpPr>
          <p:cNvPr id="143" name="Google Shape;143;p15"/>
          <p:cNvSpPr/>
          <p:nvPr/>
        </p:nvSpPr>
        <p:spPr>
          <a:xfrm>
            <a:off x="6433950" y="1659775"/>
            <a:ext cx="2202300" cy="528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ROI creation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2300" y="3136975"/>
            <a:ext cx="2505600" cy="592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Evaluation using Precision and Recall</a:t>
            </a:r>
            <a:endParaRPr/>
          </a:p>
        </p:txBody>
      </p:sp>
      <p:cxnSp>
        <p:nvCxnSpPr>
          <p:cNvPr id="145" name="Google Shape;145;p15"/>
          <p:cNvCxnSpPr>
            <a:stCxn id="141" idx="3"/>
            <a:endCxn id="142" idx="1"/>
          </p:cNvCxnSpPr>
          <p:nvPr/>
        </p:nvCxnSpPr>
        <p:spPr>
          <a:xfrm>
            <a:off x="2535300" y="1910425"/>
            <a:ext cx="848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>
            <a:stCxn id="142" idx="3"/>
            <a:endCxn id="143" idx="1"/>
          </p:cNvCxnSpPr>
          <p:nvPr/>
        </p:nvCxnSpPr>
        <p:spPr>
          <a:xfrm>
            <a:off x="5585700" y="1924225"/>
            <a:ext cx="84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5"/>
          <p:cNvCxnSpPr>
            <a:stCxn id="143" idx="2"/>
            <a:endCxn id="144" idx="0"/>
          </p:cNvCxnSpPr>
          <p:nvPr/>
        </p:nvCxnSpPr>
        <p:spPr>
          <a:xfrm>
            <a:off x="7535100" y="2188675"/>
            <a:ext cx="0" cy="9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784175" y="5434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DeepD3 framework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74850" y="1386200"/>
            <a:ext cx="8125500" cy="3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lvl="0" indent="-1714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DeepD3 is a deep learning framework for the automatic quantification of dendritic spines from microscopy data.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The framework is based on a convolutional neural network (CNN) that is trained on a dataset of manually annotated spines.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The architecture of the DeepD3 CNN is a dual-decoder structure that emerges from a common latent space.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The encoder is based on residual layers together with max pooling operations, whereas the decoder contains </a:t>
            </a:r>
            <a:r>
              <a:rPr lang="en" sz="1200" dirty="0" err="1">
                <a:solidFill>
                  <a:srgbClr val="1F1F1F"/>
                </a:solidFill>
                <a:highlight>
                  <a:srgbClr val="FFFFFF"/>
                </a:highlight>
              </a:rPr>
              <a:t>upsampling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 operations, incorporates encoder input and uses conventional convolutional layers.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29450" y="538050"/>
            <a:ext cx="76884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DeepD3 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150" y="1352900"/>
            <a:ext cx="5674501" cy="35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02425" y="5435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custom DeepD</a:t>
            </a:r>
            <a:r>
              <a:rPr lang="en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0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51050" y="1331475"/>
            <a:ext cx="80070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61616"/>
                </a:solidFill>
              </a:rPr>
              <a:t>The Hyperparameters used for training the DeepD3 network.</a:t>
            </a:r>
            <a:endParaRPr sz="1200" dirty="0">
              <a:solidFill>
                <a:srgbClr val="161616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6161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200" dirty="0">
                <a:solidFill>
                  <a:srgbClr val="161616"/>
                </a:solidFill>
              </a:rPr>
              <a:t>Batch size: 32</a:t>
            </a:r>
            <a:endParaRPr sz="1200" dirty="0">
              <a:solidFill>
                <a:srgbClr val="16161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200" dirty="0">
                <a:solidFill>
                  <a:srgbClr val="161616"/>
                </a:solidFill>
              </a:rPr>
              <a:t>Number of Epochs: 20</a:t>
            </a:r>
            <a:endParaRPr sz="1200" dirty="0">
              <a:solidFill>
                <a:srgbClr val="16161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200" dirty="0">
                <a:solidFill>
                  <a:srgbClr val="161616"/>
                </a:solidFill>
              </a:rPr>
              <a:t>Learning Rate: 0.0005</a:t>
            </a:r>
            <a:endParaRPr sz="1200" dirty="0">
              <a:solidFill>
                <a:srgbClr val="16161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200" dirty="0">
                <a:solidFill>
                  <a:srgbClr val="161616"/>
                </a:solidFill>
              </a:rPr>
              <a:t>Learning Rate Scheduler: </a:t>
            </a:r>
            <a:r>
              <a:rPr lang="en" sz="1200" dirty="0" err="1">
                <a:solidFill>
                  <a:srgbClr val="161616"/>
                </a:solidFill>
              </a:rPr>
              <a:t>lrs</a:t>
            </a:r>
            <a:r>
              <a:rPr lang="en" sz="1200" dirty="0">
                <a:solidFill>
                  <a:srgbClr val="161616"/>
                </a:solidFill>
              </a:rPr>
              <a:t> function is used as a learning rate scheduler to adjust the learning rate during training.</a:t>
            </a:r>
            <a:endParaRPr sz="1200" dirty="0">
              <a:solidFill>
                <a:srgbClr val="16161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200" dirty="0">
                <a:solidFill>
                  <a:srgbClr val="161616"/>
                </a:solidFill>
              </a:rPr>
              <a:t>Optimizer: Adam optimizer</a:t>
            </a:r>
            <a:endParaRPr sz="1200" dirty="0">
              <a:solidFill>
                <a:srgbClr val="16161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200" dirty="0">
                <a:solidFill>
                  <a:srgbClr val="161616"/>
                </a:solidFill>
              </a:rPr>
              <a:t>Loss function: Mean squared error (MSE)</a:t>
            </a:r>
            <a:endParaRPr sz="1200" dirty="0">
              <a:solidFill>
                <a:srgbClr val="161616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DE" sz="1200" dirty="0">
              <a:solidFill>
                <a:srgbClr val="161616"/>
              </a:solidFill>
            </a:endParaRPr>
          </a:p>
          <a:p>
            <a:pPr marL="596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61616"/>
                </a:solidFill>
              </a:rPr>
              <a:t>These settings were employed to train the network effectively and optimize its performance in achieving the desired results.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641100" y="4048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 dataset </a:t>
            </a:r>
            <a:endParaRPr dirty="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41100" y="976711"/>
            <a:ext cx="75150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</a:rPr>
              <a:t>The benchmark dataset is a set of 3D image stacks that have been manually segmented by human experts .(input shape = (384,1472,1))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endParaRPr sz="1200" dirty="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03" y="1681390"/>
            <a:ext cx="6682981" cy="305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9450" y="552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 using benchmark dataset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705150" y="1495600"/>
            <a:ext cx="7733700" cy="3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Utilizing the benchmark dataset to develop a specialized model for predicting dendritic spine presence and absence.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whole image plane by plane using the trained model </a:t>
            </a:r>
            <a:r>
              <a:rPr lang="en" sz="1200" dirty="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 the benchmark 3D image stack.</a:t>
            </a:r>
            <a:endParaRPr sz="1200" dirty="0">
              <a:solidFill>
                <a:srgbClr val="1F1F1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predictions are used to generate 3D ROIs of dendritic spines , also be used to evaluate the performance of the model.</a:t>
            </a:r>
            <a:endParaRPr sz="120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220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1374650"/>
            <a:ext cx="6198599" cy="35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998550" y="90290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581250" y="702225"/>
            <a:ext cx="35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Dendrites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1"/>
          <p:cNvCxnSpPr>
            <a:stCxn id="185" idx="1"/>
          </p:cNvCxnSpPr>
          <p:nvPr/>
        </p:nvCxnSpPr>
        <p:spPr>
          <a:xfrm>
            <a:off x="5581250" y="902325"/>
            <a:ext cx="401400" cy="600"/>
          </a:xfrm>
          <a:prstGeom prst="straightConnector1">
            <a:avLst/>
          </a:prstGeom>
          <a:noFill/>
          <a:ln w="1143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 txBox="1"/>
          <p:nvPr/>
        </p:nvSpPr>
        <p:spPr>
          <a:xfrm>
            <a:off x="5229050" y="902900"/>
            <a:ext cx="39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Spines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5581250" y="1103000"/>
            <a:ext cx="424500" cy="27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1"/>
          <p:cNvSpPr txBox="1"/>
          <p:nvPr/>
        </p:nvSpPr>
        <p:spPr>
          <a:xfrm>
            <a:off x="382200" y="304350"/>
            <a:ext cx="4189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F1F1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 Output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1068</Words>
  <Application>Microsoft Macintosh PowerPoint</Application>
  <PresentationFormat>On-screen Show (16:9)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Lato</vt:lpstr>
      <vt:lpstr>Nunito</vt:lpstr>
      <vt:lpstr>Calibri</vt:lpstr>
      <vt:lpstr>Shift</vt:lpstr>
      <vt:lpstr>Project Title  3D Dendritic spine analysis using DeepD3</vt:lpstr>
      <vt:lpstr>Introduction</vt:lpstr>
      <vt:lpstr>Basic Workflow</vt:lpstr>
      <vt:lpstr>DeepD3 framework</vt:lpstr>
      <vt:lpstr>DeepD3 Architecture</vt:lpstr>
      <vt:lpstr>Training custom DeepD3</vt:lpstr>
      <vt:lpstr>Benchmark dataset </vt:lpstr>
      <vt:lpstr>Prediction using benchmark dataset</vt:lpstr>
      <vt:lpstr>PowerPoint Presentation</vt:lpstr>
      <vt:lpstr>3D Custom ROI </vt:lpstr>
      <vt:lpstr>PowerPoint Presentation</vt:lpstr>
      <vt:lpstr>PowerPoint Presentation</vt:lpstr>
      <vt:lpstr>PowerPoint Presentation</vt:lpstr>
      <vt:lpstr>Evaluation Metrics: Recall and Precision</vt:lpstr>
      <vt:lpstr>Comparison of custom ROI vs Human annotated</vt:lpstr>
      <vt:lpstr>PowerPoint Presentation</vt:lpstr>
      <vt:lpstr>PowerPoint Presentation</vt:lpstr>
      <vt:lpstr>PowerPoint Presentation</vt:lpstr>
      <vt:lpstr>Responsibilities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3D Dendritic spine analysis using DeepD3</dc:title>
  <cp:lastModifiedBy>Chandel, Amit Singh</cp:lastModifiedBy>
  <cp:revision>16</cp:revision>
  <dcterms:modified xsi:type="dcterms:W3CDTF">2023-07-21T14:56:31Z</dcterms:modified>
</cp:coreProperties>
</file>