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64" r:id="rId2"/>
    <p:sldId id="256" r:id="rId3"/>
    <p:sldId id="257" r:id="rId4"/>
    <p:sldId id="258" r:id="rId5"/>
    <p:sldId id="259" r:id="rId6"/>
    <p:sldId id="260" r:id="rId7"/>
    <p:sldId id="261" r:id="rId8"/>
    <p:sldId id="262" r:id="rId9"/>
    <p:sldId id="263"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3" d="100"/>
          <a:sy n="53" d="100"/>
        </p:scale>
        <p:origin x="74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853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841354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96453" y="501685"/>
            <a:ext cx="12079706" cy="1392369"/>
          </a:xfrm>
          <a:prstGeom prst="rect">
            <a:avLst/>
          </a:prstGeom>
        </p:spPr>
        <p:txBody>
          <a:bodyPr vert="horz" wrap="square" lIns="0" tIns="15240" rIns="0" bIns="0" rtlCol="0">
            <a:spAutoFit/>
          </a:bodyPr>
          <a:lstStyle/>
          <a:p>
            <a:pPr>
              <a:spcBef>
                <a:spcPts val="48"/>
              </a:spcBef>
            </a:pPr>
            <a:r>
              <a:rPr lang="en-US" sz="2340" dirty="0">
                <a:latin typeface="Calibri"/>
                <a:cs typeface="Calibri"/>
              </a:rPr>
              <a:t>                                 Shree Ramswaroop Memorial </a:t>
            </a:r>
            <a:r>
              <a:rPr lang="en-US" sz="2340" dirty="0" err="1">
                <a:latin typeface="Calibri"/>
                <a:cs typeface="Calibri"/>
              </a:rPr>
              <a:t>University,Lucknow</a:t>
            </a:r>
            <a:endParaRPr sz="2340" dirty="0">
              <a:latin typeface="Calibri"/>
              <a:cs typeface="Calibri"/>
            </a:endParaRPr>
          </a:p>
          <a:p>
            <a:pPr marR="5253228" algn="ctr"/>
            <a:r>
              <a:rPr lang="en-US" sz="2160" spc="-6" dirty="0">
                <a:latin typeface="Times New Roman"/>
                <a:cs typeface="Times New Roman"/>
              </a:rPr>
              <a:t>                                                 </a:t>
            </a:r>
            <a:r>
              <a:rPr sz="2160" spc="-6" dirty="0">
                <a:latin typeface="Times New Roman"/>
                <a:cs typeface="Times New Roman"/>
              </a:rPr>
              <a:t>SEMINA</a:t>
            </a:r>
            <a:r>
              <a:rPr lang="en-US" sz="2160" spc="-6" dirty="0">
                <a:latin typeface="Times New Roman"/>
                <a:cs typeface="Times New Roman"/>
              </a:rPr>
              <a:t>R</a:t>
            </a:r>
            <a:r>
              <a:rPr lang="en-US" sz="2160" spc="-60" dirty="0">
                <a:latin typeface="Times New Roman"/>
                <a:cs typeface="Times New Roman"/>
              </a:rPr>
              <a:t> </a:t>
            </a:r>
            <a:r>
              <a:rPr sz="2160" spc="-6" dirty="0">
                <a:latin typeface="Times New Roman"/>
                <a:cs typeface="Times New Roman"/>
              </a:rPr>
              <a:t>PRESENTATION</a:t>
            </a:r>
            <a:endParaRPr sz="2160" dirty="0">
              <a:latin typeface="Times New Roman"/>
              <a:cs typeface="Times New Roman"/>
            </a:endParaRPr>
          </a:p>
          <a:p>
            <a:pPr marR="5253228" algn="ctr">
              <a:lnSpc>
                <a:spcPts val="2586"/>
              </a:lnSpc>
            </a:pPr>
            <a:r>
              <a:rPr lang="en-US" sz="2160" spc="-6" dirty="0">
                <a:latin typeface="Times New Roman"/>
                <a:cs typeface="Times New Roman"/>
              </a:rPr>
              <a:t>                                               </a:t>
            </a:r>
            <a:r>
              <a:rPr sz="2160" spc="-6" dirty="0">
                <a:latin typeface="Times New Roman"/>
                <a:cs typeface="Times New Roman"/>
              </a:rPr>
              <a:t>On</a:t>
            </a:r>
            <a:endParaRPr sz="2160" dirty="0">
              <a:latin typeface="Times New Roman"/>
              <a:cs typeface="Times New Roman"/>
            </a:endParaRPr>
          </a:p>
          <a:p>
            <a:pPr marR="5256276" algn="ctr">
              <a:lnSpc>
                <a:spcPts val="2874"/>
              </a:lnSpc>
            </a:pPr>
            <a:r>
              <a:rPr lang="en-US" sz="2400" b="1" spc="-6" dirty="0">
                <a:latin typeface="Times New Roman"/>
                <a:cs typeface="Times New Roman"/>
              </a:rPr>
              <a:t>                                                BIG DATA ANALYSIS</a:t>
            </a:r>
            <a:endParaRPr sz="2400" dirty="0">
              <a:latin typeface="Times New Roman"/>
              <a:cs typeface="Times New Roman"/>
            </a:endParaRPr>
          </a:p>
        </p:txBody>
      </p:sp>
      <p:pic>
        <p:nvPicPr>
          <p:cNvPr id="3" name="object 3"/>
          <p:cNvPicPr/>
          <p:nvPr/>
        </p:nvPicPr>
        <p:blipFill>
          <a:blip r:embed="rId2" cstate="print"/>
          <a:stretch>
            <a:fillRect/>
          </a:stretch>
        </p:blipFill>
        <p:spPr>
          <a:xfrm>
            <a:off x="5943601" y="2926081"/>
            <a:ext cx="2743199" cy="2560319"/>
          </a:xfrm>
          <a:prstGeom prst="rect">
            <a:avLst/>
          </a:prstGeom>
        </p:spPr>
      </p:pic>
      <p:sp>
        <p:nvSpPr>
          <p:cNvPr id="4" name="object 4"/>
          <p:cNvSpPr txBox="1"/>
          <p:nvPr/>
        </p:nvSpPr>
        <p:spPr>
          <a:xfrm>
            <a:off x="4358225" y="5391207"/>
            <a:ext cx="5925312" cy="960776"/>
          </a:xfrm>
          <a:prstGeom prst="rect">
            <a:avLst/>
          </a:prstGeom>
        </p:spPr>
        <p:txBody>
          <a:bodyPr vert="horz" wrap="square" lIns="0" tIns="129540" rIns="0" bIns="0" rtlCol="0">
            <a:spAutoFit/>
          </a:bodyPr>
          <a:lstStyle/>
          <a:p>
            <a:pPr marL="762" algn="ctr">
              <a:spcBef>
                <a:spcPts val="1020"/>
              </a:spcBef>
            </a:pPr>
            <a:r>
              <a:rPr sz="2160" spc="-6" dirty="0">
                <a:solidFill>
                  <a:srgbClr val="FF0000"/>
                </a:solidFill>
                <a:latin typeface="Calibri"/>
                <a:cs typeface="Calibri"/>
              </a:rPr>
              <a:t>Session</a:t>
            </a:r>
            <a:r>
              <a:rPr sz="2160" spc="-6" dirty="0">
                <a:latin typeface="Calibri"/>
                <a:cs typeface="Calibri"/>
              </a:rPr>
              <a:t>:</a:t>
            </a:r>
            <a:r>
              <a:rPr sz="2160" spc="-48" dirty="0">
                <a:latin typeface="Calibri"/>
                <a:cs typeface="Calibri"/>
              </a:rPr>
              <a:t> </a:t>
            </a:r>
            <a:r>
              <a:rPr sz="2160" spc="-6" dirty="0">
                <a:latin typeface="Calibri"/>
                <a:cs typeface="Calibri"/>
              </a:rPr>
              <a:t>202</a:t>
            </a:r>
            <a:r>
              <a:rPr lang="en-US" sz="2160" spc="-6" dirty="0">
                <a:latin typeface="Calibri"/>
                <a:cs typeface="Calibri"/>
              </a:rPr>
              <a:t>3</a:t>
            </a:r>
            <a:r>
              <a:rPr sz="2160" spc="-6" dirty="0">
                <a:latin typeface="Calibri"/>
                <a:cs typeface="Calibri"/>
              </a:rPr>
              <a:t>-202</a:t>
            </a:r>
            <a:r>
              <a:rPr lang="en-US" sz="2160" spc="-6" dirty="0">
                <a:latin typeface="Calibri"/>
                <a:cs typeface="Calibri"/>
              </a:rPr>
              <a:t>4</a:t>
            </a:r>
            <a:endParaRPr sz="2160" dirty="0">
              <a:latin typeface="Calibri"/>
              <a:cs typeface="Calibri"/>
            </a:endParaRPr>
          </a:p>
          <a:p>
            <a:pPr algn="ctr">
              <a:spcBef>
                <a:spcPts val="1002"/>
              </a:spcBef>
            </a:pPr>
            <a:r>
              <a:rPr sz="2400" i="1" spc="-6" dirty="0">
                <a:latin typeface="Calibri"/>
                <a:cs typeface="Calibri"/>
              </a:rPr>
              <a:t>Department</a:t>
            </a:r>
            <a:r>
              <a:rPr sz="2400" i="1" spc="-24" dirty="0">
                <a:latin typeface="Calibri"/>
                <a:cs typeface="Calibri"/>
              </a:rPr>
              <a:t> </a:t>
            </a:r>
            <a:r>
              <a:rPr sz="2400" i="1" spc="-6" dirty="0">
                <a:latin typeface="Calibri"/>
                <a:cs typeface="Calibri"/>
              </a:rPr>
              <a:t>of</a:t>
            </a:r>
            <a:r>
              <a:rPr sz="2400" i="1" spc="-24" dirty="0">
                <a:latin typeface="Calibri"/>
                <a:cs typeface="Calibri"/>
              </a:rPr>
              <a:t> </a:t>
            </a:r>
            <a:r>
              <a:rPr sz="2400" i="1" spc="-6" dirty="0">
                <a:latin typeface="Calibri"/>
                <a:cs typeface="Calibri"/>
              </a:rPr>
              <a:t>Computer</a:t>
            </a:r>
            <a:r>
              <a:rPr sz="2400" i="1" spc="-24" dirty="0">
                <a:latin typeface="Calibri"/>
                <a:cs typeface="Calibri"/>
              </a:rPr>
              <a:t> </a:t>
            </a:r>
            <a:r>
              <a:rPr sz="2400" i="1" spc="-6" dirty="0">
                <a:latin typeface="Calibri"/>
                <a:cs typeface="Calibri"/>
              </a:rPr>
              <a:t>Science</a:t>
            </a:r>
            <a:r>
              <a:rPr sz="2400" i="1" spc="-24" dirty="0">
                <a:latin typeface="Calibri"/>
                <a:cs typeface="Calibri"/>
              </a:rPr>
              <a:t> </a:t>
            </a:r>
            <a:r>
              <a:rPr sz="2400" i="1" dirty="0">
                <a:latin typeface="Calibri"/>
                <a:cs typeface="Calibri"/>
              </a:rPr>
              <a:t>&amp;</a:t>
            </a:r>
            <a:r>
              <a:rPr sz="2400" i="1" spc="-18" dirty="0">
                <a:latin typeface="Calibri"/>
                <a:cs typeface="Calibri"/>
              </a:rPr>
              <a:t> </a:t>
            </a:r>
            <a:r>
              <a:rPr sz="2400" i="1" spc="-6" dirty="0">
                <a:latin typeface="Calibri"/>
                <a:cs typeface="Calibri"/>
              </a:rPr>
              <a:t>Engineering</a:t>
            </a:r>
            <a:endParaRPr sz="2400" dirty="0">
              <a:latin typeface="Calibri"/>
              <a:cs typeface="Calibri"/>
            </a:endParaRPr>
          </a:p>
        </p:txBody>
      </p:sp>
      <p:sp>
        <p:nvSpPr>
          <p:cNvPr id="5" name="object 5"/>
          <p:cNvSpPr txBox="1"/>
          <p:nvPr/>
        </p:nvSpPr>
        <p:spPr>
          <a:xfrm>
            <a:off x="870806" y="6768341"/>
            <a:ext cx="3374136" cy="790986"/>
          </a:xfrm>
          <a:prstGeom prst="rect">
            <a:avLst/>
          </a:prstGeom>
        </p:spPr>
        <p:txBody>
          <a:bodyPr vert="horz" wrap="square" lIns="0" tIns="15240" rIns="0" bIns="0" rtlCol="0">
            <a:spAutoFit/>
          </a:bodyPr>
          <a:lstStyle/>
          <a:p>
            <a:pPr algn="ctr">
              <a:spcBef>
                <a:spcPts val="120"/>
              </a:spcBef>
            </a:pPr>
            <a:r>
              <a:rPr sz="2880" b="1" u="heavy" spc="-6" dirty="0">
                <a:solidFill>
                  <a:srgbClr val="FF0000"/>
                </a:solidFill>
                <a:uFill>
                  <a:solidFill>
                    <a:srgbClr val="FF0000"/>
                  </a:solidFill>
                </a:uFill>
                <a:latin typeface="Calibri"/>
                <a:cs typeface="Calibri"/>
              </a:rPr>
              <a:t>Under</a:t>
            </a:r>
            <a:r>
              <a:rPr sz="2880" b="1" u="heavy" spc="-48" dirty="0">
                <a:solidFill>
                  <a:srgbClr val="FF0000"/>
                </a:solidFill>
                <a:uFill>
                  <a:solidFill>
                    <a:srgbClr val="FF0000"/>
                  </a:solidFill>
                </a:uFill>
                <a:latin typeface="Calibri"/>
                <a:cs typeface="Calibri"/>
              </a:rPr>
              <a:t> </a:t>
            </a:r>
            <a:r>
              <a:rPr sz="2880" b="1" u="heavy" spc="-6" dirty="0">
                <a:solidFill>
                  <a:srgbClr val="FF0000"/>
                </a:solidFill>
                <a:uFill>
                  <a:solidFill>
                    <a:srgbClr val="FF0000"/>
                  </a:solidFill>
                </a:uFill>
                <a:latin typeface="Calibri"/>
                <a:cs typeface="Calibri"/>
              </a:rPr>
              <a:t>Supervision</a:t>
            </a:r>
            <a:r>
              <a:rPr sz="2880" b="1" u="heavy" spc="-48" dirty="0">
                <a:solidFill>
                  <a:srgbClr val="FF0000"/>
                </a:solidFill>
                <a:uFill>
                  <a:solidFill>
                    <a:srgbClr val="FF0000"/>
                  </a:solidFill>
                </a:uFill>
                <a:latin typeface="Calibri"/>
                <a:cs typeface="Calibri"/>
              </a:rPr>
              <a:t> </a:t>
            </a:r>
            <a:r>
              <a:rPr sz="2880" b="1" u="heavy" spc="18" dirty="0">
                <a:solidFill>
                  <a:srgbClr val="FF0000"/>
                </a:solidFill>
                <a:uFill>
                  <a:solidFill>
                    <a:srgbClr val="FF0000"/>
                  </a:solidFill>
                </a:uFill>
                <a:latin typeface="Calibri"/>
                <a:cs typeface="Calibri"/>
              </a:rPr>
              <a:t>Of</a:t>
            </a:r>
            <a:r>
              <a:rPr sz="2880" spc="18" dirty="0">
                <a:solidFill>
                  <a:srgbClr val="FF0000"/>
                </a:solidFill>
                <a:latin typeface="Calibri"/>
                <a:cs typeface="Calibri"/>
              </a:rPr>
              <a:t>:</a:t>
            </a:r>
            <a:endParaRPr sz="2880" dirty="0">
              <a:latin typeface="Calibri"/>
              <a:cs typeface="Calibri"/>
            </a:endParaRPr>
          </a:p>
          <a:p>
            <a:pPr marL="314706" marR="248412" algn="ctr">
              <a:spcBef>
                <a:spcPts val="30"/>
              </a:spcBef>
            </a:pPr>
            <a:r>
              <a:rPr sz="2160" b="1" spc="-6" dirty="0">
                <a:latin typeface="Calibri"/>
                <a:cs typeface="Calibri"/>
              </a:rPr>
              <a:t>M</a:t>
            </a:r>
            <a:r>
              <a:rPr lang="en-US" sz="2160" b="1" spc="-6" dirty="0">
                <a:latin typeface="Calibri"/>
                <a:cs typeface="Calibri"/>
              </a:rPr>
              <a:t>r. </a:t>
            </a:r>
            <a:r>
              <a:rPr lang="en-US" sz="2160" b="1" spc="-6" dirty="0" err="1">
                <a:latin typeface="Calibri"/>
                <a:cs typeface="Calibri"/>
              </a:rPr>
              <a:t>Neelesh</a:t>
            </a:r>
            <a:r>
              <a:rPr lang="en-US" sz="2160" b="1" spc="-6">
                <a:latin typeface="Calibri"/>
                <a:cs typeface="Calibri"/>
              </a:rPr>
              <a:t> Mishra</a:t>
            </a:r>
            <a:r>
              <a:rPr sz="2160" b="1" spc="-6">
                <a:latin typeface="Calibri"/>
                <a:cs typeface="Calibri"/>
              </a:rPr>
              <a:t> </a:t>
            </a:r>
            <a:r>
              <a:rPr sz="2160" b="1" spc="-468">
                <a:latin typeface="Calibri"/>
                <a:cs typeface="Calibri"/>
              </a:rPr>
              <a:t> </a:t>
            </a:r>
            <a:endParaRPr sz="2160" dirty="0">
              <a:latin typeface="Calibri"/>
              <a:cs typeface="Calibri"/>
            </a:endParaRPr>
          </a:p>
        </p:txBody>
      </p:sp>
      <p:sp>
        <p:nvSpPr>
          <p:cNvPr id="6" name="object 6"/>
          <p:cNvSpPr txBox="1"/>
          <p:nvPr/>
        </p:nvSpPr>
        <p:spPr>
          <a:xfrm>
            <a:off x="10723274" y="6435944"/>
            <a:ext cx="3401568" cy="1455783"/>
          </a:xfrm>
          <a:prstGeom prst="rect">
            <a:avLst/>
          </a:prstGeom>
        </p:spPr>
        <p:txBody>
          <a:bodyPr vert="horz" wrap="square" lIns="0" tIns="15240" rIns="0" bIns="0" rtlCol="0">
            <a:spAutoFit/>
          </a:bodyPr>
          <a:lstStyle/>
          <a:p>
            <a:pPr marL="45720">
              <a:spcBef>
                <a:spcPts val="120"/>
              </a:spcBef>
            </a:pPr>
            <a:r>
              <a:rPr sz="2880" b="1" u="heavy" spc="-6" dirty="0">
                <a:solidFill>
                  <a:srgbClr val="FF0000"/>
                </a:solidFill>
                <a:uFill>
                  <a:solidFill>
                    <a:srgbClr val="FF0000"/>
                  </a:solidFill>
                </a:uFill>
                <a:latin typeface="Calibri"/>
                <a:cs typeface="Calibri"/>
              </a:rPr>
              <a:t>Presented</a:t>
            </a:r>
            <a:r>
              <a:rPr sz="2880" b="1" u="heavy" spc="-54" dirty="0">
                <a:solidFill>
                  <a:srgbClr val="FF0000"/>
                </a:solidFill>
                <a:uFill>
                  <a:solidFill>
                    <a:srgbClr val="FF0000"/>
                  </a:solidFill>
                </a:uFill>
                <a:latin typeface="Calibri"/>
                <a:cs typeface="Calibri"/>
              </a:rPr>
              <a:t> </a:t>
            </a:r>
            <a:r>
              <a:rPr sz="2880" b="1" u="heavy" dirty="0">
                <a:solidFill>
                  <a:srgbClr val="FF0000"/>
                </a:solidFill>
                <a:uFill>
                  <a:solidFill>
                    <a:srgbClr val="FF0000"/>
                  </a:solidFill>
                </a:uFill>
                <a:latin typeface="Calibri"/>
                <a:cs typeface="Calibri"/>
              </a:rPr>
              <a:t>By</a:t>
            </a:r>
            <a:r>
              <a:rPr sz="2160" dirty="0">
                <a:latin typeface="Calibri"/>
                <a:cs typeface="Calibri"/>
              </a:rPr>
              <a:t>:</a:t>
            </a:r>
          </a:p>
          <a:p>
            <a:pPr marL="45720">
              <a:spcBef>
                <a:spcPts val="30"/>
              </a:spcBef>
            </a:pPr>
            <a:r>
              <a:rPr lang="en-US" sz="2160" b="1" spc="-6" dirty="0">
                <a:latin typeface="Calibri"/>
                <a:cs typeface="Calibri"/>
              </a:rPr>
              <a:t>Aditya Gond</a:t>
            </a:r>
            <a:endParaRPr sz="2160" dirty="0">
              <a:latin typeface="Calibri"/>
              <a:cs typeface="Calibri"/>
            </a:endParaRPr>
          </a:p>
          <a:p>
            <a:pPr marL="45720" marR="36576"/>
            <a:r>
              <a:rPr sz="2160" b="1" spc="-6" dirty="0">
                <a:latin typeface="Calibri"/>
                <a:cs typeface="Calibri"/>
              </a:rPr>
              <a:t>B.Tech</a:t>
            </a:r>
            <a:r>
              <a:rPr sz="2160" b="1" spc="-30" dirty="0">
                <a:latin typeface="Calibri"/>
                <a:cs typeface="Calibri"/>
              </a:rPr>
              <a:t> </a:t>
            </a:r>
            <a:r>
              <a:rPr sz="2160" b="1" spc="-6" dirty="0">
                <a:latin typeface="Calibri"/>
                <a:cs typeface="Calibri"/>
              </a:rPr>
              <a:t>CSE</a:t>
            </a:r>
            <a:r>
              <a:rPr sz="2160" b="1" spc="-30" dirty="0">
                <a:latin typeface="Calibri"/>
                <a:cs typeface="Calibri"/>
              </a:rPr>
              <a:t> </a:t>
            </a:r>
            <a:r>
              <a:rPr sz="2160" b="1" dirty="0">
                <a:latin typeface="Calibri"/>
                <a:cs typeface="Calibri"/>
              </a:rPr>
              <a:t>3</a:t>
            </a:r>
            <a:r>
              <a:rPr sz="2160" b="1" baseline="30092" dirty="0">
                <a:latin typeface="Calibri"/>
                <a:cs typeface="Calibri"/>
              </a:rPr>
              <a:t>rd</a:t>
            </a:r>
            <a:r>
              <a:rPr sz="2160" b="1" spc="206" baseline="30092" dirty="0">
                <a:latin typeface="Calibri"/>
                <a:cs typeface="Calibri"/>
              </a:rPr>
              <a:t> </a:t>
            </a:r>
            <a:r>
              <a:rPr sz="2160" b="1" spc="-6" dirty="0">
                <a:latin typeface="Calibri"/>
                <a:cs typeface="Calibri"/>
              </a:rPr>
              <a:t>Year</a:t>
            </a:r>
            <a:r>
              <a:rPr sz="2160" b="1" spc="-24" dirty="0">
                <a:latin typeface="Calibri"/>
                <a:cs typeface="Calibri"/>
              </a:rPr>
              <a:t> </a:t>
            </a:r>
            <a:r>
              <a:rPr sz="2160" b="1" spc="-6" dirty="0">
                <a:latin typeface="Calibri"/>
                <a:cs typeface="Calibri"/>
              </a:rPr>
              <a:t>Group-6</a:t>
            </a:r>
            <a:r>
              <a:rPr lang="en-US" sz="2160" b="1" spc="-6" dirty="0">
                <a:latin typeface="Calibri"/>
                <a:cs typeface="Calibri"/>
              </a:rPr>
              <a:t>4</a:t>
            </a:r>
            <a:r>
              <a:rPr sz="2160" b="1" spc="-6" dirty="0">
                <a:latin typeface="Calibri"/>
                <a:cs typeface="Calibri"/>
              </a:rPr>
              <a:t> </a:t>
            </a:r>
            <a:r>
              <a:rPr sz="2160" b="1" spc="-474" dirty="0">
                <a:latin typeface="Calibri"/>
                <a:cs typeface="Calibri"/>
              </a:rPr>
              <a:t> </a:t>
            </a:r>
            <a:r>
              <a:rPr sz="2160" b="1" spc="-6" dirty="0">
                <a:latin typeface="Calibri"/>
                <a:cs typeface="Calibri"/>
              </a:rPr>
              <a:t>Roll</a:t>
            </a:r>
            <a:r>
              <a:rPr sz="2160" b="1" spc="-30" dirty="0">
                <a:latin typeface="Calibri"/>
                <a:cs typeface="Calibri"/>
              </a:rPr>
              <a:t> </a:t>
            </a:r>
            <a:r>
              <a:rPr sz="2160" b="1" spc="-6" dirty="0">
                <a:latin typeface="Calibri"/>
                <a:cs typeface="Calibri"/>
              </a:rPr>
              <a:t>No.-202</a:t>
            </a:r>
            <a:r>
              <a:rPr lang="en-US" sz="2160" b="1" spc="-6" dirty="0">
                <a:latin typeface="Calibri"/>
                <a:cs typeface="Calibri"/>
              </a:rPr>
              <a:t>110101110106</a:t>
            </a:r>
            <a:endParaRPr sz="2160" dirty="0">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319599" y="1782008"/>
            <a:ext cx="7477601" cy="1916430"/>
          </a:xfrm>
          <a:prstGeom prst="rect">
            <a:avLst/>
          </a:prstGeom>
          <a:noFill/>
          <a:ln/>
        </p:spPr>
        <p:txBody>
          <a:bodyPr wrap="square" rtlCol="0" anchor="t"/>
          <a:lstStyle/>
          <a:p>
            <a:pPr marL="0" indent="0">
              <a:lnSpc>
                <a:spcPts val="7545"/>
              </a:lnSpc>
              <a:buNone/>
            </a:pPr>
            <a:r>
              <a:rPr lang="en-US" sz="6036" b="1" dirty="0">
                <a:solidFill>
                  <a:srgbClr val="484237"/>
                </a:solidFill>
                <a:latin typeface="Gelasio" pitchFamily="34" charset="0"/>
                <a:ea typeface="Gelasio" pitchFamily="34" charset="-122"/>
                <a:cs typeface="Gelasio" pitchFamily="34" charset="-120"/>
              </a:rPr>
              <a:t>Introduction to Big Data</a:t>
            </a:r>
            <a:endParaRPr lang="en-US" sz="6036" dirty="0"/>
          </a:p>
        </p:txBody>
      </p:sp>
      <p:sp>
        <p:nvSpPr>
          <p:cNvPr id="6" name="Text 3"/>
          <p:cNvSpPr/>
          <p:nvPr/>
        </p:nvSpPr>
        <p:spPr>
          <a:xfrm>
            <a:off x="6319599" y="4031694"/>
            <a:ext cx="7477601" cy="1777008"/>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 Big data refers to the massive and complex datasets that are difficult to process using traditional data management tools and techniques. It has become an essential part of modern business and technological advancements, offering valuable insights and opportunities for organizations.</a:t>
            </a:r>
            <a:endParaRPr lang="en-US" sz="1750" dirty="0"/>
          </a:p>
        </p:txBody>
      </p:sp>
      <p:sp>
        <p:nvSpPr>
          <p:cNvPr id="7" name="Shape 4"/>
          <p:cNvSpPr/>
          <p:nvPr/>
        </p:nvSpPr>
        <p:spPr>
          <a:xfrm>
            <a:off x="6319599" y="6075283"/>
            <a:ext cx="355402" cy="355402"/>
          </a:xfrm>
          <a:prstGeom prst="roundRect">
            <a:avLst>
              <a:gd name="adj" fmla="val 25726039"/>
            </a:avLst>
          </a:prstGeom>
          <a:noFill/>
          <a:ln w="7620">
            <a:solidFill>
              <a:srgbClr val="FFFFFF"/>
            </a:solidFill>
            <a:prstDash val="solid"/>
          </a:ln>
        </p:spPr>
      </p:sp>
      <p:sp>
        <p:nvSpPr>
          <p:cNvPr id="9" name="Text 5"/>
          <p:cNvSpPr/>
          <p:nvPr/>
        </p:nvSpPr>
        <p:spPr>
          <a:xfrm>
            <a:off x="6786086" y="6058614"/>
            <a:ext cx="2759631" cy="388858"/>
          </a:xfrm>
          <a:prstGeom prst="rect">
            <a:avLst/>
          </a:prstGeom>
          <a:noFill/>
          <a:ln/>
        </p:spPr>
        <p:txBody>
          <a:bodyPr wrap="none" rtlCol="0" anchor="t"/>
          <a:lstStyle/>
          <a:p>
            <a:pPr marL="0" indent="0" algn="l">
              <a:lnSpc>
                <a:spcPts val="3062"/>
              </a:lnSpc>
              <a:buNone/>
            </a:pPr>
            <a:endParaRPr lang="en-US" sz="2187"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5" name="Text 2"/>
          <p:cNvSpPr/>
          <p:nvPr/>
        </p:nvSpPr>
        <p:spPr>
          <a:xfrm>
            <a:off x="4490799" y="1515666"/>
            <a:ext cx="5554980" cy="694373"/>
          </a:xfrm>
          <a:prstGeom prst="rect">
            <a:avLst/>
          </a:prstGeom>
          <a:noFill/>
          <a:ln/>
        </p:spPr>
        <p:txBody>
          <a:bodyPr wrap="none" rtlCol="0" anchor="t"/>
          <a:lstStyle/>
          <a:p>
            <a:pPr marL="0" indent="0">
              <a:lnSpc>
                <a:spcPts val="5468"/>
              </a:lnSpc>
              <a:buNone/>
            </a:pPr>
            <a:r>
              <a:rPr lang="en-US" sz="4374" b="1" dirty="0">
                <a:solidFill>
                  <a:srgbClr val="484237"/>
                </a:solidFill>
                <a:latin typeface="Gelasio" pitchFamily="34" charset="0"/>
                <a:ea typeface="Gelasio" pitchFamily="34" charset="-122"/>
                <a:cs typeface="Gelasio" pitchFamily="34" charset="-120"/>
              </a:rPr>
              <a:t>What is Big Data?</a:t>
            </a:r>
            <a:endParaRPr lang="en-US" sz="4374" dirty="0"/>
          </a:p>
        </p:txBody>
      </p:sp>
      <p:sp>
        <p:nvSpPr>
          <p:cNvPr id="6" name="Shape 3"/>
          <p:cNvSpPr/>
          <p:nvPr/>
        </p:nvSpPr>
        <p:spPr>
          <a:xfrm>
            <a:off x="4490799" y="2716887"/>
            <a:ext cx="499943" cy="499943"/>
          </a:xfrm>
          <a:prstGeom prst="roundRect">
            <a:avLst>
              <a:gd name="adj" fmla="val 26667"/>
            </a:avLst>
          </a:prstGeom>
          <a:solidFill>
            <a:srgbClr val="EFE7D6"/>
          </a:solidFill>
          <a:ln/>
        </p:spPr>
      </p:sp>
      <p:sp>
        <p:nvSpPr>
          <p:cNvPr id="7" name="Text 4"/>
          <p:cNvSpPr/>
          <p:nvPr/>
        </p:nvSpPr>
        <p:spPr>
          <a:xfrm>
            <a:off x="4662130" y="2758559"/>
            <a:ext cx="157282" cy="416481"/>
          </a:xfrm>
          <a:prstGeom prst="rect">
            <a:avLst/>
          </a:prstGeom>
          <a:noFill/>
          <a:ln/>
        </p:spPr>
        <p:txBody>
          <a:bodyPr wrap="none" rtlCol="0" anchor="t"/>
          <a:lstStyle/>
          <a:p>
            <a:pPr marL="0" indent="0" algn="ctr">
              <a:lnSpc>
                <a:spcPts val="3281"/>
              </a:lnSpc>
              <a:buNone/>
            </a:pPr>
            <a:r>
              <a:rPr lang="en-US" sz="2624" b="1" dirty="0">
                <a:solidFill>
                  <a:srgbClr val="484237"/>
                </a:solidFill>
                <a:latin typeface="Gelasio" pitchFamily="34" charset="0"/>
                <a:ea typeface="Gelasio" pitchFamily="34" charset="-122"/>
                <a:cs typeface="Gelasio" pitchFamily="34" charset="-120"/>
              </a:rPr>
              <a:t>1</a:t>
            </a:r>
            <a:endParaRPr lang="en-US" sz="2624" dirty="0"/>
          </a:p>
        </p:txBody>
      </p:sp>
      <p:sp>
        <p:nvSpPr>
          <p:cNvPr id="8" name="Text 5"/>
          <p:cNvSpPr/>
          <p:nvPr/>
        </p:nvSpPr>
        <p:spPr>
          <a:xfrm>
            <a:off x="5212913" y="2793206"/>
            <a:ext cx="2777490" cy="347186"/>
          </a:xfrm>
          <a:prstGeom prst="rect">
            <a:avLst/>
          </a:prstGeom>
          <a:noFill/>
          <a:ln/>
        </p:spPr>
        <p:txBody>
          <a:bodyPr wrap="non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Volume</a:t>
            </a:r>
            <a:endParaRPr lang="en-US" sz="2187" dirty="0"/>
          </a:p>
        </p:txBody>
      </p:sp>
      <p:sp>
        <p:nvSpPr>
          <p:cNvPr id="9" name="Text 6"/>
          <p:cNvSpPr/>
          <p:nvPr/>
        </p:nvSpPr>
        <p:spPr>
          <a:xfrm>
            <a:off x="5212913" y="3273623"/>
            <a:ext cx="3820001" cy="1777008"/>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Big data deals with large volumes of data, often in the range of terabytes or petabytes, that are generated from various sources like social media, sensors, and transactional systems.</a:t>
            </a:r>
            <a:endParaRPr lang="en-US" sz="1750" dirty="0"/>
          </a:p>
        </p:txBody>
      </p:sp>
      <p:sp>
        <p:nvSpPr>
          <p:cNvPr id="10" name="Shape 7"/>
          <p:cNvSpPr/>
          <p:nvPr/>
        </p:nvSpPr>
        <p:spPr>
          <a:xfrm>
            <a:off x="9255085" y="2716887"/>
            <a:ext cx="499943" cy="499943"/>
          </a:xfrm>
          <a:prstGeom prst="roundRect">
            <a:avLst>
              <a:gd name="adj" fmla="val 26667"/>
            </a:avLst>
          </a:prstGeom>
          <a:solidFill>
            <a:srgbClr val="EFE7D6"/>
          </a:solidFill>
          <a:ln/>
        </p:spPr>
      </p:sp>
      <p:sp>
        <p:nvSpPr>
          <p:cNvPr id="11" name="Text 8"/>
          <p:cNvSpPr/>
          <p:nvPr/>
        </p:nvSpPr>
        <p:spPr>
          <a:xfrm>
            <a:off x="9404033" y="2758559"/>
            <a:ext cx="202049" cy="416481"/>
          </a:xfrm>
          <a:prstGeom prst="rect">
            <a:avLst/>
          </a:prstGeom>
          <a:noFill/>
          <a:ln/>
        </p:spPr>
        <p:txBody>
          <a:bodyPr wrap="none" rtlCol="0" anchor="t"/>
          <a:lstStyle/>
          <a:p>
            <a:pPr marL="0" indent="0" algn="ctr">
              <a:lnSpc>
                <a:spcPts val="3281"/>
              </a:lnSpc>
              <a:buNone/>
            </a:pPr>
            <a:r>
              <a:rPr lang="en-US" sz="2624" b="1" dirty="0">
                <a:solidFill>
                  <a:srgbClr val="484237"/>
                </a:solidFill>
                <a:latin typeface="Gelasio" pitchFamily="34" charset="0"/>
                <a:ea typeface="Gelasio" pitchFamily="34" charset="-122"/>
                <a:cs typeface="Gelasio" pitchFamily="34" charset="-120"/>
              </a:rPr>
              <a:t>2</a:t>
            </a:r>
            <a:endParaRPr lang="en-US" sz="2624" dirty="0"/>
          </a:p>
        </p:txBody>
      </p:sp>
      <p:sp>
        <p:nvSpPr>
          <p:cNvPr id="12" name="Text 9"/>
          <p:cNvSpPr/>
          <p:nvPr/>
        </p:nvSpPr>
        <p:spPr>
          <a:xfrm>
            <a:off x="9977199" y="2793206"/>
            <a:ext cx="2777490" cy="347186"/>
          </a:xfrm>
          <a:prstGeom prst="rect">
            <a:avLst/>
          </a:prstGeom>
          <a:noFill/>
          <a:ln/>
        </p:spPr>
        <p:txBody>
          <a:bodyPr wrap="non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Velocity</a:t>
            </a:r>
            <a:endParaRPr lang="en-US" sz="2187" dirty="0"/>
          </a:p>
        </p:txBody>
      </p:sp>
      <p:sp>
        <p:nvSpPr>
          <p:cNvPr id="13" name="Text 10"/>
          <p:cNvSpPr/>
          <p:nvPr/>
        </p:nvSpPr>
        <p:spPr>
          <a:xfrm>
            <a:off x="9977199" y="3273623"/>
            <a:ext cx="3820001" cy="1421606"/>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Big data is characterized by the high speed at which data is created, collected, and processed, often in real-time or near real-time.</a:t>
            </a:r>
            <a:endParaRPr lang="en-US" sz="1750" dirty="0"/>
          </a:p>
        </p:txBody>
      </p:sp>
      <p:sp>
        <p:nvSpPr>
          <p:cNvPr id="14" name="Shape 11"/>
          <p:cNvSpPr/>
          <p:nvPr/>
        </p:nvSpPr>
        <p:spPr>
          <a:xfrm>
            <a:off x="4490799" y="5446395"/>
            <a:ext cx="499943" cy="499943"/>
          </a:xfrm>
          <a:prstGeom prst="roundRect">
            <a:avLst>
              <a:gd name="adj" fmla="val 26667"/>
            </a:avLst>
          </a:prstGeom>
          <a:solidFill>
            <a:srgbClr val="EFE7D6"/>
          </a:solidFill>
          <a:ln/>
        </p:spPr>
      </p:sp>
      <p:sp>
        <p:nvSpPr>
          <p:cNvPr id="15" name="Text 12"/>
          <p:cNvSpPr/>
          <p:nvPr/>
        </p:nvSpPr>
        <p:spPr>
          <a:xfrm>
            <a:off x="4640342" y="5488067"/>
            <a:ext cx="200858" cy="416481"/>
          </a:xfrm>
          <a:prstGeom prst="rect">
            <a:avLst/>
          </a:prstGeom>
          <a:noFill/>
          <a:ln/>
        </p:spPr>
        <p:txBody>
          <a:bodyPr wrap="none" rtlCol="0" anchor="t"/>
          <a:lstStyle/>
          <a:p>
            <a:pPr marL="0" indent="0" algn="ctr">
              <a:lnSpc>
                <a:spcPts val="3281"/>
              </a:lnSpc>
              <a:buNone/>
            </a:pPr>
            <a:r>
              <a:rPr lang="en-US" sz="2624" b="1" dirty="0">
                <a:solidFill>
                  <a:srgbClr val="484237"/>
                </a:solidFill>
                <a:latin typeface="Gelasio" pitchFamily="34" charset="0"/>
                <a:ea typeface="Gelasio" pitchFamily="34" charset="-122"/>
                <a:cs typeface="Gelasio" pitchFamily="34" charset="-120"/>
              </a:rPr>
              <a:t>3</a:t>
            </a:r>
            <a:endParaRPr lang="en-US" sz="2624" dirty="0"/>
          </a:p>
        </p:txBody>
      </p:sp>
      <p:sp>
        <p:nvSpPr>
          <p:cNvPr id="16" name="Text 13"/>
          <p:cNvSpPr/>
          <p:nvPr/>
        </p:nvSpPr>
        <p:spPr>
          <a:xfrm>
            <a:off x="5212913" y="5522714"/>
            <a:ext cx="2777490" cy="347186"/>
          </a:xfrm>
          <a:prstGeom prst="rect">
            <a:avLst/>
          </a:prstGeom>
          <a:noFill/>
          <a:ln/>
        </p:spPr>
        <p:txBody>
          <a:bodyPr wrap="non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Variety</a:t>
            </a:r>
            <a:endParaRPr lang="en-US" sz="2187" dirty="0"/>
          </a:p>
        </p:txBody>
      </p:sp>
      <p:sp>
        <p:nvSpPr>
          <p:cNvPr id="17" name="Text 14"/>
          <p:cNvSpPr/>
          <p:nvPr/>
        </p:nvSpPr>
        <p:spPr>
          <a:xfrm>
            <a:off x="5212913" y="6003131"/>
            <a:ext cx="8584287" cy="710803"/>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Big data encompasses a wide range of data types, including structured, unstructured, and semi-structured data, such as text, images, videos, and sensor data.</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sp>
        <p:nvSpPr>
          <p:cNvPr id="4" name="Text 2"/>
          <p:cNvSpPr/>
          <p:nvPr/>
        </p:nvSpPr>
        <p:spPr>
          <a:xfrm>
            <a:off x="2037993" y="2216706"/>
            <a:ext cx="7271623" cy="694373"/>
          </a:xfrm>
          <a:prstGeom prst="rect">
            <a:avLst/>
          </a:prstGeom>
          <a:noFill/>
          <a:ln/>
        </p:spPr>
        <p:txBody>
          <a:bodyPr wrap="none" rtlCol="0" anchor="t"/>
          <a:lstStyle/>
          <a:p>
            <a:pPr marL="0" indent="0">
              <a:lnSpc>
                <a:spcPts val="5468"/>
              </a:lnSpc>
              <a:buNone/>
            </a:pPr>
            <a:r>
              <a:rPr lang="en-US" sz="4374" b="1" dirty="0">
                <a:solidFill>
                  <a:srgbClr val="484237"/>
                </a:solidFill>
                <a:latin typeface="Gelasio" pitchFamily="34" charset="0"/>
                <a:ea typeface="Gelasio" pitchFamily="34" charset="-122"/>
                <a:cs typeface="Gelasio" pitchFamily="34" charset="-120"/>
              </a:rPr>
              <a:t>Characteristics of Big Data</a:t>
            </a:r>
            <a:endParaRPr lang="en-US" sz="4374" dirty="0"/>
          </a:p>
        </p:txBody>
      </p:sp>
      <p:sp>
        <p:nvSpPr>
          <p:cNvPr id="5" name="Text 3"/>
          <p:cNvSpPr/>
          <p:nvPr/>
        </p:nvSpPr>
        <p:spPr>
          <a:xfrm>
            <a:off x="2037993" y="3466505"/>
            <a:ext cx="2777490" cy="347186"/>
          </a:xfrm>
          <a:prstGeom prst="rect">
            <a:avLst/>
          </a:prstGeom>
          <a:noFill/>
          <a:ln/>
        </p:spPr>
        <p:txBody>
          <a:bodyPr wrap="non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Volume</a:t>
            </a:r>
            <a:endParaRPr lang="en-US" sz="2187" dirty="0"/>
          </a:p>
        </p:txBody>
      </p:sp>
      <p:sp>
        <p:nvSpPr>
          <p:cNvPr id="6" name="Text 4"/>
          <p:cNvSpPr/>
          <p:nvPr/>
        </p:nvSpPr>
        <p:spPr>
          <a:xfrm>
            <a:off x="2037993" y="4035862"/>
            <a:ext cx="3156347" cy="1421606"/>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The sheer amount of data generated from various sources, often in the range of terabytes or petabytes.</a:t>
            </a:r>
            <a:endParaRPr lang="en-US" sz="1750" dirty="0"/>
          </a:p>
        </p:txBody>
      </p:sp>
      <p:sp>
        <p:nvSpPr>
          <p:cNvPr id="7" name="Text 5"/>
          <p:cNvSpPr/>
          <p:nvPr/>
        </p:nvSpPr>
        <p:spPr>
          <a:xfrm>
            <a:off x="5743932" y="3466505"/>
            <a:ext cx="2777490" cy="347186"/>
          </a:xfrm>
          <a:prstGeom prst="rect">
            <a:avLst/>
          </a:prstGeom>
          <a:noFill/>
          <a:ln/>
        </p:spPr>
        <p:txBody>
          <a:bodyPr wrap="non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Velocity</a:t>
            </a:r>
            <a:endParaRPr lang="en-US" sz="2187" dirty="0"/>
          </a:p>
        </p:txBody>
      </p:sp>
      <p:sp>
        <p:nvSpPr>
          <p:cNvPr id="8" name="Text 6"/>
          <p:cNvSpPr/>
          <p:nvPr/>
        </p:nvSpPr>
        <p:spPr>
          <a:xfrm>
            <a:off x="5743932" y="4035862"/>
            <a:ext cx="3156347" cy="1421606"/>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The speed at which data is created, collected, and processed, often in real-time or near real-time.</a:t>
            </a:r>
            <a:endParaRPr lang="en-US" sz="1750" dirty="0"/>
          </a:p>
        </p:txBody>
      </p:sp>
      <p:sp>
        <p:nvSpPr>
          <p:cNvPr id="9" name="Text 7"/>
          <p:cNvSpPr/>
          <p:nvPr/>
        </p:nvSpPr>
        <p:spPr>
          <a:xfrm>
            <a:off x="9449872" y="3466505"/>
            <a:ext cx="2777490" cy="347186"/>
          </a:xfrm>
          <a:prstGeom prst="rect">
            <a:avLst/>
          </a:prstGeom>
          <a:noFill/>
          <a:ln/>
        </p:spPr>
        <p:txBody>
          <a:bodyPr wrap="non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Variety</a:t>
            </a:r>
            <a:endParaRPr lang="en-US" sz="2187" dirty="0"/>
          </a:p>
        </p:txBody>
      </p:sp>
      <p:sp>
        <p:nvSpPr>
          <p:cNvPr id="10" name="Text 8"/>
          <p:cNvSpPr/>
          <p:nvPr/>
        </p:nvSpPr>
        <p:spPr>
          <a:xfrm>
            <a:off x="9449872" y="4035862"/>
            <a:ext cx="3156347" cy="1777008"/>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The wide range of data types, including structured, unstructured, and semi-structured data, such as text, images, videos, and sensor data.</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sp>
        <p:nvSpPr>
          <p:cNvPr id="4" name="Text 2"/>
          <p:cNvSpPr/>
          <p:nvPr/>
        </p:nvSpPr>
        <p:spPr>
          <a:xfrm>
            <a:off x="2037993" y="1621036"/>
            <a:ext cx="8223528" cy="694373"/>
          </a:xfrm>
          <a:prstGeom prst="rect">
            <a:avLst/>
          </a:prstGeom>
          <a:noFill/>
          <a:ln/>
        </p:spPr>
        <p:txBody>
          <a:bodyPr wrap="none" rtlCol="0" anchor="t"/>
          <a:lstStyle/>
          <a:p>
            <a:pPr marL="0" indent="0">
              <a:lnSpc>
                <a:spcPts val="5468"/>
              </a:lnSpc>
              <a:buNone/>
            </a:pPr>
            <a:r>
              <a:rPr lang="en-US" sz="4374" b="1" dirty="0">
                <a:solidFill>
                  <a:srgbClr val="484237"/>
                </a:solidFill>
                <a:latin typeface="Gelasio" pitchFamily="34" charset="0"/>
                <a:ea typeface="Gelasio" pitchFamily="34" charset="-122"/>
                <a:cs typeface="Gelasio" pitchFamily="34" charset="-120"/>
              </a:rPr>
              <a:t>Sources and Types of Big Data</a:t>
            </a:r>
            <a:endParaRPr lang="en-US" sz="4374" dirty="0"/>
          </a:p>
        </p:txBody>
      </p:sp>
      <p:sp>
        <p:nvSpPr>
          <p:cNvPr id="5" name="Shape 3"/>
          <p:cNvSpPr/>
          <p:nvPr/>
        </p:nvSpPr>
        <p:spPr>
          <a:xfrm>
            <a:off x="2037993" y="2759750"/>
            <a:ext cx="5166122" cy="1990963"/>
          </a:xfrm>
          <a:prstGeom prst="roundRect">
            <a:avLst>
              <a:gd name="adj" fmla="val 6696"/>
            </a:avLst>
          </a:prstGeom>
          <a:solidFill>
            <a:srgbClr val="EFE7D6"/>
          </a:solidFill>
          <a:ln/>
        </p:spPr>
      </p:sp>
      <p:sp>
        <p:nvSpPr>
          <p:cNvPr id="6" name="Text 4"/>
          <p:cNvSpPr/>
          <p:nvPr/>
        </p:nvSpPr>
        <p:spPr>
          <a:xfrm>
            <a:off x="2260163" y="2981920"/>
            <a:ext cx="2777490" cy="347186"/>
          </a:xfrm>
          <a:prstGeom prst="rect">
            <a:avLst/>
          </a:prstGeom>
          <a:noFill/>
          <a:ln/>
        </p:spPr>
        <p:txBody>
          <a:bodyPr wrap="non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Social Media</a:t>
            </a:r>
            <a:endParaRPr lang="en-US" sz="2187" dirty="0"/>
          </a:p>
        </p:txBody>
      </p:sp>
      <p:sp>
        <p:nvSpPr>
          <p:cNvPr id="7" name="Text 5"/>
          <p:cNvSpPr/>
          <p:nvPr/>
        </p:nvSpPr>
        <p:spPr>
          <a:xfrm>
            <a:off x="2260163" y="3462338"/>
            <a:ext cx="4721781" cy="1066205"/>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Data from platforms like Facebook, Twitter, and Instagram, including user-generated content, interactions, and metadata.</a:t>
            </a:r>
            <a:endParaRPr lang="en-US" sz="1750" dirty="0"/>
          </a:p>
        </p:txBody>
      </p:sp>
      <p:sp>
        <p:nvSpPr>
          <p:cNvPr id="8" name="Shape 6"/>
          <p:cNvSpPr/>
          <p:nvPr/>
        </p:nvSpPr>
        <p:spPr>
          <a:xfrm>
            <a:off x="7426285" y="2759750"/>
            <a:ext cx="5166122" cy="1990963"/>
          </a:xfrm>
          <a:prstGeom prst="roundRect">
            <a:avLst>
              <a:gd name="adj" fmla="val 6696"/>
            </a:avLst>
          </a:prstGeom>
          <a:solidFill>
            <a:srgbClr val="EFE7D6"/>
          </a:solidFill>
          <a:ln/>
        </p:spPr>
      </p:sp>
      <p:sp>
        <p:nvSpPr>
          <p:cNvPr id="9" name="Text 7"/>
          <p:cNvSpPr/>
          <p:nvPr/>
        </p:nvSpPr>
        <p:spPr>
          <a:xfrm>
            <a:off x="7648456" y="2981920"/>
            <a:ext cx="3253502" cy="347186"/>
          </a:xfrm>
          <a:prstGeom prst="rect">
            <a:avLst/>
          </a:prstGeom>
          <a:noFill/>
          <a:ln/>
        </p:spPr>
        <p:txBody>
          <a:bodyPr wrap="non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Internet of Things (IoT)</a:t>
            </a:r>
            <a:endParaRPr lang="en-US" sz="2187" dirty="0"/>
          </a:p>
        </p:txBody>
      </p:sp>
      <p:sp>
        <p:nvSpPr>
          <p:cNvPr id="10" name="Text 8"/>
          <p:cNvSpPr/>
          <p:nvPr/>
        </p:nvSpPr>
        <p:spPr>
          <a:xfrm>
            <a:off x="7648456" y="3462338"/>
            <a:ext cx="4721781" cy="1066205"/>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Data generated by connected devices, such as sensors, smart home appliances, and industrial equipment.</a:t>
            </a:r>
            <a:endParaRPr lang="en-US" sz="1750" dirty="0"/>
          </a:p>
        </p:txBody>
      </p:sp>
      <p:sp>
        <p:nvSpPr>
          <p:cNvPr id="11" name="Shape 9"/>
          <p:cNvSpPr/>
          <p:nvPr/>
        </p:nvSpPr>
        <p:spPr>
          <a:xfrm>
            <a:off x="2037993" y="4972883"/>
            <a:ext cx="5166122" cy="1635562"/>
          </a:xfrm>
          <a:prstGeom prst="roundRect">
            <a:avLst>
              <a:gd name="adj" fmla="val 8151"/>
            </a:avLst>
          </a:prstGeom>
          <a:solidFill>
            <a:srgbClr val="EFE7D6"/>
          </a:solidFill>
          <a:ln/>
        </p:spPr>
      </p:sp>
      <p:sp>
        <p:nvSpPr>
          <p:cNvPr id="12" name="Text 10"/>
          <p:cNvSpPr/>
          <p:nvPr/>
        </p:nvSpPr>
        <p:spPr>
          <a:xfrm>
            <a:off x="2260163" y="5195054"/>
            <a:ext cx="2777490" cy="347186"/>
          </a:xfrm>
          <a:prstGeom prst="rect">
            <a:avLst/>
          </a:prstGeom>
          <a:noFill/>
          <a:ln/>
        </p:spPr>
        <p:txBody>
          <a:bodyPr wrap="non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Transactional Data</a:t>
            </a:r>
            <a:endParaRPr lang="en-US" sz="2187" dirty="0"/>
          </a:p>
        </p:txBody>
      </p:sp>
      <p:sp>
        <p:nvSpPr>
          <p:cNvPr id="13" name="Text 11"/>
          <p:cNvSpPr/>
          <p:nvPr/>
        </p:nvSpPr>
        <p:spPr>
          <a:xfrm>
            <a:off x="2260163" y="5675471"/>
            <a:ext cx="4721781" cy="710803"/>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Data from various business transactions, such as sales, purchases, and financial records.</a:t>
            </a:r>
            <a:endParaRPr lang="en-US" sz="1750" dirty="0"/>
          </a:p>
        </p:txBody>
      </p:sp>
      <p:sp>
        <p:nvSpPr>
          <p:cNvPr id="14" name="Shape 12"/>
          <p:cNvSpPr/>
          <p:nvPr/>
        </p:nvSpPr>
        <p:spPr>
          <a:xfrm>
            <a:off x="7426285" y="4972883"/>
            <a:ext cx="5166122" cy="1635562"/>
          </a:xfrm>
          <a:prstGeom prst="roundRect">
            <a:avLst>
              <a:gd name="adj" fmla="val 8151"/>
            </a:avLst>
          </a:prstGeom>
          <a:solidFill>
            <a:srgbClr val="EFE7D6"/>
          </a:solidFill>
          <a:ln/>
        </p:spPr>
      </p:sp>
      <p:sp>
        <p:nvSpPr>
          <p:cNvPr id="15" name="Text 13"/>
          <p:cNvSpPr/>
          <p:nvPr/>
        </p:nvSpPr>
        <p:spPr>
          <a:xfrm>
            <a:off x="7648456" y="5195054"/>
            <a:ext cx="2777490" cy="347186"/>
          </a:xfrm>
          <a:prstGeom prst="rect">
            <a:avLst/>
          </a:prstGeom>
          <a:noFill/>
          <a:ln/>
        </p:spPr>
        <p:txBody>
          <a:bodyPr wrap="non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Clickstream Data</a:t>
            </a:r>
            <a:endParaRPr lang="en-US" sz="2187" dirty="0"/>
          </a:p>
        </p:txBody>
      </p:sp>
      <p:sp>
        <p:nvSpPr>
          <p:cNvPr id="16" name="Text 14"/>
          <p:cNvSpPr/>
          <p:nvPr/>
        </p:nvSpPr>
        <p:spPr>
          <a:xfrm>
            <a:off x="7648456" y="5675471"/>
            <a:ext cx="4721781" cy="710803"/>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Data that tracks user interactions and behaviors on websites and mobile applications.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5" name="Text 2"/>
          <p:cNvSpPr/>
          <p:nvPr/>
        </p:nvSpPr>
        <p:spPr>
          <a:xfrm>
            <a:off x="4490799" y="925473"/>
            <a:ext cx="8271748" cy="694373"/>
          </a:xfrm>
          <a:prstGeom prst="rect">
            <a:avLst/>
          </a:prstGeom>
          <a:noFill/>
          <a:ln/>
        </p:spPr>
        <p:txBody>
          <a:bodyPr wrap="none" rtlCol="0" anchor="t"/>
          <a:lstStyle/>
          <a:p>
            <a:pPr marL="0" indent="0">
              <a:lnSpc>
                <a:spcPts val="5468"/>
              </a:lnSpc>
              <a:buNone/>
            </a:pPr>
            <a:r>
              <a:rPr lang="en-US" sz="4374" b="1" dirty="0">
                <a:solidFill>
                  <a:srgbClr val="484237"/>
                </a:solidFill>
                <a:latin typeface="Gelasio" pitchFamily="34" charset="0"/>
                <a:ea typeface="Gelasio" pitchFamily="34" charset="-122"/>
                <a:cs typeface="Gelasio" pitchFamily="34" charset="-120"/>
              </a:rPr>
              <a:t>Big Data Analytics Techniques</a:t>
            </a:r>
            <a:endParaRPr lang="en-US" sz="4374" dirty="0"/>
          </a:p>
        </p:txBody>
      </p:sp>
      <p:sp>
        <p:nvSpPr>
          <p:cNvPr id="6" name="Shape 3"/>
          <p:cNvSpPr/>
          <p:nvPr/>
        </p:nvSpPr>
        <p:spPr>
          <a:xfrm>
            <a:off x="4801910" y="1953101"/>
            <a:ext cx="44410" cy="5351026"/>
          </a:xfrm>
          <a:prstGeom prst="rect">
            <a:avLst/>
          </a:prstGeom>
          <a:solidFill>
            <a:srgbClr val="D2CCC5"/>
          </a:solidFill>
          <a:ln/>
        </p:spPr>
      </p:sp>
      <p:sp>
        <p:nvSpPr>
          <p:cNvPr id="7" name="Shape 4"/>
          <p:cNvSpPr/>
          <p:nvPr/>
        </p:nvSpPr>
        <p:spPr>
          <a:xfrm>
            <a:off x="5074027" y="2354401"/>
            <a:ext cx="777597" cy="44410"/>
          </a:xfrm>
          <a:prstGeom prst="rect">
            <a:avLst/>
          </a:prstGeom>
          <a:solidFill>
            <a:srgbClr val="D2CCC5"/>
          </a:solidFill>
          <a:ln/>
        </p:spPr>
      </p:sp>
      <p:sp>
        <p:nvSpPr>
          <p:cNvPr id="8" name="Shape 5"/>
          <p:cNvSpPr/>
          <p:nvPr/>
        </p:nvSpPr>
        <p:spPr>
          <a:xfrm>
            <a:off x="4574084" y="2126694"/>
            <a:ext cx="499943" cy="499943"/>
          </a:xfrm>
          <a:prstGeom prst="roundRect">
            <a:avLst>
              <a:gd name="adj" fmla="val 26667"/>
            </a:avLst>
          </a:prstGeom>
          <a:solidFill>
            <a:srgbClr val="EFE7D6"/>
          </a:solidFill>
          <a:ln/>
        </p:spPr>
      </p:sp>
      <p:sp>
        <p:nvSpPr>
          <p:cNvPr id="9" name="Text 6"/>
          <p:cNvSpPr/>
          <p:nvPr/>
        </p:nvSpPr>
        <p:spPr>
          <a:xfrm>
            <a:off x="4745415" y="2168366"/>
            <a:ext cx="157282" cy="416481"/>
          </a:xfrm>
          <a:prstGeom prst="rect">
            <a:avLst/>
          </a:prstGeom>
          <a:noFill/>
          <a:ln/>
        </p:spPr>
        <p:txBody>
          <a:bodyPr wrap="none" rtlCol="0" anchor="t"/>
          <a:lstStyle/>
          <a:p>
            <a:pPr marL="0" indent="0" algn="ctr">
              <a:lnSpc>
                <a:spcPts val="3281"/>
              </a:lnSpc>
              <a:buNone/>
            </a:pPr>
            <a:r>
              <a:rPr lang="en-US" sz="2624" b="1" dirty="0">
                <a:solidFill>
                  <a:srgbClr val="484237"/>
                </a:solidFill>
                <a:latin typeface="Gelasio" pitchFamily="34" charset="0"/>
                <a:ea typeface="Gelasio" pitchFamily="34" charset="-122"/>
                <a:cs typeface="Gelasio" pitchFamily="34" charset="-120"/>
              </a:rPr>
              <a:t>1</a:t>
            </a:r>
            <a:endParaRPr lang="en-US" sz="2624" dirty="0"/>
          </a:p>
        </p:txBody>
      </p:sp>
      <p:sp>
        <p:nvSpPr>
          <p:cNvPr id="10" name="Text 7"/>
          <p:cNvSpPr/>
          <p:nvPr/>
        </p:nvSpPr>
        <p:spPr>
          <a:xfrm>
            <a:off x="6046113" y="2175272"/>
            <a:ext cx="2777490" cy="347186"/>
          </a:xfrm>
          <a:prstGeom prst="rect">
            <a:avLst/>
          </a:prstGeom>
          <a:noFill/>
          <a:ln/>
        </p:spPr>
        <p:txBody>
          <a:bodyPr wrap="none" rtlCol="0" anchor="t"/>
          <a:lstStyle/>
          <a:p>
            <a:pPr marL="0" indent="0" algn="l">
              <a:lnSpc>
                <a:spcPts val="2734"/>
              </a:lnSpc>
              <a:buNone/>
            </a:pPr>
            <a:r>
              <a:rPr lang="en-US" sz="2187" b="1" dirty="0">
                <a:solidFill>
                  <a:srgbClr val="484237"/>
                </a:solidFill>
                <a:latin typeface="Gelasio" pitchFamily="34" charset="0"/>
                <a:ea typeface="Gelasio" pitchFamily="34" charset="-122"/>
                <a:cs typeface="Gelasio" pitchFamily="34" charset="-120"/>
              </a:rPr>
              <a:t>Predictive Analytics</a:t>
            </a:r>
            <a:endParaRPr lang="en-US" sz="2187" dirty="0"/>
          </a:p>
        </p:txBody>
      </p:sp>
      <p:sp>
        <p:nvSpPr>
          <p:cNvPr id="11" name="Text 8"/>
          <p:cNvSpPr/>
          <p:nvPr/>
        </p:nvSpPr>
        <p:spPr>
          <a:xfrm>
            <a:off x="6046113" y="2655689"/>
            <a:ext cx="7751088" cy="710803"/>
          </a:xfrm>
          <a:prstGeom prst="rect">
            <a:avLst/>
          </a:prstGeom>
          <a:noFill/>
          <a:ln/>
        </p:spPr>
        <p:txBody>
          <a:bodyPr wrap="square" rtlCol="0" anchor="t"/>
          <a:lstStyle/>
          <a:p>
            <a:pPr marL="0" indent="0" algn="l">
              <a:lnSpc>
                <a:spcPts val="2799"/>
              </a:lnSpc>
              <a:buNone/>
            </a:pPr>
            <a:r>
              <a:rPr lang="en-US" sz="1750" dirty="0">
                <a:solidFill>
                  <a:srgbClr val="746558"/>
                </a:solidFill>
                <a:latin typeface="Gelasio" pitchFamily="34" charset="0"/>
                <a:ea typeface="Gelasio" pitchFamily="34" charset="-122"/>
                <a:cs typeface="Gelasio" pitchFamily="34" charset="-120"/>
              </a:rPr>
              <a:t>Leveraging statistical models and machine learning to forecast future trends and behaviors based on historical data.</a:t>
            </a:r>
            <a:endParaRPr lang="en-US" sz="1750" dirty="0"/>
          </a:p>
        </p:txBody>
      </p:sp>
      <p:sp>
        <p:nvSpPr>
          <p:cNvPr id="12" name="Shape 9"/>
          <p:cNvSpPr/>
          <p:nvPr/>
        </p:nvSpPr>
        <p:spPr>
          <a:xfrm>
            <a:off x="5074027" y="4212134"/>
            <a:ext cx="777597" cy="44410"/>
          </a:xfrm>
          <a:prstGeom prst="rect">
            <a:avLst/>
          </a:prstGeom>
          <a:solidFill>
            <a:srgbClr val="D2CCC5"/>
          </a:solidFill>
          <a:ln/>
        </p:spPr>
      </p:sp>
      <p:sp>
        <p:nvSpPr>
          <p:cNvPr id="13" name="Shape 10"/>
          <p:cNvSpPr/>
          <p:nvPr/>
        </p:nvSpPr>
        <p:spPr>
          <a:xfrm>
            <a:off x="4574084" y="3984427"/>
            <a:ext cx="499943" cy="499943"/>
          </a:xfrm>
          <a:prstGeom prst="roundRect">
            <a:avLst>
              <a:gd name="adj" fmla="val 26667"/>
            </a:avLst>
          </a:prstGeom>
          <a:solidFill>
            <a:srgbClr val="EFE7D6"/>
          </a:solidFill>
          <a:ln/>
        </p:spPr>
      </p:sp>
      <p:sp>
        <p:nvSpPr>
          <p:cNvPr id="14" name="Text 11"/>
          <p:cNvSpPr/>
          <p:nvPr/>
        </p:nvSpPr>
        <p:spPr>
          <a:xfrm>
            <a:off x="4723031" y="4026098"/>
            <a:ext cx="202049" cy="416481"/>
          </a:xfrm>
          <a:prstGeom prst="rect">
            <a:avLst/>
          </a:prstGeom>
          <a:noFill/>
          <a:ln/>
        </p:spPr>
        <p:txBody>
          <a:bodyPr wrap="none" rtlCol="0" anchor="t"/>
          <a:lstStyle/>
          <a:p>
            <a:pPr marL="0" indent="0" algn="ctr">
              <a:lnSpc>
                <a:spcPts val="3281"/>
              </a:lnSpc>
              <a:buNone/>
            </a:pPr>
            <a:r>
              <a:rPr lang="en-US" sz="2624" b="1" dirty="0">
                <a:solidFill>
                  <a:srgbClr val="484237"/>
                </a:solidFill>
                <a:latin typeface="Gelasio" pitchFamily="34" charset="0"/>
                <a:ea typeface="Gelasio" pitchFamily="34" charset="-122"/>
                <a:cs typeface="Gelasio" pitchFamily="34" charset="-120"/>
              </a:rPr>
              <a:t>2</a:t>
            </a:r>
            <a:endParaRPr lang="en-US" sz="2624" dirty="0"/>
          </a:p>
        </p:txBody>
      </p:sp>
      <p:sp>
        <p:nvSpPr>
          <p:cNvPr id="15" name="Text 12"/>
          <p:cNvSpPr/>
          <p:nvPr/>
        </p:nvSpPr>
        <p:spPr>
          <a:xfrm>
            <a:off x="6046113" y="4033004"/>
            <a:ext cx="2984421" cy="347186"/>
          </a:xfrm>
          <a:prstGeom prst="rect">
            <a:avLst/>
          </a:prstGeom>
          <a:noFill/>
          <a:ln/>
        </p:spPr>
        <p:txBody>
          <a:bodyPr wrap="none" rtlCol="0" anchor="t"/>
          <a:lstStyle/>
          <a:p>
            <a:pPr marL="0" indent="0" algn="l">
              <a:lnSpc>
                <a:spcPts val="2734"/>
              </a:lnSpc>
              <a:buNone/>
            </a:pPr>
            <a:r>
              <a:rPr lang="en-US" sz="2187" b="1" dirty="0">
                <a:solidFill>
                  <a:srgbClr val="484237"/>
                </a:solidFill>
                <a:latin typeface="Gelasio" pitchFamily="34" charset="0"/>
                <a:ea typeface="Gelasio" pitchFamily="34" charset="-122"/>
                <a:cs typeface="Gelasio" pitchFamily="34" charset="-120"/>
              </a:rPr>
              <a:t>Prescriptive Analytics</a:t>
            </a:r>
            <a:endParaRPr lang="en-US" sz="2187" dirty="0"/>
          </a:p>
        </p:txBody>
      </p:sp>
      <p:sp>
        <p:nvSpPr>
          <p:cNvPr id="16" name="Text 13"/>
          <p:cNvSpPr/>
          <p:nvPr/>
        </p:nvSpPr>
        <p:spPr>
          <a:xfrm>
            <a:off x="6046113" y="4513421"/>
            <a:ext cx="7751088" cy="710803"/>
          </a:xfrm>
          <a:prstGeom prst="rect">
            <a:avLst/>
          </a:prstGeom>
          <a:noFill/>
          <a:ln/>
        </p:spPr>
        <p:txBody>
          <a:bodyPr wrap="square" rtlCol="0" anchor="t"/>
          <a:lstStyle/>
          <a:p>
            <a:pPr marL="0" indent="0" algn="l">
              <a:lnSpc>
                <a:spcPts val="2799"/>
              </a:lnSpc>
              <a:buNone/>
            </a:pPr>
            <a:r>
              <a:rPr lang="en-US" sz="1750" dirty="0">
                <a:solidFill>
                  <a:srgbClr val="746558"/>
                </a:solidFill>
                <a:latin typeface="Gelasio" pitchFamily="34" charset="0"/>
                <a:ea typeface="Gelasio" pitchFamily="34" charset="-122"/>
                <a:cs typeface="Gelasio" pitchFamily="34" charset="-120"/>
              </a:rPr>
              <a:t>Providing recommendations and actions to optimize decision-making based on insights from data analysis.</a:t>
            </a:r>
            <a:endParaRPr lang="en-US" sz="1750" dirty="0"/>
          </a:p>
        </p:txBody>
      </p:sp>
      <p:sp>
        <p:nvSpPr>
          <p:cNvPr id="17" name="Shape 14"/>
          <p:cNvSpPr/>
          <p:nvPr/>
        </p:nvSpPr>
        <p:spPr>
          <a:xfrm>
            <a:off x="5074027" y="6069866"/>
            <a:ext cx="777597" cy="44410"/>
          </a:xfrm>
          <a:prstGeom prst="rect">
            <a:avLst/>
          </a:prstGeom>
          <a:solidFill>
            <a:srgbClr val="D2CCC5"/>
          </a:solidFill>
          <a:ln/>
        </p:spPr>
      </p:sp>
      <p:sp>
        <p:nvSpPr>
          <p:cNvPr id="18" name="Shape 15"/>
          <p:cNvSpPr/>
          <p:nvPr/>
        </p:nvSpPr>
        <p:spPr>
          <a:xfrm>
            <a:off x="4574084" y="5842159"/>
            <a:ext cx="499943" cy="499943"/>
          </a:xfrm>
          <a:prstGeom prst="roundRect">
            <a:avLst>
              <a:gd name="adj" fmla="val 26667"/>
            </a:avLst>
          </a:prstGeom>
          <a:solidFill>
            <a:srgbClr val="EFE7D6"/>
          </a:solidFill>
          <a:ln/>
        </p:spPr>
      </p:sp>
      <p:sp>
        <p:nvSpPr>
          <p:cNvPr id="19" name="Text 16"/>
          <p:cNvSpPr/>
          <p:nvPr/>
        </p:nvSpPr>
        <p:spPr>
          <a:xfrm>
            <a:off x="4723626" y="5883831"/>
            <a:ext cx="200858" cy="416481"/>
          </a:xfrm>
          <a:prstGeom prst="rect">
            <a:avLst/>
          </a:prstGeom>
          <a:noFill/>
          <a:ln/>
        </p:spPr>
        <p:txBody>
          <a:bodyPr wrap="none" rtlCol="0" anchor="t"/>
          <a:lstStyle/>
          <a:p>
            <a:pPr marL="0" indent="0" algn="ctr">
              <a:lnSpc>
                <a:spcPts val="3281"/>
              </a:lnSpc>
              <a:buNone/>
            </a:pPr>
            <a:r>
              <a:rPr lang="en-US" sz="2624" b="1" dirty="0">
                <a:solidFill>
                  <a:srgbClr val="484237"/>
                </a:solidFill>
                <a:latin typeface="Gelasio" pitchFamily="34" charset="0"/>
                <a:ea typeface="Gelasio" pitchFamily="34" charset="-122"/>
                <a:cs typeface="Gelasio" pitchFamily="34" charset="-120"/>
              </a:rPr>
              <a:t>3</a:t>
            </a:r>
            <a:endParaRPr lang="en-US" sz="2624" dirty="0"/>
          </a:p>
        </p:txBody>
      </p:sp>
      <p:sp>
        <p:nvSpPr>
          <p:cNvPr id="20" name="Text 17"/>
          <p:cNvSpPr/>
          <p:nvPr/>
        </p:nvSpPr>
        <p:spPr>
          <a:xfrm>
            <a:off x="6046113" y="5890736"/>
            <a:ext cx="2886789" cy="347186"/>
          </a:xfrm>
          <a:prstGeom prst="rect">
            <a:avLst/>
          </a:prstGeom>
          <a:noFill/>
          <a:ln/>
        </p:spPr>
        <p:txBody>
          <a:bodyPr wrap="none" rtlCol="0" anchor="t"/>
          <a:lstStyle/>
          <a:p>
            <a:pPr marL="0" indent="0" algn="l">
              <a:lnSpc>
                <a:spcPts val="2734"/>
              </a:lnSpc>
              <a:buNone/>
            </a:pPr>
            <a:r>
              <a:rPr lang="en-US" sz="2187" b="1" dirty="0">
                <a:solidFill>
                  <a:srgbClr val="484237"/>
                </a:solidFill>
                <a:latin typeface="Gelasio" pitchFamily="34" charset="0"/>
                <a:ea typeface="Gelasio" pitchFamily="34" charset="-122"/>
                <a:cs typeface="Gelasio" pitchFamily="34" charset="-120"/>
              </a:rPr>
              <a:t>Descriptive Analytics</a:t>
            </a:r>
            <a:endParaRPr lang="en-US" sz="2187" dirty="0"/>
          </a:p>
        </p:txBody>
      </p:sp>
      <p:sp>
        <p:nvSpPr>
          <p:cNvPr id="21" name="Text 18"/>
          <p:cNvSpPr/>
          <p:nvPr/>
        </p:nvSpPr>
        <p:spPr>
          <a:xfrm>
            <a:off x="6046113" y="6371153"/>
            <a:ext cx="7751088" cy="710803"/>
          </a:xfrm>
          <a:prstGeom prst="rect">
            <a:avLst/>
          </a:prstGeom>
          <a:noFill/>
          <a:ln/>
        </p:spPr>
        <p:txBody>
          <a:bodyPr wrap="square" rtlCol="0" anchor="t"/>
          <a:lstStyle/>
          <a:p>
            <a:pPr marL="0" indent="0" algn="l">
              <a:lnSpc>
                <a:spcPts val="2799"/>
              </a:lnSpc>
              <a:buNone/>
            </a:pPr>
            <a:r>
              <a:rPr lang="en-US" sz="1750" dirty="0">
                <a:solidFill>
                  <a:srgbClr val="746558"/>
                </a:solidFill>
                <a:latin typeface="Gelasio" pitchFamily="34" charset="0"/>
                <a:ea typeface="Gelasio" pitchFamily="34" charset="-122"/>
                <a:cs typeface="Gelasio" pitchFamily="34" charset="-120"/>
              </a:rPr>
              <a:t>Analyzing past and current data to understand what has happened and why, using techniques like reporting and data visualization.</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sp>
        <p:nvSpPr>
          <p:cNvPr id="4" name="Text 2"/>
          <p:cNvSpPr/>
          <p:nvPr/>
        </p:nvSpPr>
        <p:spPr>
          <a:xfrm>
            <a:off x="2037993" y="1905714"/>
            <a:ext cx="8571428" cy="694373"/>
          </a:xfrm>
          <a:prstGeom prst="rect">
            <a:avLst/>
          </a:prstGeom>
          <a:noFill/>
          <a:ln/>
        </p:spPr>
        <p:txBody>
          <a:bodyPr wrap="none" rtlCol="0" anchor="t"/>
          <a:lstStyle/>
          <a:p>
            <a:pPr marL="0" indent="0">
              <a:lnSpc>
                <a:spcPts val="5468"/>
              </a:lnSpc>
              <a:buNone/>
            </a:pPr>
            <a:r>
              <a:rPr lang="en-US" sz="4374" b="1" dirty="0">
                <a:solidFill>
                  <a:srgbClr val="484237"/>
                </a:solidFill>
                <a:latin typeface="Gelasio" pitchFamily="34" charset="0"/>
                <a:ea typeface="Gelasio" pitchFamily="34" charset="-122"/>
                <a:cs typeface="Gelasio" pitchFamily="34" charset="-120"/>
              </a:rPr>
              <a:t>Challenges in Big Data Analysis</a:t>
            </a:r>
            <a:endParaRPr lang="en-US" sz="4374" dirty="0"/>
          </a:p>
        </p:txBody>
      </p:sp>
      <p:pic>
        <p:nvPicPr>
          <p:cNvPr id="5" name="Image 0" descr="preencoded.png"/>
          <p:cNvPicPr>
            <a:picLocks noChangeAspect="1"/>
          </p:cNvPicPr>
          <p:nvPr/>
        </p:nvPicPr>
        <p:blipFill>
          <a:blip r:embed="rId3"/>
          <a:stretch>
            <a:fillRect/>
          </a:stretch>
        </p:blipFill>
        <p:spPr>
          <a:xfrm>
            <a:off x="2037993" y="3044428"/>
            <a:ext cx="444341" cy="444341"/>
          </a:xfrm>
          <a:prstGeom prst="rect">
            <a:avLst/>
          </a:prstGeom>
        </p:spPr>
      </p:pic>
      <p:sp>
        <p:nvSpPr>
          <p:cNvPr id="6" name="Text 3"/>
          <p:cNvSpPr/>
          <p:nvPr/>
        </p:nvSpPr>
        <p:spPr>
          <a:xfrm>
            <a:off x="2037993" y="3710940"/>
            <a:ext cx="2388632" cy="347186"/>
          </a:xfrm>
          <a:prstGeom prst="rect">
            <a:avLst/>
          </a:prstGeom>
          <a:noFill/>
          <a:ln/>
        </p:spPr>
        <p:txBody>
          <a:bodyPr wrap="none" rtlCol="0" anchor="t"/>
          <a:lstStyle/>
          <a:p>
            <a:pPr marL="0" indent="0" algn="l">
              <a:lnSpc>
                <a:spcPts val="2734"/>
              </a:lnSpc>
              <a:buNone/>
            </a:pPr>
            <a:r>
              <a:rPr lang="en-US" sz="2187" b="1" dirty="0">
                <a:solidFill>
                  <a:srgbClr val="484237"/>
                </a:solidFill>
                <a:latin typeface="Gelasio" pitchFamily="34" charset="0"/>
                <a:ea typeface="Gelasio" pitchFamily="34" charset="-122"/>
                <a:cs typeface="Gelasio" pitchFamily="34" charset="-120"/>
              </a:rPr>
              <a:t>Data Quality</a:t>
            </a:r>
            <a:endParaRPr lang="en-US" sz="2187" dirty="0"/>
          </a:p>
        </p:txBody>
      </p:sp>
      <p:sp>
        <p:nvSpPr>
          <p:cNvPr id="7" name="Text 4"/>
          <p:cNvSpPr/>
          <p:nvPr/>
        </p:nvSpPr>
        <p:spPr>
          <a:xfrm>
            <a:off x="2037993" y="4191357"/>
            <a:ext cx="2388632" cy="1421606"/>
          </a:xfrm>
          <a:prstGeom prst="rect">
            <a:avLst/>
          </a:prstGeom>
          <a:noFill/>
          <a:ln/>
        </p:spPr>
        <p:txBody>
          <a:bodyPr wrap="square" rtlCol="0" anchor="t"/>
          <a:lstStyle/>
          <a:p>
            <a:pPr marL="0" indent="0" algn="l">
              <a:lnSpc>
                <a:spcPts val="2799"/>
              </a:lnSpc>
              <a:buNone/>
            </a:pPr>
            <a:r>
              <a:rPr lang="en-US" sz="1750" dirty="0">
                <a:solidFill>
                  <a:srgbClr val="746558"/>
                </a:solidFill>
                <a:latin typeface="Gelasio" pitchFamily="34" charset="0"/>
                <a:ea typeface="Gelasio" pitchFamily="34" charset="-122"/>
                <a:cs typeface="Gelasio" pitchFamily="34" charset="-120"/>
              </a:rPr>
              <a:t>Ensuring the accuracy, completeness, and reliability of large, diverse datasets.</a:t>
            </a:r>
            <a:endParaRPr lang="en-US" sz="1750" dirty="0"/>
          </a:p>
        </p:txBody>
      </p:sp>
      <p:pic>
        <p:nvPicPr>
          <p:cNvPr id="8" name="Image 1" descr="preencoded.png"/>
          <p:cNvPicPr>
            <a:picLocks noChangeAspect="1"/>
          </p:cNvPicPr>
          <p:nvPr/>
        </p:nvPicPr>
        <p:blipFill>
          <a:blip r:embed="rId4"/>
          <a:stretch>
            <a:fillRect/>
          </a:stretch>
        </p:blipFill>
        <p:spPr>
          <a:xfrm>
            <a:off x="4759881" y="3044428"/>
            <a:ext cx="444341" cy="444341"/>
          </a:xfrm>
          <a:prstGeom prst="rect">
            <a:avLst/>
          </a:prstGeom>
        </p:spPr>
      </p:pic>
      <p:sp>
        <p:nvSpPr>
          <p:cNvPr id="9" name="Text 5"/>
          <p:cNvSpPr/>
          <p:nvPr/>
        </p:nvSpPr>
        <p:spPr>
          <a:xfrm>
            <a:off x="4759881" y="3710940"/>
            <a:ext cx="2388632" cy="347186"/>
          </a:xfrm>
          <a:prstGeom prst="rect">
            <a:avLst/>
          </a:prstGeom>
          <a:noFill/>
          <a:ln/>
        </p:spPr>
        <p:txBody>
          <a:bodyPr wrap="none" rtlCol="0" anchor="t"/>
          <a:lstStyle/>
          <a:p>
            <a:pPr marL="0" indent="0" algn="l">
              <a:lnSpc>
                <a:spcPts val="2734"/>
              </a:lnSpc>
              <a:buNone/>
            </a:pPr>
            <a:r>
              <a:rPr lang="en-US" sz="2187" b="1" dirty="0">
                <a:solidFill>
                  <a:srgbClr val="484237"/>
                </a:solidFill>
                <a:latin typeface="Gelasio" pitchFamily="34" charset="0"/>
                <a:ea typeface="Gelasio" pitchFamily="34" charset="-122"/>
                <a:cs typeface="Gelasio" pitchFamily="34" charset="-120"/>
              </a:rPr>
              <a:t>Data Privacy</a:t>
            </a:r>
            <a:endParaRPr lang="en-US" sz="2187" dirty="0"/>
          </a:p>
        </p:txBody>
      </p:sp>
      <p:sp>
        <p:nvSpPr>
          <p:cNvPr id="10" name="Text 6"/>
          <p:cNvSpPr/>
          <p:nvPr/>
        </p:nvSpPr>
        <p:spPr>
          <a:xfrm>
            <a:off x="4759881" y="4191357"/>
            <a:ext cx="2388632" cy="1421606"/>
          </a:xfrm>
          <a:prstGeom prst="rect">
            <a:avLst/>
          </a:prstGeom>
          <a:noFill/>
          <a:ln/>
        </p:spPr>
        <p:txBody>
          <a:bodyPr wrap="square" rtlCol="0" anchor="t"/>
          <a:lstStyle/>
          <a:p>
            <a:pPr marL="0" indent="0" algn="l">
              <a:lnSpc>
                <a:spcPts val="2799"/>
              </a:lnSpc>
              <a:buNone/>
            </a:pPr>
            <a:r>
              <a:rPr lang="en-US" sz="1750" dirty="0">
                <a:solidFill>
                  <a:srgbClr val="746558"/>
                </a:solidFill>
                <a:latin typeface="Gelasio" pitchFamily="34" charset="0"/>
                <a:ea typeface="Gelasio" pitchFamily="34" charset="-122"/>
                <a:cs typeface="Gelasio" pitchFamily="34" charset="-120"/>
              </a:rPr>
              <a:t>Protecting sensitive information and complying with data protection regulations.</a:t>
            </a:r>
            <a:endParaRPr lang="en-US" sz="1750" dirty="0"/>
          </a:p>
        </p:txBody>
      </p:sp>
      <p:pic>
        <p:nvPicPr>
          <p:cNvPr id="11" name="Image 2" descr="preencoded.png"/>
          <p:cNvPicPr>
            <a:picLocks noChangeAspect="1"/>
          </p:cNvPicPr>
          <p:nvPr/>
        </p:nvPicPr>
        <p:blipFill>
          <a:blip r:embed="rId5"/>
          <a:stretch>
            <a:fillRect/>
          </a:stretch>
        </p:blipFill>
        <p:spPr>
          <a:xfrm>
            <a:off x="7481768" y="3044428"/>
            <a:ext cx="444341" cy="444341"/>
          </a:xfrm>
          <a:prstGeom prst="rect">
            <a:avLst/>
          </a:prstGeom>
        </p:spPr>
      </p:pic>
      <p:sp>
        <p:nvSpPr>
          <p:cNvPr id="12" name="Text 7"/>
          <p:cNvSpPr/>
          <p:nvPr/>
        </p:nvSpPr>
        <p:spPr>
          <a:xfrm>
            <a:off x="7481768" y="3710940"/>
            <a:ext cx="2388632" cy="347186"/>
          </a:xfrm>
          <a:prstGeom prst="rect">
            <a:avLst/>
          </a:prstGeom>
          <a:noFill/>
          <a:ln/>
        </p:spPr>
        <p:txBody>
          <a:bodyPr wrap="none" rtlCol="0" anchor="t"/>
          <a:lstStyle/>
          <a:p>
            <a:pPr marL="0" indent="0" algn="l">
              <a:lnSpc>
                <a:spcPts val="2734"/>
              </a:lnSpc>
              <a:buNone/>
            </a:pPr>
            <a:r>
              <a:rPr lang="en-US" sz="2187" b="1" dirty="0">
                <a:solidFill>
                  <a:srgbClr val="484237"/>
                </a:solidFill>
                <a:latin typeface="Gelasio" pitchFamily="34" charset="0"/>
                <a:ea typeface="Gelasio" pitchFamily="34" charset="-122"/>
                <a:cs typeface="Gelasio" pitchFamily="34" charset="-120"/>
              </a:rPr>
              <a:t>Data Storage</a:t>
            </a:r>
            <a:endParaRPr lang="en-US" sz="2187" dirty="0"/>
          </a:p>
        </p:txBody>
      </p:sp>
      <p:sp>
        <p:nvSpPr>
          <p:cNvPr id="13" name="Text 8"/>
          <p:cNvSpPr/>
          <p:nvPr/>
        </p:nvSpPr>
        <p:spPr>
          <a:xfrm>
            <a:off x="7481768" y="4191357"/>
            <a:ext cx="2388632" cy="1421606"/>
          </a:xfrm>
          <a:prstGeom prst="rect">
            <a:avLst/>
          </a:prstGeom>
          <a:noFill/>
          <a:ln/>
        </p:spPr>
        <p:txBody>
          <a:bodyPr wrap="square" rtlCol="0" anchor="t"/>
          <a:lstStyle/>
          <a:p>
            <a:pPr marL="0" indent="0" algn="l">
              <a:lnSpc>
                <a:spcPts val="2799"/>
              </a:lnSpc>
              <a:buNone/>
            </a:pPr>
            <a:r>
              <a:rPr lang="en-US" sz="1750" dirty="0">
                <a:solidFill>
                  <a:srgbClr val="746558"/>
                </a:solidFill>
                <a:latin typeface="Gelasio" pitchFamily="34" charset="0"/>
                <a:ea typeface="Gelasio" pitchFamily="34" charset="-122"/>
                <a:cs typeface="Gelasio" pitchFamily="34" charset="-120"/>
              </a:rPr>
              <a:t>Managing the massive volumes of data and finding cost-effective storage solutions.</a:t>
            </a:r>
            <a:endParaRPr lang="en-US" sz="1750" dirty="0"/>
          </a:p>
        </p:txBody>
      </p:sp>
      <p:pic>
        <p:nvPicPr>
          <p:cNvPr id="14" name="Image 3" descr="preencoded.png"/>
          <p:cNvPicPr>
            <a:picLocks noChangeAspect="1"/>
          </p:cNvPicPr>
          <p:nvPr/>
        </p:nvPicPr>
        <p:blipFill>
          <a:blip r:embed="rId6"/>
          <a:stretch>
            <a:fillRect/>
          </a:stretch>
        </p:blipFill>
        <p:spPr>
          <a:xfrm>
            <a:off x="10203656" y="3044428"/>
            <a:ext cx="444341" cy="444341"/>
          </a:xfrm>
          <a:prstGeom prst="rect">
            <a:avLst/>
          </a:prstGeom>
        </p:spPr>
      </p:pic>
      <p:sp>
        <p:nvSpPr>
          <p:cNvPr id="15" name="Text 9"/>
          <p:cNvSpPr/>
          <p:nvPr/>
        </p:nvSpPr>
        <p:spPr>
          <a:xfrm>
            <a:off x="10203656" y="3710940"/>
            <a:ext cx="2388751" cy="347186"/>
          </a:xfrm>
          <a:prstGeom prst="rect">
            <a:avLst/>
          </a:prstGeom>
          <a:noFill/>
          <a:ln/>
        </p:spPr>
        <p:txBody>
          <a:bodyPr wrap="none" rtlCol="0" anchor="t"/>
          <a:lstStyle/>
          <a:p>
            <a:pPr marL="0" indent="0" algn="l">
              <a:lnSpc>
                <a:spcPts val="2734"/>
              </a:lnSpc>
              <a:buNone/>
            </a:pPr>
            <a:r>
              <a:rPr lang="en-US" sz="2187" b="1" dirty="0">
                <a:solidFill>
                  <a:srgbClr val="484237"/>
                </a:solidFill>
                <a:latin typeface="Gelasio" pitchFamily="34" charset="0"/>
                <a:ea typeface="Gelasio" pitchFamily="34" charset="-122"/>
                <a:cs typeface="Gelasio" pitchFamily="34" charset="-120"/>
              </a:rPr>
              <a:t>Data Processing</a:t>
            </a:r>
            <a:endParaRPr lang="en-US" sz="2187" dirty="0"/>
          </a:p>
        </p:txBody>
      </p:sp>
      <p:sp>
        <p:nvSpPr>
          <p:cNvPr id="16" name="Text 10"/>
          <p:cNvSpPr/>
          <p:nvPr/>
        </p:nvSpPr>
        <p:spPr>
          <a:xfrm>
            <a:off x="10203656" y="4191357"/>
            <a:ext cx="2388751" cy="2132409"/>
          </a:xfrm>
          <a:prstGeom prst="rect">
            <a:avLst/>
          </a:prstGeom>
          <a:noFill/>
          <a:ln/>
        </p:spPr>
        <p:txBody>
          <a:bodyPr wrap="square" rtlCol="0" anchor="t"/>
          <a:lstStyle/>
          <a:p>
            <a:pPr marL="0" indent="0" algn="l">
              <a:lnSpc>
                <a:spcPts val="2799"/>
              </a:lnSpc>
              <a:buNone/>
            </a:pPr>
            <a:r>
              <a:rPr lang="en-US" sz="1750" dirty="0">
                <a:solidFill>
                  <a:srgbClr val="746558"/>
                </a:solidFill>
                <a:latin typeface="Gelasio" pitchFamily="34" charset="0"/>
                <a:ea typeface="Gelasio" pitchFamily="34" charset="-122"/>
                <a:cs typeface="Gelasio" pitchFamily="34" charset="-120"/>
              </a:rPr>
              <a:t>Developing the computational power and software tools to analyze large, complex datasets in a timely manner.</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833199" y="934760"/>
            <a:ext cx="7837646" cy="694373"/>
          </a:xfrm>
          <a:prstGeom prst="rect">
            <a:avLst/>
          </a:prstGeom>
          <a:noFill/>
          <a:ln/>
        </p:spPr>
        <p:txBody>
          <a:bodyPr wrap="none" rtlCol="0" anchor="t"/>
          <a:lstStyle/>
          <a:p>
            <a:pPr marL="0" indent="0">
              <a:lnSpc>
                <a:spcPts val="5468"/>
              </a:lnSpc>
              <a:buNone/>
            </a:pPr>
            <a:r>
              <a:rPr lang="en-US" sz="4374" b="1" dirty="0">
                <a:solidFill>
                  <a:srgbClr val="484237"/>
                </a:solidFill>
                <a:latin typeface="Gelasio" pitchFamily="34" charset="0"/>
                <a:ea typeface="Gelasio" pitchFamily="34" charset="-122"/>
                <a:cs typeface="Gelasio" pitchFamily="34" charset="-120"/>
              </a:rPr>
              <a:t>Benefits of Big Data Analysis</a:t>
            </a:r>
            <a:endParaRPr lang="en-US" sz="4374" dirty="0"/>
          </a:p>
        </p:txBody>
      </p:sp>
      <p:pic>
        <p:nvPicPr>
          <p:cNvPr id="6" name="Image 1" descr="preencoded.png"/>
          <p:cNvPicPr>
            <a:picLocks noChangeAspect="1"/>
          </p:cNvPicPr>
          <p:nvPr/>
        </p:nvPicPr>
        <p:blipFill>
          <a:blip r:embed="rId4"/>
          <a:stretch>
            <a:fillRect/>
          </a:stretch>
        </p:blipFill>
        <p:spPr>
          <a:xfrm>
            <a:off x="833199" y="1962388"/>
            <a:ext cx="1110972" cy="1777484"/>
          </a:xfrm>
          <a:prstGeom prst="rect">
            <a:avLst/>
          </a:prstGeom>
        </p:spPr>
      </p:pic>
      <p:sp>
        <p:nvSpPr>
          <p:cNvPr id="7" name="Text 3"/>
          <p:cNvSpPr/>
          <p:nvPr/>
        </p:nvSpPr>
        <p:spPr>
          <a:xfrm>
            <a:off x="2277428" y="2184559"/>
            <a:ext cx="3743325" cy="347186"/>
          </a:xfrm>
          <a:prstGeom prst="rect">
            <a:avLst/>
          </a:prstGeom>
          <a:noFill/>
          <a:ln/>
        </p:spPr>
        <p:txBody>
          <a:bodyPr wrap="none" rtlCol="0" anchor="t"/>
          <a:lstStyle/>
          <a:p>
            <a:pPr marL="0" indent="0" algn="l">
              <a:lnSpc>
                <a:spcPts val="2734"/>
              </a:lnSpc>
              <a:buNone/>
            </a:pPr>
            <a:r>
              <a:rPr lang="en-US" sz="2187" b="1" dirty="0">
                <a:solidFill>
                  <a:srgbClr val="484237"/>
                </a:solidFill>
                <a:latin typeface="Gelasio" pitchFamily="34" charset="0"/>
                <a:ea typeface="Gelasio" pitchFamily="34" charset="-122"/>
                <a:cs typeface="Gelasio" pitchFamily="34" charset="-120"/>
              </a:rPr>
              <a:t>Improved Decision-Making</a:t>
            </a:r>
            <a:endParaRPr lang="en-US" sz="2187" dirty="0"/>
          </a:p>
        </p:txBody>
      </p:sp>
      <p:sp>
        <p:nvSpPr>
          <p:cNvPr id="8" name="Text 4"/>
          <p:cNvSpPr/>
          <p:nvPr/>
        </p:nvSpPr>
        <p:spPr>
          <a:xfrm>
            <a:off x="2277428" y="2664976"/>
            <a:ext cx="7862173" cy="710803"/>
          </a:xfrm>
          <a:prstGeom prst="rect">
            <a:avLst/>
          </a:prstGeom>
          <a:noFill/>
          <a:ln/>
        </p:spPr>
        <p:txBody>
          <a:bodyPr wrap="square" rtlCol="0" anchor="t"/>
          <a:lstStyle/>
          <a:p>
            <a:pPr marL="0" indent="0" algn="l">
              <a:lnSpc>
                <a:spcPts val="2799"/>
              </a:lnSpc>
              <a:buNone/>
            </a:pPr>
            <a:r>
              <a:rPr lang="en-US" sz="1750" dirty="0">
                <a:solidFill>
                  <a:srgbClr val="746558"/>
                </a:solidFill>
                <a:latin typeface="Gelasio" pitchFamily="34" charset="0"/>
                <a:ea typeface="Gelasio" pitchFamily="34" charset="-122"/>
                <a:cs typeface="Gelasio" pitchFamily="34" charset="-120"/>
              </a:rPr>
              <a:t>Big data analysis provides insights that enable more informed and data-driven decision-making.</a:t>
            </a:r>
            <a:endParaRPr lang="en-US" sz="1750" dirty="0"/>
          </a:p>
        </p:txBody>
      </p:sp>
      <p:pic>
        <p:nvPicPr>
          <p:cNvPr id="9" name="Image 2" descr="preencoded.png"/>
          <p:cNvPicPr>
            <a:picLocks noChangeAspect="1"/>
          </p:cNvPicPr>
          <p:nvPr/>
        </p:nvPicPr>
        <p:blipFill>
          <a:blip r:embed="rId5"/>
          <a:stretch>
            <a:fillRect/>
          </a:stretch>
        </p:blipFill>
        <p:spPr>
          <a:xfrm>
            <a:off x="833199" y="3739872"/>
            <a:ext cx="1110972" cy="1777484"/>
          </a:xfrm>
          <a:prstGeom prst="rect">
            <a:avLst/>
          </a:prstGeom>
        </p:spPr>
      </p:pic>
      <p:sp>
        <p:nvSpPr>
          <p:cNvPr id="10" name="Text 5"/>
          <p:cNvSpPr/>
          <p:nvPr/>
        </p:nvSpPr>
        <p:spPr>
          <a:xfrm>
            <a:off x="2277428" y="3962043"/>
            <a:ext cx="3062764" cy="347186"/>
          </a:xfrm>
          <a:prstGeom prst="rect">
            <a:avLst/>
          </a:prstGeom>
          <a:noFill/>
          <a:ln/>
        </p:spPr>
        <p:txBody>
          <a:bodyPr wrap="none" rtlCol="0" anchor="t"/>
          <a:lstStyle/>
          <a:p>
            <a:pPr marL="0" indent="0" algn="l">
              <a:lnSpc>
                <a:spcPts val="2734"/>
              </a:lnSpc>
              <a:buNone/>
            </a:pPr>
            <a:r>
              <a:rPr lang="en-US" sz="2187" b="1" dirty="0">
                <a:solidFill>
                  <a:srgbClr val="484237"/>
                </a:solidFill>
                <a:latin typeface="Gelasio" pitchFamily="34" charset="0"/>
                <a:ea typeface="Gelasio" pitchFamily="34" charset="-122"/>
                <a:cs typeface="Gelasio" pitchFamily="34" charset="-120"/>
              </a:rPr>
              <a:t>Operational Efficiency</a:t>
            </a:r>
            <a:endParaRPr lang="en-US" sz="2187" dirty="0"/>
          </a:p>
        </p:txBody>
      </p:sp>
      <p:sp>
        <p:nvSpPr>
          <p:cNvPr id="11" name="Text 6"/>
          <p:cNvSpPr/>
          <p:nvPr/>
        </p:nvSpPr>
        <p:spPr>
          <a:xfrm>
            <a:off x="2277428" y="4442460"/>
            <a:ext cx="7862173" cy="710803"/>
          </a:xfrm>
          <a:prstGeom prst="rect">
            <a:avLst/>
          </a:prstGeom>
          <a:noFill/>
          <a:ln/>
        </p:spPr>
        <p:txBody>
          <a:bodyPr wrap="square" rtlCol="0" anchor="t"/>
          <a:lstStyle/>
          <a:p>
            <a:pPr marL="0" indent="0" algn="l">
              <a:lnSpc>
                <a:spcPts val="2799"/>
              </a:lnSpc>
              <a:buNone/>
            </a:pPr>
            <a:r>
              <a:rPr lang="en-US" sz="1750" dirty="0">
                <a:solidFill>
                  <a:srgbClr val="746558"/>
                </a:solidFill>
                <a:latin typeface="Gelasio" pitchFamily="34" charset="0"/>
                <a:ea typeface="Gelasio" pitchFamily="34" charset="-122"/>
                <a:cs typeface="Gelasio" pitchFamily="34" charset="-120"/>
              </a:rPr>
              <a:t>Big data can help organizations identify and address inefficiencies, optimizing processes and reducing costs.</a:t>
            </a:r>
            <a:endParaRPr lang="en-US" sz="1750" dirty="0"/>
          </a:p>
        </p:txBody>
      </p:sp>
      <p:pic>
        <p:nvPicPr>
          <p:cNvPr id="12" name="Image 3" descr="preencoded.png"/>
          <p:cNvPicPr>
            <a:picLocks noChangeAspect="1"/>
          </p:cNvPicPr>
          <p:nvPr/>
        </p:nvPicPr>
        <p:blipFill>
          <a:blip r:embed="rId6"/>
          <a:stretch>
            <a:fillRect/>
          </a:stretch>
        </p:blipFill>
        <p:spPr>
          <a:xfrm>
            <a:off x="833199" y="5517356"/>
            <a:ext cx="1110972" cy="1777484"/>
          </a:xfrm>
          <a:prstGeom prst="rect">
            <a:avLst/>
          </a:prstGeom>
        </p:spPr>
      </p:pic>
      <p:sp>
        <p:nvSpPr>
          <p:cNvPr id="13" name="Text 7"/>
          <p:cNvSpPr/>
          <p:nvPr/>
        </p:nvSpPr>
        <p:spPr>
          <a:xfrm>
            <a:off x="2277428" y="5739527"/>
            <a:ext cx="3055977" cy="347186"/>
          </a:xfrm>
          <a:prstGeom prst="rect">
            <a:avLst/>
          </a:prstGeom>
          <a:noFill/>
          <a:ln/>
        </p:spPr>
        <p:txBody>
          <a:bodyPr wrap="none" rtlCol="0" anchor="t"/>
          <a:lstStyle/>
          <a:p>
            <a:pPr marL="0" indent="0" algn="l">
              <a:lnSpc>
                <a:spcPts val="2734"/>
              </a:lnSpc>
              <a:buNone/>
            </a:pPr>
            <a:r>
              <a:rPr lang="en-US" sz="2187" b="1" dirty="0">
                <a:solidFill>
                  <a:srgbClr val="484237"/>
                </a:solidFill>
                <a:latin typeface="Gelasio" pitchFamily="34" charset="0"/>
                <a:ea typeface="Gelasio" pitchFamily="34" charset="-122"/>
                <a:cs typeface="Gelasio" pitchFamily="34" charset="-120"/>
              </a:rPr>
              <a:t>New Revenue Streams</a:t>
            </a:r>
            <a:endParaRPr lang="en-US" sz="2187" dirty="0"/>
          </a:p>
        </p:txBody>
      </p:sp>
      <p:sp>
        <p:nvSpPr>
          <p:cNvPr id="14" name="Text 8"/>
          <p:cNvSpPr/>
          <p:nvPr/>
        </p:nvSpPr>
        <p:spPr>
          <a:xfrm>
            <a:off x="2277428" y="6219944"/>
            <a:ext cx="7862173" cy="710803"/>
          </a:xfrm>
          <a:prstGeom prst="rect">
            <a:avLst/>
          </a:prstGeom>
          <a:noFill/>
          <a:ln/>
        </p:spPr>
        <p:txBody>
          <a:bodyPr wrap="square" rtlCol="0" anchor="t"/>
          <a:lstStyle/>
          <a:p>
            <a:pPr marL="0" indent="0" algn="l">
              <a:lnSpc>
                <a:spcPts val="2799"/>
              </a:lnSpc>
              <a:buNone/>
            </a:pPr>
            <a:r>
              <a:rPr lang="en-US" sz="1750" dirty="0">
                <a:solidFill>
                  <a:srgbClr val="746558"/>
                </a:solidFill>
                <a:latin typeface="Gelasio" pitchFamily="34" charset="0"/>
                <a:ea typeface="Gelasio" pitchFamily="34" charset="-122"/>
                <a:cs typeface="Gelasio" pitchFamily="34" charset="-120"/>
              </a:rPr>
              <a:t>Big data analysis can uncover new business opportunities and lead to the development of innovative products and services.</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2365296"/>
            <a:ext cx="7477601" cy="1388745"/>
          </a:xfrm>
          <a:prstGeom prst="rect">
            <a:avLst/>
          </a:prstGeom>
          <a:noFill/>
          <a:ln/>
        </p:spPr>
        <p:txBody>
          <a:bodyPr wrap="square" rtlCol="0" anchor="t"/>
          <a:lstStyle/>
          <a:p>
            <a:pPr marL="0" indent="0">
              <a:lnSpc>
                <a:spcPts val="5468"/>
              </a:lnSpc>
              <a:buNone/>
            </a:pPr>
            <a:r>
              <a:rPr lang="en-US" sz="4374" b="1" dirty="0">
                <a:solidFill>
                  <a:srgbClr val="484237"/>
                </a:solidFill>
                <a:latin typeface="Gelasio" pitchFamily="34" charset="0"/>
                <a:ea typeface="Gelasio" pitchFamily="34" charset="-122"/>
                <a:cs typeface="Gelasio" pitchFamily="34" charset="-120"/>
              </a:rPr>
              <a:t>Conclusion and Future Trends</a:t>
            </a:r>
            <a:endParaRPr lang="en-US" sz="4374" dirty="0"/>
          </a:p>
        </p:txBody>
      </p:sp>
      <p:sp>
        <p:nvSpPr>
          <p:cNvPr id="6" name="Text 3"/>
          <p:cNvSpPr/>
          <p:nvPr/>
        </p:nvSpPr>
        <p:spPr>
          <a:xfrm>
            <a:off x="833199" y="4087297"/>
            <a:ext cx="7477601" cy="1777008"/>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As the volume, velocity, and variety of data continue to grow, the importance of big data analysis will only increase. Emerging technologies, such as artificial intelligence, machine learning, and edge computing, will further enhance the capabilities of big data analytics, leading to more powerful insights and transformative business opportunities.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628</Words>
  <Application>Microsoft Office PowerPoint</Application>
  <PresentationFormat>Custom</PresentationFormat>
  <Paragraphs>75</Paragraphs>
  <Slides>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Gelasio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Aman Singh</cp:lastModifiedBy>
  <cp:revision>5</cp:revision>
  <dcterms:created xsi:type="dcterms:W3CDTF">2024-04-14T15:27:55Z</dcterms:created>
  <dcterms:modified xsi:type="dcterms:W3CDTF">2024-04-15T10:07:31Z</dcterms:modified>
</cp:coreProperties>
</file>