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8" autoAdjust="0"/>
    <p:restoredTop sz="94660"/>
  </p:normalViewPr>
  <p:slideViewPr>
    <p:cSldViewPr snapToGrid="0">
      <p:cViewPr varScale="1">
        <p:scale>
          <a:sx n="48" d="100"/>
          <a:sy n="48" d="100"/>
        </p:scale>
        <p:origin x="29"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D434A5-CFB5-4906-BDCD-C4E5253E6E3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68497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D434A5-CFB5-4906-BDCD-C4E5253E6E3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394770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2D434A5-CFB5-4906-BDCD-C4E5253E6E3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3403841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2D434A5-CFB5-4906-BDCD-C4E5253E6E3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0DF3-ED6E-4179-9B3D-E0C0EFA4D22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75325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D434A5-CFB5-4906-BDCD-C4E5253E6E3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3664365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D434A5-CFB5-4906-BDCD-C4E5253E6E30}" type="datetimeFigureOut">
              <a:rPr lang="en-IN" smtClean="0"/>
              <a:t>22-03-2023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3706164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D434A5-CFB5-4906-BDCD-C4E5253E6E30}" type="datetimeFigureOut">
              <a:rPr lang="en-IN" smtClean="0"/>
              <a:t>22-03-2023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2947731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434A5-CFB5-4906-BDCD-C4E5253E6E3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3026876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434A5-CFB5-4906-BDCD-C4E5253E6E3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87539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2D434A5-CFB5-4906-BDCD-C4E5253E6E3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218395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D434A5-CFB5-4906-BDCD-C4E5253E6E3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74715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D434A5-CFB5-4906-BDCD-C4E5253E6E3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265801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D434A5-CFB5-4906-BDCD-C4E5253E6E30}" type="datetimeFigureOut">
              <a:rPr lang="en-IN" smtClean="0"/>
              <a:t>22-03-2023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2923544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2D434A5-CFB5-4906-BDCD-C4E5253E6E30}" type="datetimeFigureOut">
              <a:rPr lang="en-IN" smtClean="0"/>
              <a:t>22-03-2023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2725968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D434A5-CFB5-4906-BDCD-C4E5253E6E30}" type="datetimeFigureOut">
              <a:rPr lang="en-IN" smtClean="0"/>
              <a:t>22-03-2023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100095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2D434A5-CFB5-4906-BDCD-C4E5253E6E30}" type="datetimeFigureOut">
              <a:rPr lang="en-IN" smtClean="0"/>
              <a:t>22-03-2023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29193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D434A5-CFB5-4906-BDCD-C4E5253E6E3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C0DF3-ED6E-4179-9B3D-E0C0EFA4D224}" type="slidenum">
              <a:rPr lang="en-IN" smtClean="0"/>
              <a:t>‹#›</a:t>
            </a:fld>
            <a:endParaRPr lang="en-IN"/>
          </a:p>
        </p:txBody>
      </p:sp>
    </p:spTree>
    <p:extLst>
      <p:ext uri="{BB962C8B-B14F-4D97-AF65-F5344CB8AC3E}">
        <p14:creationId xmlns:p14="http://schemas.microsoft.com/office/powerpoint/2010/main" val="327306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D434A5-CFB5-4906-BDCD-C4E5253E6E30}" type="datetimeFigureOut">
              <a:rPr lang="en-IN" smtClean="0"/>
              <a:t>22-03-2023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6C0DF3-ED6E-4179-9B3D-E0C0EFA4D224}" type="slidenum">
              <a:rPr lang="en-IN" smtClean="0"/>
              <a:t>‹#›</a:t>
            </a:fld>
            <a:endParaRPr lang="en-IN"/>
          </a:p>
        </p:txBody>
      </p:sp>
    </p:spTree>
    <p:extLst>
      <p:ext uri="{BB962C8B-B14F-4D97-AF65-F5344CB8AC3E}">
        <p14:creationId xmlns:p14="http://schemas.microsoft.com/office/powerpoint/2010/main" val="4444386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7B9F-67F0-4501-9913-C009FF5725E2}"/>
              </a:ext>
            </a:extLst>
          </p:cNvPr>
          <p:cNvSpPr>
            <a:spLocks noGrp="1"/>
          </p:cNvSpPr>
          <p:nvPr>
            <p:ph type="ctrTitle"/>
          </p:nvPr>
        </p:nvSpPr>
        <p:spPr>
          <a:xfrm>
            <a:off x="1366684" y="853256"/>
            <a:ext cx="8825658" cy="3329581"/>
          </a:xfrm>
        </p:spPr>
        <p:txBody>
          <a:bodyPr>
            <a:normAutofit/>
          </a:bodyPr>
          <a:lstStyle/>
          <a:p>
            <a:pPr algn="ctr"/>
            <a:r>
              <a:rPr lang="en-US" sz="4400" dirty="0">
                <a:latin typeface="Algerian" panose="04020705040A02060702" pitchFamily="82" charset="0"/>
                <a:cs typeface="Cavolini" panose="03000502040302020204" pitchFamily="66" charset="0"/>
              </a:rPr>
              <a:t>Detecting Anomalous objects in GitHub Repositories: Anomaly Detection in Source Code</a:t>
            </a:r>
            <a:endParaRPr lang="en-IN" sz="4400" dirty="0">
              <a:latin typeface="Algerian" panose="04020705040A02060702" pitchFamily="82" charset="0"/>
              <a:cs typeface="Cavolini" panose="03000502040302020204" pitchFamily="66" charset="0"/>
            </a:endParaRPr>
          </a:p>
        </p:txBody>
      </p:sp>
      <p:sp>
        <p:nvSpPr>
          <p:cNvPr id="3" name="Subtitle 2">
            <a:extLst>
              <a:ext uri="{FF2B5EF4-FFF2-40B4-BE49-F238E27FC236}">
                <a16:creationId xmlns:a16="http://schemas.microsoft.com/office/drawing/2014/main" id="{85EE300B-B766-4D78-B528-D3CB39F3410F}"/>
              </a:ext>
            </a:extLst>
          </p:cNvPr>
          <p:cNvSpPr>
            <a:spLocks noGrp="1"/>
          </p:cNvSpPr>
          <p:nvPr>
            <p:ph type="subTitle" idx="1"/>
          </p:nvPr>
        </p:nvSpPr>
        <p:spPr>
          <a:xfrm>
            <a:off x="5172075" y="5518260"/>
            <a:ext cx="9144000" cy="1655762"/>
          </a:xfrm>
        </p:spPr>
        <p:txBody>
          <a:bodyPr>
            <a:normAutofit/>
          </a:bodyPr>
          <a:lstStyle/>
          <a:p>
            <a:pPr algn="ctr"/>
            <a:r>
              <a:rPr lang="en-IN" sz="3600" dirty="0">
                <a:latin typeface="Cavolini" panose="03000502040302020204" pitchFamily="66" charset="0"/>
                <a:cs typeface="Cavolini" panose="03000502040302020204" pitchFamily="66" charset="0"/>
              </a:rPr>
              <a:t>-Ragnarök</a:t>
            </a:r>
          </a:p>
        </p:txBody>
      </p:sp>
    </p:spTree>
    <p:extLst>
      <p:ext uri="{BB962C8B-B14F-4D97-AF65-F5344CB8AC3E}">
        <p14:creationId xmlns:p14="http://schemas.microsoft.com/office/powerpoint/2010/main" val="173479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456C-E70B-46B6-B25C-B1AE5E52D791}"/>
              </a:ext>
            </a:extLst>
          </p:cNvPr>
          <p:cNvSpPr>
            <a:spLocks noGrp="1"/>
          </p:cNvSpPr>
          <p:nvPr>
            <p:ph type="title"/>
          </p:nvPr>
        </p:nvSpPr>
        <p:spPr>
          <a:xfrm>
            <a:off x="646111" y="452718"/>
            <a:ext cx="9404723" cy="1400530"/>
          </a:xfrm>
        </p:spPr>
        <p:txBody>
          <a:bodyPr/>
          <a:lstStyle/>
          <a:p>
            <a:pPr algn="ctr"/>
            <a:r>
              <a:rPr lang="en-IN" sz="4800" i="1" u="sng">
                <a:latin typeface="Cavolini" panose="03000502040302020204" pitchFamily="66" charset="0"/>
                <a:cs typeface="Cavolini" panose="03000502040302020204" pitchFamily="66" charset="0"/>
              </a:rPr>
              <a:t>Contents</a:t>
            </a:r>
            <a:endParaRPr lang="en-IN" sz="4800" i="1" u="sng" dirty="0">
              <a:latin typeface="Cavolini" panose="03000502040302020204" pitchFamily="66" charset="0"/>
              <a:cs typeface="Cavolini" panose="03000502040302020204" pitchFamily="66" charset="0"/>
            </a:endParaRPr>
          </a:p>
        </p:txBody>
      </p:sp>
      <p:sp>
        <p:nvSpPr>
          <p:cNvPr id="3" name="Content Placeholder 2">
            <a:extLst>
              <a:ext uri="{FF2B5EF4-FFF2-40B4-BE49-F238E27FC236}">
                <a16:creationId xmlns:a16="http://schemas.microsoft.com/office/drawing/2014/main" id="{EBBCD150-8D91-49D9-B037-813666F45FE9}"/>
              </a:ext>
            </a:extLst>
          </p:cNvPr>
          <p:cNvSpPr>
            <a:spLocks noGrp="1"/>
          </p:cNvSpPr>
          <p:nvPr>
            <p:ph idx="1"/>
          </p:nvPr>
        </p:nvSpPr>
        <p:spPr>
          <a:xfrm>
            <a:off x="1398587" y="1853248"/>
            <a:ext cx="8946541" cy="4195481"/>
          </a:xfrm>
        </p:spPr>
        <p:txBody>
          <a:bodyPr>
            <a:noAutofit/>
          </a:bodyPr>
          <a:lstStyle/>
          <a:p>
            <a:r>
              <a:rPr lang="en-IN">
                <a:latin typeface="Cavolini" panose="03000502040302020204" pitchFamily="66" charset="0"/>
                <a:cs typeface="Cavolini" panose="03000502040302020204" pitchFamily="66" charset="0"/>
              </a:rPr>
              <a:t>Introduction</a:t>
            </a:r>
          </a:p>
          <a:p>
            <a:endParaRPr lang="en-IN">
              <a:latin typeface="Cavolini" panose="03000502040302020204" pitchFamily="66" charset="0"/>
              <a:cs typeface="Cavolini" panose="03000502040302020204" pitchFamily="66" charset="0"/>
            </a:endParaRPr>
          </a:p>
          <a:p>
            <a:r>
              <a:rPr lang="en-IN">
                <a:latin typeface="Cavolini" panose="03000502040302020204" pitchFamily="66" charset="0"/>
                <a:cs typeface="Cavolini" panose="03000502040302020204" pitchFamily="66" charset="0"/>
              </a:rPr>
              <a:t>Problem Statement</a:t>
            </a:r>
            <a:br>
              <a:rPr lang="en-IN">
                <a:latin typeface="Cavolini" panose="03000502040302020204" pitchFamily="66" charset="0"/>
                <a:cs typeface="Cavolini" panose="03000502040302020204" pitchFamily="66" charset="0"/>
              </a:rPr>
            </a:br>
            <a:endParaRPr lang="en-IN">
              <a:latin typeface="Cavolini" panose="03000502040302020204" pitchFamily="66" charset="0"/>
              <a:cs typeface="Cavolini" panose="03000502040302020204" pitchFamily="66" charset="0"/>
            </a:endParaRPr>
          </a:p>
          <a:p>
            <a:r>
              <a:rPr lang="en-IN">
                <a:latin typeface="Cavolini" panose="03000502040302020204" pitchFamily="66" charset="0"/>
                <a:cs typeface="Cavolini" panose="03000502040302020204" pitchFamily="66" charset="0"/>
              </a:rPr>
              <a:t>Statistical Approach</a:t>
            </a:r>
          </a:p>
          <a:p>
            <a:endParaRPr lang="en-IN">
              <a:latin typeface="Cavolini" panose="03000502040302020204" pitchFamily="66" charset="0"/>
              <a:cs typeface="Cavolini" panose="03000502040302020204" pitchFamily="66" charset="0"/>
            </a:endParaRPr>
          </a:p>
          <a:p>
            <a:r>
              <a:rPr lang="en-IN">
                <a:latin typeface="Cavolini" panose="03000502040302020204" pitchFamily="66" charset="0"/>
                <a:cs typeface="Cavolini" panose="03000502040302020204" pitchFamily="66" charset="0"/>
              </a:rPr>
              <a:t>Implementation</a:t>
            </a:r>
            <a:br>
              <a:rPr lang="en-IN">
                <a:latin typeface="Cavolini" panose="03000502040302020204" pitchFamily="66" charset="0"/>
                <a:cs typeface="Cavolini" panose="03000502040302020204" pitchFamily="66" charset="0"/>
              </a:rPr>
            </a:br>
            <a:endParaRPr lang="en-IN">
              <a:latin typeface="Cavolini" panose="03000502040302020204" pitchFamily="66" charset="0"/>
              <a:cs typeface="Cavolini" panose="03000502040302020204" pitchFamily="66" charset="0"/>
            </a:endParaRPr>
          </a:p>
          <a:p>
            <a:r>
              <a:rPr lang="en-IN">
                <a:latin typeface="Cavolini" panose="03000502040302020204" pitchFamily="66" charset="0"/>
                <a:cs typeface="Cavolini" panose="03000502040302020204" pitchFamily="66" charset="0"/>
              </a:rPr>
              <a:t>Results</a:t>
            </a:r>
            <a:br>
              <a:rPr lang="en-IN">
                <a:latin typeface="Cavolini" panose="03000502040302020204" pitchFamily="66" charset="0"/>
                <a:cs typeface="Cavolini" panose="03000502040302020204" pitchFamily="66" charset="0"/>
              </a:rPr>
            </a:br>
            <a:endParaRPr lang="en-IN">
              <a:latin typeface="Cavolini" panose="03000502040302020204" pitchFamily="66" charset="0"/>
              <a:cs typeface="Cavolini" panose="03000502040302020204" pitchFamily="66" charset="0"/>
            </a:endParaRPr>
          </a:p>
          <a:p>
            <a:r>
              <a:rPr lang="en-IN">
                <a:latin typeface="Cavolini" panose="03000502040302020204" pitchFamily="66" charset="0"/>
                <a:cs typeface="Cavolini" panose="03000502040302020204" pitchFamily="66" charset="0"/>
              </a:rPr>
              <a:t>Conclusion</a:t>
            </a:r>
            <a:br>
              <a:rPr lang="en-IN">
                <a:latin typeface="Cavolini" panose="03000502040302020204" pitchFamily="66" charset="0"/>
                <a:cs typeface="Cavolini" panose="03000502040302020204" pitchFamily="66" charset="0"/>
              </a:rPr>
            </a:br>
            <a:br>
              <a:rPr lang="en-IN">
                <a:latin typeface="Cavolini" panose="03000502040302020204" pitchFamily="66" charset="0"/>
                <a:cs typeface="Cavolini" panose="03000502040302020204" pitchFamily="66" charset="0"/>
              </a:rPr>
            </a:br>
            <a:endParaRPr lang="en-IN" dirty="0">
              <a:latin typeface="Cavolini" panose="03000502040302020204" pitchFamily="66" charset="0"/>
              <a:cs typeface="Cavolini" panose="03000502040302020204" pitchFamily="66" charset="0"/>
            </a:endParaRPr>
          </a:p>
        </p:txBody>
      </p:sp>
      <p:pic>
        <p:nvPicPr>
          <p:cNvPr id="4" name="Picture 2" descr="Learning Different Techniques of Anomaly Detection -">
            <a:extLst>
              <a:ext uri="{FF2B5EF4-FFF2-40B4-BE49-F238E27FC236}">
                <a16:creationId xmlns:a16="http://schemas.microsoft.com/office/drawing/2014/main" id="{D5E3C859-691E-4227-A5E9-54AB756A0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368" y="2362751"/>
            <a:ext cx="3999674" cy="2666449"/>
          </a:xfrm>
          <a:prstGeom prst="rect">
            <a:avLst/>
          </a:prstGeom>
          <a:noFill/>
          <a:effectLst>
            <a:glow rad="876300">
              <a:schemeClr val="tx1">
                <a:alpha val="43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E21B-5621-4F54-A896-41D9250933B7}"/>
              </a:ext>
            </a:extLst>
          </p:cNvPr>
          <p:cNvSpPr>
            <a:spLocks noGrp="1"/>
          </p:cNvSpPr>
          <p:nvPr>
            <p:ph type="title"/>
          </p:nvPr>
        </p:nvSpPr>
        <p:spPr>
          <a:xfrm>
            <a:off x="717087" y="355624"/>
            <a:ext cx="9404723" cy="1400530"/>
          </a:xfrm>
        </p:spPr>
        <p:txBody>
          <a:bodyPr/>
          <a:lstStyle/>
          <a:p>
            <a:pPr algn="ctr"/>
            <a:r>
              <a:rPr lang="en-US" i="1" u="sng" dirty="0">
                <a:latin typeface="Cavolini" panose="03000502040302020204" pitchFamily="66" charset="0"/>
                <a:cs typeface="Cavolini" panose="03000502040302020204" pitchFamily="66" charset="0"/>
              </a:rPr>
              <a:t>Introduction</a:t>
            </a:r>
            <a:br>
              <a:rPr lang="en-US" b="1" dirty="0"/>
            </a:br>
            <a:endParaRPr lang="en-IN" dirty="0"/>
          </a:p>
        </p:txBody>
      </p:sp>
      <p:sp>
        <p:nvSpPr>
          <p:cNvPr id="3" name="Content Placeholder 2">
            <a:extLst>
              <a:ext uri="{FF2B5EF4-FFF2-40B4-BE49-F238E27FC236}">
                <a16:creationId xmlns:a16="http://schemas.microsoft.com/office/drawing/2014/main" id="{D3AD6A26-DA88-4239-B3BE-706BC426E1E0}"/>
              </a:ext>
            </a:extLst>
          </p:cNvPr>
          <p:cNvSpPr>
            <a:spLocks noGrp="1"/>
          </p:cNvSpPr>
          <p:nvPr>
            <p:ph idx="1"/>
          </p:nvPr>
        </p:nvSpPr>
        <p:spPr/>
        <p:txBody>
          <a:bodyPr>
            <a:normAutofit fontScale="92500"/>
          </a:bodyPr>
          <a:lstStyle/>
          <a:p>
            <a:r>
              <a:rPr lang="en-US" dirty="0">
                <a:latin typeface="Cavolini" panose="03000502040302020204" pitchFamily="66" charset="0"/>
                <a:cs typeface="Cavolini" panose="03000502040302020204" pitchFamily="66" charset="0"/>
              </a:rPr>
              <a:t>Anomaly detection in source code is the process of identifying unusual or unexpected patterns or behaviors within a software codebase. Anomalies in source code can take many forms, including security vulnerabilities, programming errors, code smells, and unusual usage patterns. Anomaly detection is important for ensuring the quality and security of software systems, as it can help identify potential issues before they become critical problems.</a:t>
            </a:r>
          </a:p>
          <a:p>
            <a:r>
              <a:rPr lang="en-US" dirty="0">
                <a:latin typeface="Cavolini" panose="03000502040302020204" pitchFamily="66" charset="0"/>
                <a:cs typeface="Cavolini" panose="03000502040302020204" pitchFamily="66" charset="0"/>
              </a:rPr>
              <a:t>To detect anomalies in source code, various techniques and tools are used, such as static analysis, dynamic analysis, machine learning, and data mining. These approaches can help identify patterns and deviations from normal behavior, which can then be used to flag potential threats and vulnerabilities.</a:t>
            </a:r>
          </a:p>
          <a:p>
            <a:endParaRPr lang="en-IN" dirty="0"/>
          </a:p>
        </p:txBody>
      </p:sp>
    </p:spTree>
    <p:extLst>
      <p:ext uri="{BB962C8B-B14F-4D97-AF65-F5344CB8AC3E}">
        <p14:creationId xmlns:p14="http://schemas.microsoft.com/office/powerpoint/2010/main" val="56204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B507-79A6-445C-8C50-77385F0B4453}"/>
              </a:ext>
            </a:extLst>
          </p:cNvPr>
          <p:cNvSpPr>
            <a:spLocks noGrp="1"/>
          </p:cNvSpPr>
          <p:nvPr>
            <p:ph type="title"/>
          </p:nvPr>
        </p:nvSpPr>
        <p:spPr/>
        <p:txBody>
          <a:bodyPr/>
          <a:lstStyle/>
          <a:p>
            <a:pPr algn="ctr"/>
            <a:r>
              <a:rPr lang="en-IN" u="sng" dirty="0">
                <a:latin typeface="Cavolini" panose="03000502040302020204" pitchFamily="66" charset="0"/>
                <a:cs typeface="Cavolini" panose="03000502040302020204" pitchFamily="66" charset="0"/>
              </a:rPr>
              <a:t>Problem Statement</a:t>
            </a:r>
          </a:p>
        </p:txBody>
      </p:sp>
      <p:sp>
        <p:nvSpPr>
          <p:cNvPr id="3" name="Content Placeholder 2">
            <a:extLst>
              <a:ext uri="{FF2B5EF4-FFF2-40B4-BE49-F238E27FC236}">
                <a16:creationId xmlns:a16="http://schemas.microsoft.com/office/drawing/2014/main" id="{4F9E5B03-3EC3-4D86-93F4-BF5C675EBC68}"/>
              </a:ext>
            </a:extLst>
          </p:cNvPr>
          <p:cNvSpPr>
            <a:spLocks noGrp="1"/>
          </p:cNvSpPr>
          <p:nvPr>
            <p:ph idx="1"/>
          </p:nvPr>
        </p:nvSpPr>
        <p:spPr/>
        <p:txBody>
          <a:bodyPr>
            <a:normAutofit lnSpcReduction="10000"/>
          </a:bodyPr>
          <a:lstStyle/>
          <a:p>
            <a:r>
              <a:rPr lang="en-US" sz="2400" dirty="0">
                <a:latin typeface="Cavolini" panose="03000502040302020204" pitchFamily="66" charset="0"/>
                <a:cs typeface="Cavolini" panose="03000502040302020204" pitchFamily="66" charset="0"/>
              </a:rPr>
              <a:t>The problem of anomalous object detection in source code is an important one, as it can help identify potential security vulnerabilities, programming errors, and other issues that can impact the quality and reliability of software systems. </a:t>
            </a:r>
          </a:p>
          <a:p>
            <a:r>
              <a:rPr lang="en-US" sz="2400" dirty="0">
                <a:latin typeface="Cavolini" panose="03000502040302020204" pitchFamily="66" charset="0"/>
                <a:cs typeface="Cavolini" panose="03000502040302020204" pitchFamily="66" charset="0"/>
              </a:rPr>
              <a:t>The complexity and size of modern software systems make it challenging to identify anomalies manually, and automated approaches are needed to assist developers and security professionals in detecting potential issues</a:t>
            </a:r>
            <a:r>
              <a:rPr lang="en-US" dirty="0">
                <a:latin typeface="Cavolini" panose="03000502040302020204" pitchFamily="66" charset="0"/>
                <a:cs typeface="Cavolini" panose="03000502040302020204" pitchFamily="66" charset="0"/>
              </a:rPr>
              <a:t>.</a:t>
            </a:r>
            <a:endParaRPr lang="en-IN"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689729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7837-0312-43F8-8690-BDA8EA28A0E7}"/>
              </a:ext>
            </a:extLst>
          </p:cNvPr>
          <p:cNvSpPr>
            <a:spLocks noGrp="1"/>
          </p:cNvSpPr>
          <p:nvPr>
            <p:ph type="title"/>
          </p:nvPr>
        </p:nvSpPr>
        <p:spPr>
          <a:xfrm>
            <a:off x="646111" y="452718"/>
            <a:ext cx="9404723" cy="1400530"/>
          </a:xfrm>
        </p:spPr>
        <p:txBody>
          <a:bodyPr/>
          <a:lstStyle/>
          <a:p>
            <a:pPr algn="ctr"/>
            <a:r>
              <a:rPr lang="en-IN" i="1" u="sng" dirty="0">
                <a:latin typeface="Cavolini" panose="03000502040302020204" pitchFamily="66" charset="0"/>
                <a:cs typeface="Cavolini" panose="03000502040302020204" pitchFamily="66" charset="0"/>
              </a:rPr>
              <a:t>Statistical Approach</a:t>
            </a:r>
          </a:p>
        </p:txBody>
      </p:sp>
      <p:sp>
        <p:nvSpPr>
          <p:cNvPr id="3" name="Content Placeholder 2">
            <a:extLst>
              <a:ext uri="{FF2B5EF4-FFF2-40B4-BE49-F238E27FC236}">
                <a16:creationId xmlns:a16="http://schemas.microsoft.com/office/drawing/2014/main" id="{2C53F71C-9C89-46DB-8AE8-7FE10441DC29}"/>
              </a:ext>
            </a:extLst>
          </p:cNvPr>
          <p:cNvSpPr>
            <a:spLocks noGrp="1"/>
          </p:cNvSpPr>
          <p:nvPr>
            <p:ph idx="1"/>
          </p:nvPr>
        </p:nvSpPr>
        <p:spPr/>
        <p:txBody>
          <a:bodyPr/>
          <a:lstStyle/>
          <a:p>
            <a:r>
              <a:rPr lang="en-US" dirty="0">
                <a:latin typeface="Cavolini" panose="03000502040302020204" pitchFamily="66" charset="0"/>
                <a:cs typeface="Cavolini" panose="03000502040302020204" pitchFamily="66" charset="0"/>
              </a:rPr>
              <a:t>To solve the problem of Anomalous objects detection in GitHub Repositories, we  have curated a dataset which consists of about 45 repositories ranging from one contributor to 70 contributors to test the proposed statistical model. </a:t>
            </a:r>
          </a:p>
          <a:p>
            <a:r>
              <a:rPr lang="en-US" dirty="0"/>
              <a:t>All the sample parameters are then used to estimate the population parameters. The population must be approximately normal according to the central limit theorem (CLT). This distribution is then modelled and used along with the Empirical Rule of statistics to detect the anomalous source/documentation files.</a:t>
            </a:r>
            <a:endParaRPr lang="en-IN" dirty="0"/>
          </a:p>
        </p:txBody>
      </p:sp>
    </p:spTree>
    <p:extLst>
      <p:ext uri="{BB962C8B-B14F-4D97-AF65-F5344CB8AC3E}">
        <p14:creationId xmlns:p14="http://schemas.microsoft.com/office/powerpoint/2010/main" val="110861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CBECF-8213-4BAA-9443-35F8A61675E5}"/>
              </a:ext>
            </a:extLst>
          </p:cNvPr>
          <p:cNvSpPr>
            <a:spLocks noGrp="1"/>
          </p:cNvSpPr>
          <p:nvPr>
            <p:ph idx="1"/>
          </p:nvPr>
        </p:nvSpPr>
        <p:spPr>
          <a:xfrm>
            <a:off x="1366662" y="1443355"/>
            <a:ext cx="5273520" cy="4397007"/>
          </a:xfrm>
        </p:spPr>
        <p:txBody>
          <a:bodyPr>
            <a:normAutofit/>
          </a:bodyPr>
          <a:lstStyle/>
          <a:p>
            <a:r>
              <a:rPr lang="en-US" sz="2000" dirty="0">
                <a:latin typeface="Cavolini" panose="03000502040302020204" pitchFamily="66" charset="0"/>
                <a:cs typeface="Cavolini" panose="03000502040302020204" pitchFamily="66" charset="0"/>
              </a:rPr>
              <a:t>The Real-Time model we have created Can work on any GitHub repository to find out the level of Anomalous behavior and any discrepancy in the code.</a:t>
            </a:r>
          </a:p>
          <a:p>
            <a:r>
              <a:rPr lang="en-US" sz="2000" dirty="0">
                <a:latin typeface="Cavolini" panose="03000502040302020204" pitchFamily="66" charset="0"/>
                <a:cs typeface="Cavolini" panose="03000502040302020204" pitchFamily="66" charset="0"/>
              </a:rPr>
              <a:t>The Z-score is used as a parameter found out by the formula</a:t>
            </a:r>
          </a:p>
          <a:p>
            <a:endParaRPr lang="en-IN" sz="2000" dirty="0"/>
          </a:p>
        </p:txBody>
      </p:sp>
      <p:pic>
        <p:nvPicPr>
          <p:cNvPr id="6" name="Picture 5">
            <a:extLst>
              <a:ext uri="{FF2B5EF4-FFF2-40B4-BE49-F238E27FC236}">
                <a16:creationId xmlns:a16="http://schemas.microsoft.com/office/drawing/2014/main" id="{DEA87A79-BA5B-4E8F-B78E-EC651442C82D}"/>
              </a:ext>
            </a:extLst>
          </p:cNvPr>
          <p:cNvPicPr>
            <a:picLocks noChangeAspect="1"/>
          </p:cNvPicPr>
          <p:nvPr/>
        </p:nvPicPr>
        <p:blipFill>
          <a:blip r:embed="rId2"/>
          <a:stretch>
            <a:fillRect/>
          </a:stretch>
        </p:blipFill>
        <p:spPr>
          <a:xfrm>
            <a:off x="7123264" y="2444178"/>
            <a:ext cx="2522181" cy="1826972"/>
          </a:xfrm>
          <a:prstGeom prst="rect">
            <a:avLst/>
          </a:prstGeom>
        </p:spPr>
      </p:pic>
    </p:spTree>
    <p:extLst>
      <p:ext uri="{BB962C8B-B14F-4D97-AF65-F5344CB8AC3E}">
        <p14:creationId xmlns:p14="http://schemas.microsoft.com/office/powerpoint/2010/main" val="367113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D244C65-96F0-448A-9F19-11DACFEC3BAC}"/>
              </a:ext>
            </a:extLst>
          </p:cNvPr>
          <p:cNvPicPr>
            <a:picLocks noGrp="1" noChangeAspect="1"/>
          </p:cNvPicPr>
          <p:nvPr>
            <p:ph idx="1"/>
          </p:nvPr>
        </p:nvPicPr>
        <p:blipFill>
          <a:blip r:embed="rId2"/>
          <a:stretch>
            <a:fillRect/>
          </a:stretch>
        </p:blipFill>
        <p:spPr>
          <a:xfrm>
            <a:off x="633635" y="1207308"/>
            <a:ext cx="11073140" cy="5370472"/>
          </a:xfrm>
          <a:prstGeom prst="rect">
            <a:avLst/>
          </a:prstGeom>
        </p:spPr>
      </p:pic>
    </p:spTree>
    <p:extLst>
      <p:ext uri="{BB962C8B-B14F-4D97-AF65-F5344CB8AC3E}">
        <p14:creationId xmlns:p14="http://schemas.microsoft.com/office/powerpoint/2010/main" val="275501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157A-A7D4-42C1-B72C-DD78174EA66C}"/>
              </a:ext>
            </a:extLst>
          </p:cNvPr>
          <p:cNvSpPr>
            <a:spLocks noGrp="1"/>
          </p:cNvSpPr>
          <p:nvPr>
            <p:ph type="title"/>
          </p:nvPr>
        </p:nvSpPr>
        <p:spPr/>
        <p:txBody>
          <a:bodyPr/>
          <a:lstStyle/>
          <a:p>
            <a:pPr algn="ctr"/>
            <a:r>
              <a:rPr lang="en-IN" i="1" u="sng" dirty="0">
                <a:latin typeface="Cavolini" panose="03000502040302020204" pitchFamily="66" charset="0"/>
                <a:cs typeface="Cavolini" panose="03000502040302020204" pitchFamily="66" charset="0"/>
              </a:rPr>
              <a:t>Implementation</a:t>
            </a:r>
          </a:p>
        </p:txBody>
      </p:sp>
      <p:sp>
        <p:nvSpPr>
          <p:cNvPr id="3" name="Content Placeholder 2">
            <a:extLst>
              <a:ext uri="{FF2B5EF4-FFF2-40B4-BE49-F238E27FC236}">
                <a16:creationId xmlns:a16="http://schemas.microsoft.com/office/drawing/2014/main" id="{C8D57547-126B-4BBD-989E-715AE371279F}"/>
              </a:ext>
            </a:extLst>
          </p:cNvPr>
          <p:cNvSpPr>
            <a:spLocks noGrp="1"/>
          </p:cNvSpPr>
          <p:nvPr>
            <p:ph idx="1"/>
          </p:nvPr>
        </p:nvSpPr>
        <p:spPr/>
        <p:txBody>
          <a:bodyPr>
            <a:normAutofit/>
          </a:bodyPr>
          <a:lstStyle/>
          <a:p>
            <a:r>
              <a:rPr lang="en-US" sz="2500" dirty="0"/>
              <a:t>The tool considers only the UTF-8 encoded files (usually source codes and documentations) in the repository. Statistics are calculated of each such file using the UTF-8 or ASCII values of each character in the file. The statistics that we are interested in are the mean and standard deviation of those files. These form multiple samples of the repository (i.e., the population).</a:t>
            </a:r>
            <a:r>
              <a:rPr lang="en-IN" sz="2500" dirty="0"/>
              <a:t>  </a:t>
            </a:r>
          </a:p>
        </p:txBody>
      </p:sp>
    </p:spTree>
    <p:extLst>
      <p:ext uri="{BB962C8B-B14F-4D97-AF65-F5344CB8AC3E}">
        <p14:creationId xmlns:p14="http://schemas.microsoft.com/office/powerpoint/2010/main" val="373730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835B-F702-48B2-9F45-666735668FB1}"/>
              </a:ext>
            </a:extLst>
          </p:cNvPr>
          <p:cNvSpPr>
            <a:spLocks noGrp="1"/>
          </p:cNvSpPr>
          <p:nvPr>
            <p:ph type="title"/>
          </p:nvPr>
        </p:nvSpPr>
        <p:spPr/>
        <p:txBody>
          <a:bodyPr/>
          <a:lstStyle/>
          <a:p>
            <a:pPr algn="ctr"/>
            <a:r>
              <a:rPr lang="en-IN" i="1" u="sng" dirty="0">
                <a:latin typeface="Cavolini" panose="03000502040302020204" pitchFamily="66" charset="0"/>
                <a:cs typeface="Cavolini" panose="03000502040302020204" pitchFamily="66" charset="0"/>
              </a:rPr>
              <a:t>Results</a:t>
            </a:r>
          </a:p>
        </p:txBody>
      </p:sp>
      <p:sp>
        <p:nvSpPr>
          <p:cNvPr id="3" name="Content Placeholder 2">
            <a:extLst>
              <a:ext uri="{FF2B5EF4-FFF2-40B4-BE49-F238E27FC236}">
                <a16:creationId xmlns:a16="http://schemas.microsoft.com/office/drawing/2014/main" id="{D5457B7F-FAAE-48C6-AD0F-398535BCE645}"/>
              </a:ext>
            </a:extLst>
          </p:cNvPr>
          <p:cNvSpPr>
            <a:spLocks noGrp="1"/>
          </p:cNvSpPr>
          <p:nvPr>
            <p:ph idx="1"/>
          </p:nvPr>
        </p:nvSpPr>
        <p:spPr>
          <a:xfrm>
            <a:off x="1231649" y="1507487"/>
            <a:ext cx="8946541" cy="4195481"/>
          </a:xfrm>
        </p:spPr>
        <p:txBody>
          <a:bodyPr/>
          <a:lstStyle/>
          <a:p>
            <a:r>
              <a:rPr lang="en-IN" dirty="0">
                <a:latin typeface="Cavolini" panose="03000502040302020204" pitchFamily="66" charset="0"/>
                <a:cs typeface="Cavolini" panose="03000502040302020204" pitchFamily="66" charset="0"/>
              </a:rPr>
              <a:t>Let us now look into the model to understand how the anomalous detector works with the </a:t>
            </a:r>
            <a:r>
              <a:rPr lang="en-IN" dirty="0" err="1">
                <a:latin typeface="Cavolini" panose="03000502040302020204" pitchFamily="66" charset="0"/>
                <a:cs typeface="Cavolini" panose="03000502040302020204" pitchFamily="66" charset="0"/>
              </a:rPr>
              <a:t>realtime</a:t>
            </a:r>
            <a:r>
              <a:rPr lang="en-IN" dirty="0">
                <a:latin typeface="Cavolini" panose="03000502040302020204" pitchFamily="66" charset="0"/>
                <a:cs typeface="Cavolini" panose="03000502040302020204" pitchFamily="66" charset="0"/>
              </a:rPr>
              <a:t> model.</a:t>
            </a:r>
          </a:p>
          <a:p>
            <a:endParaRPr lang="en-IN"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19296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237</TotalTime>
  <Words>450</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Cavolini</vt:lpstr>
      <vt:lpstr>Century Gothic</vt:lpstr>
      <vt:lpstr>Wingdings 3</vt:lpstr>
      <vt:lpstr>Ion</vt:lpstr>
      <vt:lpstr>Detecting Anomalous objects in GitHub Repositories: Anomaly Detection in Source Code</vt:lpstr>
      <vt:lpstr>Contents</vt:lpstr>
      <vt:lpstr>Introduction </vt:lpstr>
      <vt:lpstr>Problem Statement</vt:lpstr>
      <vt:lpstr>Statistical Approach</vt:lpstr>
      <vt:lpstr>PowerPoint Presentation</vt:lpstr>
      <vt:lpstr>PowerPoint Presentation</vt:lpstr>
      <vt:lpstr>Implementation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Anomalous objects in GitHub Repositories: Anomaly Detection in Source Code</dc:title>
  <dc:creator>91889</dc:creator>
  <cp:lastModifiedBy>91889</cp:lastModifiedBy>
  <cp:revision>9</cp:revision>
  <dcterms:created xsi:type="dcterms:W3CDTF">2023-03-22T04:37:50Z</dcterms:created>
  <dcterms:modified xsi:type="dcterms:W3CDTF">2023-03-22T08:35:02Z</dcterms:modified>
</cp:coreProperties>
</file>