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19"/>
  </p:notesMasterIdLst>
  <p:handoutMasterIdLst>
    <p:handoutMasterId r:id="rId20"/>
  </p:handoutMasterIdLst>
  <p:sldIdLst>
    <p:sldId id="256" r:id="rId2"/>
    <p:sldId id="301" r:id="rId3"/>
    <p:sldId id="325" r:id="rId4"/>
    <p:sldId id="323" r:id="rId5"/>
    <p:sldId id="324" r:id="rId6"/>
    <p:sldId id="327" r:id="rId7"/>
    <p:sldId id="326" r:id="rId8"/>
    <p:sldId id="328" r:id="rId9"/>
    <p:sldId id="337" r:id="rId10"/>
    <p:sldId id="331" r:id="rId11"/>
    <p:sldId id="330" r:id="rId12"/>
    <p:sldId id="329" r:id="rId13"/>
    <p:sldId id="333" r:id="rId14"/>
    <p:sldId id="334" r:id="rId15"/>
    <p:sldId id="332" r:id="rId16"/>
    <p:sldId id="335" r:id="rId17"/>
    <p:sldId id="3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2/22/2023</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2/22/2023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294492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14705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334760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2/22/2023</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2/22/2023</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2/22/2023</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2/22/2023</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2/22/2023</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2/22/2023</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2/22/2023</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2/22/2023</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codewithfebinmalik@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mailto:codewithfebinmalik@gmail.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codewithfebinmalik@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mailto:codewithfebinmalik@gmail.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mailto:codewithfebinmalik@gmail.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mailto:codewithfebinmalik@gmail.com"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codewithfebinmalik@gmail.com"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r>
              <a:rPr lang="en-US" sz="3600" b="1" i="0" spc="300" dirty="0">
                <a:solidFill>
                  <a:srgbClr val="797979"/>
                </a:solidFill>
                <a:effectLst/>
                <a:latin typeface="Arial" panose="020B0604020202020204" pitchFamily="34" charset="0"/>
              </a:rPr>
              <a:t>Apache Kafka</a:t>
            </a:r>
            <a:br>
              <a:rPr lang="en-US" sz="1000" b="0" i="0" dirty="0">
                <a:solidFill>
                  <a:srgbClr val="797979"/>
                </a:solidFill>
                <a:effectLst/>
                <a:latin typeface="Arial" panose="020B0604020202020204" pitchFamily="34" charset="0"/>
              </a:rPr>
            </a:br>
            <a:endParaRPr lang="en-US" dirty="0">
              <a:solidFill>
                <a:srgbClr val="FFFFFF"/>
              </a:solidFill>
            </a:endParaRPr>
          </a:p>
        </p:txBody>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chemeClr val="tx2">
                    <a:lumMod val="25000"/>
                    <a:lumOff val="75000"/>
                    <a:alpha val="75000"/>
                  </a:schemeClr>
                </a:solidFill>
              </a:rPr>
              <a:t>Presentation: Febin malik</a:t>
            </a:r>
          </a:p>
        </p:txBody>
      </p:sp>
      <p:pic>
        <p:nvPicPr>
          <p:cNvPr id="6" name="Picture 5" descr="Timeline&#10;&#10;Description automatically generated">
            <a:extLst>
              <a:ext uri="{FF2B5EF4-FFF2-40B4-BE49-F238E27FC236}">
                <a16:creationId xmlns:a16="http://schemas.microsoft.com/office/drawing/2014/main" id="{88695AEC-5572-4ED7-8C04-ABCAF89C84BC}"/>
              </a:ext>
            </a:extLst>
          </p:cNvPr>
          <p:cNvPicPr>
            <a:picLocks noChangeAspect="1"/>
          </p:cNvPicPr>
          <p:nvPr/>
        </p:nvPicPr>
        <p:blipFill>
          <a:blip r:embed="rId3"/>
          <a:stretch>
            <a:fillRect/>
          </a:stretch>
        </p:blipFill>
        <p:spPr>
          <a:xfrm>
            <a:off x="290528" y="376882"/>
            <a:ext cx="7416141" cy="6104235"/>
          </a:xfrm>
          <a:prstGeom prst="rect">
            <a:avLst/>
          </a:prstGeom>
        </p:spPr>
      </p:pic>
      <p:sp>
        <p:nvSpPr>
          <p:cNvPr id="4" name="Footer Placeholder 5">
            <a:extLst>
              <a:ext uri="{FF2B5EF4-FFF2-40B4-BE49-F238E27FC236}">
                <a16:creationId xmlns:a16="http://schemas.microsoft.com/office/drawing/2014/main" id="{2BCF144F-DD06-B3E3-A001-2C552008B361}"/>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4">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5" name="Picture 4">
            <a:extLst>
              <a:ext uri="{FF2B5EF4-FFF2-40B4-BE49-F238E27FC236}">
                <a16:creationId xmlns:a16="http://schemas.microsoft.com/office/drawing/2014/main" id="{AF9B7BAC-E313-064C-8D26-EDFC4CCAE912}"/>
              </a:ext>
            </a:extLst>
          </p:cNvPr>
          <p:cNvPicPr>
            <a:picLocks noChangeAspect="1"/>
          </p:cNvPicPr>
          <p:nvPr/>
        </p:nvPicPr>
        <p:blipFill>
          <a:blip r:embed="rId5"/>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4209711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C44EDF-4C18-4E84-9046-280C26C892D3}"/>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noProof="0" smtClean="0"/>
              <a:pPr>
                <a:spcAft>
                  <a:spcPts val="600"/>
                </a:spcAft>
              </a:pPr>
              <a:t>10</a:t>
            </a:fld>
            <a:endParaRPr lang="en-US" noProof="0"/>
          </a:p>
        </p:txBody>
      </p:sp>
      <p:sp>
        <p:nvSpPr>
          <p:cNvPr id="4" name="TextBox 3">
            <a:extLst>
              <a:ext uri="{FF2B5EF4-FFF2-40B4-BE49-F238E27FC236}">
                <a16:creationId xmlns:a16="http://schemas.microsoft.com/office/drawing/2014/main" id="{20D4749F-E559-4F67-9BA9-DDF640F1CF5F}"/>
              </a:ext>
            </a:extLst>
          </p:cNvPr>
          <p:cNvSpPr txBox="1"/>
          <p:nvPr/>
        </p:nvSpPr>
        <p:spPr>
          <a:xfrm>
            <a:off x="581193" y="729658"/>
            <a:ext cx="11029616" cy="988332"/>
          </a:xfrm>
          <a:prstGeom prst="rect">
            <a:avLst/>
          </a:prstGeom>
        </p:spPr>
        <p:txBody>
          <a:bodyPr vert="horz" lIns="91440" tIns="45720" rIns="91440" bIns="45720" rtlCol="0" anchor="b">
            <a:normAutofit/>
          </a:bodyPr>
          <a:lstStyle/>
          <a:p>
            <a:pPr defTabSz="457200">
              <a:spcBef>
                <a:spcPct val="0"/>
              </a:spcBef>
              <a:spcAft>
                <a:spcPts val="600"/>
              </a:spcAft>
            </a:pPr>
            <a:r>
              <a:rPr lang="en-US" sz="2800" b="0" i="0" kern="1200" cap="all">
                <a:solidFill>
                  <a:schemeClr val="bg1"/>
                </a:solidFill>
                <a:effectLst/>
                <a:latin typeface="+mj-lt"/>
                <a:ea typeface="+mj-ea"/>
                <a:cs typeface="+mj-cs"/>
              </a:rPr>
              <a:t>Kafka Topics</a:t>
            </a:r>
          </a:p>
        </p:txBody>
      </p:sp>
      <p:sp>
        <p:nvSpPr>
          <p:cNvPr id="5" name="Content Placeholder 2">
            <a:extLst>
              <a:ext uri="{FF2B5EF4-FFF2-40B4-BE49-F238E27FC236}">
                <a16:creationId xmlns:a16="http://schemas.microsoft.com/office/drawing/2014/main" id="{38D702AB-A25A-4EE5-BE72-E5DBE76360F5}"/>
              </a:ext>
            </a:extLst>
          </p:cNvPr>
          <p:cNvSpPr txBox="1">
            <a:spLocks/>
          </p:cNvSpPr>
          <p:nvPr/>
        </p:nvSpPr>
        <p:spPr>
          <a:xfrm>
            <a:off x="336726" y="2199730"/>
            <a:ext cx="6675651" cy="422418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None/>
            </a:pPr>
            <a:r>
              <a:rPr lang="en-US" sz="1400" b="0" i="0" dirty="0">
                <a:solidFill>
                  <a:srgbClr val="292929"/>
                </a:solidFill>
                <a:effectLst/>
                <a:latin typeface="Arial" panose="020B0604020202020204" pitchFamily="34" charset="0"/>
                <a:cs typeface="Arial" panose="020B0604020202020204" pitchFamily="34" charset="0"/>
              </a:rPr>
              <a:t>Basically, how Kafka stores and organizes messages across its system and essentially a collection of messages are Topics. In addition, we can replicate and partition Topics. Here, replicate refers to copies and partition refers to the division. Also, visualize them as logs wherein, Kafka stores messages. However, this ability to replicate and partitioning topics is one of the factors that enable Kafka’s fault tolerance and scalability.</a:t>
            </a:r>
          </a:p>
          <a:p>
            <a:pPr marL="0" indent="0">
              <a:lnSpc>
                <a:spcPct val="90000"/>
              </a:lnSpc>
              <a:buNone/>
            </a:pPr>
            <a:r>
              <a:rPr lang="en-US" sz="1400" b="1" i="0" dirty="0">
                <a:solidFill>
                  <a:schemeClr val="tx1"/>
                </a:solidFill>
                <a:effectLst/>
                <a:latin typeface="Arial" panose="020B0604020202020204" pitchFamily="34" charset="0"/>
                <a:cs typeface="Arial" panose="020B0604020202020204" pitchFamily="34" charset="0"/>
              </a:rPr>
              <a:t>Partitions:</a:t>
            </a:r>
          </a:p>
          <a:p>
            <a:pPr marL="0" indent="0">
              <a:lnSpc>
                <a:spcPct val="90000"/>
              </a:lnSpc>
              <a:buNone/>
            </a:pPr>
            <a:r>
              <a:rPr lang="en-US" sz="1400" b="0" i="0" dirty="0">
                <a:solidFill>
                  <a:srgbClr val="333333"/>
                </a:solidFill>
                <a:effectLst/>
                <a:latin typeface="Arial" panose="020B0604020202020204" pitchFamily="34" charset="0"/>
                <a:cs typeface="Arial" panose="020B0604020202020204" pitchFamily="34" charset="0"/>
              </a:rPr>
              <a:t>A topic is split into several parts which are known as the partitions of the topic. These partitions are separated in an order. The data content gets stored in the partitions within the topic. Therefore, while creating a topic, we need to specify the number of partitions(the number is arbitrary and can be changed later). Each message gets stored into partitions with an incremental id known as its Offset value. The order of the </a:t>
            </a:r>
            <a:r>
              <a:rPr lang="en-US" sz="1400" b="1" i="0" dirty="0">
                <a:solidFill>
                  <a:srgbClr val="333333"/>
                </a:solidFill>
                <a:effectLst/>
                <a:latin typeface="Arial" panose="020B0604020202020204" pitchFamily="34" charset="0"/>
                <a:cs typeface="Arial" panose="020B0604020202020204" pitchFamily="34" charset="0"/>
              </a:rPr>
              <a:t>offset value</a:t>
            </a:r>
            <a:r>
              <a:rPr lang="en-US" sz="1400" b="0" i="0" dirty="0">
                <a:solidFill>
                  <a:srgbClr val="333333"/>
                </a:solidFill>
                <a:effectLst/>
                <a:latin typeface="Arial" panose="020B0604020202020204" pitchFamily="34" charset="0"/>
                <a:cs typeface="Arial" panose="020B0604020202020204" pitchFamily="34" charset="0"/>
              </a:rPr>
              <a:t> is guaranteed within the partition only and not across the partition. The offsets for a partition are infinite.</a:t>
            </a:r>
          </a:p>
          <a:p>
            <a:pPr marL="0" indent="0">
              <a:lnSpc>
                <a:spcPct val="90000"/>
              </a:lnSpc>
              <a:buNone/>
            </a:pPr>
            <a:r>
              <a:rPr lang="en-US" sz="1400" b="0" i="0" dirty="0">
                <a:solidFill>
                  <a:srgbClr val="333333"/>
                </a:solidFill>
                <a:effectLst/>
                <a:latin typeface="Arial" panose="020B0604020202020204" pitchFamily="34" charset="0"/>
                <a:cs typeface="Arial" panose="020B0604020202020204" pitchFamily="34" charset="0"/>
              </a:rPr>
              <a:t>Suppose, a topic containing three partitions 0,1 and 2. Each partition has different offset numbers. The data is distributed among each offset in each partition where data in offset 1 of Partition 0 does not have any relation with the data in offset 1 of Partition1. But, data in offset 1of Partition 0 is inter-related with the data contained in offset 2 of Partition0.</a:t>
            </a:r>
          </a:p>
          <a:p>
            <a:pPr marL="0" indent="0">
              <a:lnSpc>
                <a:spcPct val="90000"/>
              </a:lnSpc>
              <a:buNone/>
            </a:pPr>
            <a:endParaRPr lang="en-US" sz="1400" b="0" i="0" dirty="0">
              <a:solidFill>
                <a:srgbClr val="610B38"/>
              </a:solidFill>
              <a:effectLst/>
              <a:latin typeface="Arial" panose="020B0604020202020204" pitchFamily="34" charset="0"/>
              <a:cs typeface="Arial" panose="020B0604020202020204" pitchFamily="34" charset="0"/>
            </a:endParaRPr>
          </a:p>
          <a:p>
            <a:pPr marL="0" indent="0">
              <a:lnSpc>
                <a:spcPct val="90000"/>
              </a:lnSpc>
              <a:buNone/>
            </a:pPr>
            <a:endParaRPr lang="en-US" sz="1400" b="0" i="0" dirty="0">
              <a:effectLst/>
              <a:latin typeface="Arial" panose="020B0604020202020204" pitchFamily="34" charset="0"/>
              <a:cs typeface="Arial" panose="020B0604020202020204" pitchFamily="34" charset="0"/>
            </a:endParaRPr>
          </a:p>
        </p:txBody>
      </p:sp>
      <p:pic>
        <p:nvPicPr>
          <p:cNvPr id="6" name="Picture 5" descr="Diagram, table&#10;&#10;Description automatically generated">
            <a:extLst>
              <a:ext uri="{FF2B5EF4-FFF2-40B4-BE49-F238E27FC236}">
                <a16:creationId xmlns:a16="http://schemas.microsoft.com/office/drawing/2014/main" id="{F176FC60-12E5-4178-B135-42F5449F20BE}"/>
              </a:ext>
            </a:extLst>
          </p:cNvPr>
          <p:cNvPicPr>
            <a:picLocks noChangeAspect="1"/>
          </p:cNvPicPr>
          <p:nvPr/>
        </p:nvPicPr>
        <p:blipFill>
          <a:blip r:embed="rId2"/>
          <a:stretch>
            <a:fillRect/>
          </a:stretch>
        </p:blipFill>
        <p:spPr>
          <a:xfrm>
            <a:off x="6893363" y="3019750"/>
            <a:ext cx="4942375" cy="3404164"/>
          </a:xfrm>
          <a:prstGeom prst="rect">
            <a:avLst/>
          </a:prstGeom>
        </p:spPr>
      </p:pic>
      <p:sp>
        <p:nvSpPr>
          <p:cNvPr id="8" name="TextBox 7">
            <a:extLst>
              <a:ext uri="{FF2B5EF4-FFF2-40B4-BE49-F238E27FC236}">
                <a16:creationId xmlns:a16="http://schemas.microsoft.com/office/drawing/2014/main" id="{42FB4F3F-C52A-4023-BC3A-CE6683D08DC4}"/>
              </a:ext>
            </a:extLst>
          </p:cNvPr>
          <p:cNvSpPr txBox="1"/>
          <p:nvPr/>
        </p:nvSpPr>
        <p:spPr>
          <a:xfrm>
            <a:off x="7119257" y="2032760"/>
            <a:ext cx="4728616" cy="1169551"/>
          </a:xfrm>
          <a:prstGeom prst="rect">
            <a:avLst/>
          </a:prstGeom>
          <a:noFill/>
        </p:spPr>
        <p:txBody>
          <a:bodyPr wrap="square" rtlCol="0">
            <a:spAutoFit/>
          </a:bodyPr>
          <a:lstStyle/>
          <a:p>
            <a:pPr algn="just"/>
            <a:r>
              <a:rPr lang="en-US" sz="1400" b="1" i="0" dirty="0">
                <a:solidFill>
                  <a:srgbClr val="333333"/>
                </a:solidFill>
                <a:effectLst/>
                <a:latin typeface="Arial" panose="020B0604020202020204" pitchFamily="34" charset="0"/>
              </a:rPr>
              <a:t>Note:</a:t>
            </a:r>
            <a:r>
              <a:rPr lang="en-US" sz="1400" b="0" i="0" dirty="0">
                <a:solidFill>
                  <a:srgbClr val="333333"/>
                </a:solidFill>
                <a:effectLst/>
                <a:latin typeface="Arial" panose="020B0604020202020204" pitchFamily="34" charset="0"/>
              </a:rPr>
              <a:t> The data once written to a partition can never be changed. It is immutable. The offset value always remains in an incremental state, it never goes back to an empty space. Also, the data is kept in a partition for a limited time only.</a:t>
            </a:r>
          </a:p>
        </p:txBody>
      </p:sp>
      <p:sp>
        <p:nvSpPr>
          <p:cNvPr id="15" name="Rectangle 9">
            <a:extLst>
              <a:ext uri="{FF2B5EF4-FFF2-40B4-BE49-F238E27FC236}">
                <a16:creationId xmlns:a16="http://schemas.microsoft.com/office/drawing/2014/main" id="{0B3D2D15-95F1-490A-9628-081B80984C7D}"/>
              </a:ext>
            </a:extLst>
          </p:cNvPr>
          <p:cNvSpPr>
            <a:spLocks noChangeArrowheads="1"/>
          </p:cNvSpPr>
          <p:nvPr/>
        </p:nvSpPr>
        <p:spPr bwMode="auto">
          <a:xfrm rot="10800000" flipV="1">
            <a:off x="356262" y="6174538"/>
            <a:ext cx="67095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Replicas</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are nothing but </a:t>
            </a:r>
            <a:r>
              <a:rPr kumimoji="0" lang="en-US" altLang="en-US" sz="1400" b="0" i="0" u="none" strike="noStrike" cap="none" normalizeH="0" baseline="0" dirty="0">
                <a:ln>
                  <a:noFill/>
                </a:ln>
                <a:solidFill>
                  <a:schemeClr val="tx1"/>
                </a:solidFill>
                <a:effectLst/>
              </a:rPr>
              <a:t>backups</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of a partition. Replicas are never read or write data. They are used to prevent data loss.</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956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C44EDF-4C18-4E84-9046-280C26C892D3}"/>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noProof="0" smtClean="0"/>
              <a:pPr>
                <a:spcAft>
                  <a:spcPts val="600"/>
                </a:spcAft>
              </a:pPr>
              <a:t>11</a:t>
            </a:fld>
            <a:endParaRPr lang="en-US" noProof="0"/>
          </a:p>
        </p:txBody>
      </p:sp>
      <p:sp>
        <p:nvSpPr>
          <p:cNvPr id="4" name="TextBox 3">
            <a:extLst>
              <a:ext uri="{FF2B5EF4-FFF2-40B4-BE49-F238E27FC236}">
                <a16:creationId xmlns:a16="http://schemas.microsoft.com/office/drawing/2014/main" id="{20D4749F-E559-4F67-9BA9-DDF640F1CF5F}"/>
              </a:ext>
            </a:extLst>
          </p:cNvPr>
          <p:cNvSpPr txBox="1"/>
          <p:nvPr/>
        </p:nvSpPr>
        <p:spPr>
          <a:xfrm>
            <a:off x="581193" y="729658"/>
            <a:ext cx="11029616" cy="988332"/>
          </a:xfrm>
          <a:prstGeom prst="rect">
            <a:avLst/>
          </a:prstGeom>
        </p:spPr>
        <p:txBody>
          <a:bodyPr vert="horz" lIns="91440" tIns="45720" rIns="91440" bIns="45720" rtlCol="0" anchor="b">
            <a:normAutofit/>
          </a:bodyPr>
          <a:lstStyle/>
          <a:p>
            <a:pPr algn="l"/>
            <a:r>
              <a:rPr lang="en-US" sz="2800" b="1" i="0" dirty="0">
                <a:solidFill>
                  <a:schemeClr val="bg1"/>
                </a:solidFill>
                <a:effectLst/>
                <a:latin typeface="Arial" panose="020B0604020202020204" pitchFamily="34" charset="0"/>
                <a:cs typeface="Arial" panose="020B0604020202020204" pitchFamily="34" charset="0"/>
              </a:rPr>
              <a:t>Kafka Producer</a:t>
            </a:r>
          </a:p>
        </p:txBody>
      </p:sp>
      <p:sp>
        <p:nvSpPr>
          <p:cNvPr id="5" name="Content Placeholder 2">
            <a:extLst>
              <a:ext uri="{FF2B5EF4-FFF2-40B4-BE49-F238E27FC236}">
                <a16:creationId xmlns:a16="http://schemas.microsoft.com/office/drawing/2014/main" id="{38D702AB-A25A-4EE5-BE72-E5DBE76360F5}"/>
              </a:ext>
            </a:extLst>
          </p:cNvPr>
          <p:cNvSpPr txBox="1">
            <a:spLocks/>
          </p:cNvSpPr>
          <p:nvPr/>
        </p:nvSpPr>
        <p:spPr>
          <a:xfrm>
            <a:off x="344126" y="1890217"/>
            <a:ext cx="6675651" cy="489882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None/>
            </a:pPr>
            <a:r>
              <a:rPr lang="en-US" sz="1200" b="0" i="0" dirty="0">
                <a:solidFill>
                  <a:srgbClr val="000000"/>
                </a:solidFill>
                <a:effectLst/>
                <a:latin typeface="Arial" panose="020B0604020202020204" pitchFamily="34" charset="0"/>
                <a:cs typeface="Arial" panose="020B0604020202020204" pitchFamily="34" charset="0"/>
              </a:rPr>
              <a:t>Producers are the publisher of messages to one or more Kafka topics. Producers send data to Kafka brokers. Every time a producer pub-</a:t>
            </a:r>
            <a:r>
              <a:rPr lang="en-US" sz="1200" b="0" i="0" dirty="0" err="1">
                <a:solidFill>
                  <a:srgbClr val="000000"/>
                </a:solidFill>
                <a:effectLst/>
                <a:latin typeface="Arial" panose="020B0604020202020204" pitchFamily="34" charset="0"/>
                <a:cs typeface="Arial" panose="020B0604020202020204" pitchFamily="34" charset="0"/>
              </a:rPr>
              <a:t>llisten</a:t>
            </a:r>
            <a:r>
              <a:rPr lang="en-US" sz="1200" b="0" i="0" dirty="0">
                <a:solidFill>
                  <a:srgbClr val="000000"/>
                </a:solidFill>
                <a:effectLst/>
                <a:latin typeface="Arial" panose="020B0604020202020204" pitchFamily="34" charset="0"/>
                <a:cs typeface="Arial" panose="020B0604020202020204" pitchFamily="34" charset="0"/>
              </a:rPr>
              <a:t> a message to a broker, the broker simply appends the message to the last segment file. Actually, the message will be appended to a partition. Producer can also send messages to a partition of their choice.</a:t>
            </a:r>
          </a:p>
          <a:p>
            <a:pPr marL="0" indent="0" algn="just">
              <a:buNone/>
            </a:pPr>
            <a:r>
              <a:rPr lang="en-US" sz="1200" b="1" i="0" dirty="0">
                <a:solidFill>
                  <a:schemeClr val="tx1"/>
                </a:solidFill>
                <a:effectLst/>
                <a:latin typeface="Arial" panose="020B0604020202020204" pitchFamily="34" charset="0"/>
                <a:cs typeface="Arial" panose="020B0604020202020204" pitchFamily="34" charset="0"/>
              </a:rPr>
              <a:t>How does the producer write data to the cluster?</a:t>
            </a:r>
          </a:p>
          <a:p>
            <a:pPr marL="0" indent="0" algn="just">
              <a:buNone/>
            </a:pPr>
            <a:r>
              <a:rPr lang="en-US" sz="1200" b="0" i="0" dirty="0">
                <a:solidFill>
                  <a:srgbClr val="333333"/>
                </a:solidFill>
                <a:effectLst/>
                <a:latin typeface="Arial" panose="020B0604020202020204" pitchFamily="34" charset="0"/>
                <a:cs typeface="Arial" panose="020B0604020202020204" pitchFamily="34" charset="0"/>
              </a:rPr>
              <a:t>A producer uses following </a:t>
            </a:r>
            <a:r>
              <a:rPr lang="en-US" sz="1200" b="0" i="0" dirty="0" err="1">
                <a:solidFill>
                  <a:srgbClr val="333333"/>
                </a:solidFill>
                <a:effectLst/>
                <a:latin typeface="Arial" panose="020B0604020202020204" pitchFamily="34" charset="0"/>
                <a:cs typeface="Arial" panose="020B0604020202020204" pitchFamily="34" charset="0"/>
              </a:rPr>
              <a:t>strategie</a:t>
            </a:r>
            <a:r>
              <a:rPr lang="en-US" sz="1200" dirty="0" err="1">
                <a:solidFill>
                  <a:srgbClr val="333333"/>
                </a:solidFill>
                <a:latin typeface="Arial" panose="020B0604020202020204" pitchFamily="34" charset="0"/>
                <a:cs typeface="Arial" panose="020B0604020202020204" pitchFamily="34" charset="0"/>
              </a:rPr>
              <a:t>’</a:t>
            </a:r>
            <a:r>
              <a:rPr lang="en-US" sz="1200" b="0" i="0" dirty="0" err="1">
                <a:solidFill>
                  <a:srgbClr val="333333"/>
                </a:solidFill>
                <a:effectLst/>
                <a:latin typeface="Arial" panose="020B0604020202020204" pitchFamily="34" charset="0"/>
                <a:cs typeface="Arial" panose="020B0604020202020204" pitchFamily="34" charset="0"/>
              </a:rPr>
              <a:t>s</a:t>
            </a:r>
            <a:r>
              <a:rPr lang="en-US" sz="1200" b="0" i="0" dirty="0">
                <a:solidFill>
                  <a:srgbClr val="333333"/>
                </a:solidFill>
                <a:effectLst/>
                <a:latin typeface="Arial" panose="020B0604020202020204" pitchFamily="34" charset="0"/>
                <a:cs typeface="Arial" panose="020B0604020202020204" pitchFamily="34" charset="0"/>
              </a:rPr>
              <a:t> to write data to the cluster:</a:t>
            </a:r>
          </a:p>
          <a:p>
            <a:pPr algn="just">
              <a:buFont typeface="Arial" panose="020B0604020202020204" pitchFamily="34" charset="0"/>
              <a:buChar char="•"/>
            </a:pPr>
            <a:r>
              <a:rPr lang="en-US" sz="1200" b="0" i="0" dirty="0">
                <a:solidFill>
                  <a:srgbClr val="000000"/>
                </a:solidFill>
                <a:effectLst/>
                <a:latin typeface="Arial" panose="020B0604020202020204" pitchFamily="34" charset="0"/>
                <a:cs typeface="Arial" panose="020B0604020202020204" pitchFamily="34" charset="0"/>
              </a:rPr>
              <a:t>Message Keys</a:t>
            </a:r>
          </a:p>
          <a:p>
            <a:pPr algn="just">
              <a:buFont typeface="Arial" panose="020B0604020202020204" pitchFamily="34" charset="0"/>
              <a:buChar char="•"/>
            </a:pPr>
            <a:r>
              <a:rPr lang="en-US" sz="1200" b="0" i="0" dirty="0">
                <a:solidFill>
                  <a:srgbClr val="000000"/>
                </a:solidFill>
                <a:effectLst/>
                <a:latin typeface="Arial" panose="020B0604020202020204" pitchFamily="34" charset="0"/>
                <a:cs typeface="Arial" panose="020B0604020202020204" pitchFamily="34" charset="0"/>
              </a:rPr>
              <a:t>Acknowledgment</a:t>
            </a:r>
          </a:p>
          <a:p>
            <a:pPr marL="0" indent="0" algn="just">
              <a:buNone/>
            </a:pPr>
            <a:r>
              <a:rPr lang="en-US" sz="1200" b="1" i="0" dirty="0">
                <a:solidFill>
                  <a:schemeClr val="tx1"/>
                </a:solidFill>
                <a:effectLst/>
                <a:latin typeface="Arial" panose="020B0604020202020204" pitchFamily="34" charset="0"/>
                <a:cs typeface="Arial" panose="020B0604020202020204" pitchFamily="34" charset="0"/>
              </a:rPr>
              <a:t>Message Keys:</a:t>
            </a:r>
          </a:p>
          <a:p>
            <a:pPr marL="0" indent="0" algn="just">
              <a:buNone/>
            </a:pPr>
            <a:r>
              <a:rPr lang="en-US" sz="1200" b="0" i="0" dirty="0">
                <a:solidFill>
                  <a:srgbClr val="333333"/>
                </a:solidFill>
                <a:effectLst/>
                <a:latin typeface="Arial" panose="020B0604020202020204" pitchFamily="34" charset="0"/>
                <a:cs typeface="Arial" panose="020B0604020202020204" pitchFamily="34" charset="0"/>
              </a:rPr>
              <a:t>Apache Kafka enables the concept of the key to send the messages in a specific order. The key enables the producer with two choices, i.e., either to send data to each partition (automatically) or send data to a specific partition only. Sending data to some specific partitions is possible with the message keys. If the producers apply key over the data, that data will always be sent to the same partition always. But, if the producer does not apply the key while writing the data, it will be sent in a round-robin manner. This process is called </a:t>
            </a:r>
            <a:r>
              <a:rPr lang="en-US" sz="1200" b="1" i="0" dirty="0">
                <a:solidFill>
                  <a:srgbClr val="333333"/>
                </a:solidFill>
                <a:effectLst/>
                <a:latin typeface="Arial" panose="020B0604020202020204" pitchFamily="34" charset="0"/>
                <a:cs typeface="Arial" panose="020B0604020202020204" pitchFamily="34" charset="0"/>
              </a:rPr>
              <a:t>load balancing</a:t>
            </a:r>
            <a:r>
              <a:rPr lang="en-US" sz="1200" b="0" i="0" dirty="0">
                <a:solidFill>
                  <a:srgbClr val="333333"/>
                </a:solidFill>
                <a:effectLst/>
                <a:latin typeface="Arial" panose="020B0604020202020204" pitchFamily="34" charset="0"/>
                <a:cs typeface="Arial" panose="020B0604020202020204" pitchFamily="34" charset="0"/>
              </a:rPr>
              <a:t>. In Kafka, load balancing is done when the producer writes data to the Kafka topic without specifying any key, Kafka distributes little-little bit data to each partition. Therefore, a message key can be a string, number, or anything as we wish.</a:t>
            </a:r>
          </a:p>
          <a:p>
            <a:pPr marL="0" indent="0" algn="just">
              <a:buNone/>
            </a:pPr>
            <a:r>
              <a:rPr lang="en-US" sz="1200" b="1" i="0" dirty="0">
                <a:solidFill>
                  <a:srgbClr val="333333"/>
                </a:solidFill>
                <a:effectLst/>
                <a:latin typeface="Arial" panose="020B0604020202020204" pitchFamily="34" charset="0"/>
                <a:cs typeface="Arial" panose="020B0604020202020204" pitchFamily="34" charset="0"/>
              </a:rPr>
              <a:t>There are two ways to know that the data is sent with or without a key:</a:t>
            </a:r>
          </a:p>
          <a:p>
            <a:pPr algn="just">
              <a:buFont typeface="+mj-lt"/>
              <a:buAutoNum type="arabicPeriod"/>
            </a:pPr>
            <a:r>
              <a:rPr lang="en-US" sz="1200" b="0" i="0" dirty="0">
                <a:solidFill>
                  <a:srgbClr val="000000"/>
                </a:solidFill>
                <a:effectLst/>
                <a:latin typeface="Arial" panose="020B0604020202020204" pitchFamily="34" charset="0"/>
                <a:cs typeface="Arial" panose="020B0604020202020204" pitchFamily="34" charset="0"/>
              </a:rPr>
              <a:t>If the value of key=NULL, it means that the data is sent without a key. Thus, it will be distributed in a round-robin manner (i.e., distributed to each partition).</a:t>
            </a:r>
          </a:p>
          <a:p>
            <a:pPr algn="just">
              <a:buFont typeface="+mj-lt"/>
              <a:buAutoNum type="arabicPeriod"/>
            </a:pPr>
            <a:r>
              <a:rPr lang="en-US" sz="1200" b="0" i="0" dirty="0">
                <a:solidFill>
                  <a:srgbClr val="000000"/>
                </a:solidFill>
                <a:effectLst/>
                <a:latin typeface="Arial" panose="020B0604020202020204" pitchFamily="34" charset="0"/>
                <a:cs typeface="Arial" panose="020B0604020202020204" pitchFamily="34" charset="0"/>
              </a:rPr>
              <a:t>If the value of the key!=NULL, it means the key is attached with the data, and thus all messages will always be delivered to the same partition.</a:t>
            </a:r>
          </a:p>
        </p:txBody>
      </p:sp>
      <p:sp>
        <p:nvSpPr>
          <p:cNvPr id="8" name="TextBox 7">
            <a:extLst>
              <a:ext uri="{FF2B5EF4-FFF2-40B4-BE49-F238E27FC236}">
                <a16:creationId xmlns:a16="http://schemas.microsoft.com/office/drawing/2014/main" id="{42FB4F3F-C52A-4023-BC3A-CE6683D08DC4}"/>
              </a:ext>
            </a:extLst>
          </p:cNvPr>
          <p:cNvSpPr txBox="1"/>
          <p:nvPr/>
        </p:nvSpPr>
        <p:spPr>
          <a:xfrm>
            <a:off x="7119257" y="2032760"/>
            <a:ext cx="4728616" cy="307777"/>
          </a:xfrm>
          <a:prstGeom prst="rect">
            <a:avLst/>
          </a:prstGeom>
          <a:noFill/>
        </p:spPr>
        <p:txBody>
          <a:bodyPr wrap="square" rtlCol="0">
            <a:spAutoFit/>
          </a:bodyPr>
          <a:lstStyle/>
          <a:p>
            <a:pPr algn="just"/>
            <a:endParaRPr lang="en-US" sz="1400" b="0" i="0" dirty="0">
              <a:solidFill>
                <a:srgbClr val="333333"/>
              </a:solidFill>
              <a:effectLst/>
              <a:latin typeface="Arial" panose="020B0604020202020204" pitchFamily="34" charset="0"/>
            </a:endParaRPr>
          </a:p>
        </p:txBody>
      </p:sp>
      <p:pic>
        <p:nvPicPr>
          <p:cNvPr id="10" name="Picture 9" descr="Diagram&#10;&#10;Description automatically generated">
            <a:extLst>
              <a:ext uri="{FF2B5EF4-FFF2-40B4-BE49-F238E27FC236}">
                <a16:creationId xmlns:a16="http://schemas.microsoft.com/office/drawing/2014/main" id="{19462AAA-3D8B-4D17-B126-1CA0DDC4AF61}"/>
              </a:ext>
            </a:extLst>
          </p:cNvPr>
          <p:cNvPicPr>
            <a:picLocks noChangeAspect="1"/>
          </p:cNvPicPr>
          <p:nvPr/>
        </p:nvPicPr>
        <p:blipFill>
          <a:blip r:embed="rId2"/>
          <a:stretch>
            <a:fillRect/>
          </a:stretch>
        </p:blipFill>
        <p:spPr>
          <a:xfrm>
            <a:off x="7119257" y="1704325"/>
            <a:ext cx="5072743" cy="4719589"/>
          </a:xfrm>
          <a:prstGeom prst="rect">
            <a:avLst/>
          </a:prstGeom>
        </p:spPr>
      </p:pic>
    </p:spTree>
    <p:extLst>
      <p:ext uri="{BB962C8B-B14F-4D97-AF65-F5344CB8AC3E}">
        <p14:creationId xmlns:p14="http://schemas.microsoft.com/office/powerpoint/2010/main" val="488562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03A68-71C1-4313-B882-65266C66EF00}"/>
              </a:ext>
            </a:extLst>
          </p:cNvPr>
          <p:cNvSpPr>
            <a:spLocks noGrp="1"/>
          </p:cNvSpPr>
          <p:nvPr>
            <p:ph type="sldNum" sz="quarter" idx="12"/>
          </p:nvPr>
        </p:nvSpPr>
        <p:spPr/>
        <p:txBody>
          <a:bodyPr/>
          <a:lstStyle/>
          <a:p>
            <a:fld id="{F603CDE5-C1D8-4EDD-870F-A498BAFA520F}" type="slidenum">
              <a:rPr lang="en-US" noProof="0" smtClean="0"/>
              <a:t>12</a:t>
            </a:fld>
            <a:endParaRPr lang="en-US" noProof="0" dirty="0"/>
          </a:p>
        </p:txBody>
      </p:sp>
      <p:sp>
        <p:nvSpPr>
          <p:cNvPr id="5" name="TextBox 4">
            <a:extLst>
              <a:ext uri="{FF2B5EF4-FFF2-40B4-BE49-F238E27FC236}">
                <a16:creationId xmlns:a16="http://schemas.microsoft.com/office/drawing/2014/main" id="{952B4B27-2102-4537-9DF0-CAD298343D88}"/>
              </a:ext>
            </a:extLst>
          </p:cNvPr>
          <p:cNvSpPr txBox="1"/>
          <p:nvPr/>
        </p:nvSpPr>
        <p:spPr>
          <a:xfrm>
            <a:off x="209006" y="885425"/>
            <a:ext cx="11638867" cy="2086725"/>
          </a:xfrm>
          <a:prstGeom prst="rect">
            <a:avLst/>
          </a:prstGeom>
          <a:noFill/>
        </p:spPr>
        <p:txBody>
          <a:bodyPr wrap="square">
            <a:spAutoFit/>
          </a:bodyPr>
          <a:lstStyle/>
          <a:p>
            <a:pPr marL="0" indent="0">
              <a:lnSpc>
                <a:spcPct val="90000"/>
              </a:lnSpc>
              <a:buNone/>
            </a:pPr>
            <a:r>
              <a:rPr lang="en-US" b="1" i="0" dirty="0">
                <a:solidFill>
                  <a:srgbClr val="333333"/>
                </a:solidFill>
                <a:effectLst/>
                <a:latin typeface="inter-bold"/>
              </a:rPr>
              <a:t>Let's see an example</a:t>
            </a:r>
          </a:p>
          <a:p>
            <a:pPr marL="0" indent="0">
              <a:lnSpc>
                <a:spcPct val="90000"/>
              </a:lnSpc>
              <a:buNone/>
            </a:pPr>
            <a:endParaRPr lang="en-US" b="0" i="0" dirty="0">
              <a:solidFill>
                <a:srgbClr val="333333"/>
              </a:solidFill>
              <a:effectLst/>
              <a:latin typeface="inter-regular"/>
            </a:endParaRPr>
          </a:p>
          <a:p>
            <a:pPr marL="0" indent="0">
              <a:lnSpc>
                <a:spcPct val="90000"/>
              </a:lnSpc>
              <a:buNone/>
            </a:pPr>
            <a:r>
              <a:rPr lang="en-US" b="0" i="0" dirty="0">
                <a:solidFill>
                  <a:srgbClr val="333333"/>
                </a:solidFill>
                <a:effectLst/>
                <a:latin typeface="inter-regular"/>
              </a:rPr>
              <a:t>Consider a scenario where a producer writes data to the Kafka cluster, and the data is written without specifying the key. So, the data gets distributed among each partition of Topic-T under each broker, i.e., Broker 1, Broker2, and Broker 3.</a:t>
            </a:r>
          </a:p>
          <a:p>
            <a:pPr marL="0" indent="0">
              <a:lnSpc>
                <a:spcPct val="90000"/>
              </a:lnSpc>
              <a:buNone/>
            </a:pPr>
            <a:endParaRPr lang="en-US" sz="1800" dirty="0">
              <a:solidFill>
                <a:srgbClr val="333333"/>
              </a:solidFill>
              <a:latin typeface="inter-regular"/>
              <a:cs typeface="Arial" panose="020B0604020202020204" pitchFamily="34" charset="0"/>
            </a:endParaRPr>
          </a:p>
          <a:p>
            <a:pPr marL="0" indent="0">
              <a:lnSpc>
                <a:spcPct val="90000"/>
              </a:lnSpc>
              <a:buNone/>
            </a:pPr>
            <a:r>
              <a:rPr lang="en-US" b="0" i="0" dirty="0">
                <a:solidFill>
                  <a:srgbClr val="333333"/>
                </a:solidFill>
                <a:effectLst/>
                <a:latin typeface="inter-regular"/>
              </a:rPr>
              <a:t>Consider another scenario where a producer specifies a key as </a:t>
            </a:r>
            <a:r>
              <a:rPr lang="en-US" b="0" i="0" dirty="0" err="1">
                <a:solidFill>
                  <a:srgbClr val="333333"/>
                </a:solidFill>
                <a:effectLst/>
                <a:latin typeface="inter-regular"/>
              </a:rPr>
              <a:t>Prod_id</a:t>
            </a:r>
            <a:r>
              <a:rPr lang="en-US" b="0" i="0" dirty="0">
                <a:solidFill>
                  <a:srgbClr val="333333"/>
                </a:solidFill>
                <a:effectLst/>
                <a:latin typeface="inter-regular"/>
              </a:rPr>
              <a:t>. So, data of Prod_id_1(say) will always be sent to partition 0 under Broker 1, and data of Prod_id_2 will always be in partition 1 under Broker 2. Thus, the data will not be distributed to each partition after applying the key (as saw in the above scenario).</a:t>
            </a:r>
            <a:endParaRPr lang="en-US" sz="1800" b="0" i="0" dirty="0">
              <a:effectLst/>
              <a:latin typeface="Arial" panose="020B0604020202020204" pitchFamily="34" charset="0"/>
              <a:cs typeface="Arial" panose="020B0604020202020204" pitchFamily="34" charset="0"/>
            </a:endParaRPr>
          </a:p>
        </p:txBody>
      </p:sp>
      <p:pic>
        <p:nvPicPr>
          <p:cNvPr id="7" name="Picture 6" descr="Diagram&#10;&#10;Description automatically generated">
            <a:extLst>
              <a:ext uri="{FF2B5EF4-FFF2-40B4-BE49-F238E27FC236}">
                <a16:creationId xmlns:a16="http://schemas.microsoft.com/office/drawing/2014/main" id="{924CB346-0009-4CFC-9984-87B05EE6858F}"/>
              </a:ext>
            </a:extLst>
          </p:cNvPr>
          <p:cNvPicPr>
            <a:picLocks noChangeAspect="1"/>
          </p:cNvPicPr>
          <p:nvPr/>
        </p:nvPicPr>
        <p:blipFill>
          <a:blip r:embed="rId2"/>
          <a:stretch>
            <a:fillRect/>
          </a:stretch>
        </p:blipFill>
        <p:spPr>
          <a:xfrm>
            <a:off x="451045" y="3760438"/>
            <a:ext cx="4762500" cy="2857500"/>
          </a:xfrm>
          <a:prstGeom prst="rect">
            <a:avLst/>
          </a:prstGeom>
        </p:spPr>
      </p:pic>
      <p:pic>
        <p:nvPicPr>
          <p:cNvPr id="9" name="Picture 8" descr="Diagram&#10;&#10;Description automatically generated">
            <a:extLst>
              <a:ext uri="{FF2B5EF4-FFF2-40B4-BE49-F238E27FC236}">
                <a16:creationId xmlns:a16="http://schemas.microsoft.com/office/drawing/2014/main" id="{ECE57144-0BEC-47D7-8939-46913C0F2BDD}"/>
              </a:ext>
            </a:extLst>
          </p:cNvPr>
          <p:cNvPicPr>
            <a:picLocks noChangeAspect="1"/>
          </p:cNvPicPr>
          <p:nvPr/>
        </p:nvPicPr>
        <p:blipFill>
          <a:blip r:embed="rId3"/>
          <a:stretch>
            <a:fillRect/>
          </a:stretch>
        </p:blipFill>
        <p:spPr>
          <a:xfrm>
            <a:off x="6559118" y="3644698"/>
            <a:ext cx="4762500" cy="2857500"/>
          </a:xfrm>
          <a:prstGeom prst="rect">
            <a:avLst/>
          </a:prstGeom>
        </p:spPr>
      </p:pic>
    </p:spTree>
    <p:extLst>
      <p:ext uri="{BB962C8B-B14F-4D97-AF65-F5344CB8AC3E}">
        <p14:creationId xmlns:p14="http://schemas.microsoft.com/office/powerpoint/2010/main" val="101800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03A68-71C1-4313-B882-65266C66EF00}"/>
              </a:ext>
            </a:extLst>
          </p:cNvPr>
          <p:cNvSpPr>
            <a:spLocks noGrp="1"/>
          </p:cNvSpPr>
          <p:nvPr>
            <p:ph type="sldNum" sz="quarter" idx="12"/>
          </p:nvPr>
        </p:nvSpPr>
        <p:spPr/>
        <p:txBody>
          <a:bodyPr/>
          <a:lstStyle/>
          <a:p>
            <a:fld id="{F603CDE5-C1D8-4EDD-870F-A498BAFA520F}" type="slidenum">
              <a:rPr lang="en-US" noProof="0" smtClean="0"/>
              <a:t>13</a:t>
            </a:fld>
            <a:endParaRPr lang="en-US" noProof="0" dirty="0"/>
          </a:p>
        </p:txBody>
      </p:sp>
      <p:sp>
        <p:nvSpPr>
          <p:cNvPr id="5" name="TextBox 4">
            <a:extLst>
              <a:ext uri="{FF2B5EF4-FFF2-40B4-BE49-F238E27FC236}">
                <a16:creationId xmlns:a16="http://schemas.microsoft.com/office/drawing/2014/main" id="{952B4B27-2102-4537-9DF0-CAD298343D88}"/>
              </a:ext>
            </a:extLst>
          </p:cNvPr>
          <p:cNvSpPr txBox="1"/>
          <p:nvPr/>
        </p:nvSpPr>
        <p:spPr>
          <a:xfrm>
            <a:off x="209006" y="885425"/>
            <a:ext cx="11638867" cy="2246769"/>
          </a:xfrm>
          <a:prstGeom prst="rect">
            <a:avLst/>
          </a:prstGeom>
          <a:noFill/>
        </p:spPr>
        <p:txBody>
          <a:bodyPr wrap="square">
            <a:spAutoFit/>
          </a:bodyPr>
          <a:lstStyle/>
          <a:p>
            <a:pPr algn="just"/>
            <a:r>
              <a:rPr lang="en-US" sz="1400" b="1" i="0" dirty="0">
                <a:effectLst/>
                <a:latin typeface="Arial" panose="020B0604020202020204" pitchFamily="34" charset="0"/>
                <a:cs typeface="Arial" panose="020B0604020202020204" pitchFamily="34" charset="0"/>
              </a:rPr>
              <a:t>Acknowledgment:</a:t>
            </a:r>
          </a:p>
          <a:p>
            <a:pPr algn="just"/>
            <a:r>
              <a:rPr lang="en-US" sz="1400" b="0" i="0" dirty="0">
                <a:solidFill>
                  <a:srgbClr val="333333"/>
                </a:solidFill>
                <a:effectLst/>
                <a:latin typeface="Arial" panose="020B0604020202020204" pitchFamily="34" charset="0"/>
                <a:cs typeface="Arial" panose="020B0604020202020204" pitchFamily="34" charset="0"/>
              </a:rPr>
              <a:t>In order to write data to the Kafka cluster, the producer has another choice of acknowledgment. It means the producer can get a confirmation of its data writes by receiving the following acknowledgments:</a:t>
            </a:r>
          </a:p>
          <a:p>
            <a:pPr algn="just">
              <a:buFont typeface="Arial" panose="020B0604020202020204" pitchFamily="34" charset="0"/>
              <a:buChar char="•"/>
            </a:pPr>
            <a:r>
              <a:rPr lang="en-US" sz="1400" b="1" i="0" dirty="0">
                <a:solidFill>
                  <a:srgbClr val="000000"/>
                </a:solidFill>
                <a:effectLst/>
                <a:latin typeface="Arial" panose="020B0604020202020204" pitchFamily="34" charset="0"/>
                <a:cs typeface="Arial" panose="020B0604020202020204" pitchFamily="34" charset="0"/>
              </a:rPr>
              <a:t>acks=0:</a:t>
            </a:r>
            <a:r>
              <a:rPr lang="en-US" sz="1400" b="0" i="0" dirty="0">
                <a:solidFill>
                  <a:srgbClr val="000000"/>
                </a:solidFill>
                <a:effectLst/>
                <a:latin typeface="Arial" panose="020B0604020202020204" pitchFamily="34" charset="0"/>
                <a:cs typeface="Arial" panose="020B0604020202020204" pitchFamily="34" charset="0"/>
              </a:rPr>
              <a:t> This means that the producer sends the data to the broker but does not wait for the acknowledgement. This leads to possible data loss because without confirming that the data is successfully sent to the broker or may be the broker is down, it sends another one.</a:t>
            </a:r>
          </a:p>
          <a:p>
            <a:pPr algn="just">
              <a:buFont typeface="Arial" panose="020B0604020202020204" pitchFamily="34" charset="0"/>
              <a:buChar char="•"/>
            </a:pPr>
            <a:r>
              <a:rPr lang="en-US" sz="1400" b="1" i="0" dirty="0">
                <a:solidFill>
                  <a:srgbClr val="000000"/>
                </a:solidFill>
                <a:effectLst/>
                <a:latin typeface="Arial" panose="020B0604020202020204" pitchFamily="34" charset="0"/>
                <a:cs typeface="Arial" panose="020B0604020202020204" pitchFamily="34" charset="0"/>
              </a:rPr>
              <a:t>acks=1:</a:t>
            </a:r>
            <a:r>
              <a:rPr lang="en-US" sz="1400" b="0" i="0" dirty="0">
                <a:solidFill>
                  <a:srgbClr val="000000"/>
                </a:solidFill>
                <a:effectLst/>
                <a:latin typeface="Arial" panose="020B0604020202020204" pitchFamily="34" charset="0"/>
                <a:cs typeface="Arial" panose="020B0604020202020204" pitchFamily="34" charset="0"/>
              </a:rPr>
              <a:t> This means that the producer will wait for the leader's acknowledgement. The leader asks the broker whether it successfully received the data, and then returns feedback to the producer. In such case, there is limited data loss only.</a:t>
            </a:r>
          </a:p>
          <a:p>
            <a:pPr algn="just">
              <a:buFont typeface="Arial" panose="020B0604020202020204" pitchFamily="34" charset="0"/>
              <a:buChar char="•"/>
            </a:pPr>
            <a:r>
              <a:rPr lang="en-US" sz="1400" b="1" i="0" dirty="0">
                <a:solidFill>
                  <a:srgbClr val="000000"/>
                </a:solidFill>
                <a:effectLst/>
                <a:latin typeface="Arial" panose="020B0604020202020204" pitchFamily="34" charset="0"/>
                <a:cs typeface="Arial" panose="020B0604020202020204" pitchFamily="34" charset="0"/>
              </a:rPr>
              <a:t>acks=all:</a:t>
            </a:r>
            <a:r>
              <a:rPr lang="en-US" sz="1400" b="0" i="0" dirty="0">
                <a:solidFill>
                  <a:srgbClr val="000000"/>
                </a:solidFill>
                <a:effectLst/>
                <a:latin typeface="Arial" panose="020B0604020202020204" pitchFamily="34" charset="0"/>
                <a:cs typeface="Arial" panose="020B0604020202020204" pitchFamily="34" charset="0"/>
              </a:rPr>
              <a:t> Here, the acknowledgment is done by both the leader and its followers. When they successfully acknowledge the data, it means the data is successfully received. In this case, there is no data loss.</a:t>
            </a:r>
          </a:p>
          <a:p>
            <a:pPr algn="just"/>
            <a:endParaRPr lang="en-US" sz="1400" b="0" i="0" dirty="0">
              <a:solidFill>
                <a:srgbClr val="610B4B"/>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65FEBE5-0246-4448-ABC3-C902EDB40ECF}"/>
              </a:ext>
            </a:extLst>
          </p:cNvPr>
          <p:cNvSpPr txBox="1"/>
          <p:nvPr/>
        </p:nvSpPr>
        <p:spPr>
          <a:xfrm>
            <a:off x="209006" y="3725807"/>
            <a:ext cx="5486400" cy="2086725"/>
          </a:xfrm>
          <a:prstGeom prst="rect">
            <a:avLst/>
          </a:prstGeom>
          <a:noFill/>
        </p:spPr>
        <p:txBody>
          <a:bodyPr wrap="square">
            <a:spAutoFit/>
          </a:bodyPr>
          <a:lstStyle/>
          <a:p>
            <a:pPr marL="0" indent="0">
              <a:lnSpc>
                <a:spcPct val="90000"/>
              </a:lnSpc>
              <a:buNone/>
            </a:pPr>
            <a:r>
              <a:rPr lang="en-US" sz="1600" b="1" i="0" dirty="0">
                <a:solidFill>
                  <a:srgbClr val="333333"/>
                </a:solidFill>
                <a:effectLst/>
                <a:latin typeface="Arial" panose="020B0604020202020204" pitchFamily="34" charset="0"/>
                <a:cs typeface="Arial" panose="020B0604020202020204" pitchFamily="34" charset="0"/>
              </a:rPr>
              <a:t>Let's see an example:</a:t>
            </a:r>
          </a:p>
          <a:p>
            <a:pPr marL="0" indent="0">
              <a:lnSpc>
                <a:spcPct val="90000"/>
              </a:lnSpc>
              <a:buNone/>
            </a:pPr>
            <a:endParaRPr lang="en-US" sz="1600" b="1" i="0" dirty="0">
              <a:solidFill>
                <a:srgbClr val="333333"/>
              </a:solidFill>
              <a:effectLst/>
              <a:latin typeface="Arial" panose="020B0604020202020204" pitchFamily="34" charset="0"/>
              <a:cs typeface="Arial" panose="020B0604020202020204" pitchFamily="34" charset="0"/>
            </a:endParaRPr>
          </a:p>
          <a:p>
            <a:pPr marL="0" indent="0">
              <a:lnSpc>
                <a:spcPct val="90000"/>
              </a:lnSpc>
              <a:buNone/>
            </a:pPr>
            <a:r>
              <a:rPr lang="en-US" sz="1600" b="0" i="0" dirty="0">
                <a:solidFill>
                  <a:srgbClr val="333333"/>
                </a:solidFill>
                <a:effectLst/>
                <a:latin typeface="Arial" panose="020B0604020202020204" pitchFamily="34" charset="0"/>
                <a:cs typeface="Arial" panose="020B0604020202020204" pitchFamily="34" charset="0"/>
              </a:rPr>
              <a:t>Suppose, a producer writes data to Broker1, Broker 2, and Broker 3.</a:t>
            </a:r>
          </a:p>
          <a:p>
            <a:pPr marL="0" indent="0">
              <a:lnSpc>
                <a:spcPct val="90000"/>
              </a:lnSpc>
              <a:buNone/>
            </a:pPr>
            <a:endParaRPr lang="en-US" sz="1600" b="0" i="0" dirty="0">
              <a:solidFill>
                <a:srgbClr val="333333"/>
              </a:solidFill>
              <a:effectLst/>
              <a:latin typeface="Arial" panose="020B0604020202020204" pitchFamily="34" charset="0"/>
              <a:cs typeface="Arial" panose="020B0604020202020204" pitchFamily="34" charset="0"/>
            </a:endParaRPr>
          </a:p>
          <a:p>
            <a:pPr marL="0" indent="0">
              <a:lnSpc>
                <a:spcPct val="90000"/>
              </a:lnSpc>
              <a:buNone/>
            </a:pPr>
            <a:r>
              <a:rPr lang="en-US" sz="1600" b="1" i="0" dirty="0">
                <a:solidFill>
                  <a:srgbClr val="333333"/>
                </a:solidFill>
                <a:effectLst/>
                <a:latin typeface="Arial" panose="020B0604020202020204" pitchFamily="34" charset="0"/>
                <a:cs typeface="Arial" panose="020B0604020202020204" pitchFamily="34" charset="0"/>
              </a:rPr>
              <a:t>Case1:</a:t>
            </a:r>
            <a:r>
              <a:rPr lang="en-US" sz="1600" b="0" i="0" dirty="0">
                <a:solidFill>
                  <a:srgbClr val="333333"/>
                </a:solidFill>
                <a:effectLst/>
                <a:latin typeface="Arial" panose="020B0604020202020204" pitchFamily="34" charset="0"/>
                <a:cs typeface="Arial" panose="020B0604020202020204" pitchFamily="34" charset="0"/>
              </a:rPr>
              <a:t> Producer sends data to each of the Broker, but not receiving any acknowledgment. Therefore, there can be a severe data loss, and the correct data could not be conveyed to the consumers.</a:t>
            </a:r>
          </a:p>
        </p:txBody>
      </p:sp>
      <p:pic>
        <p:nvPicPr>
          <p:cNvPr id="6" name="Picture 5" descr="Diagram&#10;&#10;Description automatically generated">
            <a:extLst>
              <a:ext uri="{FF2B5EF4-FFF2-40B4-BE49-F238E27FC236}">
                <a16:creationId xmlns:a16="http://schemas.microsoft.com/office/drawing/2014/main" id="{D10A2DBC-EC43-4308-8201-7A0AE00F2E58}"/>
              </a:ext>
            </a:extLst>
          </p:cNvPr>
          <p:cNvPicPr>
            <a:picLocks noChangeAspect="1"/>
          </p:cNvPicPr>
          <p:nvPr/>
        </p:nvPicPr>
        <p:blipFill>
          <a:blip r:embed="rId2"/>
          <a:stretch>
            <a:fillRect/>
          </a:stretch>
        </p:blipFill>
        <p:spPr>
          <a:xfrm>
            <a:off x="7064252" y="3093098"/>
            <a:ext cx="3971925" cy="3381375"/>
          </a:xfrm>
          <a:prstGeom prst="rect">
            <a:avLst/>
          </a:prstGeom>
        </p:spPr>
      </p:pic>
      <p:sp>
        <p:nvSpPr>
          <p:cNvPr id="3" name="Footer Placeholder 5">
            <a:extLst>
              <a:ext uri="{FF2B5EF4-FFF2-40B4-BE49-F238E27FC236}">
                <a16:creationId xmlns:a16="http://schemas.microsoft.com/office/drawing/2014/main" id="{722D8F7E-5982-D5B2-1063-615D3E865B0B}"/>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4" name="Picture 3">
            <a:extLst>
              <a:ext uri="{FF2B5EF4-FFF2-40B4-BE49-F238E27FC236}">
                <a16:creationId xmlns:a16="http://schemas.microsoft.com/office/drawing/2014/main" id="{514ABA21-8A32-D414-F380-C743C196AE12}"/>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527433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03A68-71C1-4313-B882-65266C66EF00}"/>
              </a:ext>
            </a:extLst>
          </p:cNvPr>
          <p:cNvSpPr>
            <a:spLocks noGrp="1"/>
          </p:cNvSpPr>
          <p:nvPr>
            <p:ph type="sldNum" sz="quarter" idx="12"/>
          </p:nvPr>
        </p:nvSpPr>
        <p:spPr/>
        <p:txBody>
          <a:bodyPr/>
          <a:lstStyle/>
          <a:p>
            <a:fld id="{F603CDE5-C1D8-4EDD-870F-A498BAFA520F}" type="slidenum">
              <a:rPr lang="en-US" noProof="0" smtClean="0"/>
              <a:t>14</a:t>
            </a:fld>
            <a:endParaRPr lang="en-US" noProof="0" dirty="0"/>
          </a:p>
        </p:txBody>
      </p:sp>
      <p:sp>
        <p:nvSpPr>
          <p:cNvPr id="5" name="TextBox 4">
            <a:extLst>
              <a:ext uri="{FF2B5EF4-FFF2-40B4-BE49-F238E27FC236}">
                <a16:creationId xmlns:a16="http://schemas.microsoft.com/office/drawing/2014/main" id="{952B4B27-2102-4537-9DF0-CAD298343D88}"/>
              </a:ext>
            </a:extLst>
          </p:cNvPr>
          <p:cNvSpPr txBox="1"/>
          <p:nvPr/>
        </p:nvSpPr>
        <p:spPr>
          <a:xfrm>
            <a:off x="209006" y="885425"/>
            <a:ext cx="11638867" cy="1200329"/>
          </a:xfrm>
          <a:prstGeom prst="rect">
            <a:avLst/>
          </a:prstGeom>
          <a:noFill/>
        </p:spPr>
        <p:txBody>
          <a:bodyPr wrap="square">
            <a:spAutoFit/>
          </a:bodyPr>
          <a:lstStyle/>
          <a:p>
            <a:pPr marL="0" indent="0">
              <a:lnSpc>
                <a:spcPct val="90000"/>
              </a:lnSpc>
              <a:buNone/>
            </a:pPr>
            <a:r>
              <a:rPr lang="en-US" sz="1600" b="1" i="0" dirty="0">
                <a:solidFill>
                  <a:srgbClr val="333333"/>
                </a:solidFill>
                <a:effectLst/>
                <a:latin typeface="Arial" panose="020B0604020202020204" pitchFamily="34" charset="0"/>
                <a:cs typeface="Arial" panose="020B0604020202020204" pitchFamily="34" charset="0"/>
              </a:rPr>
              <a:t>Case2:</a:t>
            </a:r>
            <a:r>
              <a:rPr lang="en-US" sz="1600" b="0" i="0" dirty="0">
                <a:solidFill>
                  <a:srgbClr val="333333"/>
                </a:solidFill>
                <a:effectLst/>
                <a:latin typeface="Arial" panose="020B0604020202020204" pitchFamily="34" charset="0"/>
                <a:cs typeface="Arial" panose="020B0604020202020204" pitchFamily="34" charset="0"/>
              </a:rPr>
              <a:t> The producers send data to the brokers. Broker 1 holds the leader. Thus, the leader asks Broker 1 whether it has successfully received data. After receiving the Broker's confirmation, the leader sends the feedback to the Producer with ack=1.</a:t>
            </a:r>
          </a:p>
          <a:p>
            <a:pPr marL="0" indent="0">
              <a:lnSpc>
                <a:spcPct val="90000"/>
              </a:lnSpc>
              <a:buNone/>
            </a:pPr>
            <a:endParaRPr lang="en-US" sz="1600" dirty="0">
              <a:solidFill>
                <a:srgbClr val="333333"/>
              </a:solidFill>
              <a:latin typeface="Arial" panose="020B0604020202020204" pitchFamily="34" charset="0"/>
              <a:cs typeface="Arial" panose="020B0604020202020204" pitchFamily="34" charset="0"/>
            </a:endParaRPr>
          </a:p>
          <a:p>
            <a:pPr marL="0" indent="0">
              <a:lnSpc>
                <a:spcPct val="90000"/>
              </a:lnSpc>
              <a:buNone/>
            </a:pPr>
            <a:r>
              <a:rPr lang="en-US" sz="1600" b="1" i="0" dirty="0">
                <a:solidFill>
                  <a:srgbClr val="333333"/>
                </a:solidFill>
                <a:effectLst/>
                <a:latin typeface="Arial" panose="020B0604020202020204" pitchFamily="34" charset="0"/>
                <a:cs typeface="Arial" panose="020B0604020202020204" pitchFamily="34" charset="0"/>
              </a:rPr>
              <a:t>Case3:</a:t>
            </a:r>
            <a:r>
              <a:rPr lang="en-US" sz="1600" b="0" i="0" dirty="0">
                <a:solidFill>
                  <a:srgbClr val="333333"/>
                </a:solidFill>
                <a:effectLst/>
                <a:latin typeface="Arial" panose="020B0604020202020204" pitchFamily="34" charset="0"/>
                <a:cs typeface="Arial" panose="020B0604020202020204" pitchFamily="34" charset="0"/>
              </a:rPr>
              <a:t> The producers send data to each broker. Now, the leader and its replica/ISR will ask their respective brokers about the data. Finally, acknowledge the producer with the feedback.</a:t>
            </a:r>
            <a:endParaRPr lang="en-US" sz="1600" b="0" i="0" dirty="0">
              <a:effectLst/>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914D1970-F2DD-48E7-B5EE-4B95FD3AF4DB}"/>
              </a:ext>
            </a:extLst>
          </p:cNvPr>
          <p:cNvPicPr>
            <a:picLocks noChangeAspect="1"/>
          </p:cNvPicPr>
          <p:nvPr/>
        </p:nvPicPr>
        <p:blipFill>
          <a:blip r:embed="rId2"/>
          <a:stretch>
            <a:fillRect/>
          </a:stretch>
        </p:blipFill>
        <p:spPr>
          <a:xfrm>
            <a:off x="568569" y="2590451"/>
            <a:ext cx="4724400" cy="4210050"/>
          </a:xfrm>
          <a:prstGeom prst="rect">
            <a:avLst/>
          </a:prstGeom>
        </p:spPr>
      </p:pic>
      <p:pic>
        <p:nvPicPr>
          <p:cNvPr id="8" name="Picture 7" descr="Diagram&#10;&#10;Description automatically generated">
            <a:extLst>
              <a:ext uri="{FF2B5EF4-FFF2-40B4-BE49-F238E27FC236}">
                <a16:creationId xmlns:a16="http://schemas.microsoft.com/office/drawing/2014/main" id="{4E6BCAA5-C706-46CA-97F9-7FCFD9331A1E}"/>
              </a:ext>
            </a:extLst>
          </p:cNvPr>
          <p:cNvPicPr>
            <a:picLocks noChangeAspect="1"/>
          </p:cNvPicPr>
          <p:nvPr/>
        </p:nvPicPr>
        <p:blipFill>
          <a:blip r:embed="rId3"/>
          <a:stretch>
            <a:fillRect/>
          </a:stretch>
        </p:blipFill>
        <p:spPr>
          <a:xfrm>
            <a:off x="6096000" y="2838101"/>
            <a:ext cx="4762500" cy="3962400"/>
          </a:xfrm>
          <a:prstGeom prst="rect">
            <a:avLst/>
          </a:prstGeom>
        </p:spPr>
      </p:pic>
      <p:sp>
        <p:nvSpPr>
          <p:cNvPr id="3" name="Footer Placeholder 5">
            <a:extLst>
              <a:ext uri="{FF2B5EF4-FFF2-40B4-BE49-F238E27FC236}">
                <a16:creationId xmlns:a16="http://schemas.microsoft.com/office/drawing/2014/main" id="{09266455-322A-19CF-C8F0-0C573FE00644}"/>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4">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74CE1F71-8EAB-AF21-B1E7-C5EF9E53AAE1}"/>
              </a:ext>
            </a:extLst>
          </p:cNvPr>
          <p:cNvPicPr>
            <a:picLocks noChangeAspect="1"/>
          </p:cNvPicPr>
          <p:nvPr/>
        </p:nvPicPr>
        <p:blipFill>
          <a:blip r:embed="rId5"/>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4267584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C44EDF-4C18-4E84-9046-280C26C892D3}"/>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noProof="0" smtClean="0"/>
              <a:pPr>
                <a:spcAft>
                  <a:spcPts val="600"/>
                </a:spcAft>
              </a:pPr>
              <a:t>15</a:t>
            </a:fld>
            <a:endParaRPr lang="en-US" noProof="0"/>
          </a:p>
        </p:txBody>
      </p:sp>
      <p:sp>
        <p:nvSpPr>
          <p:cNvPr id="4" name="TextBox 3">
            <a:extLst>
              <a:ext uri="{FF2B5EF4-FFF2-40B4-BE49-F238E27FC236}">
                <a16:creationId xmlns:a16="http://schemas.microsoft.com/office/drawing/2014/main" id="{20D4749F-E559-4F67-9BA9-DDF640F1CF5F}"/>
              </a:ext>
            </a:extLst>
          </p:cNvPr>
          <p:cNvSpPr txBox="1"/>
          <p:nvPr/>
        </p:nvSpPr>
        <p:spPr>
          <a:xfrm>
            <a:off x="581193" y="729658"/>
            <a:ext cx="11029616" cy="988332"/>
          </a:xfrm>
          <a:prstGeom prst="rect">
            <a:avLst/>
          </a:prstGeom>
        </p:spPr>
        <p:txBody>
          <a:bodyPr vert="horz" lIns="91440" tIns="45720" rIns="91440" bIns="45720" rtlCol="0" anchor="b">
            <a:normAutofit/>
          </a:bodyPr>
          <a:lstStyle/>
          <a:p>
            <a:pPr algn="just"/>
            <a:r>
              <a:rPr lang="en-US" sz="2800" b="0" i="0" dirty="0">
                <a:solidFill>
                  <a:schemeClr val="bg1"/>
                </a:solidFill>
                <a:effectLst/>
                <a:latin typeface="Arial" panose="020B0604020202020204" pitchFamily="34" charset="0"/>
                <a:cs typeface="Arial" panose="020B0604020202020204" pitchFamily="34" charset="0"/>
              </a:rPr>
              <a:t>Consumer and Consumer Groups</a:t>
            </a:r>
          </a:p>
        </p:txBody>
      </p:sp>
      <p:sp>
        <p:nvSpPr>
          <p:cNvPr id="5" name="Content Placeholder 2">
            <a:extLst>
              <a:ext uri="{FF2B5EF4-FFF2-40B4-BE49-F238E27FC236}">
                <a16:creationId xmlns:a16="http://schemas.microsoft.com/office/drawing/2014/main" id="{38D702AB-A25A-4EE5-BE72-E5DBE76360F5}"/>
              </a:ext>
            </a:extLst>
          </p:cNvPr>
          <p:cNvSpPr txBox="1">
            <a:spLocks/>
          </p:cNvSpPr>
          <p:nvPr/>
        </p:nvSpPr>
        <p:spPr>
          <a:xfrm>
            <a:off x="344126" y="2194560"/>
            <a:ext cx="6675651" cy="459447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None/>
            </a:pPr>
            <a:r>
              <a:rPr lang="en-US" sz="1400" b="0" i="0" dirty="0">
                <a:solidFill>
                  <a:srgbClr val="333333"/>
                </a:solidFill>
                <a:effectLst/>
                <a:latin typeface="Arial" panose="020B0604020202020204" pitchFamily="34" charset="0"/>
                <a:cs typeface="Arial" panose="020B0604020202020204" pitchFamily="34" charset="0"/>
              </a:rPr>
              <a:t>A consumer is the one that consumes or reads data from the Kafka cluster via a topic. A consumer also knows that from which broker, it should read the data. The consumer reads the data within each partition in an orderly manner. It means that the consumer is not supposed to read data from offset 1 before reading from offset 0. Also, a consumer can easily read data from multiple brokers at the same time</a:t>
            </a:r>
          </a:p>
          <a:p>
            <a:pPr marL="0" indent="0" algn="just">
              <a:buNone/>
            </a:pPr>
            <a:r>
              <a:rPr lang="en-US" sz="1400" b="1" i="0" dirty="0">
                <a:solidFill>
                  <a:srgbClr val="333333"/>
                </a:solidFill>
                <a:effectLst/>
                <a:latin typeface="Arial" panose="020B0604020202020204" pitchFamily="34" charset="0"/>
                <a:cs typeface="Arial" panose="020B0604020202020204" pitchFamily="34" charset="0"/>
              </a:rPr>
              <a:t>For example,</a:t>
            </a:r>
            <a:r>
              <a:rPr lang="en-US" sz="1400" b="0" i="0" dirty="0">
                <a:solidFill>
                  <a:srgbClr val="333333"/>
                </a:solidFill>
                <a:effectLst/>
                <a:latin typeface="Arial" panose="020B0604020202020204" pitchFamily="34" charset="0"/>
                <a:cs typeface="Arial" panose="020B0604020202020204" pitchFamily="34" charset="0"/>
              </a:rPr>
              <a:t> two consumers namely, Consumer 1 and Consumer 2 are reading data. Consumer 1 is reading data from Broker 1 in sequential order. On the other hand, Consumer 2 is simultaneously reading data from Broker 2 as well as Broker 3 in order.</a:t>
            </a:r>
          </a:p>
          <a:p>
            <a:pPr marL="0" indent="0">
              <a:buNone/>
            </a:pPr>
            <a:r>
              <a:rPr lang="en-US" sz="1400" b="1" i="0" dirty="0">
                <a:solidFill>
                  <a:srgbClr val="333333"/>
                </a:solidFill>
                <a:effectLst/>
                <a:latin typeface="Arial" panose="020B0604020202020204" pitchFamily="34" charset="0"/>
                <a:cs typeface="Arial" panose="020B0604020202020204" pitchFamily="34" charset="0"/>
              </a:rPr>
              <a:t>Note:</a:t>
            </a:r>
            <a:r>
              <a:rPr lang="en-US" sz="1400" b="0" i="0" dirty="0">
                <a:solidFill>
                  <a:srgbClr val="333333"/>
                </a:solidFill>
                <a:effectLst/>
                <a:latin typeface="Arial" panose="020B0604020202020204" pitchFamily="34" charset="0"/>
                <a:cs typeface="Arial" panose="020B0604020202020204" pitchFamily="34" charset="0"/>
              </a:rPr>
              <a:t> Consumer 2 is reading data parallelly from Broker 2 and Broker 3. Thus, offset 2 under Broker 2 does not have any connection with the data contained in offset 2 under Broker 3</a:t>
            </a:r>
          </a:p>
          <a:p>
            <a:pPr marL="0" indent="0">
              <a:buNone/>
            </a:pPr>
            <a:r>
              <a:rPr lang="en-US" sz="1400" b="1" i="0" dirty="0">
                <a:solidFill>
                  <a:srgbClr val="610B38"/>
                </a:solidFill>
                <a:effectLst/>
                <a:latin typeface="Arial" panose="020B0604020202020204" pitchFamily="34" charset="0"/>
                <a:cs typeface="Arial" panose="020B0604020202020204" pitchFamily="34" charset="0"/>
              </a:rPr>
              <a:t>Consumer Groups:</a:t>
            </a:r>
          </a:p>
          <a:p>
            <a:pPr marL="0" indent="0" algn="just">
              <a:buNone/>
            </a:pPr>
            <a:r>
              <a:rPr lang="en-US" sz="1400" b="0" i="0" dirty="0">
                <a:solidFill>
                  <a:srgbClr val="333333"/>
                </a:solidFill>
                <a:effectLst/>
                <a:latin typeface="Arial" panose="020B0604020202020204" pitchFamily="34" charset="0"/>
                <a:cs typeface="Arial" panose="020B0604020202020204" pitchFamily="34" charset="0"/>
              </a:rPr>
              <a:t>A consumer group is a group of multiple consumers which visions to an application basically. Each consumer present in a group reads data directly from the exclusive partitions. In case, the number of consumers are more than the number of partitions, some of the consumers will be in an inactive state. Somehow, if we lose any active consumer within the group then the inactive one can takeover and will come in an active state to read the data.</a:t>
            </a:r>
          </a:p>
          <a:p>
            <a:pPr marL="0" indent="0">
              <a:buNone/>
            </a:pPr>
            <a:endParaRPr lang="en-US" sz="1400" b="0" i="0" dirty="0">
              <a:solidFill>
                <a:srgbClr val="333333"/>
              </a:solidFill>
              <a:effectLst/>
              <a:latin typeface="Arial" panose="020B0604020202020204" pitchFamily="34" charset="0"/>
              <a:cs typeface="Arial" panose="020B0604020202020204" pitchFamily="34" charset="0"/>
            </a:endParaRPr>
          </a:p>
          <a:p>
            <a:endParaRPr lang="en-US" sz="1200" b="0" i="0" dirty="0">
              <a:solidFill>
                <a:srgbClr val="000000"/>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2FB4F3F-C52A-4023-BC3A-CE6683D08DC4}"/>
              </a:ext>
            </a:extLst>
          </p:cNvPr>
          <p:cNvSpPr txBox="1"/>
          <p:nvPr/>
        </p:nvSpPr>
        <p:spPr>
          <a:xfrm>
            <a:off x="7119257" y="2032760"/>
            <a:ext cx="4728616" cy="307777"/>
          </a:xfrm>
          <a:prstGeom prst="rect">
            <a:avLst/>
          </a:prstGeom>
          <a:noFill/>
        </p:spPr>
        <p:txBody>
          <a:bodyPr wrap="square" rtlCol="0">
            <a:spAutoFit/>
          </a:bodyPr>
          <a:lstStyle/>
          <a:p>
            <a:pPr algn="just"/>
            <a:endParaRPr lang="en-US" sz="1400" b="0" i="0" dirty="0">
              <a:solidFill>
                <a:srgbClr val="333333"/>
              </a:solidFill>
              <a:effectLst/>
              <a:latin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20024875-3C9E-4830-8621-F0102E3E43BD}"/>
              </a:ext>
            </a:extLst>
          </p:cNvPr>
          <p:cNvPicPr>
            <a:picLocks noChangeAspect="1"/>
          </p:cNvPicPr>
          <p:nvPr/>
        </p:nvPicPr>
        <p:blipFill>
          <a:blip r:embed="rId2"/>
          <a:stretch>
            <a:fillRect/>
          </a:stretch>
        </p:blipFill>
        <p:spPr>
          <a:xfrm>
            <a:off x="7085373" y="2655306"/>
            <a:ext cx="4762500" cy="3288293"/>
          </a:xfrm>
          <a:prstGeom prst="rect">
            <a:avLst/>
          </a:prstGeom>
        </p:spPr>
      </p:pic>
      <p:sp>
        <p:nvSpPr>
          <p:cNvPr id="3" name="Footer Placeholder 5">
            <a:extLst>
              <a:ext uri="{FF2B5EF4-FFF2-40B4-BE49-F238E27FC236}">
                <a16:creationId xmlns:a16="http://schemas.microsoft.com/office/drawing/2014/main" id="{0C2BE900-0979-4CCE-9B79-75477572B17F}"/>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7" name="Picture 6">
            <a:extLst>
              <a:ext uri="{FF2B5EF4-FFF2-40B4-BE49-F238E27FC236}">
                <a16:creationId xmlns:a16="http://schemas.microsoft.com/office/drawing/2014/main" id="{7F04D616-2CF6-4526-ED44-2AD885E1EA1A}"/>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4106813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03A68-71C1-4313-B882-65266C66EF00}"/>
              </a:ext>
            </a:extLst>
          </p:cNvPr>
          <p:cNvSpPr>
            <a:spLocks noGrp="1"/>
          </p:cNvSpPr>
          <p:nvPr>
            <p:ph type="sldNum" sz="quarter" idx="12"/>
          </p:nvPr>
        </p:nvSpPr>
        <p:spPr/>
        <p:txBody>
          <a:bodyPr/>
          <a:lstStyle/>
          <a:p>
            <a:fld id="{F603CDE5-C1D8-4EDD-870F-A498BAFA520F}" type="slidenum">
              <a:rPr lang="en-US" noProof="0" smtClean="0"/>
              <a:t>16</a:t>
            </a:fld>
            <a:endParaRPr lang="en-US" noProof="0" dirty="0"/>
          </a:p>
        </p:txBody>
      </p:sp>
      <p:sp>
        <p:nvSpPr>
          <p:cNvPr id="5" name="TextBox 4">
            <a:extLst>
              <a:ext uri="{FF2B5EF4-FFF2-40B4-BE49-F238E27FC236}">
                <a16:creationId xmlns:a16="http://schemas.microsoft.com/office/drawing/2014/main" id="{952B4B27-2102-4537-9DF0-CAD298343D88}"/>
              </a:ext>
            </a:extLst>
          </p:cNvPr>
          <p:cNvSpPr txBox="1"/>
          <p:nvPr/>
        </p:nvSpPr>
        <p:spPr>
          <a:xfrm>
            <a:off x="209006" y="793985"/>
            <a:ext cx="11638867" cy="3711785"/>
          </a:xfrm>
          <a:prstGeom prst="rect">
            <a:avLst/>
          </a:prstGeom>
          <a:noFill/>
        </p:spPr>
        <p:txBody>
          <a:bodyPr wrap="square">
            <a:spAutoFit/>
          </a:bodyPr>
          <a:lstStyle/>
          <a:p>
            <a:pPr marL="0" indent="0">
              <a:lnSpc>
                <a:spcPct val="90000"/>
              </a:lnSpc>
              <a:buNone/>
            </a:pPr>
            <a:r>
              <a:rPr lang="en-US" sz="1400" b="1" dirty="0">
                <a:solidFill>
                  <a:srgbClr val="333333"/>
                </a:solidFill>
                <a:latin typeface="Arial" panose="020B0604020202020204" pitchFamily="34" charset="0"/>
                <a:cs typeface="Arial" panose="020B0604020202020204" pitchFamily="34" charset="0"/>
              </a:rPr>
              <a:t>H</a:t>
            </a:r>
            <a:r>
              <a:rPr lang="en-US" sz="1400" b="1" i="0" dirty="0">
                <a:solidFill>
                  <a:srgbClr val="333333"/>
                </a:solidFill>
                <a:effectLst/>
                <a:latin typeface="Arial" panose="020B0604020202020204" pitchFamily="34" charset="0"/>
                <a:cs typeface="Arial" panose="020B0604020202020204" pitchFamily="34" charset="0"/>
              </a:rPr>
              <a:t>ow to decide which consumer should read data first and from which partition?</a:t>
            </a:r>
          </a:p>
          <a:p>
            <a:pPr algn="just"/>
            <a:r>
              <a:rPr lang="en-US" sz="1400" b="0" i="0" dirty="0">
                <a:solidFill>
                  <a:srgbClr val="333333"/>
                </a:solidFill>
                <a:effectLst/>
                <a:latin typeface="Arial" panose="020B0604020202020204" pitchFamily="34" charset="0"/>
                <a:cs typeface="Arial" panose="020B0604020202020204" pitchFamily="34" charset="0"/>
              </a:rPr>
              <a:t>For such decisions, consumers within a group automatically use a '</a:t>
            </a:r>
            <a:r>
              <a:rPr lang="en-US" sz="1400" b="1" i="0" dirty="0" err="1">
                <a:solidFill>
                  <a:srgbClr val="333333"/>
                </a:solidFill>
                <a:effectLst/>
                <a:latin typeface="Arial" panose="020B0604020202020204" pitchFamily="34" charset="0"/>
                <a:cs typeface="Arial" panose="020B0604020202020204" pitchFamily="34" charset="0"/>
              </a:rPr>
              <a:t>GroupCoordinator</a:t>
            </a:r>
            <a:r>
              <a:rPr lang="en-US" sz="1400" b="0" i="0" dirty="0">
                <a:solidFill>
                  <a:srgbClr val="333333"/>
                </a:solidFill>
                <a:effectLst/>
                <a:latin typeface="Arial" panose="020B0604020202020204" pitchFamily="34" charset="0"/>
                <a:cs typeface="Arial" panose="020B0604020202020204" pitchFamily="34" charset="0"/>
              </a:rPr>
              <a:t>' and one '</a:t>
            </a:r>
            <a:r>
              <a:rPr lang="en-US" sz="1400" b="1" i="0" dirty="0" err="1">
                <a:solidFill>
                  <a:srgbClr val="333333"/>
                </a:solidFill>
                <a:effectLst/>
                <a:latin typeface="Arial" panose="020B0604020202020204" pitchFamily="34" charset="0"/>
                <a:cs typeface="Arial" panose="020B0604020202020204" pitchFamily="34" charset="0"/>
              </a:rPr>
              <a:t>ConsumerCoordinator</a:t>
            </a:r>
            <a:r>
              <a:rPr lang="en-US" sz="1400" b="0" i="0" dirty="0">
                <a:solidFill>
                  <a:srgbClr val="333333"/>
                </a:solidFill>
                <a:effectLst/>
                <a:latin typeface="Arial" panose="020B0604020202020204" pitchFamily="34" charset="0"/>
                <a:cs typeface="Arial" panose="020B0604020202020204" pitchFamily="34" charset="0"/>
              </a:rPr>
              <a:t>', which assigns a consumer to a partition. This feature is already implemented in the Kafka. Therefore, the user does not need to worry about it.</a:t>
            </a:r>
          </a:p>
          <a:p>
            <a:pPr algn="just"/>
            <a:endParaRPr lang="en-US" sz="1400" b="0" i="0" dirty="0">
              <a:solidFill>
                <a:srgbClr val="333333"/>
              </a:solidFill>
              <a:effectLst/>
              <a:latin typeface="Arial" panose="020B0604020202020204" pitchFamily="34" charset="0"/>
              <a:cs typeface="Arial" panose="020B0604020202020204" pitchFamily="34" charset="0"/>
            </a:endParaRPr>
          </a:p>
          <a:p>
            <a:pPr algn="just"/>
            <a:r>
              <a:rPr lang="en-US" sz="1400" b="1" i="0" dirty="0">
                <a:solidFill>
                  <a:srgbClr val="333333"/>
                </a:solidFill>
                <a:effectLst/>
                <a:latin typeface="Arial" panose="020B0604020202020204" pitchFamily="34" charset="0"/>
                <a:cs typeface="Arial" panose="020B0604020202020204" pitchFamily="34" charset="0"/>
              </a:rPr>
              <a:t>Let's see the below examples.</a:t>
            </a:r>
          </a:p>
          <a:p>
            <a:pPr algn="just"/>
            <a:r>
              <a:rPr lang="en-US" sz="1400" b="1" i="0" dirty="0">
                <a:solidFill>
                  <a:srgbClr val="333333"/>
                </a:solidFill>
                <a:effectLst/>
                <a:latin typeface="Arial" panose="020B0604020202020204" pitchFamily="34" charset="0"/>
                <a:cs typeface="Arial" panose="020B0604020202020204" pitchFamily="34" charset="0"/>
              </a:rPr>
              <a:t>Example 1</a:t>
            </a:r>
            <a:endParaRPr lang="en-US" sz="1400" b="0" i="0" dirty="0">
              <a:solidFill>
                <a:srgbClr val="333333"/>
              </a:solidFill>
              <a:effectLst/>
              <a:latin typeface="Arial" panose="020B0604020202020204" pitchFamily="34" charset="0"/>
              <a:cs typeface="Arial" panose="020B0604020202020204" pitchFamily="34" charset="0"/>
            </a:endParaRPr>
          </a:p>
          <a:p>
            <a:pPr algn="just"/>
            <a:r>
              <a:rPr lang="en-US" sz="1400" b="0" i="0" dirty="0">
                <a:solidFill>
                  <a:srgbClr val="333333"/>
                </a:solidFill>
                <a:effectLst/>
                <a:latin typeface="Arial" panose="020B0604020202020204" pitchFamily="34" charset="0"/>
                <a:cs typeface="Arial" panose="020B0604020202020204" pitchFamily="34" charset="0"/>
              </a:rPr>
              <a:t>Consider two groups of consumers, i.e., Consumer Group-1 and Consumer Group-2. Both the consumers of Group 1 are reading data together but from different partitions. Both the consumers of Group 1 will remain in an active state because they are reading the data parallelly.</a:t>
            </a:r>
          </a:p>
          <a:p>
            <a:pPr algn="just"/>
            <a:r>
              <a:rPr lang="en-US" sz="1400" b="0" i="0" dirty="0">
                <a:solidFill>
                  <a:srgbClr val="333333"/>
                </a:solidFill>
                <a:effectLst/>
                <a:latin typeface="Arial" panose="020B0604020202020204" pitchFamily="34" charset="0"/>
                <a:cs typeface="Arial" panose="020B0604020202020204" pitchFamily="34" charset="0"/>
              </a:rPr>
              <a:t>On the other hand, Consumer 1 of Group 2 is also reading the data from Partition 1 under Topic-T. Here, also the consumer is present in an active state because it belongs to Group 2.</a:t>
            </a:r>
            <a:endParaRPr lang="en-US" sz="1400" dirty="0">
              <a:solidFill>
                <a:srgbClr val="333333"/>
              </a:solidFill>
              <a:latin typeface="Arial" panose="020B0604020202020204" pitchFamily="34" charset="0"/>
              <a:cs typeface="Arial" panose="020B0604020202020204" pitchFamily="34" charset="0"/>
            </a:endParaRPr>
          </a:p>
          <a:p>
            <a:pPr algn="just"/>
            <a:r>
              <a:rPr lang="en-US" sz="1400" b="1" i="0" dirty="0">
                <a:solidFill>
                  <a:srgbClr val="333333"/>
                </a:solidFill>
                <a:effectLst/>
                <a:latin typeface="Arial" panose="020B0604020202020204" pitchFamily="34" charset="0"/>
                <a:cs typeface="Arial" panose="020B0604020202020204" pitchFamily="34" charset="0"/>
              </a:rPr>
              <a:t>Example 2</a:t>
            </a:r>
            <a:endParaRPr lang="en-US" sz="1400" b="0" i="0" dirty="0">
              <a:solidFill>
                <a:srgbClr val="333333"/>
              </a:solidFill>
              <a:effectLst/>
              <a:latin typeface="Arial" panose="020B0604020202020204" pitchFamily="34" charset="0"/>
              <a:cs typeface="Arial" panose="020B0604020202020204" pitchFamily="34" charset="0"/>
            </a:endParaRPr>
          </a:p>
          <a:p>
            <a:pPr algn="just"/>
            <a:r>
              <a:rPr lang="en-US" sz="1400" b="0" i="0" dirty="0">
                <a:solidFill>
                  <a:srgbClr val="333333"/>
                </a:solidFill>
                <a:effectLst/>
                <a:latin typeface="Arial" panose="020B0604020202020204" pitchFamily="34" charset="0"/>
                <a:cs typeface="Arial" panose="020B0604020202020204" pitchFamily="34" charset="0"/>
              </a:rPr>
              <a:t>Consider another scenario where a consumer group has three consumers. Consumer 1 and Consumer 2 are present in an active state. Consumer 1 is reading data from Partition 0 and Consumer 2 from Partition 1. As, there are only two topic-partitions available, but three consumers. Thus, Consumer 3 will remain in an inactive state until any of the active consumer leaves.</a:t>
            </a:r>
          </a:p>
          <a:p>
            <a:pPr algn="just"/>
            <a:endParaRPr lang="en-US" sz="1400" b="0" i="0" dirty="0">
              <a:solidFill>
                <a:srgbClr val="333333"/>
              </a:solidFill>
              <a:effectLst/>
              <a:latin typeface="Arial" panose="020B0604020202020204" pitchFamily="34" charset="0"/>
              <a:cs typeface="Arial" panose="020B0604020202020204" pitchFamily="34" charset="0"/>
            </a:endParaRPr>
          </a:p>
          <a:p>
            <a:pPr algn="just"/>
            <a:endParaRPr lang="en-US" sz="1400" b="1" i="0" dirty="0">
              <a:solidFill>
                <a:srgbClr val="333333"/>
              </a:solidFill>
              <a:effectLst/>
              <a:latin typeface="Arial" panose="020B0604020202020204" pitchFamily="34" charset="0"/>
              <a:cs typeface="Arial" panose="020B0604020202020204" pitchFamily="34" charset="0"/>
            </a:endParaRPr>
          </a:p>
          <a:p>
            <a:pPr marL="0" indent="0">
              <a:lnSpc>
                <a:spcPct val="90000"/>
              </a:lnSpc>
              <a:buNone/>
            </a:pPr>
            <a:endParaRPr lang="en-US" sz="1400" b="1" i="0" dirty="0">
              <a:effectLst/>
              <a:latin typeface="Arial" panose="020B0604020202020204" pitchFamily="34" charset="0"/>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A2D335DB-BE25-4F2C-A518-DC7C437EFF2F}"/>
              </a:ext>
            </a:extLst>
          </p:cNvPr>
          <p:cNvPicPr>
            <a:picLocks noChangeAspect="1"/>
          </p:cNvPicPr>
          <p:nvPr/>
        </p:nvPicPr>
        <p:blipFill>
          <a:blip r:embed="rId2"/>
          <a:stretch>
            <a:fillRect/>
          </a:stretch>
        </p:blipFill>
        <p:spPr>
          <a:xfrm>
            <a:off x="572381" y="3943001"/>
            <a:ext cx="4762500" cy="2857500"/>
          </a:xfrm>
          <a:prstGeom prst="rect">
            <a:avLst/>
          </a:prstGeom>
        </p:spPr>
      </p:pic>
      <p:pic>
        <p:nvPicPr>
          <p:cNvPr id="9" name="Picture 8" descr="Diagram&#10;&#10;Description automatically generated">
            <a:extLst>
              <a:ext uri="{FF2B5EF4-FFF2-40B4-BE49-F238E27FC236}">
                <a16:creationId xmlns:a16="http://schemas.microsoft.com/office/drawing/2014/main" id="{91AF9BA0-8084-46A9-8EB7-C0550C154A74}"/>
              </a:ext>
            </a:extLst>
          </p:cNvPr>
          <p:cNvPicPr>
            <a:picLocks noChangeAspect="1"/>
          </p:cNvPicPr>
          <p:nvPr/>
        </p:nvPicPr>
        <p:blipFill>
          <a:blip r:embed="rId3"/>
          <a:stretch>
            <a:fillRect/>
          </a:stretch>
        </p:blipFill>
        <p:spPr>
          <a:xfrm>
            <a:off x="6857120" y="3932800"/>
            <a:ext cx="4076700" cy="2857500"/>
          </a:xfrm>
          <a:prstGeom prst="rect">
            <a:avLst/>
          </a:prstGeom>
        </p:spPr>
      </p:pic>
    </p:spTree>
    <p:extLst>
      <p:ext uri="{BB962C8B-B14F-4D97-AF65-F5344CB8AC3E}">
        <p14:creationId xmlns:p14="http://schemas.microsoft.com/office/powerpoint/2010/main" val="2987566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r>
              <a:rPr lang="en-US" sz="3600" b="1" i="0" spc="300" dirty="0">
                <a:solidFill>
                  <a:srgbClr val="797979"/>
                </a:solidFill>
                <a:effectLst/>
                <a:latin typeface="Arial" panose="020B0604020202020204" pitchFamily="34" charset="0"/>
              </a:rPr>
              <a:t>Thank You</a:t>
            </a:r>
            <a:endParaRPr lang="en-US" dirty="0">
              <a:solidFill>
                <a:srgbClr val="FFFFFF"/>
              </a:solidFill>
            </a:endParaRPr>
          </a:p>
        </p:txBody>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anchor="ctr">
            <a:normAutofit fontScale="92500" lnSpcReduction="20000"/>
          </a:bodyPr>
          <a:lstStyle/>
          <a:p>
            <a:r>
              <a:rPr lang="en-US" sz="1800" dirty="0">
                <a:solidFill>
                  <a:schemeClr val="tx2">
                    <a:lumMod val="25000"/>
                    <a:lumOff val="75000"/>
                    <a:alpha val="75000"/>
                  </a:schemeClr>
                </a:solidFill>
              </a:rPr>
              <a:t>Febin malik</a:t>
            </a:r>
          </a:p>
          <a:p>
            <a:r>
              <a:rPr lang="en-US" sz="1800" dirty="0">
                <a:solidFill>
                  <a:schemeClr val="tx2">
                    <a:lumMod val="25000"/>
                    <a:lumOff val="75000"/>
                    <a:alpha val="75000"/>
                  </a:schemeClr>
                </a:solidFill>
              </a:rPr>
              <a:t>9656668856</a:t>
            </a:r>
          </a:p>
        </p:txBody>
      </p:sp>
      <p:pic>
        <p:nvPicPr>
          <p:cNvPr id="6" name="Picture 5" descr="Timeline&#10;&#10;Description automatically generated">
            <a:extLst>
              <a:ext uri="{FF2B5EF4-FFF2-40B4-BE49-F238E27FC236}">
                <a16:creationId xmlns:a16="http://schemas.microsoft.com/office/drawing/2014/main" id="{88695AEC-5572-4ED7-8C04-ABCAF89C84BC}"/>
              </a:ext>
            </a:extLst>
          </p:cNvPr>
          <p:cNvPicPr>
            <a:picLocks noChangeAspect="1"/>
          </p:cNvPicPr>
          <p:nvPr/>
        </p:nvPicPr>
        <p:blipFill>
          <a:blip r:embed="rId3"/>
          <a:stretch>
            <a:fillRect/>
          </a:stretch>
        </p:blipFill>
        <p:spPr>
          <a:xfrm>
            <a:off x="290528" y="131076"/>
            <a:ext cx="7416141" cy="6104235"/>
          </a:xfrm>
          <a:prstGeom prst="rect">
            <a:avLst/>
          </a:prstGeom>
        </p:spPr>
      </p:pic>
      <p:sp>
        <p:nvSpPr>
          <p:cNvPr id="4" name="Footer Placeholder 5">
            <a:extLst>
              <a:ext uri="{FF2B5EF4-FFF2-40B4-BE49-F238E27FC236}">
                <a16:creationId xmlns:a16="http://schemas.microsoft.com/office/drawing/2014/main" id="{B9CBE47B-5225-5CD0-7078-7237EFC78416}"/>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4">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5" name="Picture 4">
            <a:extLst>
              <a:ext uri="{FF2B5EF4-FFF2-40B4-BE49-F238E27FC236}">
                <a16:creationId xmlns:a16="http://schemas.microsoft.com/office/drawing/2014/main" id="{680FA99F-1DFB-E594-230F-361C702D75A9}"/>
              </a:ext>
            </a:extLst>
          </p:cNvPr>
          <p:cNvPicPr>
            <a:picLocks noChangeAspect="1"/>
          </p:cNvPicPr>
          <p:nvPr/>
        </p:nvPicPr>
        <p:blipFill>
          <a:blip r:embed="rId5"/>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211504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r>
              <a:rPr lang="en-US">
                <a:solidFill>
                  <a:schemeClr val="accent1">
                    <a:lumMod val="75000"/>
                  </a:schemeClr>
                </a:solidFill>
              </a:rPr>
              <a:t>Agenda</a:t>
            </a:r>
            <a:endParaRPr lang="en-US" dirty="0">
              <a:solidFill>
                <a:schemeClr val="accent1">
                  <a:lumMod val="75000"/>
                </a:schemeClr>
              </a:solidFill>
            </a:endParaRP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1996909"/>
          </a:xfrm>
        </p:spPr>
        <p:txBody>
          <a:bodyPr vert="horz" lIns="91440" tIns="45720" rIns="91440" bIns="45720" rtlCol="0" anchor="ctr">
            <a:normAutofit/>
          </a:bodyPr>
          <a:lstStyle/>
          <a:p>
            <a:pPr marL="0" indent="0">
              <a:buNone/>
            </a:pPr>
            <a:r>
              <a:rPr lang="en-US" sz="1600" dirty="0">
                <a:solidFill>
                  <a:schemeClr val="tx1"/>
                </a:solidFill>
                <a:latin typeface="Arial" panose="020B0604020202020204" pitchFamily="34" charset="0"/>
                <a:cs typeface="Arial" panose="020B0604020202020204" pitchFamily="34" charset="0"/>
              </a:rPr>
              <a:t>We will cover these skills:</a:t>
            </a:r>
          </a:p>
          <a:p>
            <a:pPr marL="0" indent="0">
              <a:buNone/>
            </a:pPr>
            <a:r>
              <a:rPr lang="en-US" sz="1600" dirty="0">
                <a:solidFill>
                  <a:schemeClr val="tx1"/>
                </a:solidFill>
                <a:latin typeface="Arial" panose="020B0604020202020204" pitchFamily="34" charset="0"/>
                <a:cs typeface="Arial" panose="020B0604020202020204" pitchFamily="34" charset="0"/>
              </a:rPr>
              <a:t>Apache Kafka </a:t>
            </a:r>
            <a:r>
              <a:rPr lang="en-US" sz="1600" b="0" i="0" dirty="0">
                <a:solidFill>
                  <a:schemeClr val="tx1"/>
                </a:solidFill>
                <a:effectLst/>
                <a:latin typeface="Arial" panose="020B0604020202020204" pitchFamily="34" charset="0"/>
                <a:cs typeface="Arial" panose="020B0604020202020204" pitchFamily="34" charset="0"/>
              </a:rPr>
              <a:t>Introduction And Fundamentals</a:t>
            </a:r>
          </a:p>
          <a:p>
            <a:pPr marL="0" indent="0">
              <a:buNone/>
            </a:pPr>
            <a:r>
              <a:rPr lang="en-US" sz="1600" b="0" i="0" dirty="0">
                <a:solidFill>
                  <a:schemeClr val="tx1"/>
                </a:solidFill>
                <a:effectLst/>
                <a:latin typeface="Arial" panose="020B0604020202020204" pitchFamily="34" charset="0"/>
                <a:cs typeface="Arial" panose="020B0604020202020204" pitchFamily="34" charset="0"/>
              </a:rPr>
              <a:t> </a:t>
            </a:r>
          </a:p>
        </p:txBody>
      </p:sp>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FFFFF"/>
                </a:solidFill>
              </a:rPr>
              <a:pPr defTabSz="457200">
                <a:spcAft>
                  <a:spcPts val="600"/>
                </a:spcAft>
              </a:pPr>
              <a:t>2</a:t>
            </a:fld>
            <a:endParaRPr lang="en-US" dirty="0">
              <a:solidFill>
                <a:srgbClr val="FFFFFF"/>
              </a:solidFill>
            </a:endParaRPr>
          </a:p>
        </p:txBody>
      </p:sp>
      <p:pic>
        <p:nvPicPr>
          <p:cNvPr id="8" name="Picture 7" descr="A picture containing text, clock, vector graphics&#10;&#10;Description automatically generated">
            <a:extLst>
              <a:ext uri="{FF2B5EF4-FFF2-40B4-BE49-F238E27FC236}">
                <a16:creationId xmlns:a16="http://schemas.microsoft.com/office/drawing/2014/main" id="{8610A111-08D2-4A60-BDAB-7E11A9F9349F}"/>
              </a:ext>
            </a:extLst>
          </p:cNvPr>
          <p:cNvPicPr>
            <a:picLocks noChangeAspect="1"/>
          </p:cNvPicPr>
          <p:nvPr/>
        </p:nvPicPr>
        <p:blipFill>
          <a:blip r:embed="rId3"/>
          <a:stretch>
            <a:fillRect/>
          </a:stretch>
        </p:blipFill>
        <p:spPr>
          <a:xfrm>
            <a:off x="6096000" y="1"/>
            <a:ext cx="6096000" cy="6789038"/>
          </a:xfrm>
          <a:prstGeom prst="rect">
            <a:avLst/>
          </a:prstGeom>
        </p:spPr>
      </p:pic>
      <p:sp>
        <p:nvSpPr>
          <p:cNvPr id="4" name="Footer Placeholder 5">
            <a:extLst>
              <a:ext uri="{FF2B5EF4-FFF2-40B4-BE49-F238E27FC236}">
                <a16:creationId xmlns:a16="http://schemas.microsoft.com/office/drawing/2014/main" id="{BB60AEB3-71B8-D59F-5F97-4E92AB352192}"/>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4">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5F4B9DD1-9593-F788-2C5A-843CB4376AFB}"/>
              </a:ext>
            </a:extLst>
          </p:cNvPr>
          <p:cNvPicPr>
            <a:picLocks noChangeAspect="1"/>
          </p:cNvPicPr>
          <p:nvPr/>
        </p:nvPicPr>
        <p:blipFill>
          <a:blip r:embed="rId5"/>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9E08B6-5AF1-4C62-9A54-10CE03A81847}"/>
              </a:ext>
            </a:extLst>
          </p:cNvPr>
          <p:cNvSpPr>
            <a:spLocks noGrp="1"/>
          </p:cNvSpPr>
          <p:nvPr>
            <p:ph type="sldNum" sz="quarter" idx="12"/>
          </p:nvPr>
        </p:nvSpPr>
        <p:spPr/>
        <p:txBody>
          <a:bodyPr/>
          <a:lstStyle/>
          <a:p>
            <a:fld id="{F603CDE5-C1D8-4EDD-870F-A498BAFA520F}" type="slidenum">
              <a:rPr lang="en-US" noProof="0" smtClean="0"/>
              <a:t>3</a:t>
            </a:fld>
            <a:endParaRPr lang="en-US" noProof="0" dirty="0"/>
          </a:p>
        </p:txBody>
      </p:sp>
      <p:sp>
        <p:nvSpPr>
          <p:cNvPr id="4" name="Title 1">
            <a:extLst>
              <a:ext uri="{FF2B5EF4-FFF2-40B4-BE49-F238E27FC236}">
                <a16:creationId xmlns:a16="http://schemas.microsoft.com/office/drawing/2014/main" id="{A672C357-1A1D-4F56-A073-C7A6419DD07C}"/>
              </a:ext>
            </a:extLst>
          </p:cNvPr>
          <p:cNvSpPr txBox="1">
            <a:spLocks/>
          </p:cNvSpPr>
          <p:nvPr/>
        </p:nvSpPr>
        <p:spPr>
          <a:xfrm>
            <a:off x="446533" y="548639"/>
            <a:ext cx="5649467" cy="676030"/>
          </a:xfrm>
          <a:prstGeom prst="rect">
            <a:avLst/>
          </a:prstGeom>
        </p:spPr>
        <p:txBody>
          <a:bodyPr vert="horz" lIns="91440" tIns="45720" rIns="91440" bIns="45720" rtlCol="0" anchor="b">
            <a:normAutofit fontScale="90000"/>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0" i="0" dirty="0">
                <a:effectLst/>
                <a:latin typeface="Arial" panose="020B0604020202020204" pitchFamily="34" charset="0"/>
              </a:rPr>
              <a:t>What is a Messaging System?</a:t>
            </a:r>
          </a:p>
        </p:txBody>
      </p:sp>
      <p:sp>
        <p:nvSpPr>
          <p:cNvPr id="5" name="Content Placeholder 2">
            <a:extLst>
              <a:ext uri="{FF2B5EF4-FFF2-40B4-BE49-F238E27FC236}">
                <a16:creationId xmlns:a16="http://schemas.microsoft.com/office/drawing/2014/main" id="{A439D07B-804A-4AFA-A7F5-31D98D7BD37B}"/>
              </a:ext>
            </a:extLst>
          </p:cNvPr>
          <p:cNvSpPr txBox="1">
            <a:spLocks/>
          </p:cNvSpPr>
          <p:nvPr/>
        </p:nvSpPr>
        <p:spPr>
          <a:xfrm>
            <a:off x="389972" y="1224669"/>
            <a:ext cx="11457901" cy="18712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Font typeface="Wingdings 2" panose="05020102010507070707" pitchFamily="18" charset="2"/>
              <a:buNone/>
            </a:pPr>
            <a:r>
              <a:rPr lang="en-US" b="0" i="0" dirty="0">
                <a:solidFill>
                  <a:srgbClr val="000000"/>
                </a:solidFill>
                <a:effectLst/>
                <a:latin typeface="Arial" panose="020B0604020202020204" pitchFamily="34" charset="0"/>
              </a:rPr>
              <a:t>A Messaging System is responsible for transferring data from one application to another, so the applications can focus on data, but not worry about how to share it. Distributed messaging is based on the concept of reliable message queuing. Messages are queued asynchronously between client applications and messaging system. Two types of messaging patterns are available − one is point to point and the other is publish-subscribe (pub-sub) messaging system. Most of the messaging patterns follow </a:t>
            </a:r>
            <a:r>
              <a:rPr lang="en-US" b="1" i="0" dirty="0">
                <a:solidFill>
                  <a:srgbClr val="000000"/>
                </a:solidFill>
                <a:effectLst/>
                <a:latin typeface="Arial" panose="020B0604020202020204" pitchFamily="34" charset="0"/>
              </a:rPr>
              <a:t>pub-sub</a:t>
            </a:r>
            <a:r>
              <a:rPr lang="en-US" b="0" i="0" dirty="0">
                <a:solidFill>
                  <a:srgbClr val="000000"/>
                </a:solidFill>
                <a:effectLst/>
                <a:latin typeface="Arial" panose="020B0604020202020204" pitchFamily="34" charset="0"/>
              </a:rPr>
              <a:t>.</a:t>
            </a:r>
            <a:endParaRPr lang="en-US" dirty="0">
              <a:solidFill>
                <a:srgbClr val="444444"/>
              </a:solidFill>
              <a:latin typeface="Arial" panose="020B0604020202020204" pitchFamily="34" charset="0"/>
              <a:cs typeface="Arial" panose="020B0604020202020204" pitchFamily="34" charset="0"/>
            </a:endParaRPr>
          </a:p>
        </p:txBody>
      </p:sp>
      <p:pic>
        <p:nvPicPr>
          <p:cNvPr id="7" name="Picture 6" descr="A screenshot of a computer&#10;&#10;Description automatically generated with low confidence">
            <a:extLst>
              <a:ext uri="{FF2B5EF4-FFF2-40B4-BE49-F238E27FC236}">
                <a16:creationId xmlns:a16="http://schemas.microsoft.com/office/drawing/2014/main" id="{3CA51CB5-5023-4087-A0AD-FDC3C52850E7}"/>
              </a:ext>
            </a:extLst>
          </p:cNvPr>
          <p:cNvPicPr>
            <a:picLocks noChangeAspect="1"/>
          </p:cNvPicPr>
          <p:nvPr/>
        </p:nvPicPr>
        <p:blipFill rotWithShape="1">
          <a:blip r:embed="rId2"/>
          <a:srcRect b="6771"/>
          <a:stretch/>
        </p:blipFill>
        <p:spPr>
          <a:xfrm>
            <a:off x="7961673" y="3530991"/>
            <a:ext cx="3886200" cy="2518118"/>
          </a:xfrm>
          <a:prstGeom prst="rect">
            <a:avLst/>
          </a:prstGeom>
        </p:spPr>
      </p:pic>
      <p:sp>
        <p:nvSpPr>
          <p:cNvPr id="9" name="TextBox 8">
            <a:extLst>
              <a:ext uri="{FF2B5EF4-FFF2-40B4-BE49-F238E27FC236}">
                <a16:creationId xmlns:a16="http://schemas.microsoft.com/office/drawing/2014/main" id="{25BF2FA1-6799-4EC0-8514-2C68BAFEBDC0}"/>
              </a:ext>
            </a:extLst>
          </p:cNvPr>
          <p:cNvSpPr txBox="1"/>
          <p:nvPr/>
        </p:nvSpPr>
        <p:spPr>
          <a:xfrm>
            <a:off x="389972" y="3240817"/>
            <a:ext cx="6886039" cy="3293209"/>
          </a:xfrm>
          <a:prstGeom prst="rect">
            <a:avLst/>
          </a:prstGeom>
          <a:noFill/>
        </p:spPr>
        <p:txBody>
          <a:bodyPr wrap="square">
            <a:spAutoFit/>
          </a:bodyPr>
          <a:lstStyle/>
          <a:p>
            <a:pPr algn="l" fontAlgn="base">
              <a:buFont typeface="Arial" panose="020B0604020202020204" pitchFamily="34" charset="0"/>
              <a:buChar char="•"/>
            </a:pPr>
            <a:r>
              <a:rPr lang="en-US" sz="1600" b="1" i="0" dirty="0">
                <a:solidFill>
                  <a:srgbClr val="444444"/>
                </a:solidFill>
                <a:effectLst/>
                <a:latin typeface="Arial" panose="020B0604020202020204" pitchFamily="34" charset="0"/>
                <a:cs typeface="Arial" panose="020B0604020202020204" pitchFamily="34" charset="0"/>
              </a:rPr>
              <a:t>Point to Point Messaging System</a:t>
            </a:r>
          </a:p>
          <a:p>
            <a:pPr algn="l" fontAlgn="base"/>
            <a:r>
              <a:rPr lang="en-US" sz="1600" b="0" i="0" dirty="0">
                <a:solidFill>
                  <a:srgbClr val="444444"/>
                </a:solidFill>
                <a:effectLst/>
                <a:latin typeface="Arial" panose="020B0604020202020204" pitchFamily="34" charset="0"/>
                <a:cs typeface="Arial" panose="020B0604020202020204" pitchFamily="34" charset="0"/>
              </a:rPr>
              <a:t>In this messaging system, messages continue to remain in a queue. More than one consumer can consume the messages in the queue but only one consumer can consume a particular message.</a:t>
            </a:r>
          </a:p>
          <a:p>
            <a:pPr algn="l" fontAlgn="base"/>
            <a:r>
              <a:rPr lang="en-US" sz="1600" b="0" i="0" dirty="0">
                <a:solidFill>
                  <a:srgbClr val="444444"/>
                </a:solidFill>
                <a:effectLst/>
                <a:latin typeface="Arial" panose="020B0604020202020204" pitchFamily="34" charset="0"/>
                <a:cs typeface="Arial" panose="020B0604020202020204" pitchFamily="34" charset="0"/>
              </a:rPr>
              <a:t>After the consumer reads the message in the queue, the message disappears from that queue.</a:t>
            </a:r>
          </a:p>
          <a:p>
            <a:pPr algn="l" fontAlgn="base"/>
            <a:endParaRPr lang="en-US" sz="1600" b="1" i="0" dirty="0">
              <a:solidFill>
                <a:srgbClr val="444444"/>
              </a:solidFill>
              <a:effectLst/>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1600" b="1" i="0" dirty="0">
                <a:solidFill>
                  <a:srgbClr val="444444"/>
                </a:solidFill>
                <a:effectLst/>
                <a:latin typeface="Arial" panose="020B0604020202020204" pitchFamily="34" charset="0"/>
                <a:cs typeface="Arial" panose="020B0604020202020204" pitchFamily="34" charset="0"/>
              </a:rPr>
              <a:t>Publish-Subscribe Messaging System</a:t>
            </a:r>
            <a:endParaRPr lang="en-US" sz="1600" b="0" i="0" dirty="0">
              <a:solidFill>
                <a:srgbClr val="444444"/>
              </a:solidFill>
              <a:effectLst/>
              <a:latin typeface="Arial" panose="020B0604020202020204" pitchFamily="34" charset="0"/>
              <a:cs typeface="Arial" panose="020B0604020202020204" pitchFamily="34" charset="0"/>
            </a:endParaRPr>
          </a:p>
          <a:p>
            <a:pPr algn="l" fontAlgn="base"/>
            <a:r>
              <a:rPr lang="en-US" sz="1600" b="0" i="0" dirty="0">
                <a:solidFill>
                  <a:srgbClr val="444444"/>
                </a:solidFill>
                <a:effectLst/>
                <a:latin typeface="Arial" panose="020B0604020202020204" pitchFamily="34" charset="0"/>
                <a:cs typeface="Arial" panose="020B0604020202020204" pitchFamily="34" charset="0"/>
              </a:rPr>
              <a:t>In this messaging system, messages continue to remain in a Topic. Contrary to Point to point messaging system, consumers can take more than one topic and consume every message in that topic. Message producers are known as publishers and consumers are known as subscribers.</a:t>
            </a:r>
          </a:p>
        </p:txBody>
      </p:sp>
      <p:sp>
        <p:nvSpPr>
          <p:cNvPr id="3" name="Footer Placeholder 5">
            <a:extLst>
              <a:ext uri="{FF2B5EF4-FFF2-40B4-BE49-F238E27FC236}">
                <a16:creationId xmlns:a16="http://schemas.microsoft.com/office/drawing/2014/main" id="{B9003B66-7973-8E79-AE68-67988EE96E54}"/>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5A20132C-E45E-18E2-9AFC-D5C8D5E1DD25}"/>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1998414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B0193803-1365-48AB-82BE-9BCD58F8798B}"/>
              </a:ext>
            </a:extLst>
          </p:cNvPr>
          <p:cNvPicPr>
            <a:picLocks noChangeAspect="1"/>
          </p:cNvPicPr>
          <p:nvPr/>
        </p:nvPicPr>
        <p:blipFill>
          <a:blip r:embed="rId3"/>
          <a:stretch>
            <a:fillRect/>
          </a:stretch>
        </p:blipFill>
        <p:spPr>
          <a:xfrm>
            <a:off x="0" y="2109905"/>
            <a:ext cx="7537685" cy="2638189"/>
          </a:xfrm>
          <a:prstGeom prst="rect">
            <a:avLst/>
          </a:prstGeom>
          <a:noFill/>
        </p:spPr>
      </p:pic>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7955459" y="197123"/>
            <a:ext cx="3392382" cy="1675219"/>
          </a:xfrm>
        </p:spPr>
        <p:txBody>
          <a:bodyPr vert="horz" lIns="91440" tIns="45720" rIns="91440" bIns="45720" rtlCol="0" anchor="b">
            <a:normAutofit/>
          </a:bodyPr>
          <a:lstStyle/>
          <a:p>
            <a:pPr fontAlgn="base"/>
            <a:r>
              <a:rPr lang="en-US" b="0" i="0">
                <a:effectLst/>
              </a:rPr>
              <a:t>History of Apache Kafka</a:t>
            </a:r>
          </a:p>
        </p:txBody>
      </p:sp>
      <p:sp>
        <p:nvSpPr>
          <p:cNvPr id="3" name="Content Placeholder 2">
            <a:extLst>
              <a:ext uri="{FF2B5EF4-FFF2-40B4-BE49-F238E27FC236}">
                <a16:creationId xmlns:a16="http://schemas.microsoft.com/office/drawing/2014/main" id="{6A7BD30D-629F-49D4-AE04-2D99B365E4B8}"/>
              </a:ext>
            </a:extLst>
          </p:cNvPr>
          <p:cNvSpPr>
            <a:spLocks noGrp="1"/>
          </p:cNvSpPr>
          <p:nvPr>
            <p:ph sz="quarter" idx="14"/>
          </p:nvPr>
        </p:nvSpPr>
        <p:spPr>
          <a:xfrm>
            <a:off x="7955459" y="2057400"/>
            <a:ext cx="3392382" cy="3862388"/>
          </a:xfrm>
        </p:spPr>
        <p:txBody>
          <a:bodyPr vert="horz" lIns="91440" tIns="45720" rIns="91440" bIns="45720" rtlCol="0" anchor="ctr">
            <a:normAutofit/>
          </a:bodyPr>
          <a:lstStyle/>
          <a:p>
            <a:pPr marL="0" indent="0" fontAlgn="base">
              <a:buNone/>
            </a:pPr>
            <a:r>
              <a:rPr lang="en-US" b="0" i="0">
                <a:effectLst/>
              </a:rPr>
              <a:t>Previously, LinkedIn was facing the issue of low latency ingestion of huge amount of data from the website into a lambda architecture which could be able to process real-time events.</a:t>
            </a:r>
          </a:p>
          <a:p>
            <a:pPr marL="0" indent="0" fontAlgn="base">
              <a:buNone/>
            </a:pPr>
            <a:r>
              <a:rPr lang="en-US" b="0" i="0">
                <a:effectLst/>
              </a:rPr>
              <a:t>As a solution, Apache Kafka was developed in the year 2010, since none of the solutions was available to deal with this drawback, before.</a:t>
            </a:r>
          </a:p>
        </p:txBody>
      </p:sp>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pPr defTabSz="457200">
                <a:spcAft>
                  <a:spcPts val="600"/>
                </a:spcAft>
              </a:pPr>
              <a:t>4</a:t>
            </a:fld>
            <a:endParaRPr lang="en-US"/>
          </a:p>
        </p:txBody>
      </p:sp>
      <p:sp>
        <p:nvSpPr>
          <p:cNvPr id="72" name="Footer Placeholder 5">
            <a:extLst>
              <a:ext uri="{FF2B5EF4-FFF2-40B4-BE49-F238E27FC236}">
                <a16:creationId xmlns:a16="http://schemas.microsoft.com/office/drawing/2014/main" id="{C1C8B134-2D0B-4FEF-877C-5317F1D60A24}"/>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4">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1E53899A-EE67-259C-B284-E30D80C02D55}"/>
              </a:ext>
            </a:extLst>
          </p:cNvPr>
          <p:cNvPicPr>
            <a:picLocks noChangeAspect="1"/>
          </p:cNvPicPr>
          <p:nvPr/>
        </p:nvPicPr>
        <p:blipFill>
          <a:blip r:embed="rId5"/>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4118117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5AEEA9-8F81-4C74-BC68-563B485656BF}"/>
              </a:ext>
            </a:extLst>
          </p:cNvPr>
          <p:cNvSpPr>
            <a:spLocks noGrp="1"/>
          </p:cNvSpPr>
          <p:nvPr>
            <p:ph type="sldNum" sz="quarter" idx="12"/>
          </p:nvPr>
        </p:nvSpPr>
        <p:spPr/>
        <p:txBody>
          <a:bodyPr/>
          <a:lstStyle/>
          <a:p>
            <a:fld id="{F603CDE5-C1D8-4EDD-870F-A498BAFA520F}" type="slidenum">
              <a:rPr lang="en-US" noProof="0" smtClean="0"/>
              <a:t>5</a:t>
            </a:fld>
            <a:endParaRPr lang="en-US" noProof="0" dirty="0"/>
          </a:p>
        </p:txBody>
      </p:sp>
      <p:sp>
        <p:nvSpPr>
          <p:cNvPr id="5" name="TextBox 4">
            <a:extLst>
              <a:ext uri="{FF2B5EF4-FFF2-40B4-BE49-F238E27FC236}">
                <a16:creationId xmlns:a16="http://schemas.microsoft.com/office/drawing/2014/main" id="{AE5E612F-9E83-4845-8837-FA2B2589427A}"/>
              </a:ext>
            </a:extLst>
          </p:cNvPr>
          <p:cNvSpPr txBox="1"/>
          <p:nvPr/>
        </p:nvSpPr>
        <p:spPr>
          <a:xfrm>
            <a:off x="444137" y="640080"/>
            <a:ext cx="10907486" cy="523220"/>
          </a:xfrm>
          <a:prstGeom prst="rect">
            <a:avLst/>
          </a:prstGeom>
          <a:noFill/>
        </p:spPr>
        <p:txBody>
          <a:bodyPr wrap="square">
            <a:spAutoFit/>
          </a:bodyPr>
          <a:lstStyle/>
          <a:p>
            <a:pPr algn="l" fontAlgn="base"/>
            <a:r>
              <a:rPr lang="en-US" sz="2800" b="1" i="0">
                <a:solidFill>
                  <a:srgbClr val="444444"/>
                </a:solidFill>
                <a:effectLst/>
                <a:latin typeface="Arial" panose="020B0604020202020204" pitchFamily="34" charset="0"/>
                <a:cs typeface="Arial" panose="020B0604020202020204" pitchFamily="34" charset="0"/>
              </a:rPr>
              <a:t>What is Kafka?</a:t>
            </a:r>
            <a:endParaRPr lang="en-US" sz="2800" b="1" i="0" dirty="0">
              <a:solidFill>
                <a:srgbClr val="444444"/>
              </a:solidFill>
              <a:effectLst/>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0B42CD51-C0A8-4FE6-85CD-BAC959DCF77A}"/>
              </a:ext>
            </a:extLst>
          </p:cNvPr>
          <p:cNvSpPr txBox="1">
            <a:spLocks/>
          </p:cNvSpPr>
          <p:nvPr/>
        </p:nvSpPr>
        <p:spPr>
          <a:xfrm>
            <a:off x="252688" y="1135380"/>
            <a:ext cx="11495175" cy="197358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buFont typeface="Wingdings 2" panose="05020102010507070707" pitchFamily="18" charset="2"/>
              <a:buNone/>
            </a:pPr>
            <a:r>
              <a:rPr lang="en-US">
                <a:solidFill>
                  <a:srgbClr val="444444"/>
                </a:solidFill>
                <a:latin typeface="Arial" panose="020B0604020202020204" pitchFamily="34" charset="0"/>
                <a:cs typeface="Arial" panose="020B0604020202020204" pitchFamily="34" charset="0"/>
              </a:rPr>
              <a:t>Apache Kafka is a fast, scalable, fault-tolerant messaging system which enables communication between producers and consumers using message-based topics. In simple words, it designs a platform for high-end new generation distributed applications.</a:t>
            </a:r>
            <a:endParaRPr lang="en-US" dirty="0">
              <a:solidFill>
                <a:srgbClr val="444444"/>
              </a:solidFill>
              <a:latin typeface="Arial" panose="020B0604020202020204" pitchFamily="34" charset="0"/>
              <a:cs typeface="Arial" panose="020B0604020202020204" pitchFamily="34" charset="0"/>
            </a:endParaRPr>
          </a:p>
        </p:txBody>
      </p:sp>
      <p:pic>
        <p:nvPicPr>
          <p:cNvPr id="10" name="Picture 9" descr="Diagram&#10;&#10;Description automatically generated">
            <a:extLst>
              <a:ext uri="{FF2B5EF4-FFF2-40B4-BE49-F238E27FC236}">
                <a16:creationId xmlns:a16="http://schemas.microsoft.com/office/drawing/2014/main" id="{0C49A599-E08D-4C17-976D-A929BD14DE2E}"/>
              </a:ext>
            </a:extLst>
          </p:cNvPr>
          <p:cNvPicPr>
            <a:picLocks noChangeAspect="1"/>
          </p:cNvPicPr>
          <p:nvPr/>
        </p:nvPicPr>
        <p:blipFill>
          <a:blip r:embed="rId2"/>
          <a:stretch>
            <a:fillRect/>
          </a:stretch>
        </p:blipFill>
        <p:spPr>
          <a:xfrm>
            <a:off x="1230630" y="3429000"/>
            <a:ext cx="9334500" cy="2705100"/>
          </a:xfrm>
          <a:prstGeom prst="rect">
            <a:avLst/>
          </a:prstGeom>
        </p:spPr>
      </p:pic>
      <p:sp>
        <p:nvSpPr>
          <p:cNvPr id="3" name="Footer Placeholder 5">
            <a:extLst>
              <a:ext uri="{FF2B5EF4-FFF2-40B4-BE49-F238E27FC236}">
                <a16:creationId xmlns:a16="http://schemas.microsoft.com/office/drawing/2014/main" id="{215717E3-4267-B2DB-C4EE-17F4CECAD8BF}"/>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4" name="Picture 3">
            <a:extLst>
              <a:ext uri="{FF2B5EF4-FFF2-40B4-BE49-F238E27FC236}">
                <a16:creationId xmlns:a16="http://schemas.microsoft.com/office/drawing/2014/main" id="{36BC01FD-F289-0C8C-2D91-FDCC27D7C6E0}"/>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3863926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C44EDF-4C18-4E84-9046-280C26C892D3}"/>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noProof="0" smtClean="0"/>
              <a:pPr>
                <a:spcAft>
                  <a:spcPts val="600"/>
                </a:spcAft>
              </a:pPr>
              <a:t>6</a:t>
            </a:fld>
            <a:endParaRPr lang="en-US" noProof="0"/>
          </a:p>
        </p:txBody>
      </p:sp>
      <p:sp>
        <p:nvSpPr>
          <p:cNvPr id="4" name="TextBox 3">
            <a:extLst>
              <a:ext uri="{FF2B5EF4-FFF2-40B4-BE49-F238E27FC236}">
                <a16:creationId xmlns:a16="http://schemas.microsoft.com/office/drawing/2014/main" id="{20D4749F-E559-4F67-9BA9-DDF640F1CF5F}"/>
              </a:ext>
            </a:extLst>
          </p:cNvPr>
          <p:cNvSpPr txBox="1"/>
          <p:nvPr/>
        </p:nvSpPr>
        <p:spPr>
          <a:xfrm>
            <a:off x="581193" y="729658"/>
            <a:ext cx="11029616" cy="988332"/>
          </a:xfrm>
          <a:prstGeom prst="rect">
            <a:avLst/>
          </a:prstGeom>
        </p:spPr>
        <p:txBody>
          <a:bodyPr vert="horz" lIns="91440" tIns="45720" rIns="91440" bIns="45720" rtlCol="0" anchor="b">
            <a:normAutofit/>
          </a:bodyPr>
          <a:lstStyle/>
          <a:p>
            <a:pPr defTabSz="457200" fontAlgn="base">
              <a:spcBef>
                <a:spcPct val="0"/>
              </a:spcBef>
              <a:spcAft>
                <a:spcPts val="600"/>
              </a:spcAft>
            </a:pPr>
            <a:r>
              <a:rPr lang="en-US" sz="2800" b="0" i="0" kern="1200" cap="all">
                <a:solidFill>
                  <a:schemeClr val="bg1"/>
                </a:solidFill>
                <a:effectLst/>
                <a:latin typeface="+mj-lt"/>
                <a:ea typeface="+mj-ea"/>
                <a:cs typeface="+mj-cs"/>
              </a:rPr>
              <a:t>Why Apache Kafka?</a:t>
            </a:r>
          </a:p>
        </p:txBody>
      </p:sp>
      <p:pic>
        <p:nvPicPr>
          <p:cNvPr id="7" name="Picture 6" descr="Icon&#10;&#10;Description automatically generated">
            <a:extLst>
              <a:ext uri="{FF2B5EF4-FFF2-40B4-BE49-F238E27FC236}">
                <a16:creationId xmlns:a16="http://schemas.microsoft.com/office/drawing/2014/main" id="{0401847E-5DB2-4EDA-890E-948A49E0EA48}"/>
              </a:ext>
            </a:extLst>
          </p:cNvPr>
          <p:cNvPicPr>
            <a:picLocks noChangeAspect="1"/>
          </p:cNvPicPr>
          <p:nvPr/>
        </p:nvPicPr>
        <p:blipFill>
          <a:blip r:embed="rId2"/>
          <a:stretch>
            <a:fillRect/>
          </a:stretch>
        </p:blipFill>
        <p:spPr>
          <a:xfrm>
            <a:off x="678025" y="1824174"/>
            <a:ext cx="3544437" cy="4725916"/>
          </a:xfrm>
          <a:prstGeom prst="rect">
            <a:avLst/>
          </a:prstGeom>
          <a:noFill/>
        </p:spPr>
      </p:pic>
      <p:sp>
        <p:nvSpPr>
          <p:cNvPr id="5" name="Content Placeholder 2">
            <a:extLst>
              <a:ext uri="{FF2B5EF4-FFF2-40B4-BE49-F238E27FC236}">
                <a16:creationId xmlns:a16="http://schemas.microsoft.com/office/drawing/2014/main" id="{38D702AB-A25A-4EE5-BE72-E5DBE76360F5}"/>
              </a:ext>
            </a:extLst>
          </p:cNvPr>
          <p:cNvSpPr txBox="1">
            <a:spLocks/>
          </p:cNvSpPr>
          <p:nvPr/>
        </p:nvSpPr>
        <p:spPr>
          <a:xfrm>
            <a:off x="4792547" y="2228003"/>
            <a:ext cx="6818262" cy="403212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n-US" sz="1400" b="0" i="0" dirty="0">
                <a:effectLst/>
                <a:latin typeface="Arial" panose="020B0604020202020204" pitchFamily="34" charset="0"/>
                <a:cs typeface="Arial" panose="020B0604020202020204" pitchFamily="34" charset="0"/>
              </a:rPr>
              <a:t>Apache Kafka is capable of handling millions of data or messages per second.</a:t>
            </a:r>
          </a:p>
          <a:p>
            <a:pPr>
              <a:lnSpc>
                <a:spcPct val="90000"/>
              </a:lnSpc>
            </a:pPr>
            <a:r>
              <a:rPr lang="en-US" sz="1400" b="0" i="0" dirty="0">
                <a:effectLst/>
                <a:latin typeface="Arial" panose="020B0604020202020204" pitchFamily="34" charset="0"/>
                <a:cs typeface="Arial" panose="020B0604020202020204" pitchFamily="34" charset="0"/>
              </a:rPr>
              <a:t>Apache Kafka works as a mediator between the source system and the target system. Thus, the source system (producer) data is sent to the Apache Kafka, where it decouples the data, and the target system (consumer) consumes the data from Kafka.</a:t>
            </a:r>
          </a:p>
          <a:p>
            <a:pPr>
              <a:lnSpc>
                <a:spcPct val="90000"/>
              </a:lnSpc>
            </a:pPr>
            <a:r>
              <a:rPr lang="en-US" sz="1400" b="0" i="0" dirty="0">
                <a:effectLst/>
                <a:latin typeface="Arial" panose="020B0604020202020204" pitchFamily="34" charset="0"/>
                <a:cs typeface="Arial" panose="020B0604020202020204" pitchFamily="34" charset="0"/>
              </a:rPr>
              <a:t>Apache Kafka is having extremely high performance, i.e., it has really low latency value less than 10ms which proves it as a well-versed software.</a:t>
            </a:r>
          </a:p>
          <a:p>
            <a:pPr>
              <a:lnSpc>
                <a:spcPct val="90000"/>
              </a:lnSpc>
            </a:pPr>
            <a:r>
              <a:rPr lang="en-US" sz="1400" b="0" i="0" dirty="0">
                <a:effectLst/>
                <a:latin typeface="Arial" panose="020B0604020202020204" pitchFamily="34" charset="0"/>
                <a:cs typeface="Arial" panose="020B0604020202020204" pitchFamily="34" charset="0"/>
              </a:rPr>
              <a:t>Apache Kafka has a resilient architecture which has resolved unusual complications in data sharing.</a:t>
            </a:r>
          </a:p>
          <a:p>
            <a:pPr>
              <a:lnSpc>
                <a:spcPct val="90000"/>
              </a:lnSpc>
            </a:pPr>
            <a:r>
              <a:rPr lang="en-US" sz="1400" b="0" i="0" dirty="0">
                <a:effectLst/>
                <a:latin typeface="Arial" panose="020B0604020202020204" pitchFamily="34" charset="0"/>
                <a:cs typeface="Arial" panose="020B0604020202020204" pitchFamily="34" charset="0"/>
              </a:rPr>
              <a:t>Organizations such as NETFLIX, UBER, Walmart, etc. and over thousands of such firms make use of Apache Kafka.</a:t>
            </a:r>
          </a:p>
          <a:p>
            <a:pPr>
              <a:lnSpc>
                <a:spcPct val="90000"/>
              </a:lnSpc>
            </a:pPr>
            <a:r>
              <a:rPr lang="en-US" sz="1400" b="0" i="0" dirty="0">
                <a:effectLst/>
                <a:latin typeface="Arial" panose="020B0604020202020204" pitchFamily="34" charset="0"/>
                <a:cs typeface="Arial" panose="020B0604020202020204" pitchFamily="34" charset="0"/>
              </a:rPr>
              <a:t>Apache Kafka is able to maintain the fault-tolerance. Fault-tolerance means that sometimes a consumer successfully consumes the message that was delivered by the producer. But, the consumer fails to process the message back due to backend database failure, or due to presence of a bug in the consumer code. In such a situation, the consumer is unable to consume the message again. Consequently, Apache Kafka has resolved the problem by reprocessing the data.</a:t>
            </a:r>
          </a:p>
          <a:p>
            <a:pPr>
              <a:lnSpc>
                <a:spcPct val="90000"/>
              </a:lnSpc>
            </a:pPr>
            <a:r>
              <a:rPr lang="en-US" sz="1400" b="0" i="0" dirty="0">
                <a:effectLst/>
                <a:latin typeface="Arial" panose="020B0604020202020204" pitchFamily="34" charset="0"/>
                <a:cs typeface="Arial" panose="020B0604020202020204" pitchFamily="34" charset="0"/>
              </a:rPr>
              <a:t>Learning Kafka is a good source of income. So, those who wish to raise their income in future in IT sector can learn</a:t>
            </a:r>
          </a:p>
        </p:txBody>
      </p:sp>
      <p:sp>
        <p:nvSpPr>
          <p:cNvPr id="3" name="Footer Placeholder 5">
            <a:extLst>
              <a:ext uri="{FF2B5EF4-FFF2-40B4-BE49-F238E27FC236}">
                <a16:creationId xmlns:a16="http://schemas.microsoft.com/office/drawing/2014/main" id="{D19FE32D-EE39-26D7-8E38-777211B65466}"/>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8F6BFEF9-1DB7-A515-813D-A0A80887D58B}"/>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2244809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699AA4-1D6C-43E6-B1E2-69E722566DB0}"/>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noProof="0" smtClean="0"/>
              <a:pPr>
                <a:spcAft>
                  <a:spcPts val="600"/>
                </a:spcAft>
              </a:pPr>
              <a:t>7</a:t>
            </a:fld>
            <a:endParaRPr lang="en-US" noProof="0"/>
          </a:p>
        </p:txBody>
      </p:sp>
      <p:sp>
        <p:nvSpPr>
          <p:cNvPr id="4" name="TextBox 3">
            <a:extLst>
              <a:ext uri="{FF2B5EF4-FFF2-40B4-BE49-F238E27FC236}">
                <a16:creationId xmlns:a16="http://schemas.microsoft.com/office/drawing/2014/main" id="{1BB81AB6-80F6-417F-ADC0-CD7CB224E0D4}"/>
              </a:ext>
            </a:extLst>
          </p:cNvPr>
          <p:cNvSpPr txBox="1"/>
          <p:nvPr/>
        </p:nvSpPr>
        <p:spPr>
          <a:xfrm>
            <a:off x="581193" y="729658"/>
            <a:ext cx="11029616" cy="988332"/>
          </a:xfrm>
          <a:prstGeom prst="rect">
            <a:avLst/>
          </a:prstGeom>
        </p:spPr>
        <p:txBody>
          <a:bodyPr vert="horz" lIns="91440" tIns="45720" rIns="91440" bIns="45720" rtlCol="0" anchor="b">
            <a:normAutofit/>
          </a:bodyPr>
          <a:lstStyle/>
          <a:p>
            <a:pPr defTabSz="457200" fontAlgn="base">
              <a:spcBef>
                <a:spcPct val="0"/>
              </a:spcBef>
              <a:spcAft>
                <a:spcPts val="600"/>
              </a:spcAft>
            </a:pPr>
            <a:r>
              <a:rPr lang="en-US" sz="2800" b="0" i="0" kern="1200" cap="all">
                <a:solidFill>
                  <a:schemeClr val="bg1"/>
                </a:solidFill>
                <a:effectLst/>
                <a:latin typeface="+mj-lt"/>
                <a:ea typeface="+mj-ea"/>
                <a:cs typeface="+mj-cs"/>
              </a:rPr>
              <a:t>Benefits of Kafka</a:t>
            </a:r>
          </a:p>
        </p:txBody>
      </p:sp>
      <p:sp>
        <p:nvSpPr>
          <p:cNvPr id="5" name="Content Placeholder 2">
            <a:extLst>
              <a:ext uri="{FF2B5EF4-FFF2-40B4-BE49-F238E27FC236}">
                <a16:creationId xmlns:a16="http://schemas.microsoft.com/office/drawing/2014/main" id="{6F6B71E6-CCCE-4647-AB59-62084DEEB022}"/>
              </a:ext>
            </a:extLst>
          </p:cNvPr>
          <p:cNvSpPr txBox="1">
            <a:spLocks/>
          </p:cNvSpPr>
          <p:nvPr/>
        </p:nvSpPr>
        <p:spPr>
          <a:xfrm>
            <a:off x="581193" y="2228003"/>
            <a:ext cx="5422390" cy="363304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fontAlgn="base"/>
            <a:r>
              <a:rPr lang="en-US"/>
              <a:t>Reliability − Kafka is distributed, partitioned, replicated and fault tolerance.</a:t>
            </a:r>
          </a:p>
          <a:p>
            <a:pPr marL="0" indent="0" fontAlgn="base"/>
            <a:r>
              <a:rPr lang="en-US"/>
              <a:t>Scalability − Kafka messaging system scales easily without down time..</a:t>
            </a:r>
          </a:p>
          <a:p>
            <a:pPr marL="0" indent="0" fontAlgn="base"/>
            <a:r>
              <a:rPr lang="en-US"/>
              <a:t>Durability − Kafka uses Distributed commit log which means messages persists on disk as fast as possible, hence it is durable</a:t>
            </a:r>
          </a:p>
          <a:p>
            <a:pPr marL="0" indent="0" fontAlgn="base"/>
            <a:r>
              <a:rPr lang="en-US"/>
              <a:t>Performance − Kafka has high throughput for both publishing and subscribing messages. It maintains stable performance even many TB of messages are stored.</a:t>
            </a:r>
          </a:p>
        </p:txBody>
      </p:sp>
      <p:pic>
        <p:nvPicPr>
          <p:cNvPr id="9" name="Picture 8" descr="Timeline&#10;&#10;Description automatically generated">
            <a:extLst>
              <a:ext uri="{FF2B5EF4-FFF2-40B4-BE49-F238E27FC236}">
                <a16:creationId xmlns:a16="http://schemas.microsoft.com/office/drawing/2014/main" id="{D4380CB7-6180-4026-97AC-49914845D73E}"/>
              </a:ext>
            </a:extLst>
          </p:cNvPr>
          <p:cNvPicPr>
            <a:picLocks noChangeAspect="1"/>
          </p:cNvPicPr>
          <p:nvPr/>
        </p:nvPicPr>
        <p:blipFill rotWithShape="1">
          <a:blip r:embed="rId2"/>
          <a:srcRect r="5732"/>
          <a:stretch/>
        </p:blipFill>
        <p:spPr>
          <a:xfrm>
            <a:off x="6188417" y="2813538"/>
            <a:ext cx="5422392" cy="1908787"/>
          </a:xfrm>
          <a:prstGeom prst="rect">
            <a:avLst/>
          </a:prstGeom>
          <a:noFill/>
        </p:spPr>
      </p:pic>
      <p:sp>
        <p:nvSpPr>
          <p:cNvPr id="3" name="Footer Placeholder 5">
            <a:extLst>
              <a:ext uri="{FF2B5EF4-FFF2-40B4-BE49-F238E27FC236}">
                <a16:creationId xmlns:a16="http://schemas.microsoft.com/office/drawing/2014/main" id="{0EAA25CD-D88A-63C3-FE42-A2F00BDA078A}"/>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6" name="Picture 5">
            <a:extLst>
              <a:ext uri="{FF2B5EF4-FFF2-40B4-BE49-F238E27FC236}">
                <a16:creationId xmlns:a16="http://schemas.microsoft.com/office/drawing/2014/main" id="{451EE7AE-57CA-2729-13EA-F04CC0CE3CD9}"/>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128464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680FA8-8459-42B3-8C37-74BA5C1F3BC2}"/>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noProof="0" smtClean="0"/>
              <a:pPr>
                <a:spcAft>
                  <a:spcPts val="600"/>
                </a:spcAft>
              </a:pPr>
              <a:t>8</a:t>
            </a:fld>
            <a:endParaRPr lang="en-US" noProof="0"/>
          </a:p>
        </p:txBody>
      </p:sp>
      <p:sp>
        <p:nvSpPr>
          <p:cNvPr id="8" name="Title 3">
            <a:extLst>
              <a:ext uri="{FF2B5EF4-FFF2-40B4-BE49-F238E27FC236}">
                <a16:creationId xmlns:a16="http://schemas.microsoft.com/office/drawing/2014/main" id="{F5B58D93-2293-4FA9-B998-D235EDECF741}"/>
              </a:ext>
            </a:extLst>
          </p:cNvPr>
          <p:cNvSpPr>
            <a:spLocks noGrp="1"/>
          </p:cNvSpPr>
          <p:nvPr>
            <p:ph type="title"/>
          </p:nvPr>
        </p:nvSpPr>
        <p:spPr>
          <a:xfrm>
            <a:off x="3601328" y="702156"/>
            <a:ext cx="8009479" cy="1013800"/>
          </a:xfrm>
        </p:spPr>
        <p:txBody>
          <a:bodyPr/>
          <a:lstStyle/>
          <a:p>
            <a:r>
              <a:rPr lang="en-US" b="1" i="0" dirty="0">
                <a:solidFill>
                  <a:srgbClr val="292929"/>
                </a:solidFill>
                <a:effectLst/>
                <a:latin typeface="Arial" panose="020B0604020202020204" pitchFamily="34" charset="0"/>
                <a:cs typeface="Arial" panose="020B0604020202020204" pitchFamily="34" charset="0"/>
              </a:rPr>
              <a:t> Kafka Components</a:t>
            </a:r>
            <a:br>
              <a:rPr lang="en-US" b="1" i="0" dirty="0">
                <a:solidFill>
                  <a:srgbClr val="292929"/>
                </a:solidFill>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5" name="Content Placeholder 4" descr="Graphical user interface, diagram&#10;&#10;Description automatically generated">
            <a:extLst>
              <a:ext uri="{FF2B5EF4-FFF2-40B4-BE49-F238E27FC236}">
                <a16:creationId xmlns:a16="http://schemas.microsoft.com/office/drawing/2014/main" id="{73C52E5B-ED2A-4694-B1A7-B8E630E574EB}"/>
              </a:ext>
            </a:extLst>
          </p:cNvPr>
          <p:cNvPicPr>
            <a:picLocks noGrp="1" noChangeAspect="1"/>
          </p:cNvPicPr>
          <p:nvPr>
            <p:ph idx="1"/>
          </p:nvPr>
        </p:nvPicPr>
        <p:blipFill>
          <a:blip r:embed="rId2"/>
          <a:stretch>
            <a:fillRect/>
          </a:stretch>
        </p:blipFill>
        <p:spPr>
          <a:xfrm>
            <a:off x="487193" y="2184680"/>
            <a:ext cx="11360679" cy="4314051"/>
          </a:xfrm>
        </p:spPr>
      </p:pic>
      <p:sp>
        <p:nvSpPr>
          <p:cNvPr id="3" name="Footer Placeholder 5">
            <a:extLst>
              <a:ext uri="{FF2B5EF4-FFF2-40B4-BE49-F238E27FC236}">
                <a16:creationId xmlns:a16="http://schemas.microsoft.com/office/drawing/2014/main" id="{74294DFB-D003-FC10-B8EC-F82C6EBEE7A9}"/>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3">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4" name="Picture 3">
            <a:extLst>
              <a:ext uri="{FF2B5EF4-FFF2-40B4-BE49-F238E27FC236}">
                <a16:creationId xmlns:a16="http://schemas.microsoft.com/office/drawing/2014/main" id="{FD3ACA83-BEE9-C671-8FFD-34FA58C638B9}"/>
              </a:ext>
            </a:extLst>
          </p:cNvPr>
          <p:cNvPicPr>
            <a:picLocks noChangeAspect="1"/>
          </p:cNvPicPr>
          <p:nvPr/>
        </p:nvPicPr>
        <p:blipFill>
          <a:blip r:embed="rId4"/>
          <a:stretch>
            <a:fillRect/>
          </a:stretch>
        </p:blipFill>
        <p:spPr>
          <a:xfrm>
            <a:off x="8505666" y="6550090"/>
            <a:ext cx="256635" cy="256635"/>
          </a:xfrm>
          <a:prstGeom prst="rect">
            <a:avLst/>
          </a:prstGeom>
        </p:spPr>
      </p:pic>
    </p:spTree>
    <p:extLst>
      <p:ext uri="{BB962C8B-B14F-4D97-AF65-F5344CB8AC3E}">
        <p14:creationId xmlns:p14="http://schemas.microsoft.com/office/powerpoint/2010/main" val="1854304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03A68-71C1-4313-B882-65266C66EF00}"/>
              </a:ext>
            </a:extLst>
          </p:cNvPr>
          <p:cNvSpPr>
            <a:spLocks noGrp="1"/>
          </p:cNvSpPr>
          <p:nvPr>
            <p:ph type="sldNum" sz="quarter" idx="12"/>
          </p:nvPr>
        </p:nvSpPr>
        <p:spPr/>
        <p:txBody>
          <a:bodyPr/>
          <a:lstStyle/>
          <a:p>
            <a:fld id="{F603CDE5-C1D8-4EDD-870F-A498BAFA520F}" type="slidenum">
              <a:rPr lang="en-US" noProof="0" smtClean="0"/>
              <a:t>9</a:t>
            </a:fld>
            <a:endParaRPr lang="en-US" noProof="0" dirty="0"/>
          </a:p>
        </p:txBody>
      </p:sp>
      <p:sp>
        <p:nvSpPr>
          <p:cNvPr id="5" name="TextBox 4">
            <a:extLst>
              <a:ext uri="{FF2B5EF4-FFF2-40B4-BE49-F238E27FC236}">
                <a16:creationId xmlns:a16="http://schemas.microsoft.com/office/drawing/2014/main" id="{952B4B27-2102-4537-9DF0-CAD298343D88}"/>
              </a:ext>
            </a:extLst>
          </p:cNvPr>
          <p:cNvSpPr txBox="1"/>
          <p:nvPr/>
        </p:nvSpPr>
        <p:spPr>
          <a:xfrm>
            <a:off x="209007" y="885425"/>
            <a:ext cx="5781246" cy="1366528"/>
          </a:xfrm>
          <a:prstGeom prst="rect">
            <a:avLst/>
          </a:prstGeom>
          <a:noFill/>
        </p:spPr>
        <p:txBody>
          <a:bodyPr wrap="square">
            <a:spAutoFit/>
          </a:bodyPr>
          <a:lstStyle/>
          <a:p>
            <a:pPr algn="l"/>
            <a:r>
              <a:rPr lang="en-IN" b="1" i="0" dirty="0">
                <a:solidFill>
                  <a:srgbClr val="292929"/>
                </a:solidFill>
                <a:effectLst/>
                <a:latin typeface="sohne"/>
              </a:rPr>
              <a:t>Zookeeper:</a:t>
            </a:r>
            <a:endParaRPr lang="en-US" b="0" i="0" dirty="0">
              <a:solidFill>
                <a:srgbClr val="333333"/>
              </a:solidFill>
              <a:effectLst/>
              <a:latin typeface="inter-regular"/>
            </a:endParaRPr>
          </a:p>
          <a:p>
            <a:pPr marL="0" indent="0">
              <a:lnSpc>
                <a:spcPct val="90000"/>
              </a:lnSpc>
              <a:buNone/>
            </a:pPr>
            <a:r>
              <a:rPr lang="en-US" b="0" i="0" dirty="0">
                <a:solidFill>
                  <a:srgbClr val="292929"/>
                </a:solidFill>
                <a:effectLst/>
                <a:latin typeface="source-serif-pro"/>
              </a:rPr>
              <a:t>Zookeeper is a prerequisite for Kafka. Kafka is a distributed system, and it uses Zookeeper for coordination and to track the status of Kafka cluster nodes. It also keeps track of Kafka topics, partitions, offsets, etc.</a:t>
            </a:r>
            <a:endParaRPr lang="en-US" sz="1800" b="0" i="0" dirty="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B8F53C6-E36F-2D2C-88B4-B3921AC9AA44}"/>
              </a:ext>
            </a:extLst>
          </p:cNvPr>
          <p:cNvSpPr txBox="1"/>
          <p:nvPr/>
        </p:nvSpPr>
        <p:spPr>
          <a:xfrm>
            <a:off x="209007" y="2496437"/>
            <a:ext cx="5886993" cy="1615827"/>
          </a:xfrm>
          <a:prstGeom prst="rect">
            <a:avLst/>
          </a:prstGeom>
          <a:noFill/>
        </p:spPr>
        <p:txBody>
          <a:bodyPr wrap="square">
            <a:spAutoFit/>
          </a:bodyPr>
          <a:lstStyle/>
          <a:p>
            <a:r>
              <a:rPr lang="en-IN" b="1" i="0" dirty="0">
                <a:solidFill>
                  <a:srgbClr val="292929"/>
                </a:solidFill>
                <a:effectLst/>
                <a:latin typeface="sohne"/>
              </a:rPr>
              <a:t>Kafka Broker:</a:t>
            </a:r>
            <a:endParaRPr lang="en-US" b="0" i="0" dirty="0">
              <a:solidFill>
                <a:srgbClr val="333333"/>
              </a:solidFill>
              <a:effectLst/>
              <a:latin typeface="inter-regular"/>
            </a:endParaRPr>
          </a:p>
          <a:p>
            <a:pPr marL="0" indent="0">
              <a:lnSpc>
                <a:spcPct val="90000"/>
              </a:lnSpc>
              <a:buNone/>
            </a:pPr>
            <a:r>
              <a:rPr lang="en-US" b="0" i="0" dirty="0">
                <a:solidFill>
                  <a:srgbClr val="292929"/>
                </a:solidFill>
                <a:effectLst/>
                <a:latin typeface="source-serif-pro"/>
              </a:rPr>
              <a:t>The Kafka Broker is nothing but just a server. In simple word, A broker is just an intermediate entity that helps in message exchanges between a producer and a consumer. For Kafka Producer</a:t>
            </a:r>
            <a:r>
              <a:rPr lang="en-US" dirty="0">
                <a:solidFill>
                  <a:srgbClr val="292929"/>
                </a:solidFill>
                <a:latin typeface="source-serif-pro"/>
              </a:rPr>
              <a:t> </a:t>
            </a:r>
            <a:r>
              <a:rPr lang="en-US" b="0" i="0" dirty="0">
                <a:solidFill>
                  <a:srgbClr val="292929"/>
                </a:solidFill>
                <a:effectLst/>
                <a:latin typeface="source-serif-pro"/>
              </a:rPr>
              <a:t>acts as a sender and Consumer acts as a receiver. In the Kafka cluster, there can be one or more Kafka brokers.</a:t>
            </a:r>
            <a:endParaRPr lang="en-US" sz="1800" b="0" i="0"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C4F4F39-F3A5-98CD-2368-DA3F1AD39E12}"/>
              </a:ext>
            </a:extLst>
          </p:cNvPr>
          <p:cNvSpPr txBox="1"/>
          <p:nvPr/>
        </p:nvSpPr>
        <p:spPr>
          <a:xfrm>
            <a:off x="209007" y="4404051"/>
            <a:ext cx="11715517" cy="2031325"/>
          </a:xfrm>
          <a:prstGeom prst="rect">
            <a:avLst/>
          </a:prstGeom>
          <a:noFill/>
        </p:spPr>
        <p:txBody>
          <a:bodyPr wrap="square">
            <a:spAutoFit/>
          </a:bodyPr>
          <a:lstStyle/>
          <a:p>
            <a:pPr algn="l"/>
            <a:r>
              <a:rPr lang="en-IN" b="1" i="0" dirty="0">
                <a:solidFill>
                  <a:srgbClr val="292929"/>
                </a:solidFill>
                <a:effectLst/>
                <a:latin typeface="sohne"/>
              </a:rPr>
              <a:t>Kafka Cluster:</a:t>
            </a:r>
            <a:endParaRPr lang="en-US" b="0" i="0" dirty="0">
              <a:solidFill>
                <a:srgbClr val="333333"/>
              </a:solidFill>
              <a:effectLst/>
              <a:latin typeface="inter-regular"/>
            </a:endParaRPr>
          </a:p>
          <a:p>
            <a:pPr algn="l"/>
            <a:r>
              <a:rPr lang="en-US" b="0" i="0" dirty="0">
                <a:solidFill>
                  <a:srgbClr val="292929"/>
                </a:solidFill>
                <a:effectLst/>
                <a:latin typeface="source-serif-pro"/>
              </a:rPr>
              <a:t>A cluster is a common terminology in the distributed computing system. It is nothing but just a group of computers that are working for a common purpose. Kafka is also a distributed system, so it also has a cluster having a group of servers called brokers.</a:t>
            </a:r>
          </a:p>
          <a:p>
            <a:pPr algn="l"/>
            <a:r>
              <a:rPr lang="en-US" b="0" i="0" dirty="0">
                <a:solidFill>
                  <a:srgbClr val="292929"/>
                </a:solidFill>
                <a:effectLst/>
                <a:latin typeface="source-serif-pro"/>
              </a:rPr>
              <a:t>There can be one or more brokers in the Kafka cluster.</a:t>
            </a:r>
          </a:p>
          <a:p>
            <a:pPr algn="l">
              <a:buFont typeface="Arial" panose="020B0604020202020204" pitchFamily="34" charset="0"/>
              <a:buChar char="•"/>
            </a:pPr>
            <a:r>
              <a:rPr lang="en-US" b="1" i="0" dirty="0">
                <a:solidFill>
                  <a:srgbClr val="292929"/>
                </a:solidFill>
                <a:effectLst/>
                <a:latin typeface="source-serif-pro"/>
              </a:rPr>
              <a:t>Single Broker Cluster:</a:t>
            </a:r>
            <a:r>
              <a:rPr lang="en-US" b="0" i="0" dirty="0">
                <a:solidFill>
                  <a:srgbClr val="292929"/>
                </a:solidFill>
                <a:effectLst/>
                <a:latin typeface="source-serif-pro"/>
              </a:rPr>
              <a:t> The Kafka cluster having only one broker is called Single Broker Cluster.</a:t>
            </a:r>
          </a:p>
          <a:p>
            <a:pPr algn="l">
              <a:buFont typeface="Arial" panose="020B0604020202020204" pitchFamily="34" charset="0"/>
              <a:buChar char="•"/>
            </a:pPr>
            <a:r>
              <a:rPr lang="en-US" b="1" i="0" dirty="0">
                <a:solidFill>
                  <a:srgbClr val="292929"/>
                </a:solidFill>
                <a:effectLst/>
                <a:latin typeface="source-serif-pro"/>
              </a:rPr>
              <a:t>Multi-Broker Cluster:</a:t>
            </a:r>
            <a:r>
              <a:rPr lang="en-US" b="0" i="0" dirty="0">
                <a:solidFill>
                  <a:srgbClr val="292929"/>
                </a:solidFill>
                <a:effectLst/>
                <a:latin typeface="source-serif-pro"/>
              </a:rPr>
              <a:t> The Kafka cluster having two or more brokers is called Multi-Broker Cluster.</a:t>
            </a:r>
          </a:p>
        </p:txBody>
      </p:sp>
      <p:sp>
        <p:nvSpPr>
          <p:cNvPr id="16" name="Footer Placeholder 5">
            <a:extLst>
              <a:ext uri="{FF2B5EF4-FFF2-40B4-BE49-F238E27FC236}">
                <a16:creationId xmlns:a16="http://schemas.microsoft.com/office/drawing/2014/main" id="{996CA031-E747-160A-9532-6C594D1DAE6A}"/>
              </a:ext>
            </a:extLst>
          </p:cNvPr>
          <p:cNvSpPr>
            <a:spLocks noGrp="1"/>
          </p:cNvSpPr>
          <p:nvPr>
            <p:ph type="ftr" sz="quarter" idx="11"/>
          </p:nvPr>
        </p:nvSpPr>
        <p:spPr>
          <a:xfrm>
            <a:off x="355100" y="6550090"/>
            <a:ext cx="11158875" cy="238949"/>
          </a:xfrm>
        </p:spPr>
        <p:txBody>
          <a:bodyPr/>
          <a:lstStyle/>
          <a:p>
            <a:pPr algn="l" fontAlgn="ctr"/>
            <a:endParaRPr lang="en-IN" sz="1000" b="0" i="0" cap="none" dirty="0">
              <a:solidFill>
                <a:srgbClr val="444746"/>
              </a:solidFill>
              <a:effectLst/>
              <a:latin typeface="Google Sans"/>
            </a:endParaRPr>
          </a:p>
          <a:p>
            <a:pPr algn="l" fontAlgn="ctr"/>
            <a:r>
              <a:rPr lang="en-IN" sz="1200" b="0" i="0" cap="none" dirty="0">
                <a:solidFill>
                  <a:srgbClr val="444746"/>
                </a:solidFill>
                <a:effectLst/>
                <a:latin typeface="Google Sans"/>
              </a:rPr>
              <a:t>📧</a:t>
            </a:r>
            <a:r>
              <a:rPr lang="en-IN" sz="1000" b="0" i="0" cap="none" dirty="0">
                <a:solidFill>
                  <a:srgbClr val="444746"/>
                </a:solidFill>
                <a:effectLst/>
                <a:latin typeface="Google Sans"/>
              </a:rPr>
              <a:t> </a:t>
            </a:r>
            <a:r>
              <a:rPr lang="en-IN" sz="1000" b="0" i="0" cap="none" dirty="0">
                <a:solidFill>
                  <a:schemeClr val="tx1"/>
                </a:solidFill>
                <a:effectLst/>
                <a:latin typeface="Google Sans"/>
                <a:hlinkClick r:id="rId2">
                  <a:extLst>
                    <a:ext uri="{A12FA001-AC4F-418D-AE19-62706E023703}">
                      <ahyp:hlinkClr xmlns:ahyp="http://schemas.microsoft.com/office/drawing/2018/hyperlinkcolor" val="tx"/>
                    </a:ext>
                  </a:extLst>
                </a:hlinkClick>
              </a:rPr>
              <a:t>codewithfebinmalik@gmail.com</a:t>
            </a:r>
            <a:r>
              <a:rPr lang="en-IN" sz="1000" b="0" i="0" cap="none" dirty="0">
                <a:solidFill>
                  <a:schemeClr val="tx1"/>
                </a:solidFill>
                <a:effectLst/>
                <a:latin typeface="Google Sans"/>
              </a:rPr>
              <a:t>          </a:t>
            </a:r>
            <a:r>
              <a:rPr lang="en-IN" sz="1000" b="0" i="0" cap="none" dirty="0">
                <a:solidFill>
                  <a:srgbClr val="444746"/>
                </a:solidFill>
                <a:effectLst/>
                <a:latin typeface="Google Sans"/>
              </a:rPr>
              <a:t>							    </a:t>
            </a:r>
            <a:r>
              <a:rPr lang="en-IN" sz="1000" b="0" i="0" cap="none" dirty="0">
                <a:solidFill>
                  <a:schemeClr val="tx1"/>
                </a:solidFill>
                <a:effectLst/>
                <a:latin typeface="Google Sans"/>
              </a:rPr>
              <a:t>https://www.youtube.com/@codewithmalik2944</a:t>
            </a:r>
          </a:p>
          <a:p>
            <a:pPr algn="l">
              <a:spcAft>
                <a:spcPts val="600"/>
              </a:spcAft>
            </a:pPr>
            <a:endParaRPr lang="en-US" noProof="0" dirty="0"/>
          </a:p>
        </p:txBody>
      </p:sp>
      <p:pic>
        <p:nvPicPr>
          <p:cNvPr id="17" name="Picture 16">
            <a:extLst>
              <a:ext uri="{FF2B5EF4-FFF2-40B4-BE49-F238E27FC236}">
                <a16:creationId xmlns:a16="http://schemas.microsoft.com/office/drawing/2014/main" id="{FBC2C5B7-0992-7917-9606-9E808D6F5A83}"/>
              </a:ext>
            </a:extLst>
          </p:cNvPr>
          <p:cNvPicPr>
            <a:picLocks noChangeAspect="1"/>
          </p:cNvPicPr>
          <p:nvPr/>
        </p:nvPicPr>
        <p:blipFill>
          <a:blip r:embed="rId3"/>
          <a:stretch>
            <a:fillRect/>
          </a:stretch>
        </p:blipFill>
        <p:spPr>
          <a:xfrm>
            <a:off x="8505666" y="6550090"/>
            <a:ext cx="256635" cy="256635"/>
          </a:xfrm>
          <a:prstGeom prst="rect">
            <a:avLst/>
          </a:prstGeom>
        </p:spPr>
      </p:pic>
      <p:pic>
        <p:nvPicPr>
          <p:cNvPr id="19" name="Picture 18">
            <a:extLst>
              <a:ext uri="{FF2B5EF4-FFF2-40B4-BE49-F238E27FC236}">
                <a16:creationId xmlns:a16="http://schemas.microsoft.com/office/drawing/2014/main" id="{C59A5999-50C5-70DE-0BEE-E8CDEF18F84F}"/>
              </a:ext>
            </a:extLst>
          </p:cNvPr>
          <p:cNvPicPr>
            <a:picLocks noChangeAspect="1"/>
          </p:cNvPicPr>
          <p:nvPr/>
        </p:nvPicPr>
        <p:blipFill>
          <a:blip r:embed="rId4"/>
          <a:stretch>
            <a:fillRect/>
          </a:stretch>
        </p:blipFill>
        <p:spPr>
          <a:xfrm>
            <a:off x="5990253" y="656478"/>
            <a:ext cx="5631882" cy="3949570"/>
          </a:xfrm>
          <a:prstGeom prst="rect">
            <a:avLst/>
          </a:prstGeom>
        </p:spPr>
      </p:pic>
    </p:spTree>
    <p:extLst>
      <p:ext uri="{BB962C8B-B14F-4D97-AF65-F5344CB8AC3E}">
        <p14:creationId xmlns:p14="http://schemas.microsoft.com/office/powerpoint/2010/main" val="2722309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corporate teach a course</Template>
  <TotalTime>6001</TotalTime>
  <Words>2804</Words>
  <Application>Microsoft Office PowerPoint</Application>
  <PresentationFormat>Widescreen</PresentationFormat>
  <Paragraphs>142</Paragraphs>
  <Slides>17</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Gill Sans MT</vt:lpstr>
      <vt:lpstr>Google Sans</vt:lpstr>
      <vt:lpstr>inter-bold</vt:lpstr>
      <vt:lpstr>inter-regular</vt:lpstr>
      <vt:lpstr>sohne</vt:lpstr>
      <vt:lpstr>source-serif-pro</vt:lpstr>
      <vt:lpstr>Wingdings</vt:lpstr>
      <vt:lpstr>Wingdings 2</vt:lpstr>
      <vt:lpstr>DividendVTI</vt:lpstr>
      <vt:lpstr>Apache Kafka </vt:lpstr>
      <vt:lpstr>Agenda</vt:lpstr>
      <vt:lpstr>PowerPoint Presentation</vt:lpstr>
      <vt:lpstr>History of Apache Kafka</vt:lpstr>
      <vt:lpstr>PowerPoint Presentation</vt:lpstr>
      <vt:lpstr>PowerPoint Presentation</vt:lpstr>
      <vt:lpstr>PowerPoint Presentation</vt:lpstr>
      <vt:lpstr> Kafka Components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 </dc:title>
  <dc:creator>Malik, Febin</dc:creator>
  <cp:lastModifiedBy>Febin Malik</cp:lastModifiedBy>
  <cp:revision>26</cp:revision>
  <dcterms:created xsi:type="dcterms:W3CDTF">2022-03-02T06:12:30Z</dcterms:created>
  <dcterms:modified xsi:type="dcterms:W3CDTF">2023-02-24T09:54:03Z</dcterms:modified>
</cp:coreProperties>
</file>