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61" r:id="rId4"/>
    <p:sldId id="260" r:id="rId5"/>
    <p:sldId id="259" r:id="rId6"/>
    <p:sldId id="262" r:id="rId7"/>
    <p:sldId id="265" r:id="rId8"/>
    <p:sldId id="263" r:id="rId9"/>
    <p:sldId id="271" r:id="rId10"/>
    <p:sldId id="270" r:id="rId11"/>
    <p:sldId id="281" r:id="rId12"/>
    <p:sldId id="274" r:id="rId13"/>
    <p:sldId id="268" r:id="rId14"/>
    <p:sldId id="272" r:id="rId15"/>
    <p:sldId id="273" r:id="rId16"/>
    <p:sldId id="269" r:id="rId17"/>
    <p:sldId id="278" r:id="rId18"/>
    <p:sldId id="279" r:id="rId19"/>
    <p:sldId id="275" r:id="rId20"/>
    <p:sldId id="277" r:id="rId21"/>
    <p:sldId id="264" r:id="rId22"/>
    <p:sldId id="282" r:id="rId23"/>
    <p:sldId id="283" r:id="rId24"/>
    <p:sldId id="285" r:id="rId25"/>
    <p:sldId id="284" r:id="rId26"/>
    <p:sldId id="276" r:id="rId27"/>
    <p:sldId id="280" r:id="rId28"/>
    <p:sldId id="287" r:id="rId29"/>
    <p:sldId id="289" r:id="rId30"/>
    <p:sldId id="288" r:id="rId31"/>
    <p:sldId id="290" r:id="rId32"/>
    <p:sldId id="267" r:id="rId33"/>
    <p:sldId id="26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A56D6C71-3898-4AFB-9A8F-D17D5655A1BC}">
          <p14:sldIdLst>
            <p14:sldId id="257"/>
            <p14:sldId id="258"/>
            <p14:sldId id="261"/>
            <p14:sldId id="260"/>
            <p14:sldId id="259"/>
            <p14:sldId id="262"/>
            <p14:sldId id="265"/>
            <p14:sldId id="263"/>
            <p14:sldId id="271"/>
            <p14:sldId id="270"/>
            <p14:sldId id="281"/>
            <p14:sldId id="274"/>
            <p14:sldId id="268"/>
            <p14:sldId id="272"/>
            <p14:sldId id="273"/>
            <p14:sldId id="269"/>
            <p14:sldId id="278"/>
            <p14:sldId id="279"/>
            <p14:sldId id="275"/>
            <p14:sldId id="277"/>
            <p14:sldId id="264"/>
            <p14:sldId id="282"/>
            <p14:sldId id="283"/>
            <p14:sldId id="285"/>
            <p14:sldId id="284"/>
            <p14:sldId id="276"/>
            <p14:sldId id="280"/>
            <p14:sldId id="287"/>
            <p14:sldId id="289"/>
            <p14:sldId id="288"/>
            <p14:sldId id="290"/>
          </p14:sldIdLst>
        </p14:section>
        <p14:section name="Untitled Section" id="{424118AD-2C98-4F69-BFFC-6F9E3F684686}">
          <p14:sldIdLst>
            <p14:sldId id="267"/>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8" d="100"/>
          <a:sy n="78" d="100"/>
        </p:scale>
        <p:origin x="7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90A8D-20F8-4BC8-93D0-45890286EE2A}" type="datetimeFigureOut">
              <a:rPr lang="en-IN" smtClean="0"/>
              <a:pPr/>
              <a:t>04-03-2024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74C55-72D5-4167-A35F-E90D93568AD7}" type="slidenum">
              <a:rPr lang="en-IN" smtClean="0"/>
              <a:pPr/>
              <a:t>‹#›</a:t>
            </a:fld>
            <a:endParaRPr lang="en-IN"/>
          </a:p>
        </p:txBody>
      </p:sp>
    </p:spTree>
    <p:extLst>
      <p:ext uri="{BB962C8B-B14F-4D97-AF65-F5344CB8AC3E}">
        <p14:creationId xmlns:p14="http://schemas.microsoft.com/office/powerpoint/2010/main" val="88345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774C55-72D5-4167-A35F-E90D93568AD7}" type="slidenum">
              <a:rPr lang="en-IN" smtClean="0"/>
              <a:pPr/>
              <a:t>8</a:t>
            </a:fld>
            <a:endParaRPr lang="en-IN"/>
          </a:p>
        </p:txBody>
      </p:sp>
    </p:spTree>
    <p:extLst>
      <p:ext uri="{BB962C8B-B14F-4D97-AF65-F5344CB8AC3E}">
        <p14:creationId xmlns:p14="http://schemas.microsoft.com/office/powerpoint/2010/main" val="214156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774C55-72D5-4167-A35F-E90D93568AD7}" type="slidenum">
              <a:rPr lang="en-IN" smtClean="0"/>
              <a:pPr/>
              <a:t>9</a:t>
            </a:fld>
            <a:endParaRPr lang="en-IN"/>
          </a:p>
        </p:txBody>
      </p:sp>
    </p:spTree>
    <p:extLst>
      <p:ext uri="{BB962C8B-B14F-4D97-AF65-F5344CB8AC3E}">
        <p14:creationId xmlns:p14="http://schemas.microsoft.com/office/powerpoint/2010/main" val="393496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774C55-72D5-4167-A35F-E90D93568AD7}" type="slidenum">
              <a:rPr lang="en-IN" smtClean="0"/>
              <a:pPr/>
              <a:t>12</a:t>
            </a:fld>
            <a:endParaRPr lang="en-IN"/>
          </a:p>
        </p:txBody>
      </p:sp>
    </p:spTree>
    <p:extLst>
      <p:ext uri="{BB962C8B-B14F-4D97-AF65-F5344CB8AC3E}">
        <p14:creationId xmlns:p14="http://schemas.microsoft.com/office/powerpoint/2010/main" val="1590663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374F6D2-201E-8BF1-805F-27C85420CE0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52F5A8E8-DCDA-2D96-030C-B0A8B0412104}"/>
              </a:ext>
            </a:extLst>
          </p:cNvPr>
          <p:cNvSpPr>
            <a:spLocks noChangeArrowheads="1"/>
          </p:cNvSpPr>
          <p:nvPr userDrawn="1"/>
        </p:nvSpPr>
        <p:spPr bwMode="auto">
          <a:xfrm>
            <a:off x="0" y="153988"/>
            <a:ext cx="12192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8800"/>
              <a:t>SUBJECT NAME</a:t>
            </a:r>
            <a:endParaRPr lang="en-IN" altLang="en-US" sz="8800"/>
          </a:p>
        </p:txBody>
      </p:sp>
      <p:sp>
        <p:nvSpPr>
          <p:cNvPr id="4" name="Title 1">
            <a:extLst>
              <a:ext uri="{FF2B5EF4-FFF2-40B4-BE49-F238E27FC236}">
                <a16:creationId xmlns:a16="http://schemas.microsoft.com/office/drawing/2014/main" id="{19A1586F-5348-DFDD-4B31-3D7FE4608786}"/>
              </a:ext>
            </a:extLst>
          </p:cNvPr>
          <p:cNvSpPr txBox="1">
            <a:spLocks/>
          </p:cNvSpPr>
          <p:nvPr userDrawn="1"/>
        </p:nvSpPr>
        <p:spPr>
          <a:xfrm>
            <a:off x="858838" y="1600200"/>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a:t>Topic</a:t>
            </a:r>
            <a:endParaRPr lang="en-IN" b="1"/>
          </a:p>
        </p:txBody>
      </p:sp>
      <p:sp>
        <p:nvSpPr>
          <p:cNvPr id="5" name="Title 1">
            <a:extLst>
              <a:ext uri="{FF2B5EF4-FFF2-40B4-BE49-F238E27FC236}">
                <a16:creationId xmlns:a16="http://schemas.microsoft.com/office/drawing/2014/main" id="{73499DE5-BEEE-5D69-59FD-3122045F3E17}"/>
              </a:ext>
            </a:extLst>
          </p:cNvPr>
          <p:cNvSpPr txBox="1">
            <a:spLocks/>
          </p:cNvSpPr>
          <p:nvPr userDrawn="1"/>
        </p:nvSpPr>
        <p:spPr>
          <a:xfrm>
            <a:off x="817563" y="2246313"/>
            <a:ext cx="10252075"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a:t>(Unit No)</a:t>
            </a:r>
          </a:p>
          <a:p>
            <a:pPr fontAlgn="auto">
              <a:spcAft>
                <a:spcPts val="0"/>
              </a:spcAft>
              <a:defRPr/>
            </a:pPr>
            <a:r>
              <a:rPr lang="en-US" b="1"/>
              <a:t>(Related CO’s, PO’s &amp; PSO’s)</a:t>
            </a:r>
            <a:endParaRPr lang="en-IN" b="1"/>
          </a:p>
        </p:txBody>
      </p:sp>
      <p:sp>
        <p:nvSpPr>
          <p:cNvPr id="6" name="Title 1">
            <a:extLst>
              <a:ext uri="{FF2B5EF4-FFF2-40B4-BE49-F238E27FC236}">
                <a16:creationId xmlns:a16="http://schemas.microsoft.com/office/drawing/2014/main" id="{E86D6570-EA90-F111-0222-A71D8E3C5A81}"/>
              </a:ext>
            </a:extLst>
          </p:cNvPr>
          <p:cNvSpPr txBox="1">
            <a:spLocks/>
          </p:cNvSpPr>
          <p:nvPr userDrawn="1"/>
        </p:nvSpPr>
        <p:spPr>
          <a:xfrm>
            <a:off x="817563" y="3762375"/>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a:t>Faculty Name</a:t>
            </a:r>
          </a:p>
          <a:p>
            <a:pPr fontAlgn="auto">
              <a:spcAft>
                <a:spcPts val="0"/>
              </a:spcAft>
              <a:defRPr/>
            </a:pPr>
            <a:r>
              <a:rPr lang="en-US" sz="3600"/>
              <a:t>Designation</a:t>
            </a:r>
          </a:p>
          <a:p>
            <a:pPr fontAlgn="auto">
              <a:spcAft>
                <a:spcPts val="0"/>
              </a:spcAft>
              <a:defRPr/>
            </a:pPr>
            <a:r>
              <a:rPr lang="en-US" sz="3600"/>
              <a:t>Department Name</a:t>
            </a:r>
            <a:endParaRPr lang="en-IN" sz="3600"/>
          </a:p>
        </p:txBody>
      </p:sp>
    </p:spTree>
    <p:extLst>
      <p:ext uri="{BB962C8B-B14F-4D97-AF65-F5344CB8AC3E}">
        <p14:creationId xmlns:p14="http://schemas.microsoft.com/office/powerpoint/2010/main" val="831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383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81F9DF17-6889-EC5B-0A69-4250F18D953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3" r:id="rId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ngimg.com/download/66580"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5627B-9B8D-E5D2-EF77-7EA9B1047206}"/>
              </a:ext>
            </a:extLst>
          </p:cNvPr>
          <p:cNvSpPr txBox="1"/>
          <p:nvPr/>
        </p:nvSpPr>
        <p:spPr>
          <a:xfrm>
            <a:off x="964789" y="1210597"/>
            <a:ext cx="1057828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effectLst/>
                <a:latin typeface="Times New Roman" panose="02020603050405020304" pitchFamily="18" charset="0"/>
                <a:ea typeface="Times New Roman" panose="02020603050405020304" pitchFamily="18" charset="0"/>
              </a:rPr>
              <a:t>ONLINE CHEQUE CURATION AND ABSTRACT USING    DEEP LEARNING ALGORITHMS</a:t>
            </a:r>
            <a:endParaRPr lang="en-GB" sz="3200" dirty="0"/>
          </a:p>
        </p:txBody>
      </p:sp>
      <p:sp>
        <p:nvSpPr>
          <p:cNvPr id="3" name="TextBox 2">
            <a:extLst>
              <a:ext uri="{FF2B5EF4-FFF2-40B4-BE49-F238E27FC236}">
                <a16:creationId xmlns:a16="http://schemas.microsoft.com/office/drawing/2014/main" id="{4020A9FA-484D-21D5-CB56-456C651C8C30}"/>
              </a:ext>
            </a:extLst>
          </p:cNvPr>
          <p:cNvSpPr txBox="1"/>
          <p:nvPr/>
        </p:nvSpPr>
        <p:spPr>
          <a:xfrm>
            <a:off x="7113637" y="2605548"/>
            <a:ext cx="4989873" cy="3288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1000"/>
              </a:spcBef>
              <a:spcAft>
                <a:spcPts val="0"/>
              </a:spcAft>
            </a:pPr>
            <a:r>
              <a:rPr lang="en-GB" sz="2800" b="1" dirty="0">
                <a:latin typeface="Times New Roman"/>
                <a:cs typeface="Times New Roman"/>
              </a:rPr>
              <a:t>Team Members</a:t>
            </a:r>
            <a:endParaRPr lang="en-US" sz="2800" dirty="0">
              <a:latin typeface="Times New Roman"/>
              <a:cs typeface="Times New Roman"/>
            </a:endParaRPr>
          </a:p>
          <a:p>
            <a:pPr algn="just">
              <a:spcBef>
                <a:spcPts val="1000"/>
              </a:spcBef>
              <a:spcAft>
                <a:spcPts val="0"/>
              </a:spcAft>
            </a:pPr>
            <a:r>
              <a:rPr lang="en-US" sz="2400" dirty="0">
                <a:latin typeface="Times New Roman"/>
                <a:cs typeface="Times New Roman"/>
              </a:rPr>
              <a:t>B.MOUNIKA                 208T1A05D5</a:t>
            </a:r>
          </a:p>
          <a:p>
            <a:pPr algn="just">
              <a:spcBef>
                <a:spcPts val="1000"/>
              </a:spcBef>
              <a:spcAft>
                <a:spcPts val="0"/>
              </a:spcAft>
            </a:pPr>
            <a:r>
              <a:rPr lang="en-US" sz="2400" dirty="0">
                <a:latin typeface="Times New Roman"/>
                <a:cs typeface="Times New Roman"/>
              </a:rPr>
              <a:t>T.PRAVEEN KUMAR   208T1A05H8</a:t>
            </a:r>
          </a:p>
          <a:p>
            <a:pPr algn="just">
              <a:spcBef>
                <a:spcPts val="1000"/>
              </a:spcBef>
              <a:spcAft>
                <a:spcPts val="0"/>
              </a:spcAft>
            </a:pPr>
            <a:r>
              <a:rPr lang="en-US" sz="2400" dirty="0">
                <a:latin typeface="Times New Roman"/>
                <a:cs typeface="Times New Roman"/>
              </a:rPr>
              <a:t>SK.ASHI		    208T1A05H2</a:t>
            </a:r>
          </a:p>
          <a:p>
            <a:pPr algn="just">
              <a:spcBef>
                <a:spcPts val="1000"/>
              </a:spcBef>
              <a:spcAft>
                <a:spcPts val="0"/>
              </a:spcAft>
            </a:pPr>
            <a:r>
              <a:rPr lang="en-US" sz="2400" dirty="0">
                <a:latin typeface="Times New Roman"/>
                <a:cs typeface="Times New Roman"/>
              </a:rPr>
              <a:t>P.PRAVEEN KUMAR   208T1A05G8</a:t>
            </a:r>
          </a:p>
          <a:p>
            <a:pPr algn="just">
              <a:spcBef>
                <a:spcPts val="1000"/>
              </a:spcBef>
              <a:spcAft>
                <a:spcPts val="0"/>
              </a:spcAft>
            </a:pPr>
            <a:r>
              <a:rPr lang="en-US" sz="2400" dirty="0">
                <a:latin typeface="Times New Roman"/>
                <a:cs typeface="Times New Roman"/>
              </a:rPr>
              <a:t>D.PAVAN BABU           208T1A05D9</a:t>
            </a:r>
          </a:p>
          <a:p>
            <a:pPr algn="l"/>
            <a:endParaRPr lang="en-GB" dirty="0">
              <a:ea typeface="Calibri"/>
              <a:cs typeface="Calibri"/>
            </a:endParaRPr>
          </a:p>
        </p:txBody>
      </p:sp>
      <p:sp>
        <p:nvSpPr>
          <p:cNvPr id="4" name="TextBox 3">
            <a:extLst>
              <a:ext uri="{FF2B5EF4-FFF2-40B4-BE49-F238E27FC236}">
                <a16:creationId xmlns:a16="http://schemas.microsoft.com/office/drawing/2014/main" id="{4A22C2B1-ABC8-B5A9-AF96-33B5A2D320B1}"/>
              </a:ext>
            </a:extLst>
          </p:cNvPr>
          <p:cNvSpPr txBox="1"/>
          <p:nvPr/>
        </p:nvSpPr>
        <p:spPr>
          <a:xfrm>
            <a:off x="589936" y="3060289"/>
            <a:ext cx="40742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GB" sz="2400" b="1" dirty="0">
                <a:latin typeface="Times New Roman"/>
                <a:ea typeface="Segoe UI"/>
                <a:cs typeface="Segoe UI"/>
              </a:rPr>
              <a:t>Guide</a:t>
            </a:r>
            <a:r>
              <a:rPr lang="en-US" sz="2400" dirty="0">
                <a:latin typeface="Times New Roman"/>
                <a:ea typeface="Segoe UI"/>
                <a:cs typeface="Segoe UI"/>
              </a:rPr>
              <a:t>​</a:t>
            </a:r>
          </a:p>
          <a:p>
            <a:pPr rtl="0"/>
            <a:r>
              <a:rPr lang="en-GB" sz="2400" dirty="0">
                <a:latin typeface="Times New Roman"/>
                <a:ea typeface="Segoe UI"/>
                <a:cs typeface="Segoe UI"/>
              </a:rPr>
              <a:t>Dr . ARUNA SAFALI  PROFESSOR</a:t>
            </a:r>
            <a:endParaRPr lang="en-GB" sz="2400" dirty="0"/>
          </a:p>
        </p:txBody>
      </p:sp>
      <p:sp>
        <p:nvSpPr>
          <p:cNvPr id="5" name="TextBox 4">
            <a:extLst>
              <a:ext uri="{FF2B5EF4-FFF2-40B4-BE49-F238E27FC236}">
                <a16:creationId xmlns:a16="http://schemas.microsoft.com/office/drawing/2014/main" id="{5A789D37-FA84-4871-AA5B-EA09E3269888}"/>
              </a:ext>
            </a:extLst>
          </p:cNvPr>
          <p:cNvSpPr txBox="1"/>
          <p:nvPr/>
        </p:nvSpPr>
        <p:spPr>
          <a:xfrm>
            <a:off x="4670323" y="313404"/>
            <a:ext cx="29742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Times New Roman"/>
                <a:ea typeface="Calibri"/>
                <a:cs typeface="Calibri"/>
              </a:rPr>
              <a:t>BATCH NO – C2</a:t>
            </a:r>
            <a:endParaRPr lang="en-GB" sz="2800" dirty="0">
              <a:latin typeface="Times New Roman"/>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F912D-ED11-44E0-8F5E-A7ECA370AD5C}"/>
              </a:ext>
            </a:extLst>
          </p:cNvPr>
          <p:cNvSpPr txBox="1"/>
          <p:nvPr/>
        </p:nvSpPr>
        <p:spPr>
          <a:xfrm>
            <a:off x="481780" y="215913"/>
            <a:ext cx="11346425"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Sequence Diagram: </a:t>
            </a:r>
            <a:r>
              <a:rPr lang="en-US" sz="2400" dirty="0">
                <a:latin typeface="Times New Roman" panose="02020603050405020304" pitchFamily="18" charset="0"/>
                <a:cs typeface="Times New Roman" panose="02020603050405020304" pitchFamily="18" charset="0"/>
              </a:rPr>
              <a:t>It shows the interactions between the objects in terms of messages exchanged over time. It delineates in what order and how the object functions are in a system. </a:t>
            </a:r>
            <a:endParaRPr lang="en-IN" sz="2400" dirty="0">
              <a:latin typeface="Times New Roman" panose="02020603050405020304" pitchFamily="18" charset="0"/>
              <a:cs typeface="Times New Roman" panose="02020603050405020304" pitchFamily="18" charset="0"/>
            </a:endParaRPr>
          </a:p>
        </p:txBody>
      </p:sp>
      <p:pic>
        <p:nvPicPr>
          <p:cNvPr id="4" name="Picture 3" descr="image.png"/>
          <p:cNvPicPr>
            <a:picLocks noChangeAspect="1"/>
          </p:cNvPicPr>
          <p:nvPr/>
        </p:nvPicPr>
        <p:blipFill>
          <a:blip r:embed="rId2"/>
          <a:stretch>
            <a:fillRect/>
          </a:stretch>
        </p:blipFill>
        <p:spPr>
          <a:xfrm>
            <a:off x="1649877" y="1079548"/>
            <a:ext cx="9463600" cy="4955492"/>
          </a:xfrm>
          <a:prstGeom prst="rect">
            <a:avLst/>
          </a:prstGeom>
        </p:spPr>
      </p:pic>
    </p:spTree>
    <p:extLst>
      <p:ext uri="{BB962C8B-B14F-4D97-AF65-F5344CB8AC3E}">
        <p14:creationId xmlns:p14="http://schemas.microsoft.com/office/powerpoint/2010/main" val="171672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1).png"/>
          <p:cNvPicPr>
            <a:picLocks noChangeAspect="1"/>
          </p:cNvPicPr>
          <p:nvPr/>
        </p:nvPicPr>
        <p:blipFill>
          <a:blip r:embed="rId2"/>
          <a:stretch>
            <a:fillRect/>
          </a:stretch>
        </p:blipFill>
        <p:spPr>
          <a:xfrm>
            <a:off x="1167618" y="956603"/>
            <a:ext cx="9819250" cy="3801320"/>
          </a:xfrm>
          <a:prstGeom prst="rect">
            <a:avLst/>
          </a:prstGeom>
        </p:spPr>
      </p:pic>
    </p:spTree>
    <p:extLst>
      <p:ext uri="{BB962C8B-B14F-4D97-AF65-F5344CB8AC3E}">
        <p14:creationId xmlns:p14="http://schemas.microsoft.com/office/powerpoint/2010/main" val="314483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65761"/>
            <a:ext cx="11788726" cy="1938992"/>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Communication Diagram</a:t>
            </a:r>
            <a:r>
              <a:rPr lang="en-US" sz="2400" dirty="0">
                <a:latin typeface="Times New Roman" pitchFamily="18" charset="0"/>
                <a:cs typeface="Times New Roman" pitchFamily="18" charset="0"/>
              </a:rPr>
              <a:t>: A Communication diagram models the interactions between objects or parts in terms of sequenced messages. Communication diagrams represent a combination of information taken from Class, Sequence, and Use case Diagram describing both the static structure and dynamic behavior of a system. </a:t>
            </a:r>
          </a:p>
          <a:p>
            <a:endParaRPr lang="en-US" sz="2400" dirty="0"/>
          </a:p>
        </p:txBody>
      </p:sp>
      <p:pic>
        <p:nvPicPr>
          <p:cNvPr id="1027" name="Picture 3"/>
          <p:cNvPicPr>
            <a:picLocks noChangeAspect="1" noChangeArrowheads="1"/>
          </p:cNvPicPr>
          <p:nvPr/>
        </p:nvPicPr>
        <p:blipFill>
          <a:blip r:embed="rId3" cstate="print"/>
          <a:srcRect/>
          <a:stretch>
            <a:fillRect/>
          </a:stretch>
        </p:blipFill>
        <p:spPr bwMode="auto">
          <a:xfrm>
            <a:off x="1308295" y="2109592"/>
            <a:ext cx="9228407" cy="3784771"/>
          </a:xfrm>
          <a:prstGeom prst="rect">
            <a:avLst/>
          </a:prstGeom>
          <a:noFill/>
          <a:ln w="9525">
            <a:noFill/>
            <a:miter lim="800000"/>
            <a:headEnd/>
            <a:tailEnd/>
          </a:ln>
          <a:effectLst/>
        </p:spPr>
      </p:pic>
    </p:spTree>
    <p:extLst>
      <p:ext uri="{BB962C8B-B14F-4D97-AF65-F5344CB8AC3E}">
        <p14:creationId xmlns:p14="http://schemas.microsoft.com/office/powerpoint/2010/main" val="356075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0DD400C-B3BB-451F-A484-4994362C8CF8}"/>
              </a:ext>
            </a:extLst>
          </p:cNvPr>
          <p:cNvSpPr txBox="1"/>
          <p:nvPr/>
        </p:nvSpPr>
        <p:spPr>
          <a:xfrm>
            <a:off x="88490" y="627624"/>
            <a:ext cx="3195484" cy="452431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Activity Diagram: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models the flow of control from one activity to the other. With the help of an activity diagram, we can model sequential and concurrent activities. It visually depicts the workflow as well as what causes an event to occur. </a:t>
            </a:r>
          </a:p>
        </p:txBody>
      </p:sp>
      <p:pic>
        <p:nvPicPr>
          <p:cNvPr id="3" name="Picture 2">
            <a:extLst>
              <a:ext uri="{FF2B5EF4-FFF2-40B4-BE49-F238E27FC236}">
                <a16:creationId xmlns:a16="http://schemas.microsoft.com/office/drawing/2014/main" id="{446F9714-0880-445A-8D7B-962958B9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962" y="157316"/>
            <a:ext cx="8701548" cy="5909187"/>
          </a:xfrm>
          <a:prstGeom prst="rect">
            <a:avLst/>
          </a:prstGeom>
        </p:spPr>
      </p:pic>
    </p:spTree>
    <p:extLst>
      <p:ext uri="{BB962C8B-B14F-4D97-AF65-F5344CB8AC3E}">
        <p14:creationId xmlns:p14="http://schemas.microsoft.com/office/powerpoint/2010/main" val="354834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E73AB-52A9-4D92-8671-FD124319872E}"/>
              </a:ext>
            </a:extLst>
          </p:cNvPr>
          <p:cNvSpPr txBox="1"/>
          <p:nvPr/>
        </p:nvSpPr>
        <p:spPr>
          <a:xfrm>
            <a:off x="134128" y="1075996"/>
            <a:ext cx="4454013" cy="2677656"/>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Component Diagram: </a:t>
            </a:r>
          </a:p>
          <a:p>
            <a:pPr algn="just"/>
            <a:r>
              <a:rPr lang="en-US" sz="2400" dirty="0">
                <a:latin typeface="Times New Roman" panose="02020603050405020304" pitchFamily="18" charset="0"/>
                <a:cs typeface="Times New Roman" panose="02020603050405020304" pitchFamily="18" charset="0"/>
              </a:rPr>
              <a:t>A component diagram is used to visualize and document the structural aspects of a system. It focuses on the high-level organization of the system's components and their interactions.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70E233-21E4-4FA4-A962-6F124CC174EC}"/>
              </a:ext>
            </a:extLst>
          </p:cNvPr>
          <p:cNvPicPr>
            <a:picLocks noChangeAspect="1"/>
          </p:cNvPicPr>
          <p:nvPr/>
        </p:nvPicPr>
        <p:blipFill>
          <a:blip r:embed="rId2" cstate="print"/>
          <a:stretch>
            <a:fillRect/>
          </a:stretch>
        </p:blipFill>
        <p:spPr>
          <a:xfrm>
            <a:off x="4588141" y="1075996"/>
            <a:ext cx="7446543" cy="4706007"/>
          </a:xfrm>
          <a:prstGeom prst="rect">
            <a:avLst/>
          </a:prstGeom>
        </p:spPr>
      </p:pic>
    </p:spTree>
    <p:extLst>
      <p:ext uri="{BB962C8B-B14F-4D97-AF65-F5344CB8AC3E}">
        <p14:creationId xmlns:p14="http://schemas.microsoft.com/office/powerpoint/2010/main" val="81833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0"/>
            <a:ext cx="11465169" cy="1569660"/>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Deployment Diagram: </a:t>
            </a:r>
            <a:r>
              <a:rPr lang="en-US" sz="2400" dirty="0">
                <a:latin typeface="Times New Roman" pitchFamily="18" charset="0"/>
                <a:cs typeface="Times New Roman" pitchFamily="18" charset="0"/>
              </a:rPr>
              <a:t>Deployment diagram is a diagram that shows the configuration of run time processing nodes and the components that live on them. Deployment diagrams is a kind of structure diagram used in modeling the physical aspects of an object-oriented system.</a:t>
            </a:r>
            <a:endParaRPr lang="en-US" sz="24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95422" y="1579564"/>
            <a:ext cx="11633981" cy="4216325"/>
          </a:xfrm>
          <a:prstGeom prst="rect">
            <a:avLst/>
          </a:prstGeom>
          <a:noFill/>
          <a:ln w="9525">
            <a:noFill/>
            <a:miter lim="800000"/>
            <a:headEnd/>
            <a:tailEnd/>
          </a:ln>
          <a:effectLst/>
        </p:spPr>
      </p:pic>
    </p:spTree>
    <p:extLst>
      <p:ext uri="{BB962C8B-B14F-4D97-AF65-F5344CB8AC3E}">
        <p14:creationId xmlns:p14="http://schemas.microsoft.com/office/powerpoint/2010/main" val="123393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92290E-EF1C-44CF-A78F-AF786A1F4DD5}"/>
              </a:ext>
            </a:extLst>
          </p:cNvPr>
          <p:cNvPicPr>
            <a:picLocks noChangeAspect="1"/>
          </p:cNvPicPr>
          <p:nvPr/>
        </p:nvPicPr>
        <p:blipFill>
          <a:blip r:embed="rId2" cstate="print"/>
          <a:stretch>
            <a:fillRect/>
          </a:stretch>
        </p:blipFill>
        <p:spPr>
          <a:xfrm>
            <a:off x="3747858" y="117987"/>
            <a:ext cx="8444142" cy="5997678"/>
          </a:xfrm>
          <a:prstGeom prst="rect">
            <a:avLst/>
          </a:prstGeom>
        </p:spPr>
      </p:pic>
      <p:sp>
        <p:nvSpPr>
          <p:cNvPr id="7" name="TextBox 6">
            <a:extLst>
              <a:ext uri="{FF2B5EF4-FFF2-40B4-BE49-F238E27FC236}">
                <a16:creationId xmlns:a16="http://schemas.microsoft.com/office/drawing/2014/main" id="{EDB5886E-C33F-4F97-A085-CD32FED63E6F}"/>
              </a:ext>
            </a:extLst>
          </p:cNvPr>
          <p:cNvSpPr txBox="1"/>
          <p:nvPr/>
        </p:nvSpPr>
        <p:spPr>
          <a:xfrm>
            <a:off x="157316" y="587843"/>
            <a:ext cx="3590542"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State Machine Diagram:</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state machine diagram in UML (Unified Modeling Language) is a behavioral diagram that represents the dynamic behavior of a system or a part of a system over time. It is particularly useful for modeling the behavior of objects or components that can exist in a finite number of states and transition between these states based on events.</a:t>
            </a:r>
            <a:endParaRPr kumimoji="0" lang="en-IN"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55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93896"/>
            <a:ext cx="5936566" cy="5458264"/>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Data Flow Diagram: </a:t>
            </a:r>
            <a:r>
              <a:rPr lang="en-US" sz="2400" dirty="0">
                <a:latin typeface="Times New Roman" pitchFamily="18" charset="0"/>
                <a:cs typeface="Times New Roman" pitchFamily="18" charset="0"/>
              </a:rPr>
              <a:t>Data flow diagrams are also categorized by level. Starting with the most basic, level 0, DFDs get increasingly complex as the level increases. As you build your own data flow diagram, you will need to decide which level your diagram will be. </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Level 0 </a:t>
            </a:r>
            <a:r>
              <a:rPr lang="en-US" sz="2400" dirty="0">
                <a:latin typeface="Times New Roman" pitchFamily="18" charset="0"/>
                <a:cs typeface="Times New Roman" pitchFamily="18" charset="0"/>
              </a:rPr>
              <a:t>DFDs, also known as context diagrams, are the most basic data flow diagrams . They provide a broad view that is easily digestible but offers little detail. Level 0 data flow diagrams show a single process node and its connections to external entities.</a:t>
            </a:r>
          </a:p>
          <a:p>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934075" y="745588"/>
            <a:ext cx="5756177" cy="40655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490" y="0"/>
            <a:ext cx="11352627" cy="1569660"/>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Level 1 DFDs are still a general overview, but they go into more detail than a context diagram. In level 1 DFD, the single process node from the context diagram is broken down into sub-processes. As these processes are added, the diagram will need additional data flows and data stores to link them together.</a:t>
            </a:r>
          </a:p>
        </p:txBody>
      </p:sp>
      <p:pic>
        <p:nvPicPr>
          <p:cNvPr id="2050" name="Picture 2"/>
          <p:cNvPicPr>
            <a:picLocks noChangeAspect="1" noChangeArrowheads="1"/>
          </p:cNvPicPr>
          <p:nvPr/>
        </p:nvPicPr>
        <p:blipFill>
          <a:blip r:embed="rId2"/>
          <a:srcRect/>
          <a:stretch>
            <a:fillRect/>
          </a:stretch>
        </p:blipFill>
        <p:spPr bwMode="auto">
          <a:xfrm>
            <a:off x="717452" y="1498088"/>
            <a:ext cx="10733650" cy="45434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31" y="436098"/>
            <a:ext cx="11155680" cy="830997"/>
          </a:xfrm>
          <a:prstGeom prst="rect">
            <a:avLst/>
          </a:prstGeom>
          <a:noFill/>
        </p:spPr>
        <p:txBody>
          <a:bodyPr wrap="square" rtlCol="0">
            <a:spAutoFit/>
          </a:bodyPr>
          <a:lstStyle/>
          <a:p>
            <a:r>
              <a:rPr lang="en-US" sz="2400" b="1" dirty="0">
                <a:latin typeface="Times New Roman" pitchFamily="18" charset="0"/>
                <a:cs typeface="Times New Roman" pitchFamily="18" charset="0"/>
              </a:rPr>
              <a:t>ER Diagram: </a:t>
            </a:r>
            <a:r>
              <a:rPr lang="en-US" sz="2400" dirty="0">
                <a:latin typeface="Times New Roman" pitchFamily="18" charset="0"/>
                <a:cs typeface="Times New Roman" pitchFamily="18" charset="0"/>
              </a:rPr>
              <a:t>An Entity Relationship (ER) Diagram is a type of flowchart that illustrates how “entities” such as people, objects or concepts relate to each other within a system.</a:t>
            </a:r>
            <a:endParaRPr lang="en-US" sz="2400" b="1" dirty="0">
              <a:latin typeface="Times New Roman" pitchFamily="18" charset="0"/>
              <a:cs typeface="Times New Roman" pitchFamily="18" charset="0"/>
            </a:endParaRPr>
          </a:p>
        </p:txBody>
      </p:sp>
      <p:pic>
        <p:nvPicPr>
          <p:cNvPr id="3074" name="Picture 2" descr="C:\Users\IT\Desktop\project c2\Database_design.png"/>
          <p:cNvPicPr>
            <a:picLocks noChangeAspect="1" noChangeArrowheads="1"/>
          </p:cNvPicPr>
          <p:nvPr/>
        </p:nvPicPr>
        <p:blipFill>
          <a:blip r:embed="rId2" cstate="print"/>
          <a:srcRect/>
          <a:stretch>
            <a:fillRect/>
          </a:stretch>
        </p:blipFill>
        <p:spPr bwMode="auto">
          <a:xfrm>
            <a:off x="239151" y="1336431"/>
            <a:ext cx="11394831" cy="46986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0F6F3-E03F-996F-61A6-9734DBFEEA4C}"/>
              </a:ext>
            </a:extLst>
          </p:cNvPr>
          <p:cNvSpPr txBox="1"/>
          <p:nvPr/>
        </p:nvSpPr>
        <p:spPr>
          <a:xfrm>
            <a:off x="2317538" y="337680"/>
            <a:ext cx="68026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800" b="1" dirty="0">
                <a:latin typeface="Times New Roman"/>
                <a:cs typeface="Times New Roman"/>
              </a:rPr>
              <a:t>ABSTRACT</a:t>
            </a:r>
            <a:endParaRPr lang="en-US" dirty="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BEF7764-B5FA-C991-9628-A2DDD315AB89}"/>
              </a:ext>
            </a:extLst>
          </p:cNvPr>
          <p:cNvSpPr txBox="1"/>
          <p:nvPr/>
        </p:nvSpPr>
        <p:spPr>
          <a:xfrm>
            <a:off x="922436" y="1312682"/>
            <a:ext cx="1005717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new online cheque curation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abstract system has become essential feature in modern banking system, allowing users to conveniently validate paper cheque remotely through digital platforms, eliminating the need for physical visits to bank. Traditional methods of cheque processing involve manual handling, which can be time - consuming and error-prone. The proposed system leverages deep learning models such as Residual Network (ResNet) and Optical Character Recognition (OCR), and to achieve accurate and efficient recognition of handwritten and printed text on cheques. By training on a diverse dataset of cheque images, the models are capable of identifying critical information like the payer’s name, amount, and date. Users can capture cheque images using their smart phones or other devices, and the deep learning models process the images to extract relevant information. The system performs authenticity verification through watermark analysis, micro printing detection, and signature verification. Once the cheque is validated, the extracted information will be displayed to user’s screen. The online cheque curation and abstract system is to revolutionize the efficiency and accuracy of cheques recognition and processing. And customer can speedily </a:t>
            </a:r>
            <a:r>
              <a:rPr lang="en-US" sz="2000" dirty="0">
                <a:latin typeface="Times New Roman" panose="02020603050405020304" pitchFamily="18" charset="0"/>
                <a:ea typeface="Calibri" panose="020F0502020204030204" pitchFamily="34" charset="0"/>
                <a:cs typeface="Times New Roman" panose="02020603050405020304" pitchFamily="18" charset="0"/>
              </a:rPr>
              <a:t>validate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cheques easily, don’t have visit a physical bank, and cost savings.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2400" dirty="0">
              <a:ea typeface="Calibri"/>
              <a:cs typeface="Calibri"/>
            </a:endParaRPr>
          </a:p>
        </p:txBody>
      </p:sp>
    </p:spTree>
    <p:extLst>
      <p:ext uri="{BB962C8B-B14F-4D97-AF65-F5344CB8AC3E}">
        <p14:creationId xmlns:p14="http://schemas.microsoft.com/office/powerpoint/2010/main" val="84246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0FDB1-F58B-CF4C-BA23-B9066AE97664}"/>
              </a:ext>
            </a:extLst>
          </p:cNvPr>
          <p:cNvSpPr txBox="1"/>
          <p:nvPr/>
        </p:nvSpPr>
        <p:spPr>
          <a:xfrm>
            <a:off x="2354868" y="645241"/>
            <a:ext cx="74663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a:latin typeface="Times New Roman"/>
              </a:rPr>
              <a:t>Requirements</a:t>
            </a:r>
            <a:endParaRPr lang="en-GB">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A0C6F71-EE5C-30DA-0EE7-5B576B72C049}"/>
              </a:ext>
            </a:extLst>
          </p:cNvPr>
          <p:cNvSpPr txBox="1"/>
          <p:nvPr/>
        </p:nvSpPr>
        <p:spPr>
          <a:xfrm>
            <a:off x="567898" y="2057146"/>
            <a:ext cx="511552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GB" sz="2400" dirty="0">
                <a:latin typeface="Times New Roman"/>
                <a:ea typeface="Arial"/>
                <a:cs typeface="Arial"/>
              </a:rPr>
              <a:t>SOFTWARE  REQUIREMENTS:</a:t>
            </a:r>
            <a:r>
              <a:rPr lang="en-US" sz="2400" dirty="0">
                <a:latin typeface="Times New Roman"/>
                <a:ea typeface="Arial"/>
                <a:cs typeface="Arial"/>
              </a:rPr>
              <a:t>​</a:t>
            </a:r>
          </a:p>
          <a:p>
            <a:pPr rtl="0"/>
            <a:r>
              <a:rPr lang="en-GB" sz="2400" dirty="0">
                <a:latin typeface="Times New Roman"/>
                <a:ea typeface="Arial"/>
                <a:cs typeface="Arial"/>
              </a:rPr>
              <a:t>​</a:t>
            </a:r>
          </a:p>
          <a:p>
            <a:pPr lvl="0" algn="just" rtl="0">
              <a:buChar char="•"/>
            </a:pPr>
            <a:r>
              <a:rPr lang="en-GB" sz="2400" dirty="0">
                <a:latin typeface="Times New Roman"/>
                <a:ea typeface="Arial"/>
                <a:cs typeface="Arial"/>
              </a:rPr>
              <a:t>Python Programming Language</a:t>
            </a:r>
          </a:p>
          <a:p>
            <a:pPr lvl="0" algn="just" rtl="0">
              <a:buChar char="•"/>
            </a:pPr>
            <a:r>
              <a:rPr lang="en-GB" sz="2400" dirty="0">
                <a:latin typeface="Times New Roman"/>
                <a:ea typeface="Arial"/>
                <a:cs typeface="Arial"/>
              </a:rPr>
              <a:t>Visual Studio Code (IDE)</a:t>
            </a:r>
            <a:endParaRPr lang="en-US" sz="2400" dirty="0">
              <a:latin typeface="Times New Roman"/>
              <a:ea typeface="Arial"/>
              <a:cs typeface="Arial"/>
            </a:endParaRPr>
          </a:p>
          <a:p>
            <a:pPr lvl="0" algn="just" rtl="0">
              <a:buChar char="•"/>
            </a:pPr>
            <a:r>
              <a:rPr lang="en-GB" sz="2400" dirty="0">
                <a:latin typeface="Times New Roman"/>
                <a:ea typeface="Arial"/>
                <a:cs typeface="Arial"/>
              </a:rPr>
              <a:t>TensorFlow</a:t>
            </a:r>
            <a:r>
              <a:rPr lang="en-US" sz="2400" dirty="0">
                <a:latin typeface="Times New Roman"/>
                <a:ea typeface="Arial"/>
                <a:cs typeface="Arial"/>
              </a:rPr>
              <a:t>​</a:t>
            </a:r>
          </a:p>
          <a:p>
            <a:pPr lvl="0" algn="just" rtl="0">
              <a:buChar char="•"/>
            </a:pPr>
            <a:r>
              <a:rPr lang="en-GB" sz="2400" dirty="0">
                <a:latin typeface="Times New Roman"/>
                <a:ea typeface="Arial"/>
                <a:cs typeface="Arial"/>
              </a:rPr>
              <a:t>Open CV</a:t>
            </a:r>
            <a:endParaRPr lang="en-US" sz="2400" dirty="0">
              <a:latin typeface="Times New Roman"/>
              <a:ea typeface="Arial"/>
              <a:cs typeface="Arial"/>
            </a:endParaRPr>
          </a:p>
          <a:p>
            <a:pPr lvl="0" algn="just" rtl="0">
              <a:buChar char="•"/>
            </a:pPr>
            <a:r>
              <a:rPr lang="en-GB" sz="2400" dirty="0">
                <a:latin typeface="Times New Roman"/>
                <a:ea typeface="Arial"/>
                <a:cs typeface="Arial"/>
              </a:rPr>
              <a:t>Git</a:t>
            </a:r>
            <a:r>
              <a:rPr lang="en-US" sz="2400" dirty="0">
                <a:latin typeface="Times New Roman"/>
                <a:ea typeface="Arial"/>
                <a:cs typeface="Arial"/>
              </a:rPr>
              <a:t>​</a:t>
            </a:r>
          </a:p>
          <a:p>
            <a:pPr lvl="0" algn="just" rtl="0">
              <a:buChar char="•"/>
            </a:pPr>
            <a:r>
              <a:rPr lang="en-GB" sz="2400" dirty="0">
                <a:latin typeface="Times New Roman"/>
                <a:cs typeface="Arial"/>
              </a:rPr>
              <a:t>Cloud Services</a:t>
            </a:r>
          </a:p>
          <a:p>
            <a:pPr lvl="0" algn="just" rtl="0">
              <a:buChar char="•"/>
            </a:pPr>
            <a:r>
              <a:rPr lang="en-GB" sz="2400" dirty="0">
                <a:latin typeface="Times New Roman"/>
                <a:cs typeface="Arial"/>
              </a:rPr>
              <a:t>Windows 10</a:t>
            </a:r>
            <a:endParaRPr lang="en-GB" dirty="0"/>
          </a:p>
        </p:txBody>
      </p:sp>
      <p:sp>
        <p:nvSpPr>
          <p:cNvPr id="7" name="Rectangle 6"/>
          <p:cNvSpPr/>
          <p:nvPr/>
        </p:nvSpPr>
        <p:spPr>
          <a:xfrm>
            <a:off x="6081933" y="2072170"/>
            <a:ext cx="5242560" cy="3290131"/>
          </a:xfrm>
          <a:prstGeom prst="rect">
            <a:avLst/>
          </a:prstGeom>
        </p:spPr>
        <p:txBody>
          <a:bodyPr wrap="square">
            <a:spAutoFit/>
          </a:bodyPr>
          <a:lstStyle/>
          <a:p>
            <a:pPr>
              <a:lnSpc>
                <a:spcPct val="90000"/>
              </a:lnSpc>
              <a:spcBef>
                <a:spcPts val="710"/>
              </a:spcBef>
              <a:spcAft>
                <a:spcPts val="0"/>
              </a:spcAft>
            </a:pPr>
            <a:r>
              <a:rPr lang="en-GB" sz="2400" dirty="0">
                <a:latin typeface="Times New Roman"/>
                <a:cs typeface="Times New Roman"/>
              </a:rPr>
              <a:t>HARDWARE  </a:t>
            </a:r>
            <a:r>
              <a:rPr lang="en-GB" sz="2400" dirty="0">
                <a:latin typeface="Times New Roman"/>
                <a:ea typeface="Arial"/>
                <a:cs typeface="Arial"/>
              </a:rPr>
              <a:t>REQUIREMENTS</a:t>
            </a:r>
            <a:r>
              <a:rPr lang="en-GB" sz="2400" dirty="0">
                <a:latin typeface="Times New Roman"/>
                <a:cs typeface="Times New Roman"/>
              </a:rPr>
              <a:t>:</a:t>
            </a:r>
            <a:endParaRPr lang="en-US" sz="2400" dirty="0">
              <a:latin typeface="Times New Roman"/>
              <a:cs typeface="Times New Roman"/>
            </a:endParaRPr>
          </a:p>
          <a:p>
            <a:pPr>
              <a:lnSpc>
                <a:spcPct val="90000"/>
              </a:lnSpc>
              <a:spcBef>
                <a:spcPts val="710"/>
              </a:spcBef>
              <a:spcAft>
                <a:spcPts val="0"/>
              </a:spcAft>
            </a:pPr>
            <a:endParaRPr lang="en-GB" sz="2400" dirty="0">
              <a:latin typeface="Times New Roman"/>
              <a:cs typeface="Times New Roman"/>
            </a:endParaRPr>
          </a:p>
          <a:p>
            <a:pPr marL="342900" indent="-342900" algn="just">
              <a:lnSpc>
                <a:spcPct val="90000"/>
              </a:lnSpc>
              <a:spcBef>
                <a:spcPts val="710"/>
              </a:spcBef>
              <a:spcAft>
                <a:spcPts val="0"/>
              </a:spcAft>
              <a:buFont typeface="Arial" panose="020B0604020202020204" pitchFamily="34" charset="0"/>
              <a:buChar char="•"/>
            </a:pPr>
            <a:r>
              <a:rPr lang="en-US" sz="2400" dirty="0">
                <a:latin typeface="Times New Roman"/>
                <a:cs typeface="Times New Roman"/>
              </a:rPr>
              <a:t>Desktop/Laptop</a:t>
            </a:r>
          </a:p>
          <a:p>
            <a:pPr marL="342900" indent="-342900" algn="just">
              <a:lnSpc>
                <a:spcPct val="90000"/>
              </a:lnSpc>
              <a:spcBef>
                <a:spcPts val="710"/>
              </a:spcBef>
              <a:spcAft>
                <a:spcPts val="0"/>
              </a:spcAft>
              <a:buFont typeface="Arial" panose="020B0604020202020204" pitchFamily="34" charset="0"/>
              <a:buChar char="•"/>
            </a:pPr>
            <a:r>
              <a:rPr lang="en-GB" sz="2400" dirty="0">
                <a:latin typeface="Times New Roman"/>
                <a:cs typeface="Times New Roman"/>
              </a:rPr>
              <a:t>Processor- i5</a:t>
            </a:r>
            <a:endParaRPr lang="en-US" sz="2400" dirty="0">
              <a:latin typeface="Times New Roman"/>
              <a:cs typeface="Times New Roman"/>
            </a:endParaRPr>
          </a:p>
          <a:p>
            <a:pPr marL="342900" indent="-342900" algn="just">
              <a:lnSpc>
                <a:spcPct val="90000"/>
              </a:lnSpc>
              <a:spcBef>
                <a:spcPts val="710"/>
              </a:spcBef>
              <a:spcAft>
                <a:spcPts val="0"/>
              </a:spcAft>
              <a:buFont typeface="Arial" panose="020B0604020202020204" pitchFamily="34" charset="0"/>
              <a:buChar char="•"/>
            </a:pPr>
            <a:r>
              <a:rPr lang="en-GB" sz="2400" dirty="0">
                <a:latin typeface="Times New Roman"/>
                <a:cs typeface="Times New Roman"/>
              </a:rPr>
              <a:t>Ram – 8GB</a:t>
            </a:r>
            <a:endParaRPr lang="en-US" sz="2400" dirty="0">
              <a:latin typeface="Times New Roman"/>
              <a:cs typeface="Times New Roman"/>
            </a:endParaRPr>
          </a:p>
          <a:p>
            <a:pPr marL="342900" indent="-342900" algn="just">
              <a:lnSpc>
                <a:spcPct val="90000"/>
              </a:lnSpc>
              <a:spcBef>
                <a:spcPts val="710"/>
              </a:spcBef>
              <a:spcAft>
                <a:spcPts val="0"/>
              </a:spcAft>
              <a:buFont typeface="Arial" panose="020B0604020202020204" pitchFamily="34" charset="0"/>
              <a:buChar char="•"/>
            </a:pPr>
            <a:r>
              <a:rPr lang="en-GB" sz="2400" dirty="0">
                <a:latin typeface="Times New Roman"/>
                <a:cs typeface="Times New Roman"/>
              </a:rPr>
              <a:t>NVIDIA GeForce RTX GPU with CUDA</a:t>
            </a:r>
          </a:p>
          <a:p>
            <a:pPr marL="342900" indent="-342900" algn="just">
              <a:lnSpc>
                <a:spcPct val="90000"/>
              </a:lnSpc>
              <a:spcBef>
                <a:spcPts val="710"/>
              </a:spcBef>
              <a:spcAft>
                <a:spcPts val="0"/>
              </a:spcAft>
              <a:buFont typeface="Arial" panose="020B0604020202020204" pitchFamily="34" charset="0"/>
              <a:buChar char="•"/>
            </a:pPr>
            <a:r>
              <a:rPr lang="en-GB" sz="2400" dirty="0">
                <a:latin typeface="Times New Roman"/>
                <a:cs typeface="Times New Roman"/>
              </a:rPr>
              <a:t>Memory – 1TB</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618E6-E8EB-777F-48E2-1CE6FE5322CA}"/>
              </a:ext>
            </a:extLst>
          </p:cNvPr>
          <p:cNvSpPr txBox="1"/>
          <p:nvPr/>
        </p:nvSpPr>
        <p:spPr>
          <a:xfrm>
            <a:off x="2486883" y="535053"/>
            <a:ext cx="722670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latin typeface="Times New Roman"/>
                <a:ea typeface="Calibri"/>
                <a:cs typeface="Calibri"/>
              </a:rPr>
              <a:t>ALGORITHMS USED</a:t>
            </a:r>
            <a:endParaRPr lang="en-GB" sz="4400" b="1" dirty="0">
              <a:latin typeface="Times New Roman"/>
              <a:cs typeface="Times New Roman"/>
            </a:endParaRPr>
          </a:p>
        </p:txBody>
      </p:sp>
      <p:sp>
        <p:nvSpPr>
          <p:cNvPr id="3" name="TextBox 2">
            <a:extLst>
              <a:ext uri="{FF2B5EF4-FFF2-40B4-BE49-F238E27FC236}">
                <a16:creationId xmlns:a16="http://schemas.microsoft.com/office/drawing/2014/main" id="{BFB286B7-B1E3-7910-2EC6-F86C787F677B}"/>
              </a:ext>
            </a:extLst>
          </p:cNvPr>
          <p:cNvSpPr txBox="1"/>
          <p:nvPr/>
        </p:nvSpPr>
        <p:spPr>
          <a:xfrm>
            <a:off x="789336" y="1720434"/>
            <a:ext cx="1060434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ffectLst/>
                <a:latin typeface="Times New Roman" panose="02020603050405020304" pitchFamily="18" charset="0"/>
                <a:ea typeface="Times New Roman" panose="02020603050405020304" pitchFamily="18" charset="0"/>
              </a:rPr>
              <a:t>Optical Character Recognition (OCR): </a:t>
            </a:r>
            <a:r>
              <a:rPr lang="en-US" sz="2400" dirty="0">
                <a:latin typeface="Times New Roman" panose="02020603050405020304" pitchFamily="18" charset="0"/>
                <a:ea typeface="Times New Roman" panose="02020603050405020304" pitchFamily="18" charset="0"/>
              </a:rPr>
              <a:t>OCR used for the recognition of handwritten and printed text on cheques.</a:t>
            </a:r>
          </a:p>
          <a:p>
            <a:pPr algn="just"/>
            <a:r>
              <a:rPr lang="en-US" sz="2400" b="1" dirty="0">
                <a:effectLst/>
                <a:latin typeface="Times New Roman" panose="02020603050405020304" pitchFamily="18" charset="0"/>
                <a:ea typeface="Times New Roman" panose="02020603050405020304" pitchFamily="18" charset="0"/>
              </a:rPr>
              <a:t>Residual Network (ResNet): </a:t>
            </a:r>
            <a:r>
              <a:rPr lang="en-US" sz="2400" dirty="0">
                <a:effectLst/>
                <a:latin typeface="Times New Roman" panose="02020603050405020304" pitchFamily="18" charset="0"/>
                <a:ea typeface="Times New Roman" panose="02020603050405020304" pitchFamily="18" charset="0"/>
              </a:rPr>
              <a:t>ResNet is a </a:t>
            </a:r>
            <a:r>
              <a:rPr lang="en-US" sz="2400" dirty="0">
                <a:latin typeface="Times New Roman" panose="02020603050405020304" pitchFamily="18" charset="0"/>
                <a:ea typeface="Times New Roman" panose="02020603050405020304" pitchFamily="18" charset="0"/>
              </a:rPr>
              <a:t>Convolutional Neural Network architecture designed to support hundreds or thousands of convolutional layers. It </a:t>
            </a:r>
            <a:r>
              <a:rPr lang="en-US" sz="2400" dirty="0">
                <a:effectLst/>
                <a:latin typeface="Times New Roman" panose="02020603050405020304" pitchFamily="18" charset="0"/>
                <a:ea typeface="Times New Roman" panose="02020603050405020304" pitchFamily="18" charset="0"/>
              </a:rPr>
              <a:t>uses the Skip Connection to train the system that solves the vanishing gradient to increase accuracy.</a:t>
            </a:r>
          </a:p>
          <a:p>
            <a:pPr algn="just"/>
            <a:r>
              <a:rPr lang="en-US" sz="2400" b="1" dirty="0">
                <a:solidFill>
                  <a:srgbClr val="333333"/>
                </a:solidFill>
                <a:latin typeface="Times New Roman" panose="02020603050405020304" pitchFamily="18" charset="0"/>
                <a:cs typeface="Calibri"/>
              </a:rPr>
              <a:t>Structural Similarity Index Measuring: </a:t>
            </a:r>
            <a:r>
              <a:rPr lang="en-US" sz="2400" dirty="0">
                <a:solidFill>
                  <a:srgbClr val="333333"/>
                </a:solidFill>
                <a:latin typeface="Times New Roman" panose="02020603050405020304" pitchFamily="18" charset="0"/>
                <a:cs typeface="Calibri"/>
              </a:rPr>
              <a:t>It is the technique used for signature verification.</a:t>
            </a:r>
            <a:endParaRPr lang="en-GB" sz="2400" b="1" dirty="0">
              <a:solidFill>
                <a:srgbClr val="333333"/>
              </a:solidFill>
              <a:latin typeface="Times New Roman"/>
              <a:cs typeface="Calibri"/>
            </a:endParaRPr>
          </a:p>
        </p:txBody>
      </p:sp>
    </p:spTree>
    <p:extLst>
      <p:ext uri="{BB962C8B-B14F-4D97-AF65-F5344CB8AC3E}">
        <p14:creationId xmlns:p14="http://schemas.microsoft.com/office/powerpoint/2010/main" val="55502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AF9501-7DD9-4DAB-A087-62C45FD89B92}"/>
              </a:ext>
            </a:extLst>
          </p:cNvPr>
          <p:cNvSpPr txBox="1"/>
          <p:nvPr/>
        </p:nvSpPr>
        <p:spPr>
          <a:xfrm>
            <a:off x="0" y="-66973"/>
            <a:ext cx="12192000" cy="6494085"/>
          </a:xfrm>
          <a:prstGeom prst="rect">
            <a:avLst/>
          </a:prstGeom>
          <a:noFill/>
        </p:spPr>
        <p:txBody>
          <a:bodyPr wrap="square">
            <a:spAutoFit/>
          </a:bodyPr>
          <a:lstStyle/>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OCR Technique:- </a:t>
            </a:r>
            <a:r>
              <a:rPr lang="en-US" sz="2400" dirty="0">
                <a:latin typeface="Times New Roman" panose="02020603050405020304" pitchFamily="18" charset="0"/>
                <a:cs typeface="Times New Roman" panose="02020603050405020304" pitchFamily="18" charset="0"/>
              </a:rPr>
              <a:t>Optical character recognition (OCR) algorithms allow computers to analyze printed or handwritten documents automatically and prepare text data into editable formats for computers of efficiently process them. It is another way to extract and leverage business critical data.</a:t>
            </a:r>
          </a:p>
          <a:p>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solidFill>
                  <a:srgbClr val="202124"/>
                </a:solidFill>
                <a:effectLst/>
                <a:latin typeface="Times New Roman" panose="02020603050405020304" pitchFamily="18" charset="0"/>
                <a:cs typeface="Times New Roman" panose="02020603050405020304" pitchFamily="18" charset="0"/>
              </a:rPr>
              <a:t>Resizing </a:t>
            </a:r>
            <a:r>
              <a:rPr lang="en-US" sz="2400" b="0" i="0" dirty="0">
                <a:solidFill>
                  <a:srgbClr val="040C28"/>
                </a:solidFill>
                <a:effectLst/>
                <a:latin typeface="Times New Roman" panose="02020603050405020304" pitchFamily="18" charset="0"/>
                <a:cs typeface="Times New Roman" panose="02020603050405020304" pitchFamily="18" charset="0"/>
              </a:rPr>
              <a:t>allows you to make your image smaller or larger without cutting anything out</a:t>
            </a:r>
            <a:r>
              <a:rPr lang="en-US" sz="2400" b="0" i="0" dirty="0">
                <a:solidFill>
                  <a:srgbClr val="202124"/>
                </a:solidFill>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Image compression is a process applied to a graphics file to minimize its size in </a:t>
            </a:r>
            <a:r>
              <a:rPr lang="en-US" sz="2400" dirty="0">
                <a:latin typeface="Times New Roman" panose="02020603050405020304" pitchFamily="18" charset="0"/>
                <a:cs typeface="Times New Roman" panose="02020603050405020304" pitchFamily="18" charset="0"/>
              </a:rPr>
              <a:t>bytes</a:t>
            </a:r>
            <a:r>
              <a:rPr lang="en-US" sz="2400" b="0" i="0" dirty="0">
                <a:effectLst/>
                <a:latin typeface="Times New Roman" panose="02020603050405020304" pitchFamily="18" charset="0"/>
                <a:cs typeface="Times New Roman" panose="02020603050405020304" pitchFamily="18" charset="0"/>
              </a:rPr>
              <a:t> without degrading image quality below an acceptable threshold. </a:t>
            </a:r>
          </a:p>
          <a:p>
            <a:pPr marL="342900" indent="-342900" algn="just">
              <a:buFont typeface="Wingdings" panose="05000000000000000000" pitchFamily="2" charset="2"/>
              <a:buChar char="q"/>
            </a:pPr>
            <a:r>
              <a:rPr lang="en-US" sz="2400" i="0" dirty="0">
                <a:effectLst/>
                <a:latin typeface="Times New Roman" panose="02020603050405020304" pitchFamily="18" charset="0"/>
                <a:cs typeface="Times New Roman" panose="02020603050405020304" pitchFamily="18" charset="0"/>
              </a:rPr>
              <a:t>Contours detection is a process can be explained simply as a curve joining all the continuous points (along with the boundary), having same color or intensity. </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Edge detection</a:t>
            </a:r>
            <a:r>
              <a:rPr lang="en-US" sz="2400" b="0" i="0" dirty="0">
                <a:effectLst/>
                <a:latin typeface="Times New Roman" panose="02020603050405020304" pitchFamily="18" charset="0"/>
                <a:cs typeface="Times New Roman" panose="02020603050405020304" pitchFamily="18" charset="0"/>
              </a:rPr>
              <a:t> is an image processing technique for finding the boundaries of objects within images. </a:t>
            </a:r>
          </a:p>
          <a:p>
            <a:pPr marL="342900" indent="-342900" algn="just">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Image masking is a technique used in photo editing to separate or isolate specific areas of an image from the rest, allowing for more precise editing and manipulation. </a:t>
            </a:r>
          </a:p>
          <a:p>
            <a:pPr algn="just"/>
            <a:r>
              <a:rPr lang="en-US" sz="2400" b="0" i="0" dirty="0">
                <a:solidFill>
                  <a:srgbClr val="202124"/>
                </a:solidFill>
                <a:effectLst/>
                <a:latin typeface="Times New Roman" panose="02020603050405020304" pitchFamily="18" charset="0"/>
                <a:cs typeface="Times New Roman" panose="02020603050405020304" pitchFamily="18" charset="0"/>
              </a:rPr>
              <a:t> </a:t>
            </a:r>
            <a:endParaRPr lang="en-US" sz="2400" dirty="0">
              <a:solidFill>
                <a:srgbClr val="4D5156"/>
              </a:solidFill>
              <a:latin typeface="Times New Roman" panose="02020603050405020304" pitchFamily="18" charset="0"/>
              <a:cs typeface="Times New Roman" panose="02020603050405020304" pitchFamily="18" charset="0"/>
            </a:endParaRPr>
          </a:p>
          <a:p>
            <a:pPr algn="just"/>
            <a:r>
              <a:rPr lang="en-US" sz="2400" b="0" i="0" dirty="0">
                <a:solidFill>
                  <a:srgbClr val="212121"/>
                </a:solidFill>
                <a:effectLst/>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89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1B5C8-5B75-41EC-98A2-7247D66E5F3C}"/>
              </a:ext>
            </a:extLst>
          </p:cNvPr>
          <p:cNvSpPr txBox="1"/>
          <p:nvPr/>
        </p:nvSpPr>
        <p:spPr>
          <a:xfrm>
            <a:off x="363794" y="363794"/>
            <a:ext cx="11828206" cy="5078313"/>
          </a:xfrm>
          <a:prstGeom prst="rect">
            <a:avLst/>
          </a:prstGeom>
          <a:noFill/>
        </p:spPr>
        <p:txBody>
          <a:bodyPr wrap="square">
            <a:spAutoFit/>
          </a:bodyPr>
          <a:lstStyle/>
          <a:p>
            <a:pPr marL="457200" indent="-457200" algn="just">
              <a:buFont typeface="Wingdings" panose="05000000000000000000" pitchFamily="2" charset="2"/>
              <a:buChar char="q"/>
            </a:pPr>
            <a:r>
              <a:rPr lang="en-US" sz="2400" b="0" i="0" dirty="0">
                <a:solidFill>
                  <a:srgbClr val="202124"/>
                </a:solidFill>
                <a:effectLst/>
                <a:latin typeface="Times New Roman" panose="02020603050405020304" pitchFamily="18" charset="0"/>
                <a:cs typeface="Times New Roman" panose="02020603050405020304" pitchFamily="18" charset="0"/>
              </a:rPr>
              <a:t>Grading is essentially </a:t>
            </a:r>
            <a:r>
              <a:rPr lang="en-US" sz="2400" b="0" i="0" dirty="0">
                <a:solidFill>
                  <a:srgbClr val="040C28"/>
                </a:solidFill>
                <a:effectLst/>
                <a:latin typeface="Times New Roman" panose="02020603050405020304" pitchFamily="18" charset="0"/>
                <a:cs typeface="Times New Roman" panose="02020603050405020304" pitchFamily="18" charset="0"/>
              </a:rPr>
              <a:t>altering the look of an image to enhance the appearance of the video image.</a:t>
            </a:r>
            <a:endParaRPr lang="en-US" sz="2400" b="1" i="0" dirty="0">
              <a:effectLst/>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i="0" dirty="0">
                <a:effectLst/>
                <a:latin typeface="Times New Roman" panose="02020603050405020304" pitchFamily="18" charset="0"/>
                <a:cs typeface="Times New Roman" panose="02020603050405020304" pitchFamily="18" charset="0"/>
              </a:rPr>
              <a:t>ResNet</a:t>
            </a:r>
            <a:r>
              <a:rPr lang="en-US" sz="2400" i="0" dirty="0">
                <a:solidFill>
                  <a:srgbClr val="4D5156"/>
                </a:solidFill>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Algorithm:-</a:t>
            </a:r>
          </a:p>
          <a:p>
            <a:pPr algn="just"/>
            <a:endParaRPr lang="en-US"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ResNet, short for Residual Network, is a type of deep neural network architecture that is highly popular in the field of computer vision, particularly for tasks like image classification and object detection.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provide a novel way to add more convolutional layers to a CNN, without running into the vanishing gradient problem, using the concept of skip connections. </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ResNet-50 uses a bottleneck design for the building block, which reduces the number of parameters and matrix multiplication.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This enables faster training of each layer. </a:t>
            </a:r>
          </a:p>
        </p:txBody>
      </p:sp>
    </p:spTree>
    <p:extLst>
      <p:ext uri="{BB962C8B-B14F-4D97-AF65-F5344CB8AC3E}">
        <p14:creationId xmlns:p14="http://schemas.microsoft.com/office/powerpoint/2010/main" val="115610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7B1134-3863-BA70-99C7-1393AF5EF432}"/>
              </a:ext>
            </a:extLst>
          </p:cNvPr>
          <p:cNvSpPr txBox="1"/>
          <p:nvPr/>
        </p:nvSpPr>
        <p:spPr>
          <a:xfrm>
            <a:off x="311020" y="315983"/>
            <a:ext cx="11569959" cy="59093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Working Steps of ResNet-50 algorithm :-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Input Image: The process begins with an input image of a cheque that needs to be verified for authenticity.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Image Preprocessing: The input image undergoes preprocessing steps, such as resizing and normalization, to ensure it is in a suitable format for processing.</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ResNet algorithm : ResNet-50 uses residual blocks, which are composed of several convolutional layers. These blocks help the model learn complex patterns in the image by focusing on the residual (difference) between the input and output of the block.</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Feature Extraction: The processed image passes through multiple layers of the ResNet-50 model, where features relevant to cheque authentication are extracted. These features might include patterns, textures, and other relevant information.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Classification: The extracted features are then fed into a classification layer, which determines whether the cheque is real or fake. This layer is typically a fully connected neural network that outputs a probability score for each class (real or fake).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Deployment: Once the model has been trained and tested successfully, it can be deployed in a system, where it can be used to automatically verify the authenticity of cheques.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Overall, the ResNet-50 algorithm plays a crucial role in the Online Cheque Curation And Abstract system by enabling the automated analysis and verification of cheque images, helping to prevent fraud.</a:t>
            </a:r>
          </a:p>
          <a:p>
            <a:endParaRPr lang="en-IN" dirty="0"/>
          </a:p>
        </p:txBody>
      </p:sp>
    </p:spTree>
    <p:extLst>
      <p:ext uri="{BB962C8B-B14F-4D97-AF65-F5344CB8AC3E}">
        <p14:creationId xmlns:p14="http://schemas.microsoft.com/office/powerpoint/2010/main" val="884332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344AA8-C29F-4A6F-8719-18D03C47395D}"/>
              </a:ext>
            </a:extLst>
          </p:cNvPr>
          <p:cNvSpPr txBox="1"/>
          <p:nvPr/>
        </p:nvSpPr>
        <p:spPr>
          <a:xfrm>
            <a:off x="403122" y="393290"/>
            <a:ext cx="11189109" cy="4585871"/>
          </a:xfrm>
          <a:prstGeom prst="rect">
            <a:avLst/>
          </a:prstGeom>
          <a:noFill/>
        </p:spPr>
        <p:txBody>
          <a:bodyPr wrap="square">
            <a:spAutoFit/>
          </a:bodyPr>
          <a:lstStyle/>
          <a:p>
            <a:pPr algn="just"/>
            <a:r>
              <a:rPr lang="en-US" sz="2800" b="1" dirty="0">
                <a:solidFill>
                  <a:srgbClr val="202122"/>
                </a:solidFill>
                <a:latin typeface="Times New Roman" panose="02020603050405020304" pitchFamily="18" charset="0"/>
                <a:cs typeface="Times New Roman" panose="02020603050405020304" pitchFamily="18" charset="0"/>
              </a:rPr>
              <a:t>S</a:t>
            </a:r>
            <a:r>
              <a:rPr lang="en-US" sz="2800" b="1" i="0" dirty="0">
                <a:solidFill>
                  <a:srgbClr val="202122"/>
                </a:solidFill>
                <a:effectLst/>
                <a:latin typeface="Times New Roman" panose="02020603050405020304" pitchFamily="18" charset="0"/>
                <a:cs typeface="Times New Roman" panose="02020603050405020304" pitchFamily="18" charset="0"/>
              </a:rPr>
              <a:t>tructural similarity index measure </a:t>
            </a:r>
            <a:r>
              <a:rPr lang="en-US" sz="2800" dirty="0">
                <a:solidFill>
                  <a:srgbClr val="202122"/>
                </a:solidFill>
                <a:latin typeface="Arial" panose="020B0604020202020204" pitchFamily="34" charset="0"/>
                <a:cs typeface="Times New Roman" panose="02020603050405020304" pitchFamily="18" charset="0"/>
              </a:rPr>
              <a:t>:-</a:t>
            </a:r>
            <a:endParaRPr lang="en-US" b="0" i="0" dirty="0">
              <a:solidFill>
                <a:srgbClr val="202122"/>
              </a:solidFill>
              <a:effectLst/>
              <a:latin typeface="Arial" panose="020B0604020202020204" pitchFamily="34" charset="0"/>
            </a:endParaRPr>
          </a:p>
          <a:p>
            <a:pPr algn="just"/>
            <a:r>
              <a:rPr lang="en-US" sz="2400" b="0" i="0" dirty="0">
                <a:solidFill>
                  <a:srgbClr val="202122"/>
                </a:solidFill>
                <a:effectLst/>
                <a:latin typeface="Times New Roman" panose="02020603050405020304" pitchFamily="18" charset="0"/>
                <a:cs typeface="Times New Roman" panose="02020603050405020304" pitchFamily="18" charset="0"/>
              </a:rPr>
              <a:t>The </a:t>
            </a:r>
            <a:r>
              <a:rPr lang="en-US" sz="2400" b="1" i="0" dirty="0">
                <a:solidFill>
                  <a:srgbClr val="202122"/>
                </a:solidFill>
                <a:effectLst/>
                <a:latin typeface="Times New Roman" panose="02020603050405020304" pitchFamily="18" charset="0"/>
                <a:cs typeface="Times New Roman" panose="02020603050405020304" pitchFamily="18" charset="0"/>
              </a:rPr>
              <a:t>structural similarity</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index measure</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SSIM</a:t>
            </a:r>
            <a:r>
              <a:rPr lang="en-US" sz="2400" b="0" i="0" dirty="0">
                <a:solidFill>
                  <a:srgbClr val="202122"/>
                </a:solidFill>
                <a:effectLst/>
                <a:latin typeface="Times New Roman" panose="02020603050405020304" pitchFamily="18" charset="0"/>
                <a:cs typeface="Times New Roman" panose="02020603050405020304" pitchFamily="18" charset="0"/>
              </a:rPr>
              <a:t>) is a method for predicting the perceived quality of digital television and cinematic pictures, as well as other kinds of digital images and videos. It is also used for measuring the similarity between two images.</a:t>
            </a:r>
            <a:r>
              <a:rPr lang="en-US" sz="2400" b="0" i="0" dirty="0">
                <a:solidFill>
                  <a:srgbClr val="202122"/>
                </a:solidFill>
                <a:effectLst/>
                <a:latin typeface="Arial" panose="020B0604020202020204" pitchFamily="34" charset="0"/>
              </a:rPr>
              <a:t> </a:t>
            </a:r>
          </a:p>
          <a:p>
            <a:pPr algn="just"/>
            <a:endParaRPr lang="en-US" sz="2400" b="0" i="0" dirty="0">
              <a:solidFill>
                <a:srgbClr val="202122"/>
              </a:solidFill>
              <a:effectLst/>
              <a:latin typeface="Times New Roman" panose="02020603050405020304" pitchFamily="18" charset="0"/>
              <a:cs typeface="Times New Roman" panose="02020603050405020304" pitchFamily="18" charset="0"/>
            </a:endParaRPr>
          </a:p>
          <a:p>
            <a:pPr algn="just"/>
            <a:r>
              <a:rPr lang="en-US" sz="2400" b="0" i="0" dirty="0">
                <a:solidFill>
                  <a:srgbClr val="202122"/>
                </a:solidFill>
                <a:effectLst/>
                <a:latin typeface="Times New Roman" panose="02020603050405020304" pitchFamily="18" charset="0"/>
                <a:cs typeface="Times New Roman" panose="02020603050405020304" pitchFamily="18" charset="0"/>
              </a:rPr>
              <a:t>In order to evaluate the image quality, this formula is usually applied only on </a:t>
            </a:r>
            <a:r>
              <a:rPr lang="en-US" sz="2400" dirty="0">
                <a:latin typeface="Times New Roman" panose="02020603050405020304" pitchFamily="18" charset="0"/>
                <a:cs typeface="Times New Roman" panose="02020603050405020304" pitchFamily="18" charset="0"/>
              </a:rPr>
              <a:t>luma</a:t>
            </a:r>
            <a:r>
              <a:rPr lang="en-US" sz="2400" b="0" i="0" dirty="0">
                <a:solidFill>
                  <a:srgbClr val="202122"/>
                </a:solidFill>
                <a:effectLst/>
                <a:latin typeface="Times New Roman" panose="02020603050405020304" pitchFamily="18" charset="0"/>
                <a:cs typeface="Times New Roman" panose="02020603050405020304" pitchFamily="18" charset="0"/>
              </a:rPr>
              <a:t>, although it may also be applied on color (e.g., </a:t>
            </a:r>
            <a:r>
              <a:rPr lang="en-US" sz="2400" dirty="0">
                <a:latin typeface="Times New Roman" panose="02020603050405020304" pitchFamily="18" charset="0"/>
                <a:cs typeface="Times New Roman" panose="02020603050405020304" pitchFamily="18" charset="0"/>
              </a:rPr>
              <a:t>RGB</a:t>
            </a:r>
            <a:r>
              <a:rPr lang="en-US" sz="2400" b="0" i="0" dirty="0">
                <a:solidFill>
                  <a:srgbClr val="202122"/>
                </a:solidFill>
                <a:effectLst/>
                <a:latin typeface="Times New Roman" panose="02020603050405020304" pitchFamily="18" charset="0"/>
                <a:cs typeface="Times New Roman" panose="02020603050405020304" pitchFamily="18" charset="0"/>
              </a:rPr>
              <a:t>) values or chromatic (e.g.</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YCbCr</a:t>
            </a:r>
            <a:r>
              <a:rPr lang="en-US" sz="2400" b="0" i="0" dirty="0">
                <a:solidFill>
                  <a:srgbClr val="202122"/>
                </a:solidFill>
                <a:effectLst/>
                <a:latin typeface="Times New Roman" panose="02020603050405020304" pitchFamily="18" charset="0"/>
                <a:cs typeface="Times New Roman" panose="02020603050405020304" pitchFamily="18" charset="0"/>
              </a:rPr>
              <a:t>) values. The resultant SSIM index is a decimal value between 0 and 1, where 1 indicates perfect similarity, 0 indicates no similarity. For an image, it is typically calculated using a sliding Gaussian window of size 11x11 or a block window of size 8×8. The window can be displaced pixel-by-pixel on the image to create an SSIM quality map of the image.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942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843" y="196948"/>
            <a:ext cx="10958731" cy="461665"/>
          </a:xfrm>
          <a:prstGeom prst="rect">
            <a:avLst/>
          </a:prstGeom>
          <a:noFill/>
        </p:spPr>
        <p:txBody>
          <a:bodyPr wrap="square" rtlCol="0">
            <a:spAutoFit/>
          </a:bodyPr>
          <a:lstStyle/>
          <a:p>
            <a:r>
              <a:rPr lang="en-US" sz="2400" b="1" dirty="0">
                <a:latin typeface="Times New Roman" pitchFamily="18" charset="0"/>
                <a:cs typeface="Times New Roman" pitchFamily="18" charset="0"/>
              </a:rPr>
              <a:t>Screen Design:</a:t>
            </a:r>
          </a:p>
        </p:txBody>
      </p:sp>
      <p:pic>
        <p:nvPicPr>
          <p:cNvPr id="4" name="Picture 3">
            <a:extLst>
              <a:ext uri="{FF2B5EF4-FFF2-40B4-BE49-F238E27FC236}">
                <a16:creationId xmlns:a16="http://schemas.microsoft.com/office/drawing/2014/main" id="{A7147427-5FDF-44C5-802E-D9753CA3E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8" y="658613"/>
            <a:ext cx="11371684" cy="537839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6B8CE-2192-4D2B-9CBA-96981D41D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324463"/>
            <a:ext cx="11582399" cy="571254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2C1ED1-51DB-4EE8-9312-8EAAA23A2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3" y="442451"/>
            <a:ext cx="11513574" cy="5447071"/>
          </a:xfrm>
          <a:prstGeom prst="rect">
            <a:avLst/>
          </a:prstGeom>
        </p:spPr>
      </p:pic>
    </p:spTree>
    <p:extLst>
      <p:ext uri="{BB962C8B-B14F-4D97-AF65-F5344CB8AC3E}">
        <p14:creationId xmlns:p14="http://schemas.microsoft.com/office/powerpoint/2010/main" val="241410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D2A38C0-B7B3-469C-A9EA-D68F2379C809}"/>
              </a:ext>
            </a:extLst>
          </p:cNvPr>
          <p:cNvPicPr>
            <a:picLocks noChangeAspect="1"/>
          </p:cNvPicPr>
          <p:nvPr/>
        </p:nvPicPr>
        <p:blipFill>
          <a:blip r:embed="rId2"/>
          <a:stretch>
            <a:fillRect/>
          </a:stretch>
        </p:blipFill>
        <p:spPr>
          <a:xfrm>
            <a:off x="265471" y="373625"/>
            <a:ext cx="11680724" cy="5683045"/>
          </a:xfrm>
          <a:prstGeom prst="rect">
            <a:avLst/>
          </a:prstGeom>
        </p:spPr>
      </p:pic>
    </p:spTree>
    <p:extLst>
      <p:ext uri="{BB962C8B-B14F-4D97-AF65-F5344CB8AC3E}">
        <p14:creationId xmlns:p14="http://schemas.microsoft.com/office/powerpoint/2010/main" val="315708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5B896-45B8-D163-D3C2-C6E43A3D1E13}"/>
              </a:ext>
            </a:extLst>
          </p:cNvPr>
          <p:cNvSpPr txBox="1"/>
          <p:nvPr/>
        </p:nvSpPr>
        <p:spPr>
          <a:xfrm>
            <a:off x="2740742" y="651386"/>
            <a:ext cx="695017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800" b="1">
                <a:latin typeface="Times New Roman"/>
                <a:cs typeface="Times New Roman"/>
              </a:rPr>
              <a:t>INTRODUCTION</a:t>
            </a:r>
            <a:endParaRPr lang="en-US">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55740DF-1DBC-A9FE-69FD-ECB51B33297D}"/>
              </a:ext>
            </a:extLst>
          </p:cNvPr>
          <p:cNvSpPr txBox="1"/>
          <p:nvPr/>
        </p:nvSpPr>
        <p:spPr>
          <a:xfrm>
            <a:off x="946355" y="2034049"/>
            <a:ext cx="10526660" cy="4078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spcAft>
                <a:spcPts val="0"/>
              </a:spcAft>
              <a:buFont typeface="Arial"/>
              <a:buChar char="•"/>
            </a:pPr>
            <a:r>
              <a:rPr lang="en-GB" sz="2400" dirty="0">
                <a:latin typeface="Times New Roman"/>
                <a:cs typeface="Times New Roman"/>
              </a:rPr>
              <a:t>Online cheque curation and abstract system instantly process and verify cheques, extracting essential information.</a:t>
            </a:r>
          </a:p>
          <a:p>
            <a:pPr marL="285750" indent="-285750" algn="just">
              <a:lnSpc>
                <a:spcPct val="90000"/>
              </a:lnSpc>
              <a:spcBef>
                <a:spcPts val="1000"/>
              </a:spcBef>
              <a:spcAft>
                <a:spcPts val="0"/>
              </a:spcAft>
              <a:buFont typeface="Arial"/>
              <a:buChar char="•"/>
            </a:pPr>
            <a:r>
              <a:rPr lang="en-US" sz="2400" dirty="0">
                <a:effectLst/>
                <a:latin typeface="Times New Roman" panose="02020603050405020304" pitchFamily="18" charset="0"/>
                <a:ea typeface="Times New Roman" panose="02020603050405020304" pitchFamily="18" charset="0"/>
              </a:rPr>
              <a:t>Residual Neural Network (ResNet) uses the Skip Connection to train the system, Optical Character Recognition (OCR) </a:t>
            </a:r>
            <a:r>
              <a:rPr lang="en-US" sz="2400" dirty="0">
                <a:latin typeface="Times New Roman" panose="02020603050405020304" pitchFamily="18" charset="0"/>
                <a:ea typeface="Times New Roman" panose="02020603050405020304" pitchFamily="18" charset="0"/>
              </a:rPr>
              <a:t>used for the recognition of handwritten and printed text on cheques.</a:t>
            </a:r>
            <a:endParaRPr lang="en-GB" sz="2400" dirty="0">
              <a:latin typeface="Times New Roman"/>
              <a:cs typeface="Times New Roman"/>
            </a:endParaRPr>
          </a:p>
          <a:p>
            <a:pPr marL="285750" indent="-285750" algn="just">
              <a:lnSpc>
                <a:spcPct val="90000"/>
              </a:lnSpc>
              <a:spcBef>
                <a:spcPts val="1000"/>
              </a:spcBef>
              <a:spcAft>
                <a:spcPts val="0"/>
              </a:spcAft>
              <a:buFont typeface="Arial"/>
              <a:buChar char="•"/>
            </a:pPr>
            <a:r>
              <a:rPr lang="en-GB" sz="2400" dirty="0">
                <a:latin typeface="Times New Roman"/>
                <a:cs typeface="Times New Roman"/>
              </a:rPr>
              <a:t>The data cleaning techniques are used for preprocessing the data and obtain a clean data. By training on a diverse dataset of cheque images, the models are capable of identifying critical information like payer’s name, amount, and date, signature.</a:t>
            </a:r>
            <a:endParaRPr lang="en-GB" sz="2400" dirty="0">
              <a:solidFill>
                <a:srgbClr val="222222"/>
              </a:solidFill>
              <a:latin typeface="Times New Roman"/>
              <a:cs typeface="Times New Roman"/>
            </a:endParaRPr>
          </a:p>
          <a:p>
            <a:pPr marL="285750" indent="-285750" algn="just">
              <a:lnSpc>
                <a:spcPct val="90000"/>
              </a:lnSpc>
              <a:spcBef>
                <a:spcPts val="1000"/>
              </a:spcBef>
              <a:spcAft>
                <a:spcPts val="0"/>
              </a:spcAft>
              <a:buFont typeface="Arial"/>
              <a:buChar char="•"/>
            </a:pPr>
            <a:endParaRPr lang="en-GB" sz="2400" dirty="0">
              <a:latin typeface="Times New Roman"/>
              <a:cs typeface="Times New Roman"/>
            </a:endParaRPr>
          </a:p>
          <a:p>
            <a:pPr algn="just"/>
            <a:endParaRPr lang="en-GB" dirty="0">
              <a:ea typeface="Calibri"/>
              <a:cs typeface="Calibri"/>
            </a:endParaRPr>
          </a:p>
        </p:txBody>
      </p:sp>
    </p:spTree>
    <p:extLst>
      <p:ext uri="{BB962C8B-B14F-4D97-AF65-F5344CB8AC3E}">
        <p14:creationId xmlns:p14="http://schemas.microsoft.com/office/powerpoint/2010/main" val="3571444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05A2F67-611B-494D-9B06-23CC457C43FC}"/>
              </a:ext>
            </a:extLst>
          </p:cNvPr>
          <p:cNvGraphicFramePr>
            <a:graphicFrameLocks noGrp="1"/>
          </p:cNvGraphicFramePr>
          <p:nvPr>
            <p:extLst>
              <p:ext uri="{D42A27DB-BD31-4B8C-83A1-F6EECF244321}">
                <p14:modId xmlns:p14="http://schemas.microsoft.com/office/powerpoint/2010/main" val="2105548918"/>
              </p:ext>
            </p:extLst>
          </p:nvPr>
        </p:nvGraphicFramePr>
        <p:xfrm>
          <a:off x="373629" y="523222"/>
          <a:ext cx="11444742" cy="5669280"/>
        </p:xfrm>
        <a:graphic>
          <a:graphicData uri="http://schemas.openxmlformats.org/drawingml/2006/table">
            <a:tbl>
              <a:tblPr firstRow="1" bandRow="1">
                <a:tableStyleId>{5940675A-B579-460E-94D1-54222C63F5DA}</a:tableStyleId>
              </a:tblPr>
              <a:tblGrid>
                <a:gridCol w="1907457">
                  <a:extLst>
                    <a:ext uri="{9D8B030D-6E8A-4147-A177-3AD203B41FA5}">
                      <a16:colId xmlns:a16="http://schemas.microsoft.com/office/drawing/2014/main" val="2561414789"/>
                    </a:ext>
                  </a:extLst>
                </a:gridCol>
                <a:gridCol w="1907457">
                  <a:extLst>
                    <a:ext uri="{9D8B030D-6E8A-4147-A177-3AD203B41FA5}">
                      <a16:colId xmlns:a16="http://schemas.microsoft.com/office/drawing/2014/main" val="3822477182"/>
                    </a:ext>
                  </a:extLst>
                </a:gridCol>
                <a:gridCol w="1907457">
                  <a:extLst>
                    <a:ext uri="{9D8B030D-6E8A-4147-A177-3AD203B41FA5}">
                      <a16:colId xmlns:a16="http://schemas.microsoft.com/office/drawing/2014/main" val="3861936563"/>
                    </a:ext>
                  </a:extLst>
                </a:gridCol>
                <a:gridCol w="1907457">
                  <a:extLst>
                    <a:ext uri="{9D8B030D-6E8A-4147-A177-3AD203B41FA5}">
                      <a16:colId xmlns:a16="http://schemas.microsoft.com/office/drawing/2014/main" val="2087807914"/>
                    </a:ext>
                  </a:extLst>
                </a:gridCol>
                <a:gridCol w="1907457">
                  <a:extLst>
                    <a:ext uri="{9D8B030D-6E8A-4147-A177-3AD203B41FA5}">
                      <a16:colId xmlns:a16="http://schemas.microsoft.com/office/drawing/2014/main" val="4035075090"/>
                    </a:ext>
                  </a:extLst>
                </a:gridCol>
                <a:gridCol w="1907457">
                  <a:extLst>
                    <a:ext uri="{9D8B030D-6E8A-4147-A177-3AD203B41FA5}">
                      <a16:colId xmlns:a16="http://schemas.microsoft.com/office/drawing/2014/main" val="624117012"/>
                    </a:ext>
                  </a:extLst>
                </a:gridCol>
              </a:tblGrid>
              <a:tr h="610313">
                <a:tc>
                  <a:txBody>
                    <a:bodyPr/>
                    <a:lstStyle/>
                    <a:p>
                      <a:r>
                        <a:rPr lang="en-US" dirty="0">
                          <a:latin typeface="Times New Roman" panose="02020603050405020304" pitchFamily="18" charset="0"/>
                          <a:cs typeface="Times New Roman" panose="02020603050405020304" pitchFamily="18" charset="0"/>
                        </a:rPr>
                        <a:t>Test 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Test description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Test case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Expected result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Actual result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9944900"/>
                  </a:ext>
                </a:extLst>
              </a:tr>
              <a:tr h="1395001">
                <a:tc>
                  <a:txBody>
                    <a:bodyPr/>
                    <a:lstStyle/>
                    <a:p>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TC_001</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Verifying the functionality of registration page</a:t>
                      </a:r>
                    </a:p>
                  </a:txBody>
                  <a:tcPr/>
                </a:tc>
                <a:tc>
                  <a:txBody>
                    <a:bodyPr/>
                    <a:lstStyle/>
                    <a:p>
                      <a:pPr algn="ctr"/>
                      <a:r>
                        <a:rPr lang="en-IN" dirty="0">
                          <a:latin typeface="Times New Roman" panose="02020603050405020304" pitchFamily="18" charset="0"/>
                          <a:cs typeface="Times New Roman" panose="02020603050405020304" pitchFamily="18" charset="0"/>
                        </a:rPr>
                        <a:t>Enter valid details( E.g. name, phone number, email Id, password)</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User registered successfully</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Redirected to login page</a:t>
                      </a:r>
                    </a:p>
                  </a:txBody>
                  <a:tcPr/>
                </a:tc>
                <a:tc>
                  <a:txBody>
                    <a:bodyPr/>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734414775"/>
                  </a:ext>
                </a:extLst>
              </a:tr>
              <a:tr h="871876">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TC_002</a:t>
                      </a:r>
                    </a:p>
                  </a:txBody>
                  <a:tcPr/>
                </a:tc>
                <a:tc>
                  <a:txBody>
                    <a:bodyPr/>
                    <a:lstStyle/>
                    <a:p>
                      <a:pPr algn="ctr"/>
                      <a:r>
                        <a:rPr lang="en-IN" dirty="0">
                          <a:latin typeface="Times New Roman" panose="02020603050405020304" pitchFamily="18" charset="0"/>
                          <a:cs typeface="Times New Roman" panose="02020603050405020304" pitchFamily="18" charset="0"/>
                        </a:rPr>
                        <a:t>Verify the functionality of login page</a:t>
                      </a:r>
                    </a:p>
                  </a:txBody>
                  <a:tcPr/>
                </a:tc>
                <a:tc>
                  <a:txBody>
                    <a:bodyPr/>
                    <a:lstStyle/>
                    <a:p>
                      <a:pPr algn="ctr"/>
                      <a:r>
                        <a:rPr lang="en-IN" dirty="0">
                          <a:latin typeface="Times New Roman" panose="02020603050405020304" pitchFamily="18" charset="0"/>
                          <a:cs typeface="Times New Roman" panose="02020603050405020304" pitchFamily="18" charset="0"/>
                        </a:rPr>
                        <a:t>Enter valid Username and password</a:t>
                      </a:r>
                    </a:p>
                  </a:txBody>
                  <a:tcPr/>
                </a:tc>
                <a:tc>
                  <a:txBody>
                    <a:bodyPr/>
                    <a:lstStyle/>
                    <a:p>
                      <a:pPr algn="ctr"/>
                      <a:r>
                        <a:rPr lang="en-IN" dirty="0">
                          <a:latin typeface="Times New Roman" panose="02020603050405020304" pitchFamily="18" charset="0"/>
                          <a:cs typeface="Times New Roman" panose="02020603050405020304" pitchFamily="18" charset="0"/>
                        </a:rPr>
                        <a:t>User login successfully</a:t>
                      </a:r>
                    </a:p>
                  </a:txBody>
                  <a:tcPr/>
                </a:tc>
                <a:tc>
                  <a:txBody>
                    <a:bodyPr/>
                    <a:lstStyle/>
                    <a:p>
                      <a:pPr algn="ctr"/>
                      <a:r>
                        <a:rPr lang="en-IN" dirty="0">
                          <a:latin typeface="Times New Roman" panose="02020603050405020304" pitchFamily="18" charset="0"/>
                          <a:cs typeface="Times New Roman" panose="02020603050405020304" pitchFamily="18" charset="0"/>
                        </a:rPr>
                        <a:t>Redirected to OTP Verification page</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4274556360"/>
                  </a:ext>
                </a:extLst>
              </a:tr>
              <a:tr h="1133439">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Verify the functionality of login page</a:t>
                      </a: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Enter invalid Username and password</a:t>
                      </a:r>
                    </a:p>
                  </a:txBody>
                  <a:tcPr/>
                </a:tc>
                <a:tc>
                  <a:txBody>
                    <a:bodyPr/>
                    <a:lstStyle/>
                    <a:p>
                      <a:pPr algn="ctr"/>
                      <a:r>
                        <a:rPr lang="en-IN" dirty="0">
                          <a:latin typeface="Times New Roman" panose="02020603050405020304" pitchFamily="18" charset="0"/>
                          <a:cs typeface="Times New Roman" panose="02020603050405020304" pitchFamily="18" charset="0"/>
                        </a:rPr>
                        <a:t>Incorrect Username or password</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Invalid Username or password</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978133418"/>
                  </a:ext>
                </a:extLst>
              </a:tr>
              <a:tr h="1395001">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Verify the functionality of OTP Verification page</a:t>
                      </a:r>
                    </a:p>
                    <a:p>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Enter Valid Phone number and Generated OPT</a:t>
                      </a:r>
                    </a:p>
                  </a:txBody>
                  <a:tcPr/>
                </a:tc>
                <a:tc>
                  <a:txBody>
                    <a:bodyPr/>
                    <a:lstStyle/>
                    <a:p>
                      <a:pPr algn="ctr"/>
                      <a:r>
                        <a:rPr lang="en-IN" dirty="0">
                          <a:latin typeface="Times New Roman" panose="02020603050405020304" pitchFamily="18" charset="0"/>
                          <a:cs typeface="Times New Roman" panose="02020603050405020304" pitchFamily="18" charset="0"/>
                        </a:rPr>
                        <a:t>OPT Successfully validated</a:t>
                      </a:r>
                    </a:p>
                  </a:txBody>
                  <a:tcPr/>
                </a:tc>
                <a:tc>
                  <a:txBody>
                    <a:bodyPr/>
                    <a:lstStyle/>
                    <a:p>
                      <a:pPr algn="ctr"/>
                      <a:r>
                        <a:rPr lang="en-IN" dirty="0">
                          <a:latin typeface="Times New Roman" panose="02020603050405020304" pitchFamily="18" charset="0"/>
                          <a:cs typeface="Times New Roman" panose="02020603050405020304" pitchFamily="18" charset="0"/>
                        </a:rPr>
                        <a:t>Redirected to  page Online cheque curation page</a:t>
                      </a:r>
                    </a:p>
                  </a:txBody>
                  <a:tcPr/>
                </a:tc>
                <a:tc>
                  <a:txBody>
                    <a:bodyPr/>
                    <a:lstStyle/>
                    <a:p>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941439300"/>
                  </a:ext>
                </a:extLst>
              </a:tr>
            </a:tbl>
          </a:graphicData>
        </a:graphic>
      </p:graphicFrame>
      <p:sp>
        <p:nvSpPr>
          <p:cNvPr id="5" name="TextBox 4">
            <a:extLst>
              <a:ext uri="{FF2B5EF4-FFF2-40B4-BE49-F238E27FC236}">
                <a16:creationId xmlns:a16="http://schemas.microsoft.com/office/drawing/2014/main" id="{243A6D3A-58A0-4C2D-9799-7283DB7207E5}"/>
              </a:ext>
            </a:extLst>
          </p:cNvPr>
          <p:cNvSpPr txBox="1"/>
          <p:nvPr/>
        </p:nvSpPr>
        <p:spPr>
          <a:xfrm>
            <a:off x="294968" y="0"/>
            <a:ext cx="622381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Test Cases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809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2B082E7-8C23-42BF-A73E-2DE24791E112}"/>
              </a:ext>
            </a:extLst>
          </p:cNvPr>
          <p:cNvGraphicFramePr>
            <a:graphicFrameLocks noGrp="1"/>
          </p:cNvGraphicFramePr>
          <p:nvPr>
            <p:extLst>
              <p:ext uri="{D42A27DB-BD31-4B8C-83A1-F6EECF244321}">
                <p14:modId xmlns:p14="http://schemas.microsoft.com/office/powerpoint/2010/main" val="3780964646"/>
              </p:ext>
            </p:extLst>
          </p:nvPr>
        </p:nvGraphicFramePr>
        <p:xfrm>
          <a:off x="855406" y="513484"/>
          <a:ext cx="9625782" cy="5120733"/>
        </p:xfrm>
        <a:graphic>
          <a:graphicData uri="http://schemas.openxmlformats.org/drawingml/2006/table">
            <a:tbl>
              <a:tblPr firstRow="1" bandRow="1">
                <a:tableStyleId>{5940675A-B579-460E-94D1-54222C63F5DA}</a:tableStyleId>
              </a:tblPr>
              <a:tblGrid>
                <a:gridCol w="1604297">
                  <a:extLst>
                    <a:ext uri="{9D8B030D-6E8A-4147-A177-3AD203B41FA5}">
                      <a16:colId xmlns:a16="http://schemas.microsoft.com/office/drawing/2014/main" val="676376760"/>
                    </a:ext>
                  </a:extLst>
                </a:gridCol>
                <a:gridCol w="1604297">
                  <a:extLst>
                    <a:ext uri="{9D8B030D-6E8A-4147-A177-3AD203B41FA5}">
                      <a16:colId xmlns:a16="http://schemas.microsoft.com/office/drawing/2014/main" val="3370188264"/>
                    </a:ext>
                  </a:extLst>
                </a:gridCol>
                <a:gridCol w="1604297">
                  <a:extLst>
                    <a:ext uri="{9D8B030D-6E8A-4147-A177-3AD203B41FA5}">
                      <a16:colId xmlns:a16="http://schemas.microsoft.com/office/drawing/2014/main" val="2491522804"/>
                    </a:ext>
                  </a:extLst>
                </a:gridCol>
                <a:gridCol w="1604297">
                  <a:extLst>
                    <a:ext uri="{9D8B030D-6E8A-4147-A177-3AD203B41FA5}">
                      <a16:colId xmlns:a16="http://schemas.microsoft.com/office/drawing/2014/main" val="3043402966"/>
                    </a:ext>
                  </a:extLst>
                </a:gridCol>
                <a:gridCol w="1604297">
                  <a:extLst>
                    <a:ext uri="{9D8B030D-6E8A-4147-A177-3AD203B41FA5}">
                      <a16:colId xmlns:a16="http://schemas.microsoft.com/office/drawing/2014/main" val="2431920206"/>
                    </a:ext>
                  </a:extLst>
                </a:gridCol>
                <a:gridCol w="1604297">
                  <a:extLst>
                    <a:ext uri="{9D8B030D-6E8A-4147-A177-3AD203B41FA5}">
                      <a16:colId xmlns:a16="http://schemas.microsoft.com/office/drawing/2014/main" val="2021738588"/>
                    </a:ext>
                  </a:extLst>
                </a:gridCol>
              </a:tblGrid>
              <a:tr h="1401544">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Verify the functionality of Online cheque curation page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Upload dataset, split dataset, Cheque image</a:t>
                      </a: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Image processed successfully</a:t>
                      </a:r>
                    </a:p>
                  </a:txBody>
                  <a:tcPr/>
                </a:tc>
                <a:tc>
                  <a:txBody>
                    <a:bodyPr/>
                    <a:lstStyle/>
                    <a:p>
                      <a:pPr algn="ctr"/>
                      <a:r>
                        <a:rPr lang="en-IN" dirty="0">
                          <a:latin typeface="Times New Roman" panose="02020603050405020304" pitchFamily="18" charset="0"/>
                          <a:cs typeface="Times New Roman" panose="02020603050405020304" pitchFamily="18" charset="0"/>
                        </a:rPr>
                        <a:t>The system accurately performs the image processing operations</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705810642"/>
                  </a:ext>
                </a:extLst>
              </a:tr>
              <a:tr h="1646013">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TC_006</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Verify the functionality of Online cheque curation page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Upload the first image, second image</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Signature verification done successfully</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The cheque is fake or not based on signature verification</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160152454"/>
                  </a:ext>
                </a:extLst>
              </a:tr>
              <a:tr h="1646013">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TC_007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Verify the functionality of Online cheque curation page</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Upload the image other than cheque</a:t>
                      </a:r>
                    </a:p>
                  </a:txBody>
                  <a:tcPr/>
                </a:tc>
                <a:tc>
                  <a:txBody>
                    <a:bodyPr/>
                    <a:lstStyle/>
                    <a:p>
                      <a:pPr algn="ctr"/>
                      <a:r>
                        <a:rPr lang="en-IN" dirty="0">
                          <a:latin typeface="Times New Roman" panose="02020603050405020304" pitchFamily="18" charset="0"/>
                          <a:cs typeface="Times New Roman" panose="02020603050405020304" pitchFamily="18" charset="0"/>
                        </a:rPr>
                        <a:t>The system unable to processes</a:t>
                      </a:r>
                    </a:p>
                  </a:txBody>
                  <a:tcPr/>
                </a:tc>
                <a:tc>
                  <a:txBody>
                    <a:bodyPr/>
                    <a:lstStyle/>
                    <a:p>
                      <a:pPr algn="ctr"/>
                      <a:r>
                        <a:rPr lang="en-US" dirty="0">
                          <a:latin typeface="Times New Roman" panose="02020603050405020304" pitchFamily="18" charset="0"/>
                          <a:cs typeface="Times New Roman" panose="02020603050405020304" pitchFamily="18" charset="0"/>
                        </a:rPr>
                        <a:t>ValueError: Input images must have the same dimensions.</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778354657"/>
                  </a:ext>
                </a:extLst>
              </a:tr>
            </a:tbl>
          </a:graphicData>
        </a:graphic>
      </p:graphicFrame>
    </p:spTree>
    <p:extLst>
      <p:ext uri="{BB962C8B-B14F-4D97-AF65-F5344CB8AC3E}">
        <p14:creationId xmlns:p14="http://schemas.microsoft.com/office/powerpoint/2010/main" val="3162620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9046B-2C19-12AF-250D-9AFE3E98D60E}"/>
              </a:ext>
            </a:extLst>
          </p:cNvPr>
          <p:cNvSpPr txBox="1"/>
          <p:nvPr/>
        </p:nvSpPr>
        <p:spPr>
          <a:xfrm>
            <a:off x="1493274" y="534629"/>
            <a:ext cx="919930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dirty="0">
                <a:latin typeface="Times New Roman"/>
                <a:cs typeface="Calibri"/>
              </a:rPr>
              <a:t>REFERENCES</a:t>
            </a:r>
            <a:endParaRPr lang="en-GB" sz="4400" b="1">
              <a:latin typeface="Times New Roman"/>
              <a:cs typeface="Calibri"/>
            </a:endParaRPr>
          </a:p>
        </p:txBody>
      </p:sp>
      <p:sp>
        <p:nvSpPr>
          <p:cNvPr id="3" name="TextBox 2">
            <a:extLst>
              <a:ext uri="{FF2B5EF4-FFF2-40B4-BE49-F238E27FC236}">
                <a16:creationId xmlns:a16="http://schemas.microsoft.com/office/drawing/2014/main" id="{84C4822F-0988-FB66-1C6A-D01C29ED3A83}"/>
              </a:ext>
            </a:extLst>
          </p:cNvPr>
          <p:cNvSpPr txBox="1"/>
          <p:nvPr/>
        </p:nvSpPr>
        <p:spPr>
          <a:xfrm>
            <a:off x="712839" y="1296629"/>
            <a:ext cx="107663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panose="02020603050405020304" pitchFamily="18" charset="0"/>
                <a:cs typeface="Times New Roman" panose="02020603050405020304" pitchFamily="18" charset="0"/>
              </a:rPr>
              <a:t>[1] S. Baker, “Don’t cash that check: BBB study shows how fake check scams bait consumers,” Tech. Rep., Better Bus. Bureau, Arlington County, VA, USA, Sep. 2018.</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[2] L. M. Rose, “Modernizing check fraud detection with machine learning,” Ph.D. dissertation, Dept. Financial Crime Compliance Manage., Utica College, Utica, NY, USA, 2018.</a:t>
            </a: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Federal Trade Commission, “Consumer sentinel network data book 2017,” Federal Trade Commission, Washington, DC, USA, Tech. </a:t>
            </a:r>
            <a:r>
              <a:rPr lang="en-US" sz="2400" dirty="0" err="1">
                <a:latin typeface="Times New Roman" panose="02020603050405020304" pitchFamily="18" charset="0"/>
                <a:cs typeface="Times New Roman" panose="02020603050405020304" pitchFamily="18" charset="0"/>
              </a:rPr>
              <a:t>Rep.,Mar</a:t>
            </a:r>
            <a:r>
              <a:rPr lang="en-US" sz="2400" dirty="0">
                <a:latin typeface="Times New Roman" panose="02020603050405020304" pitchFamily="18" charset="0"/>
                <a:cs typeface="Times New Roman" panose="02020603050405020304" pitchFamily="18" charset="0"/>
              </a:rPr>
              <a:t>. 2018.</a:t>
            </a:r>
          </a:p>
          <a:p>
            <a:pPr algn="just"/>
            <a:endParaRPr lang="en-GB"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[4] C. Tressler, “FTC: The bottom-line on fake checks scams,” Federal Trade Commission, Washington, DC, USA, Tech. Rep., Feb. 2020.</a:t>
            </a:r>
            <a:endParaRPr lang="en-US" sz="2400" dirty="0">
              <a:latin typeface="Times New Roman" panose="02020603050405020304" pitchFamily="18" charset="0"/>
              <a:ea typeface="Calibri"/>
              <a:cs typeface="Times New Roman" panose="02020603050405020304" pitchFamily="18" charset="0"/>
            </a:endParaRPr>
          </a:p>
          <a:p>
            <a:pPr algn="just"/>
            <a:endParaRPr lang="en-US" sz="2400" dirty="0">
              <a:latin typeface="Times New Roman"/>
              <a:ea typeface="Calibri"/>
              <a:cs typeface="Calibri"/>
            </a:endParaRPr>
          </a:p>
        </p:txBody>
      </p:sp>
    </p:spTree>
    <p:extLst>
      <p:ext uri="{BB962C8B-B14F-4D97-AF65-F5344CB8AC3E}">
        <p14:creationId xmlns:p14="http://schemas.microsoft.com/office/powerpoint/2010/main" val="397906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D63B7F-1296-9076-0D26-2BE9071104F8}"/>
              </a:ext>
            </a:extLst>
          </p:cNvPr>
          <p:cNvPicPr>
            <a:picLocks noChangeAspect="1"/>
          </p:cNvPicPr>
          <p:nvPr/>
        </p:nvPicPr>
        <p:blipFill>
          <a:blip r:embed="rId2" cstate="print">
            <a:extLst>
              <a:ext uri="{837473B0-CC2E-450A-ABE3-18F120FF3D39}">
                <a1611:picAttrSrcUrl xmlns:a1611="http://schemas.microsoft.com/office/drawing/2016/11/main" r:id="rId3"/>
              </a:ext>
            </a:extLst>
          </a:blip>
          <a:stretch>
            <a:fillRect/>
          </a:stretch>
        </p:blipFill>
        <p:spPr>
          <a:xfrm>
            <a:off x="3667432" y="1993490"/>
            <a:ext cx="4844845" cy="2403987"/>
          </a:xfrm>
          <a:prstGeom prst="rect">
            <a:avLst/>
          </a:prstGeom>
        </p:spPr>
      </p:pic>
    </p:spTree>
    <p:extLst>
      <p:ext uri="{BB962C8B-B14F-4D97-AF65-F5344CB8AC3E}">
        <p14:creationId xmlns:p14="http://schemas.microsoft.com/office/powerpoint/2010/main" val="3024264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C984F-FF5F-A60B-E9A3-2AD79E2ADE24}"/>
              </a:ext>
            </a:extLst>
          </p:cNvPr>
          <p:cNvSpPr txBox="1"/>
          <p:nvPr/>
        </p:nvSpPr>
        <p:spPr>
          <a:xfrm>
            <a:off x="1677629" y="460886"/>
            <a:ext cx="912556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a:latin typeface="Times New Roman"/>
              </a:rPr>
              <a:t>EXISTING PROJECT</a:t>
            </a:r>
            <a:endParaRPr lang="en-GB">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3A6CC6D-1C78-1C12-7AA9-73D121AB13B5}"/>
              </a:ext>
            </a:extLst>
          </p:cNvPr>
          <p:cNvSpPr txBox="1"/>
          <p:nvPr/>
        </p:nvSpPr>
        <p:spPr>
          <a:xfrm>
            <a:off x="1149145" y="1598971"/>
            <a:ext cx="10188675" cy="31362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spcAft>
                <a:spcPts val="0"/>
              </a:spcAft>
              <a:buFont typeface="Arial"/>
              <a:buChar char="•"/>
            </a:pPr>
            <a:r>
              <a:rPr lang="en-GB" sz="2400" dirty="0">
                <a:latin typeface="Times New Roman"/>
                <a:cs typeface="Times New Roman"/>
              </a:rPr>
              <a:t>The existing project is a blockchain based scheme to authenticate cheques and detect fake cheque scams. Moreover, the approach allows the revocation of used cheques.</a:t>
            </a:r>
          </a:p>
          <a:p>
            <a:pPr marL="285750" indent="-285750" algn="just">
              <a:lnSpc>
                <a:spcPct val="90000"/>
              </a:lnSpc>
              <a:spcBef>
                <a:spcPts val="1000"/>
              </a:spcBef>
              <a:spcAft>
                <a:spcPts val="0"/>
              </a:spcAft>
              <a:buFont typeface="Arial"/>
              <a:buChar char="•"/>
            </a:pPr>
            <a:r>
              <a:rPr lang="en-GB" sz="2400" dirty="0">
                <a:latin typeface="Times New Roman"/>
                <a:cs typeface="Times New Roman"/>
              </a:rPr>
              <a:t>The Blockchain-Based Solution for Detecting and Preventing Fake Check Scams Project uses the Name Coin and Hyperledger blockchain technologies.</a:t>
            </a:r>
          </a:p>
          <a:p>
            <a:pPr marL="285750" indent="-285750" algn="just">
              <a:lnSpc>
                <a:spcPct val="90000"/>
              </a:lnSpc>
              <a:spcBef>
                <a:spcPts val="1000"/>
              </a:spcBef>
              <a:spcAft>
                <a:spcPts val="0"/>
              </a:spcAft>
              <a:buFont typeface="Arial"/>
              <a:buChar char="•"/>
            </a:pPr>
            <a:r>
              <a:rPr lang="en-GB" sz="2400" dirty="0">
                <a:latin typeface="Times New Roman"/>
                <a:cs typeface="Times New Roman"/>
              </a:rPr>
              <a:t>The existing system is up to detecting weather the cheque is fake or not, but it does not provide the signature verification and OTP authentication.</a:t>
            </a:r>
            <a:endParaRPr lang="en-GB" sz="2400" dirty="0">
              <a:latin typeface="Times New Roman"/>
              <a:cs typeface="Calibri"/>
            </a:endParaRPr>
          </a:p>
          <a:p>
            <a:pPr marL="285750" indent="-285750" algn="just">
              <a:lnSpc>
                <a:spcPct val="90000"/>
              </a:lnSpc>
              <a:spcBef>
                <a:spcPts val="1000"/>
              </a:spcBef>
              <a:spcAft>
                <a:spcPts val="0"/>
              </a:spcAft>
              <a:buFont typeface="Arial"/>
              <a:buChar char="•"/>
            </a:pPr>
            <a:endParaRPr lang="en-US" sz="2400" dirty="0">
              <a:latin typeface="Times New Roman"/>
              <a:cs typeface="Times New Roman"/>
            </a:endParaRPr>
          </a:p>
        </p:txBody>
      </p:sp>
    </p:spTree>
    <p:extLst>
      <p:ext uri="{BB962C8B-B14F-4D97-AF65-F5344CB8AC3E}">
        <p14:creationId xmlns:p14="http://schemas.microsoft.com/office/powerpoint/2010/main" val="30016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6C2FEE-D5A8-4FDB-EA50-31DABAF164DE}"/>
              </a:ext>
            </a:extLst>
          </p:cNvPr>
          <p:cNvSpPr txBox="1"/>
          <p:nvPr/>
        </p:nvSpPr>
        <p:spPr>
          <a:xfrm>
            <a:off x="2411870" y="346036"/>
            <a:ext cx="737398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a:latin typeface="Times New Roman"/>
                <a:ea typeface="Calibri"/>
                <a:cs typeface="Calibri"/>
              </a:rPr>
              <a:t>LITERATURE SURVEY</a:t>
            </a:r>
            <a:endParaRPr lang="en-US" sz="4400">
              <a:latin typeface="Times New Roman"/>
              <a:cs typeface="Times New Roman"/>
            </a:endParaRPr>
          </a:p>
        </p:txBody>
      </p:sp>
      <p:sp>
        <p:nvSpPr>
          <p:cNvPr id="3" name="TextBox 2">
            <a:extLst>
              <a:ext uri="{FF2B5EF4-FFF2-40B4-BE49-F238E27FC236}">
                <a16:creationId xmlns:a16="http://schemas.microsoft.com/office/drawing/2014/main" id="{C5FDD0AF-1FD4-B8F6-D83C-D5B972DC7565}"/>
              </a:ext>
            </a:extLst>
          </p:cNvPr>
          <p:cNvSpPr txBox="1"/>
          <p:nvPr/>
        </p:nvSpPr>
        <p:spPr>
          <a:xfrm>
            <a:off x="2064774" y="1898855"/>
            <a:ext cx="73741" cy="2027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4" name="TextBox 3">
            <a:extLst>
              <a:ext uri="{FF2B5EF4-FFF2-40B4-BE49-F238E27FC236}">
                <a16:creationId xmlns:a16="http://schemas.microsoft.com/office/drawing/2014/main" id="{AE6AB3EF-31AE-6BCE-2ECB-E9ADE7637A2B}"/>
              </a:ext>
            </a:extLst>
          </p:cNvPr>
          <p:cNvSpPr txBox="1"/>
          <p:nvPr/>
        </p:nvSpPr>
        <p:spPr>
          <a:xfrm>
            <a:off x="841887" y="1345791"/>
            <a:ext cx="1050207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dirty="0">
                <a:latin typeface="Times New Roman"/>
                <a:cs typeface="Calibri"/>
              </a:rPr>
              <a:t>Blockchain-Based Solution for Detecting and Preventing Fake Check Scams: </a:t>
            </a:r>
            <a:r>
              <a:rPr lang="en-US" sz="2400" dirty="0">
                <a:latin typeface="Times New Roman"/>
                <a:cs typeface="Calibri"/>
              </a:rPr>
              <a:t>Authors:</a:t>
            </a:r>
            <a:r>
              <a:rPr lang="en-US" sz="2400" b="1" dirty="0">
                <a:latin typeface="Times New Roman"/>
                <a:cs typeface="Calibri"/>
              </a:rPr>
              <a:t> </a:t>
            </a:r>
            <a:r>
              <a:rPr lang="en-US" sz="2400" dirty="0">
                <a:latin typeface="Times New Roman"/>
                <a:cs typeface="Calibri"/>
              </a:rPr>
              <a:t>Badis Hammi, Yves Christian Elloh Adja, Manlio, and Jamel Nebhen. Published year  2022. The </a:t>
            </a:r>
            <a:r>
              <a:rPr lang="en-GB" sz="2400" dirty="0">
                <a:latin typeface="Times New Roman"/>
                <a:cs typeface="Times New Roman"/>
              </a:rPr>
              <a:t>project is a blockchain based scheme to authenticate cheques and detect fake cheque scams. Moreover, the approach allows the revocation of used cheques.</a:t>
            </a:r>
          </a:p>
          <a:p>
            <a:pPr marL="342900" indent="-342900" algn="just">
              <a:buFont typeface="Arial"/>
              <a:buChar char="•"/>
            </a:pPr>
            <a:r>
              <a:rPr lang="en-US" sz="2400" b="1" i="0" dirty="0">
                <a:solidFill>
                  <a:srgbClr val="333333"/>
                </a:solidFill>
                <a:effectLst/>
                <a:latin typeface="Times New Roman" panose="02020603050405020304" pitchFamily="18" charset="0"/>
                <a:cs typeface="Times New Roman" panose="02020603050405020304" pitchFamily="18" charset="0"/>
              </a:rPr>
              <a:t>Online Digital Cheque Clearance and Verification System using Block Chain: </a:t>
            </a:r>
            <a:r>
              <a:rPr lang="en-US" sz="2400" i="0" dirty="0">
                <a:solidFill>
                  <a:srgbClr val="333333"/>
                </a:solidFill>
                <a:effectLst/>
                <a:latin typeface="Times New Roman" panose="02020603050405020304" pitchFamily="18" charset="0"/>
                <a:cs typeface="Times New Roman" panose="02020603050405020304" pitchFamily="18" charset="0"/>
              </a:rPr>
              <a:t>Bogahawatte W.W.M.K.A, Isuri Samanmali A.H.L, Perera K.D.M, Senaratne A.N, Rupasinghe L.P. Published year 2021. </a:t>
            </a:r>
            <a:r>
              <a:rPr lang="en-US" sz="2400" b="0" i="0" dirty="0">
                <a:solidFill>
                  <a:srgbClr val="333333"/>
                </a:solidFill>
                <a:effectLst/>
                <a:latin typeface="Times New Roman" panose="02020603050405020304" pitchFamily="18" charset="0"/>
                <a:cs typeface="Times New Roman" panose="02020603050405020304" pitchFamily="18" charset="0"/>
              </a:rPr>
              <a:t>The proposed system provides benefits to the user as well as the bank by addressing the requirement of producing a secure, effective and environment friendly system. Finally, Checkmate permits a consistent stream of cheque clearance operation for the payer and the payee without any mediators.</a:t>
            </a: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a:buChar char="•"/>
            </a:pPr>
            <a:endParaRPr lang="en-US" sz="2400" dirty="0">
              <a:latin typeface="Times New Roman"/>
              <a:cs typeface="Calibri"/>
            </a:endParaRPr>
          </a:p>
          <a:p>
            <a:pPr marL="342900" indent="-342900" algn="just">
              <a:buFont typeface="Arial"/>
              <a:buChar char="•"/>
            </a:pPr>
            <a:endParaRPr lang="en-US" dirty="0">
              <a:cs typeface="Calibri" panose="020F0502020204030204" pitchFamily="34" charset="0"/>
            </a:endParaRPr>
          </a:p>
        </p:txBody>
      </p:sp>
    </p:spTree>
    <p:extLst>
      <p:ext uri="{BB962C8B-B14F-4D97-AF65-F5344CB8AC3E}">
        <p14:creationId xmlns:p14="http://schemas.microsoft.com/office/powerpoint/2010/main" val="312744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B95C7-AB2E-844C-2D91-9D9718B0B781}"/>
              </a:ext>
            </a:extLst>
          </p:cNvPr>
          <p:cNvSpPr txBox="1"/>
          <p:nvPr/>
        </p:nvSpPr>
        <p:spPr>
          <a:xfrm>
            <a:off x="1041286" y="586757"/>
            <a:ext cx="10102645"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b="1">
                <a:latin typeface="Times New Roman"/>
                <a:cs typeface="Times New Roman"/>
              </a:rPr>
              <a:t>PROPOSED SYSTEM</a:t>
            </a:r>
            <a:endParaRPr lang="en-GB" sz="4400">
              <a:latin typeface="Times New Roman"/>
              <a:cs typeface="Times New Roman"/>
            </a:endParaRPr>
          </a:p>
          <a:p>
            <a:pPr algn="ctr"/>
            <a:endParaRPr lang="en-GB">
              <a:ea typeface="Calibri"/>
              <a:cs typeface="Calibri"/>
            </a:endParaRPr>
          </a:p>
        </p:txBody>
      </p:sp>
      <p:sp>
        <p:nvSpPr>
          <p:cNvPr id="5" name="TextBox 4">
            <a:extLst>
              <a:ext uri="{FF2B5EF4-FFF2-40B4-BE49-F238E27FC236}">
                <a16:creationId xmlns:a16="http://schemas.microsoft.com/office/drawing/2014/main" id="{510DC75A-E435-1C9F-2F59-706E9ACD6EDF}"/>
              </a:ext>
            </a:extLst>
          </p:cNvPr>
          <p:cNvSpPr txBox="1"/>
          <p:nvPr/>
        </p:nvSpPr>
        <p:spPr>
          <a:xfrm>
            <a:off x="799718" y="2037015"/>
            <a:ext cx="10580272" cy="4078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spcAft>
                <a:spcPts val="0"/>
              </a:spcAft>
              <a:buFont typeface="Arial"/>
              <a:buChar char="•"/>
            </a:pPr>
            <a:r>
              <a:rPr lang="en-US" sz="2400" dirty="0">
                <a:effectLst/>
                <a:latin typeface="Times New Roman" panose="02020603050405020304" pitchFamily="18" charset="0"/>
                <a:ea typeface="Times New Roman" panose="02020603050405020304" pitchFamily="18" charset="0"/>
              </a:rPr>
              <a:t>This new online cheque curation</a:t>
            </a:r>
            <a:r>
              <a:rPr lang="en-US" sz="2400" dirty="0">
                <a:latin typeface="Times New Roman" panose="02020603050405020304" pitchFamily="18" charset="0"/>
                <a:ea typeface="Times New Roman" panose="02020603050405020304" pitchFamily="18" charset="0"/>
              </a:rPr>
              <a:t> and </a:t>
            </a:r>
            <a:r>
              <a:rPr lang="en-US" sz="2400" dirty="0">
                <a:effectLst/>
                <a:latin typeface="Times New Roman" panose="02020603050405020304" pitchFamily="18" charset="0"/>
                <a:ea typeface="Times New Roman" panose="02020603050405020304" pitchFamily="18" charset="0"/>
              </a:rPr>
              <a:t>abstract system has become essential feature in modern banking system, allowing users to conveniently </a:t>
            </a:r>
            <a:r>
              <a:rPr lang="en-US" sz="2400" dirty="0">
                <a:latin typeface="Times New Roman" panose="02020603050405020304" pitchFamily="18" charset="0"/>
                <a:ea typeface="Times New Roman" panose="02020603050405020304" pitchFamily="18" charset="0"/>
              </a:rPr>
              <a:t>verify the</a:t>
            </a:r>
            <a:r>
              <a:rPr lang="en-US" sz="2400" dirty="0">
                <a:effectLst/>
                <a:latin typeface="Times New Roman" panose="02020603050405020304" pitchFamily="18" charset="0"/>
                <a:ea typeface="Times New Roman" panose="02020603050405020304" pitchFamily="18" charset="0"/>
              </a:rPr>
              <a:t> paper cheque remotely through digital platforms, eliminating the need for physical visits to bank.</a:t>
            </a:r>
          </a:p>
          <a:p>
            <a:pPr marL="285750" indent="-285750" algn="just">
              <a:lnSpc>
                <a:spcPct val="90000"/>
              </a:lnSpc>
              <a:spcBef>
                <a:spcPts val="1000"/>
              </a:spcBef>
              <a:spcAft>
                <a:spcPts val="0"/>
              </a:spcAft>
              <a:buFont typeface="Arial"/>
              <a:buChar char="•"/>
            </a:pPr>
            <a:r>
              <a:rPr lang="en-US" sz="2400" dirty="0">
                <a:effectLst/>
                <a:latin typeface="Times New Roman" panose="02020603050405020304" pitchFamily="18" charset="0"/>
                <a:ea typeface="Times New Roman" panose="02020603050405020304" pitchFamily="18" charset="0"/>
              </a:rPr>
              <a:t>Users can capture cheque images using their smart phones or other devices, and the deep learning models process the images to extract relevant information.</a:t>
            </a:r>
            <a:endParaRPr lang="en-GB" sz="2400" dirty="0">
              <a:solidFill>
                <a:srgbClr val="050E17"/>
              </a:solidFill>
              <a:effectLst/>
              <a:latin typeface="Times New Roman"/>
              <a:ea typeface="Times New Roman" panose="02020603050405020304" pitchFamily="18" charset="0"/>
              <a:cs typeface="Times New Roman"/>
            </a:endParaRPr>
          </a:p>
          <a:p>
            <a:pPr marL="285750" indent="-285750" algn="just">
              <a:lnSpc>
                <a:spcPct val="90000"/>
              </a:lnSpc>
              <a:spcBef>
                <a:spcPts val="1000"/>
              </a:spcBef>
              <a:spcAft>
                <a:spcPts val="0"/>
              </a:spcAft>
              <a:buFont typeface="Arial"/>
              <a:buChar char="•"/>
            </a:pPr>
            <a:r>
              <a:rPr lang="en-US" sz="2400" dirty="0">
                <a:effectLst/>
                <a:latin typeface="Times New Roman" panose="02020603050405020304" pitchFamily="18" charset="0"/>
                <a:ea typeface="Times New Roman" panose="02020603050405020304" pitchFamily="18" charset="0"/>
              </a:rPr>
              <a:t>The system performs authenticity verification through watermark analysis, micro printing detection, and signature matching.</a:t>
            </a:r>
          </a:p>
          <a:p>
            <a:pPr marL="285750" indent="-285750" algn="just">
              <a:lnSpc>
                <a:spcPct val="90000"/>
              </a:lnSpc>
              <a:spcBef>
                <a:spcPts val="1000"/>
              </a:spcBef>
              <a:spcAft>
                <a:spcPts val="0"/>
              </a:spcAft>
              <a:buFont typeface="Arial"/>
              <a:buChar char="•"/>
            </a:pPr>
            <a:r>
              <a:rPr lang="en-US" sz="2400" dirty="0">
                <a:effectLst/>
                <a:latin typeface="Times New Roman" panose="02020603050405020304" pitchFamily="18" charset="0"/>
                <a:ea typeface="Times New Roman" panose="02020603050405020304" pitchFamily="18" charset="0"/>
              </a:rPr>
              <a:t>Once the cheque is validated, the extracted information from the cheque </a:t>
            </a:r>
            <a:r>
              <a:rPr lang="en-US" sz="2400" dirty="0">
                <a:latin typeface="Times New Roman" panose="02020603050405020304" pitchFamily="18" charset="0"/>
                <a:ea typeface="Times New Roman" panose="02020603050405020304" pitchFamily="18" charset="0"/>
              </a:rPr>
              <a:t>will be displayed to the user’s screen.</a:t>
            </a:r>
            <a:endParaRPr lang="en-GB" sz="2400" dirty="0">
              <a:latin typeface="Times New Roman"/>
              <a:cs typeface="Times New Roman"/>
            </a:endParaRPr>
          </a:p>
          <a:p>
            <a:pPr algn="l"/>
            <a:endParaRPr lang="en-GB" dirty="0">
              <a:ea typeface="Calibri"/>
              <a:cs typeface="Calibri"/>
            </a:endParaRPr>
          </a:p>
        </p:txBody>
      </p:sp>
    </p:spTree>
    <p:extLst>
      <p:ext uri="{BB962C8B-B14F-4D97-AF65-F5344CB8AC3E}">
        <p14:creationId xmlns:p14="http://schemas.microsoft.com/office/powerpoint/2010/main" val="403261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D8307-79BE-83C0-8B3B-2F401159712E}"/>
              </a:ext>
            </a:extLst>
          </p:cNvPr>
          <p:cNvSpPr txBox="1"/>
          <p:nvPr/>
        </p:nvSpPr>
        <p:spPr>
          <a:xfrm>
            <a:off x="3170903" y="1124564"/>
            <a:ext cx="6194322" cy="52356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76" name="TextBox 175">
            <a:extLst>
              <a:ext uri="{FF2B5EF4-FFF2-40B4-BE49-F238E27FC236}">
                <a16:creationId xmlns:a16="http://schemas.microsoft.com/office/drawing/2014/main" id="{D09B0DD1-48C8-A765-3154-9DA9FB57C1AF}"/>
              </a:ext>
            </a:extLst>
          </p:cNvPr>
          <p:cNvSpPr txBox="1"/>
          <p:nvPr/>
        </p:nvSpPr>
        <p:spPr>
          <a:xfrm>
            <a:off x="3349112" y="350274"/>
            <a:ext cx="549377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400">
                <a:latin typeface="Times New Roman"/>
                <a:ea typeface="Calibri"/>
                <a:cs typeface="Calibri"/>
              </a:rPr>
              <a:t>FLOW CHART</a:t>
            </a:r>
            <a:endParaRPr lang="en-GB" sz="4400">
              <a:latin typeface="Times New Roman"/>
              <a:cs typeface="Times New Roman"/>
            </a:endParaRPr>
          </a:p>
        </p:txBody>
      </p:sp>
      <p:pic>
        <p:nvPicPr>
          <p:cNvPr id="3074" name="Picture 2"/>
          <p:cNvPicPr>
            <a:picLocks noChangeAspect="1" noChangeArrowheads="1"/>
          </p:cNvPicPr>
          <p:nvPr/>
        </p:nvPicPr>
        <p:blipFill>
          <a:blip r:embed="rId2" cstate="print"/>
          <a:srcRect/>
          <a:stretch>
            <a:fillRect/>
          </a:stretch>
        </p:blipFill>
        <p:spPr bwMode="auto">
          <a:xfrm>
            <a:off x="2244725" y="1046163"/>
            <a:ext cx="7705725" cy="4772025"/>
          </a:xfrm>
          <a:prstGeom prst="rect">
            <a:avLst/>
          </a:prstGeom>
          <a:noFill/>
          <a:ln w="9525">
            <a:noFill/>
            <a:miter lim="800000"/>
            <a:headEnd/>
            <a:tailEnd/>
          </a:ln>
          <a:effectLst/>
        </p:spPr>
      </p:pic>
    </p:spTree>
    <p:extLst>
      <p:ext uri="{BB962C8B-B14F-4D97-AF65-F5344CB8AC3E}">
        <p14:creationId xmlns:p14="http://schemas.microsoft.com/office/powerpoint/2010/main" val="74115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C6F71-EE5C-30DA-0EE7-5B576B72C049}"/>
              </a:ext>
            </a:extLst>
          </p:cNvPr>
          <p:cNvSpPr txBox="1"/>
          <p:nvPr/>
        </p:nvSpPr>
        <p:spPr>
          <a:xfrm>
            <a:off x="213399" y="684139"/>
            <a:ext cx="502719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2400" b="1" dirty="0">
                <a:latin typeface="Times New Roman" panose="02020603050405020304" pitchFamily="18" charset="0"/>
                <a:cs typeface="Times New Roman" panose="02020603050405020304" pitchFamily="18" charset="0"/>
              </a:rPr>
              <a:t>Use Case Diagram: </a:t>
            </a:r>
            <a:r>
              <a:rPr lang="en-US" sz="2400" dirty="0">
                <a:latin typeface="Times New Roman" panose="02020603050405020304" pitchFamily="18" charset="0"/>
                <a:cs typeface="Times New Roman" panose="02020603050405020304" pitchFamily="18" charset="0"/>
              </a:rPr>
              <a:t>A use case diagram is used to represent the dynamic behavior of a system. It encapsulates the system's functionality by incorporating use cases, actors, and their relationships. The actors in the use case diagram are user, and the person who initiates the process of  Online cheque curation and abstract system,  component responsible for processing cheque. </a:t>
            </a:r>
            <a:endParaRPr lang="en-GB"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132E7A-6E56-8783-8634-B96AAD2D7D0B}"/>
              </a:ext>
            </a:extLst>
          </p:cNvPr>
          <p:cNvSpPr txBox="1"/>
          <p:nvPr/>
        </p:nvSpPr>
        <p:spPr>
          <a:xfrm>
            <a:off x="6889573" y="2059900"/>
            <a:ext cx="4885403" cy="701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spcAft>
                <a:spcPts val="0"/>
              </a:spcAft>
            </a:pPr>
            <a:endParaRPr lang="en-GB" sz="2400" dirty="0">
              <a:latin typeface="Times New Roman"/>
              <a:cs typeface="Times New Roman"/>
            </a:endParaRPr>
          </a:p>
          <a:p>
            <a:pPr algn="l"/>
            <a:endParaRPr lang="en-GB" dirty="0">
              <a:ea typeface="Calibri"/>
              <a:cs typeface="Calibri"/>
            </a:endParaRPr>
          </a:p>
        </p:txBody>
      </p:sp>
      <p:pic>
        <p:nvPicPr>
          <p:cNvPr id="5" name="Picture 4">
            <a:extLst>
              <a:ext uri="{FF2B5EF4-FFF2-40B4-BE49-F238E27FC236}">
                <a16:creationId xmlns:a16="http://schemas.microsoft.com/office/drawing/2014/main" id="{2D37167A-E556-44AB-A329-178D36158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084" y="1"/>
            <a:ext cx="6744929" cy="6105832"/>
          </a:xfrm>
          <a:prstGeom prst="rect">
            <a:avLst/>
          </a:prstGeom>
        </p:spPr>
      </p:pic>
    </p:spTree>
    <p:extLst>
      <p:ext uri="{BB962C8B-B14F-4D97-AF65-F5344CB8AC3E}">
        <p14:creationId xmlns:p14="http://schemas.microsoft.com/office/powerpoint/2010/main" val="290851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C3399C-0069-44CF-8A5E-A2618136B9A2}"/>
              </a:ext>
            </a:extLst>
          </p:cNvPr>
          <p:cNvSpPr txBox="1"/>
          <p:nvPr/>
        </p:nvSpPr>
        <p:spPr>
          <a:xfrm>
            <a:off x="225523" y="988915"/>
            <a:ext cx="3274142"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Class Diagram:</a:t>
            </a:r>
          </a:p>
          <a:p>
            <a:pPr algn="just"/>
            <a:r>
              <a:rPr lang="en-US" sz="2400" dirty="0">
                <a:latin typeface="Times New Roman" panose="02020603050405020304" pitchFamily="18" charset="0"/>
                <a:cs typeface="Times New Roman" panose="02020603050405020304" pitchFamily="18" charset="0"/>
              </a:rPr>
              <a:t>It depicts a visual representation of the static, structural aspects of a system by showcasing classes, their attributes, methods, and their interrelationships. Classes are depicted as boxes with attributes and methods listed within. </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C65B47F-924C-42AD-9E4A-F0174A548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755" y="265471"/>
            <a:ext cx="8072284" cy="5722374"/>
          </a:xfrm>
          <a:prstGeom prst="rect">
            <a:avLst/>
          </a:prstGeom>
        </p:spPr>
      </p:pic>
    </p:spTree>
    <p:extLst>
      <p:ext uri="{BB962C8B-B14F-4D97-AF65-F5344CB8AC3E}">
        <p14:creationId xmlns:p14="http://schemas.microsoft.com/office/powerpoint/2010/main" val="3922222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2465</Words>
  <Application>Microsoft Office PowerPoint</Application>
  <PresentationFormat>Widescreen</PresentationFormat>
  <Paragraphs>192</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 kishore</dc:creator>
  <cp:lastModifiedBy>Mounika Bogasamudram</cp:lastModifiedBy>
  <cp:revision>316</cp:revision>
  <dcterms:created xsi:type="dcterms:W3CDTF">2020-06-01T14:17:55Z</dcterms:created>
  <dcterms:modified xsi:type="dcterms:W3CDTF">2024-03-04T14:07:35Z</dcterms:modified>
</cp:coreProperties>
</file>