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7"/>
  </p:notesMasterIdLst>
  <p:sldIdLst>
    <p:sldId id="256" r:id="rId2"/>
    <p:sldId id="257" r:id="rId3"/>
    <p:sldId id="269" r:id="rId4"/>
    <p:sldId id="270" r:id="rId5"/>
    <p:sldId id="271" r:id="rId6"/>
    <p:sldId id="272" r:id="rId7"/>
    <p:sldId id="273" r:id="rId8"/>
    <p:sldId id="274" r:id="rId9"/>
    <p:sldId id="275" r:id="rId10"/>
    <p:sldId id="276" r:id="rId11"/>
    <p:sldId id="261" r:id="rId12"/>
    <p:sldId id="268" r:id="rId13"/>
    <p:sldId id="260"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C2E43-A346-4A8F-B5B6-0934198DC0B3}"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25053-F4CF-4F2F-98A4-750471D53BC4}" type="slidenum">
              <a:rPr lang="en-US" smtClean="0"/>
              <a:t>‹#›</a:t>
            </a:fld>
            <a:endParaRPr lang="en-US"/>
          </a:p>
        </p:txBody>
      </p:sp>
    </p:spTree>
    <p:extLst>
      <p:ext uri="{BB962C8B-B14F-4D97-AF65-F5344CB8AC3E}">
        <p14:creationId xmlns:p14="http://schemas.microsoft.com/office/powerpoint/2010/main" val="141695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36036968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7EBD9-863B-46E0-B8D8-A7BC0A4FA361}"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210120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3719592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363833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183956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241022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978762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80424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363255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223234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7EBD9-863B-46E0-B8D8-A7BC0A4FA361}"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370815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7EBD9-863B-46E0-B8D8-A7BC0A4FA361}"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273896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27EBD9-863B-46E0-B8D8-A7BC0A4FA361}"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159874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27EBD9-863B-46E0-B8D8-A7BC0A4FA361}"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8483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E27EBD9-863B-46E0-B8D8-A7BC0A4FA361}"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22257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7EBD9-863B-46E0-B8D8-A7BC0A4FA361}"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17232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27EBD9-863B-46E0-B8D8-A7BC0A4FA361}"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90E5E-E6AD-4F45-AF43-864544334A9C}" type="slidenum">
              <a:rPr lang="en-US" smtClean="0"/>
              <a:t>‹#›</a:t>
            </a:fld>
            <a:endParaRPr lang="en-US"/>
          </a:p>
        </p:txBody>
      </p:sp>
    </p:spTree>
    <p:extLst>
      <p:ext uri="{BB962C8B-B14F-4D97-AF65-F5344CB8AC3E}">
        <p14:creationId xmlns:p14="http://schemas.microsoft.com/office/powerpoint/2010/main" val="420854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27EBD9-863B-46E0-B8D8-A7BC0A4FA361}" type="datetimeFigureOut">
              <a:rPr lang="en-US" smtClean="0"/>
              <a:t>7/26/2023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A90E5E-E6AD-4F45-AF43-864544334A9C}" type="slidenum">
              <a:rPr lang="en-US" smtClean="0"/>
              <a:t>‹#›</a:t>
            </a:fld>
            <a:endParaRPr lang="en-US"/>
          </a:p>
        </p:txBody>
      </p:sp>
    </p:spTree>
    <p:extLst>
      <p:ext uri="{BB962C8B-B14F-4D97-AF65-F5344CB8AC3E}">
        <p14:creationId xmlns:p14="http://schemas.microsoft.com/office/powerpoint/2010/main" val="3169941438"/>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6668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188CA-BB15-D5FF-8C1B-6CC1E49296E6}"/>
              </a:ext>
            </a:extLst>
          </p:cNvPr>
          <p:cNvSpPr>
            <a:spLocks noGrp="1"/>
          </p:cNvSpPr>
          <p:nvPr>
            <p:ph idx="1"/>
          </p:nvPr>
        </p:nvSpPr>
        <p:spPr>
          <a:xfrm>
            <a:off x="140677" y="281354"/>
            <a:ext cx="11493305" cy="6035039"/>
          </a:xfrm>
        </p:spPr>
        <p:txBody>
          <a:bodyPr>
            <a:normAutofit/>
          </a:bodyPr>
          <a:lstStyle/>
          <a:p>
            <a:pPr algn="just"/>
            <a:r>
              <a:rPr lang="en-US" sz="2800" b="1" dirty="0">
                <a:solidFill>
                  <a:srgbClr val="FFFF00"/>
                </a:solidFill>
                <a:latin typeface="Arial" panose="020B0604020202020204" pitchFamily="34" charset="0"/>
                <a:cs typeface="Arial" panose="020B0604020202020204" pitchFamily="34" charset="0"/>
              </a:rPr>
              <a:t>Here is an example of a digital marketing strategy:</a:t>
            </a:r>
          </a:p>
          <a:p>
            <a:pPr algn="just"/>
            <a:endParaRPr lang="en-US" sz="2400" dirty="0">
              <a:latin typeface="Arial" panose="020B0604020202020204" pitchFamily="34" charset="0"/>
              <a:cs typeface="Arial" panose="020B0604020202020204" pitchFamily="34" charset="0"/>
            </a:endParaRPr>
          </a:p>
          <a:p>
            <a:pPr algn="just"/>
            <a:r>
              <a:rPr lang="en-US" sz="2400" b="1" dirty="0">
                <a:solidFill>
                  <a:srgbClr val="FFFF00"/>
                </a:solidFill>
                <a:latin typeface="Arial" panose="020B0604020202020204" pitchFamily="34" charset="0"/>
                <a:cs typeface="Arial" panose="020B0604020202020204" pitchFamily="34" charset="0"/>
              </a:rPr>
              <a:t>Goal</a:t>
            </a:r>
            <a:r>
              <a:rPr lang="en-US" sz="2400" dirty="0">
                <a:latin typeface="Arial" panose="020B0604020202020204" pitchFamily="34" charset="0"/>
                <a:cs typeface="Arial" panose="020B0604020202020204" pitchFamily="34" charset="0"/>
              </a:rPr>
              <a:t>: Increase website traffic by 20% in the next quarter.</a:t>
            </a:r>
          </a:p>
          <a:p>
            <a:pPr algn="just"/>
            <a:r>
              <a:rPr lang="en-US" sz="2400" b="1" dirty="0">
                <a:solidFill>
                  <a:srgbClr val="FFFF00"/>
                </a:solidFill>
                <a:latin typeface="Arial" panose="020B0604020202020204" pitchFamily="34" charset="0"/>
                <a:cs typeface="Arial" panose="020B0604020202020204" pitchFamily="34" charset="0"/>
              </a:rPr>
              <a:t>Target audience</a:t>
            </a:r>
            <a:r>
              <a:rPr lang="en-US" sz="2400" dirty="0">
                <a:latin typeface="Arial" panose="020B0604020202020204" pitchFamily="34" charset="0"/>
                <a:cs typeface="Arial" panose="020B0604020202020204" pitchFamily="34" charset="0"/>
              </a:rPr>
              <a:t>: Men and women ages 25-45 who are interested in fitness.</a:t>
            </a:r>
          </a:p>
          <a:p>
            <a:pPr algn="just"/>
            <a:r>
              <a:rPr lang="en-US" sz="2400" b="1" dirty="0">
                <a:solidFill>
                  <a:srgbClr val="FFFF00"/>
                </a:solidFill>
                <a:latin typeface="Arial" panose="020B0604020202020204" pitchFamily="34" charset="0"/>
                <a:cs typeface="Arial" panose="020B0604020202020204" pitchFamily="34" charset="0"/>
              </a:rPr>
              <a:t>Channels</a:t>
            </a:r>
            <a:r>
              <a:rPr lang="en-US" sz="2400" dirty="0">
                <a:latin typeface="Arial" panose="020B0604020202020204" pitchFamily="34" charset="0"/>
                <a:cs typeface="Arial" panose="020B0604020202020204" pitchFamily="34" charset="0"/>
              </a:rPr>
              <a:t>: Website, social media (Facebook, Instagram, Twitter), email marketing.</a:t>
            </a:r>
          </a:p>
          <a:p>
            <a:pPr algn="just"/>
            <a:r>
              <a:rPr lang="en-US" sz="2400" b="1" dirty="0">
                <a:solidFill>
                  <a:srgbClr val="FFFF00"/>
                </a:solidFill>
                <a:latin typeface="Arial" panose="020B0604020202020204" pitchFamily="34" charset="0"/>
                <a:cs typeface="Arial" panose="020B0604020202020204" pitchFamily="34" charset="0"/>
              </a:rPr>
              <a:t>Content</a:t>
            </a:r>
            <a:r>
              <a:rPr lang="en-US" sz="2400" dirty="0">
                <a:latin typeface="Arial" panose="020B0604020202020204" pitchFamily="34" charset="0"/>
                <a:cs typeface="Arial" panose="020B0604020202020204" pitchFamily="34" charset="0"/>
              </a:rPr>
              <a:t>: Blog posts, infographics, videos, social media posts, email newsletters.</a:t>
            </a:r>
          </a:p>
          <a:p>
            <a:pPr algn="just"/>
            <a:r>
              <a:rPr lang="en-US" sz="2400" b="1" dirty="0">
                <a:solidFill>
                  <a:srgbClr val="FFFF00"/>
                </a:solidFill>
                <a:latin typeface="Arial" panose="020B0604020202020204" pitchFamily="34" charset="0"/>
                <a:cs typeface="Arial" panose="020B0604020202020204" pitchFamily="34" charset="0"/>
              </a:rPr>
              <a:t>Tracking</a:t>
            </a:r>
            <a:r>
              <a:rPr lang="en-US" sz="2400" dirty="0">
                <a:latin typeface="Arial" panose="020B0604020202020204" pitchFamily="34" charset="0"/>
                <a:cs typeface="Arial" panose="020B0604020202020204" pitchFamily="34" charset="0"/>
              </a:rPr>
              <a:t>: Google Analytics, social media analytics, email marketing analytics.</a:t>
            </a:r>
          </a:p>
          <a:p>
            <a:pPr algn="just"/>
            <a:r>
              <a:rPr lang="en-US" sz="2400" dirty="0">
                <a:latin typeface="Arial" panose="020B0604020202020204" pitchFamily="34" charset="0"/>
                <a:cs typeface="Arial" panose="020B0604020202020204" pitchFamily="34" charset="0"/>
              </a:rPr>
              <a:t>This is just an example, and your digital marketing strategy will need to be tailored to your specific business and goals. </a:t>
            </a:r>
          </a:p>
          <a:p>
            <a:pPr algn="just"/>
            <a:r>
              <a:rPr lang="en-US" sz="2400" dirty="0">
                <a:latin typeface="Arial" panose="020B0604020202020204" pitchFamily="34" charset="0"/>
                <a:cs typeface="Arial" panose="020B0604020202020204" pitchFamily="34" charset="0"/>
              </a:rPr>
              <a:t>However, following these steps will help you create a successful digital marketing strategy that will help you achieve your goals.</a:t>
            </a:r>
          </a:p>
        </p:txBody>
      </p:sp>
    </p:spTree>
    <p:extLst>
      <p:ext uri="{BB962C8B-B14F-4D97-AF65-F5344CB8AC3E}">
        <p14:creationId xmlns:p14="http://schemas.microsoft.com/office/powerpoint/2010/main" val="383432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7" y="0"/>
            <a:ext cx="10131425" cy="1456267"/>
          </a:xfrm>
        </p:spPr>
        <p:txBody>
          <a:bodyPr>
            <a:normAutofit/>
          </a:bodyPr>
          <a:lstStyle/>
          <a:p>
            <a:pPr algn="ctr"/>
            <a:r>
              <a:rPr lang="en-US" sz="4800" dirty="0">
                <a:solidFill>
                  <a:srgbClr val="FFFF00"/>
                </a:solidFill>
                <a:latin typeface="Adobe Gothic Std B" panose="020B0800000000000000" pitchFamily="34" charset="-128"/>
                <a:ea typeface="Adobe Gothic Std B" panose="020B0800000000000000" pitchFamily="34" charset="-128"/>
              </a:rPr>
              <a:t>FACTS</a:t>
            </a:r>
          </a:p>
        </p:txBody>
      </p:sp>
      <p:sp>
        <p:nvSpPr>
          <p:cNvPr id="3" name="Content Placeholder 2"/>
          <p:cNvSpPr>
            <a:spLocks noGrp="1"/>
          </p:cNvSpPr>
          <p:nvPr>
            <p:ph idx="1"/>
          </p:nvPr>
        </p:nvSpPr>
        <p:spPr>
          <a:xfrm>
            <a:off x="0" y="1237957"/>
            <a:ext cx="12191999" cy="5008098"/>
          </a:xfrm>
          <a:ln>
            <a:solidFill>
              <a:schemeClr val="bg2">
                <a:lumMod val="40000"/>
                <a:lumOff val="60000"/>
              </a:schemeClr>
            </a:solidFill>
          </a:ln>
        </p:spPr>
        <p:txBody>
          <a:bodyPr>
            <a:normAutofit/>
          </a:bodyPr>
          <a:lstStyle/>
          <a:p>
            <a:pPr algn="ctr"/>
            <a:r>
              <a:rPr lang="en-US" sz="2800" b="1" dirty="0"/>
              <a:t>The average salary for a Digital Marketing Manager is Rs 840,000 in 2023.</a:t>
            </a:r>
          </a:p>
          <a:p>
            <a:pPr algn="ctr"/>
            <a:r>
              <a:rPr lang="en-US" sz="2800" b="1" dirty="0"/>
              <a:t> Means 70,000 Rs Per month</a:t>
            </a:r>
          </a:p>
          <a:p>
            <a:pPr algn="ctr"/>
            <a:r>
              <a:rPr lang="en-US" sz="2800" b="1" dirty="0"/>
              <a:t>Rs 416.50      (Avg. Hourly Rate)</a:t>
            </a:r>
          </a:p>
          <a:p>
            <a:pPr algn="ctr"/>
            <a:r>
              <a:rPr lang="en-US" sz="2800" b="1" dirty="0"/>
              <a:t>Average freelance digital marketing salary in Pakistan is minimum 1 Lac per month </a:t>
            </a:r>
          </a:p>
          <a:p>
            <a:pPr algn="ctr"/>
            <a:r>
              <a:rPr lang="en-US" sz="2800" b="1" dirty="0"/>
              <a:t>The average freelance digital marketing salary in the USA is $78,000 per year or $37.50 per hour. </a:t>
            </a:r>
          </a:p>
          <a:p>
            <a:pPr algn="ctr"/>
            <a:r>
              <a:rPr lang="en-US" sz="2800" b="1" dirty="0"/>
              <a:t>Entry level positions start at $48,750 per year while most experienced workers make up to $87,575 per year.</a:t>
            </a:r>
          </a:p>
        </p:txBody>
      </p:sp>
    </p:spTree>
    <p:extLst>
      <p:ext uri="{BB962C8B-B14F-4D97-AF65-F5344CB8AC3E}">
        <p14:creationId xmlns:p14="http://schemas.microsoft.com/office/powerpoint/2010/main" val="235637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9753-48F5-620B-0B2E-81914D8BF4A5}"/>
              </a:ext>
            </a:extLst>
          </p:cNvPr>
          <p:cNvSpPr>
            <a:spLocks noGrp="1"/>
          </p:cNvSpPr>
          <p:nvPr>
            <p:ph type="title"/>
          </p:nvPr>
        </p:nvSpPr>
        <p:spPr>
          <a:xfrm>
            <a:off x="685800" y="201637"/>
            <a:ext cx="10131425" cy="1456267"/>
          </a:xfrm>
        </p:spPr>
        <p:txBody>
          <a:bodyPr/>
          <a:lstStyle/>
          <a:p>
            <a:pPr algn="ctr"/>
            <a:r>
              <a:rPr lang="en-US" b="1" dirty="0">
                <a:solidFill>
                  <a:srgbClr val="FFFF00"/>
                </a:solidFill>
                <a:latin typeface="Adobe Gothic Std B" panose="020B0800000000000000" pitchFamily="34" charset="-128"/>
                <a:ea typeface="Adobe Gothic Std B" panose="020B0800000000000000" pitchFamily="34" charset="-128"/>
              </a:rPr>
              <a:t>What is the Pay by Experience Level for Digital Marketing Managers?</a:t>
            </a:r>
          </a:p>
        </p:txBody>
      </p:sp>
      <p:pic>
        <p:nvPicPr>
          <p:cNvPr id="5" name="Content Placeholder 4">
            <a:extLst>
              <a:ext uri="{FF2B5EF4-FFF2-40B4-BE49-F238E27FC236}">
                <a16:creationId xmlns:a16="http://schemas.microsoft.com/office/drawing/2014/main" id="{A2FA8C90-A059-2F21-1884-671A89817D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65" t="12825" r="2337" b="9716"/>
          <a:stretch/>
        </p:blipFill>
        <p:spPr>
          <a:xfrm>
            <a:off x="0" y="1657904"/>
            <a:ext cx="7343335" cy="4568346"/>
          </a:xfrm>
        </p:spPr>
      </p:pic>
      <p:sp>
        <p:nvSpPr>
          <p:cNvPr id="7" name="TextBox 6">
            <a:extLst>
              <a:ext uri="{FF2B5EF4-FFF2-40B4-BE49-F238E27FC236}">
                <a16:creationId xmlns:a16="http://schemas.microsoft.com/office/drawing/2014/main" id="{8E096D87-93BD-88E4-0E7C-396B5A71D3FA}"/>
              </a:ext>
            </a:extLst>
          </p:cNvPr>
          <p:cNvSpPr txBox="1"/>
          <p:nvPr/>
        </p:nvSpPr>
        <p:spPr>
          <a:xfrm>
            <a:off x="7343336" y="1393384"/>
            <a:ext cx="4848664" cy="5262979"/>
          </a:xfrm>
          <a:prstGeom prst="rect">
            <a:avLst/>
          </a:prstGeom>
          <a:noFill/>
        </p:spPr>
        <p:txBody>
          <a:bodyPr wrap="square">
            <a:spAutoFit/>
          </a:bodyPr>
          <a:lstStyle/>
          <a:p>
            <a:pPr marL="285750" indent="-285750" algn="just">
              <a:buFont typeface="Arial" panose="020B0604020202020204" pitchFamily="34" charset="0"/>
              <a:buChar char="•"/>
            </a:pPr>
            <a:r>
              <a:rPr lang="en-US" sz="2400" dirty="0"/>
              <a:t>An early career Digital Marketing Manager with 1-4 years of experience earns an average total compensation (includes tips, bonus, and overtime pay) of Rs 610,852. </a:t>
            </a:r>
          </a:p>
          <a:p>
            <a:pPr marL="285750" indent="-285750" algn="just">
              <a:buFont typeface="Arial" panose="020B0604020202020204" pitchFamily="34" charset="0"/>
              <a:buChar char="•"/>
            </a:pPr>
            <a:r>
              <a:rPr lang="en-US" sz="2400" dirty="0"/>
              <a:t>A mid-career Digital Marketing Manager with 5-9 years of experience earns an average total compensation of Rs 1,358,824. </a:t>
            </a:r>
          </a:p>
          <a:p>
            <a:pPr marL="285750" indent="-285750" algn="just">
              <a:buFont typeface="Arial" panose="020B0604020202020204" pitchFamily="34" charset="0"/>
              <a:buChar char="•"/>
            </a:pPr>
            <a:r>
              <a:rPr lang="en-US" sz="2400" dirty="0"/>
              <a:t>An experienced Digital Marketing Manager with 10-19 years of experience earns an average total compensation of Rs 1,400,000.</a:t>
            </a:r>
          </a:p>
        </p:txBody>
      </p:sp>
    </p:spTree>
    <p:extLst>
      <p:ext uri="{BB962C8B-B14F-4D97-AF65-F5344CB8AC3E}">
        <p14:creationId xmlns:p14="http://schemas.microsoft.com/office/powerpoint/2010/main" val="306789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131425" cy="1009934"/>
          </a:xfrm>
        </p:spPr>
        <p:txBody>
          <a:bodyPr>
            <a:normAutofit/>
          </a:bodyPr>
          <a:lstStyle/>
          <a:p>
            <a:pPr algn="ctr"/>
            <a:r>
              <a:rPr lang="en-US" sz="4800" dirty="0">
                <a:solidFill>
                  <a:srgbClr val="FFFF00"/>
                </a:solidFill>
                <a:latin typeface="Adobe Gothic Std B" panose="020B0800000000000000" pitchFamily="34" charset="-128"/>
                <a:ea typeface="Adobe Gothic Std B" panose="020B0800000000000000" pitchFamily="34" charset="-128"/>
              </a:rPr>
              <a:t>EXAMPLES IN PAKISTAN</a:t>
            </a:r>
          </a:p>
        </p:txBody>
      </p:sp>
      <p:pic>
        <p:nvPicPr>
          <p:cNvPr id="1026" name="Picture 2" descr="https://res-5.cloudinary.com/crunchbase-production/image/upload/c_lpad,f_auto,q_auto:eco/lfvvgsjn69scd39osg0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407" y="1187356"/>
            <a:ext cx="2335335" cy="21973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2917352" y="1187356"/>
            <a:ext cx="5419790" cy="2197313"/>
          </a:xfrm>
          <a:prstGeom prst="rect">
            <a:avLst/>
          </a:prstGeom>
        </p:spPr>
      </p:pic>
      <p:pic>
        <p:nvPicPr>
          <p:cNvPr id="8" name="Picture 7"/>
          <p:cNvPicPr>
            <a:picLocks noChangeAspect="1"/>
          </p:cNvPicPr>
          <p:nvPr/>
        </p:nvPicPr>
        <p:blipFill>
          <a:blip r:embed="rId4"/>
          <a:stretch>
            <a:fillRect/>
          </a:stretch>
        </p:blipFill>
        <p:spPr>
          <a:xfrm>
            <a:off x="8874126" y="1187356"/>
            <a:ext cx="2478206" cy="2374733"/>
          </a:xfrm>
          <a:prstGeom prst="rect">
            <a:avLst/>
          </a:prstGeom>
        </p:spPr>
      </p:pic>
      <p:pic>
        <p:nvPicPr>
          <p:cNvPr id="9" name="Picture 8"/>
          <p:cNvPicPr>
            <a:picLocks noChangeAspect="1"/>
          </p:cNvPicPr>
          <p:nvPr/>
        </p:nvPicPr>
        <p:blipFill>
          <a:blip r:embed="rId5"/>
          <a:stretch>
            <a:fillRect/>
          </a:stretch>
        </p:blipFill>
        <p:spPr>
          <a:xfrm>
            <a:off x="144406" y="3562089"/>
            <a:ext cx="2335335" cy="2335335"/>
          </a:xfrm>
          <a:prstGeom prst="rect">
            <a:avLst/>
          </a:prstGeom>
        </p:spPr>
      </p:pic>
      <p:pic>
        <p:nvPicPr>
          <p:cNvPr id="1034" name="Picture 10" descr="Bramerz - Crunchbase Company Profile &amp; Fun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137499"/>
            <a:ext cx="49530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7"/>
          <a:stretch>
            <a:fillRect/>
          </a:stretch>
        </p:blipFill>
        <p:spPr>
          <a:xfrm>
            <a:off x="8874126" y="3841371"/>
            <a:ext cx="2478206" cy="2478206"/>
          </a:xfrm>
          <a:prstGeom prst="rect">
            <a:avLst/>
          </a:prstGeom>
        </p:spPr>
      </p:pic>
    </p:spTree>
    <p:extLst>
      <p:ext uri="{BB962C8B-B14F-4D97-AF65-F5344CB8AC3E}">
        <p14:creationId xmlns:p14="http://schemas.microsoft.com/office/powerpoint/2010/main" val="132552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733" y="146565"/>
            <a:ext cx="10131425" cy="1456267"/>
          </a:xfrm>
        </p:spPr>
        <p:txBody>
          <a:bodyPr/>
          <a:lstStyle/>
          <a:p>
            <a:pPr algn="ctr"/>
            <a:r>
              <a:rPr lang="en-US" dirty="0">
                <a:solidFill>
                  <a:srgbClr val="FFFF00"/>
                </a:solidFill>
                <a:latin typeface="Adobe Gothic Std B" panose="020B0800000000000000" pitchFamily="34" charset="-128"/>
                <a:ea typeface="Adobe Gothic Std B" panose="020B0800000000000000" pitchFamily="34" charset="-128"/>
              </a:rPr>
              <a:t>EXAMPLES AROUND THE WORLD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79" y="4341375"/>
            <a:ext cx="3741496" cy="2095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79" y="1871131"/>
            <a:ext cx="3741496" cy="23517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231" y="2572389"/>
            <a:ext cx="2836673" cy="31733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149" y="1871131"/>
            <a:ext cx="4314825" cy="177282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148" y="4126799"/>
            <a:ext cx="4314825" cy="2309813"/>
          </a:xfrm>
          <a:prstGeom prst="rect">
            <a:avLst/>
          </a:prstGeom>
        </p:spPr>
      </p:pic>
    </p:spTree>
    <p:extLst>
      <p:ext uri="{BB962C8B-B14F-4D97-AF65-F5344CB8AC3E}">
        <p14:creationId xmlns:p14="http://schemas.microsoft.com/office/powerpoint/2010/main" val="174228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446" y="186520"/>
            <a:ext cx="10723727" cy="864358"/>
          </a:xfrm>
        </p:spPr>
        <p:txBody>
          <a:bodyPr>
            <a:normAutofit/>
          </a:bodyPr>
          <a:lstStyle/>
          <a:p>
            <a:pPr algn="ctr"/>
            <a:r>
              <a:rPr lang="en-US" sz="4400" dirty="0">
                <a:solidFill>
                  <a:srgbClr val="FFFF00"/>
                </a:solidFill>
                <a:latin typeface="Adobe Gothic Std B" panose="020B0800000000000000" pitchFamily="34" charset="-128"/>
                <a:ea typeface="Adobe Gothic Std B" panose="020B0800000000000000" pitchFamily="34" charset="-128"/>
              </a:rPr>
              <a:t>CAREER BASED ON DIGITAL MARKETING</a:t>
            </a:r>
          </a:p>
        </p:txBody>
      </p:sp>
      <p:sp>
        <p:nvSpPr>
          <p:cNvPr id="3" name="Content Placeholder 2"/>
          <p:cNvSpPr>
            <a:spLocks noGrp="1"/>
          </p:cNvSpPr>
          <p:nvPr>
            <p:ph idx="1"/>
          </p:nvPr>
        </p:nvSpPr>
        <p:spPr>
          <a:xfrm>
            <a:off x="122830" y="1050878"/>
            <a:ext cx="11818961" cy="5663821"/>
          </a:xfrm>
        </p:spPr>
        <p:txBody>
          <a:bodyPr>
            <a:noAutofit/>
          </a:bodyPr>
          <a:lstStyle/>
          <a:p>
            <a:pPr marL="0" indent="0">
              <a:buNone/>
            </a:pPr>
            <a:endParaRPr lang="en-US" sz="2400" dirty="0"/>
          </a:p>
          <a:p>
            <a:r>
              <a:rPr lang="en-US" sz="2400" dirty="0"/>
              <a:t>Online Content Developer</a:t>
            </a:r>
          </a:p>
          <a:p>
            <a:r>
              <a:rPr lang="en-US" sz="2400" dirty="0"/>
              <a:t>Social Media Marketing</a:t>
            </a:r>
          </a:p>
          <a:p>
            <a:r>
              <a:rPr lang="en-US" sz="2400" dirty="0"/>
              <a:t>Search Engine Optimization Specialist</a:t>
            </a:r>
          </a:p>
          <a:p>
            <a:r>
              <a:rPr lang="en-US" sz="2400" dirty="0"/>
              <a:t>Business Analytics Specialist</a:t>
            </a:r>
          </a:p>
          <a:p>
            <a:r>
              <a:rPr lang="en-US" sz="2400" dirty="0"/>
              <a:t>Brand Management</a:t>
            </a:r>
          </a:p>
          <a:p>
            <a:r>
              <a:rPr lang="en-US" sz="2400" dirty="0"/>
              <a:t>Mobile Marketing Specialist</a:t>
            </a:r>
          </a:p>
          <a:p>
            <a:r>
              <a:rPr lang="en-US" sz="2400" dirty="0"/>
              <a:t>Web Designer</a:t>
            </a:r>
          </a:p>
          <a:p>
            <a:r>
              <a:rPr lang="en-US" sz="2400" dirty="0"/>
              <a:t>Professional Blogger</a:t>
            </a:r>
          </a:p>
          <a:p>
            <a:r>
              <a:rPr lang="en-US" sz="2400" dirty="0"/>
              <a:t>Search Expert</a:t>
            </a:r>
          </a:p>
          <a:p>
            <a:r>
              <a:rPr lang="en-US" sz="2400" dirty="0"/>
              <a:t>Email Marketer</a:t>
            </a:r>
          </a:p>
          <a:p>
            <a:endParaRPr lang="en-US" sz="2400" dirty="0"/>
          </a:p>
        </p:txBody>
      </p:sp>
    </p:spTree>
    <p:extLst>
      <p:ext uri="{BB962C8B-B14F-4D97-AF65-F5344CB8AC3E}">
        <p14:creationId xmlns:p14="http://schemas.microsoft.com/office/powerpoint/2010/main" val="119579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rgbClr val="FFFF00"/>
                </a:solidFill>
                <a:latin typeface="Adobe Gothic Std B" panose="020B0800000000000000" pitchFamily="34" charset="-128"/>
                <a:ea typeface="Adobe Gothic Std B" panose="020B0800000000000000" pitchFamily="34" charset="-128"/>
              </a:rPr>
              <a:t>DIGITAL MARKETING</a:t>
            </a:r>
          </a:p>
        </p:txBody>
      </p:sp>
      <p:sp>
        <p:nvSpPr>
          <p:cNvPr id="3" name="Content Placeholder 2"/>
          <p:cNvSpPr>
            <a:spLocks noGrp="1"/>
          </p:cNvSpPr>
          <p:nvPr>
            <p:ph idx="1"/>
          </p:nvPr>
        </p:nvSpPr>
        <p:spPr>
          <a:xfrm>
            <a:off x="0" y="1800666"/>
            <a:ext cx="12192000" cy="4447734"/>
          </a:xfrm>
        </p:spPr>
        <p:txBody>
          <a:bodyPr>
            <a:normAutofit/>
          </a:bodyPr>
          <a:lstStyle/>
          <a:p>
            <a:pPr algn="just"/>
            <a:r>
              <a:rPr lang="en-US" sz="2400" dirty="0">
                <a:latin typeface="Arial" panose="020B0604020202020204" pitchFamily="34" charset="0"/>
                <a:cs typeface="Arial" panose="020B0604020202020204" pitchFamily="34" charset="0"/>
              </a:rPr>
              <a:t>Digital marketing is defined as a </a:t>
            </a:r>
          </a:p>
          <a:p>
            <a:pPr marL="0" indent="0" algn="just">
              <a:buNone/>
            </a:pPr>
            <a:r>
              <a:rPr lang="en-US" sz="2400" b="1" i="1" dirty="0">
                <a:latin typeface="Arial" panose="020B0604020202020204" pitchFamily="34" charset="0"/>
                <a:cs typeface="Arial" panose="020B0604020202020204" pitchFamily="34" charset="0"/>
              </a:rPr>
              <a:t>“marketing approach that primarily relies on the internet to connect with the target audience through various digital media channels and platforms”</a:t>
            </a:r>
          </a:p>
          <a:p>
            <a:pPr algn="just"/>
            <a:r>
              <a:rPr lang="en-US" sz="2400" dirty="0">
                <a:latin typeface="Arial" panose="020B0604020202020204" pitchFamily="34" charset="0"/>
                <a:cs typeface="Arial" panose="020B0604020202020204" pitchFamily="34" charset="0"/>
              </a:rPr>
              <a:t>A new way of approaching customers and new ways of understanding how customers behave compared to traditional marketing.</a:t>
            </a:r>
          </a:p>
          <a:p>
            <a:pPr algn="just"/>
            <a:r>
              <a:rPr lang="en-US" sz="2400" dirty="0">
                <a:latin typeface="Arial" panose="020B0604020202020204" pitchFamily="34" charset="0"/>
                <a:cs typeface="Arial" panose="020B0604020202020204" pitchFamily="34" charset="0"/>
              </a:rPr>
              <a:t>Examples of digital marketing include things like websites, social media mentions, YouTube videos, and banner ads. Specifically, digital marketing is similar to traditional advertising, but using digital devices</a:t>
            </a:r>
          </a:p>
        </p:txBody>
      </p:sp>
    </p:spTree>
    <p:extLst>
      <p:ext uri="{BB962C8B-B14F-4D97-AF65-F5344CB8AC3E}">
        <p14:creationId xmlns:p14="http://schemas.microsoft.com/office/powerpoint/2010/main" val="90585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22CC-25CD-3FF2-0153-24A2D2E7ECD3}"/>
              </a:ext>
            </a:extLst>
          </p:cNvPr>
          <p:cNvSpPr>
            <a:spLocks noGrp="1"/>
          </p:cNvSpPr>
          <p:nvPr>
            <p:ph type="title"/>
          </p:nvPr>
        </p:nvSpPr>
        <p:spPr>
          <a:xfrm>
            <a:off x="0" y="1"/>
            <a:ext cx="12027877" cy="1195754"/>
          </a:xfrm>
        </p:spPr>
        <p:txBody>
          <a:bodyPr/>
          <a:lstStyle/>
          <a:p>
            <a:pPr algn="ctr"/>
            <a:r>
              <a:rPr lang="en-US" dirty="0">
                <a:solidFill>
                  <a:srgbClr val="FFFF00"/>
                </a:solidFill>
                <a:latin typeface="Adobe Gothic Std B" panose="020B0800000000000000" pitchFamily="34" charset="-128"/>
                <a:ea typeface="Adobe Gothic Std B" panose="020B0800000000000000" pitchFamily="34" charset="-128"/>
              </a:rPr>
              <a:t>Differences between traditional and digital marketing</a:t>
            </a:r>
            <a:endParaRPr lang="en-US" dirty="0"/>
          </a:p>
        </p:txBody>
      </p:sp>
      <p:graphicFrame>
        <p:nvGraphicFramePr>
          <p:cNvPr id="4" name="Table 4">
            <a:extLst>
              <a:ext uri="{FF2B5EF4-FFF2-40B4-BE49-F238E27FC236}">
                <a16:creationId xmlns:a16="http://schemas.microsoft.com/office/drawing/2014/main" id="{5CEF54BB-3A74-F1F6-6F95-942D3757DAE8}"/>
              </a:ext>
            </a:extLst>
          </p:cNvPr>
          <p:cNvGraphicFramePr>
            <a:graphicFrameLocks noGrp="1"/>
          </p:cNvGraphicFramePr>
          <p:nvPr>
            <p:ph idx="1"/>
            <p:extLst>
              <p:ext uri="{D42A27DB-BD31-4B8C-83A1-F6EECF244321}">
                <p14:modId xmlns:p14="http://schemas.microsoft.com/office/powerpoint/2010/main" val="2089131420"/>
              </p:ext>
            </p:extLst>
          </p:nvPr>
        </p:nvGraphicFramePr>
        <p:xfrm>
          <a:off x="98473" y="1195755"/>
          <a:ext cx="11929404" cy="5638940"/>
        </p:xfrm>
        <a:graphic>
          <a:graphicData uri="http://schemas.openxmlformats.org/drawingml/2006/table">
            <a:tbl>
              <a:tblPr firstRow="1" bandRow="1">
                <a:tableStyleId>{9D7B26C5-4107-4FEC-AEDC-1716B250A1EF}</a:tableStyleId>
              </a:tblPr>
              <a:tblGrid>
                <a:gridCol w="5964702">
                  <a:extLst>
                    <a:ext uri="{9D8B030D-6E8A-4147-A177-3AD203B41FA5}">
                      <a16:colId xmlns:a16="http://schemas.microsoft.com/office/drawing/2014/main" val="245472203"/>
                    </a:ext>
                  </a:extLst>
                </a:gridCol>
                <a:gridCol w="5964702">
                  <a:extLst>
                    <a:ext uri="{9D8B030D-6E8A-4147-A177-3AD203B41FA5}">
                      <a16:colId xmlns:a16="http://schemas.microsoft.com/office/drawing/2014/main" val="1463567741"/>
                    </a:ext>
                  </a:extLst>
                </a:gridCol>
              </a:tblGrid>
              <a:tr h="639882">
                <a:tc>
                  <a:txBody>
                    <a:bodyPr/>
                    <a:lstStyle/>
                    <a:p>
                      <a:pPr algn="ctr"/>
                      <a:r>
                        <a:rPr lang="en-US" sz="3200" dirty="0"/>
                        <a:t>Traditional Marketing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t>Digital Marketing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4129984"/>
                  </a:ext>
                </a:extLst>
              </a:tr>
              <a:tr h="1374304">
                <a:tc>
                  <a:txBody>
                    <a:bodyPr/>
                    <a:lstStyle/>
                    <a:p>
                      <a:pPr algn="just"/>
                      <a:r>
                        <a:rPr lang="en-US" sz="2000" dirty="0">
                          <a:solidFill>
                            <a:schemeClr val="tx1"/>
                          </a:solidFill>
                          <a:latin typeface="Arial" panose="020B0604020202020204" pitchFamily="34" charset="0"/>
                          <a:cs typeface="Arial" panose="020B0604020202020204" pitchFamily="34" charset="0"/>
                        </a:rPr>
                        <a:t>1. Communication is unidirectional in traditional marketing, which means, an organization communicates about its services with its audiences.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solidFill>
                            <a:schemeClr val="tx1"/>
                          </a:solidFill>
                          <a:latin typeface="Arial" panose="020B0604020202020204" pitchFamily="34" charset="0"/>
                          <a:cs typeface="Arial" panose="020B0604020202020204" pitchFamily="34" charset="0"/>
                        </a:rPr>
                        <a:t>1. Communication is bidirectional in Digital Marketing as businesses can communicate with customers and customers can ask queries or make suggestions to businesses as well.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0308465"/>
                  </a:ext>
                </a:extLst>
              </a:tr>
              <a:tr h="1036881">
                <a:tc>
                  <a:txBody>
                    <a:bodyPr/>
                    <a:lstStyle/>
                    <a:p>
                      <a:pPr algn="just"/>
                      <a:r>
                        <a:rPr lang="en-US" sz="2000" dirty="0">
                          <a:solidFill>
                            <a:schemeClr val="tx1"/>
                          </a:solidFill>
                          <a:latin typeface="Arial" panose="020B0604020202020204" pitchFamily="34" charset="0"/>
                          <a:cs typeface="Arial" panose="020B0604020202020204" pitchFamily="34" charset="0"/>
                        </a:rPr>
                        <a:t>2. Medium of communication in traditional marketing is generally phone calls, emails, and letters.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solidFill>
                            <a:schemeClr val="tx1"/>
                          </a:solidFill>
                          <a:latin typeface="Arial" panose="020B0604020202020204" pitchFamily="34" charset="0"/>
                          <a:cs typeface="Arial" panose="020B0604020202020204" pitchFamily="34" charset="0"/>
                        </a:rPr>
                        <a:t>2. Medium of communication is more powerful and involves social media websites, chats, apps and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01000"/>
                  </a:ext>
                </a:extLst>
              </a:tr>
              <a:tr h="1036881">
                <a:tc>
                  <a:txBody>
                    <a:bodyPr/>
                    <a:lstStyle/>
                    <a:p>
                      <a:pPr algn="just"/>
                      <a:r>
                        <a:rPr lang="en-US" sz="2000" dirty="0">
                          <a:solidFill>
                            <a:schemeClr val="tx1"/>
                          </a:solidFill>
                          <a:latin typeface="Arial" panose="020B0604020202020204" pitchFamily="34" charset="0"/>
                          <a:cs typeface="Arial" panose="020B0604020202020204" pitchFamily="34" charset="0"/>
                        </a:rPr>
                        <a:t>3. Campaign in Traditional marketing takes more time as designing, preparing, and launching are involved.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solidFill>
                            <a:schemeClr val="tx1"/>
                          </a:solidFill>
                          <a:latin typeface="Arial" panose="020B0604020202020204" pitchFamily="34" charset="0"/>
                          <a:cs typeface="Arial" panose="020B0604020202020204" pitchFamily="34" charset="0"/>
                        </a:rPr>
                        <a:t>3. Digital marketing campaigns can be developed quite rapidly and with digital tools, channelizing Digital Marketing campaigns is easier.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1650172"/>
                  </a:ext>
                </a:extLst>
              </a:tr>
              <a:tr h="514111">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4. It is best for reaching local audience.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4. It is very effective for reaching global audiences.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053645"/>
                  </a:ext>
                </a:extLst>
              </a:tr>
              <a:tr h="1036881">
                <a:tc>
                  <a:txBody>
                    <a:bodyPr/>
                    <a:lstStyle/>
                    <a:p>
                      <a:pPr algn="just"/>
                      <a:r>
                        <a:rPr lang="en-US" sz="2000" dirty="0">
                          <a:solidFill>
                            <a:schemeClr val="tx1"/>
                          </a:solidFill>
                          <a:latin typeface="Arial" panose="020B0604020202020204" pitchFamily="34" charset="0"/>
                          <a:cs typeface="Arial" panose="020B0604020202020204" pitchFamily="34" charset="0"/>
                        </a:rPr>
                        <a:t>5. It is almost impossible to measure the effectiveness of a traditional marketing campaign.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5. Digital Marketing lets you measure the effectiveness of a digital marketing campaign through analytics.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227606"/>
                  </a:ext>
                </a:extLst>
              </a:tr>
            </a:tbl>
          </a:graphicData>
        </a:graphic>
      </p:graphicFrame>
    </p:spTree>
    <p:extLst>
      <p:ext uri="{BB962C8B-B14F-4D97-AF65-F5344CB8AC3E}">
        <p14:creationId xmlns:p14="http://schemas.microsoft.com/office/powerpoint/2010/main" val="213212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E78E33B-A7E4-6D72-4D3F-941C64195EE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7645" t="5882" r="3370" b="5081"/>
          <a:stretch/>
        </p:blipFill>
        <p:spPr>
          <a:xfrm>
            <a:off x="14570" y="1139483"/>
            <a:ext cx="5861037" cy="4978891"/>
          </a:xfrm>
        </p:spPr>
      </p:pic>
      <p:pic>
        <p:nvPicPr>
          <p:cNvPr id="14" name="Content Placeholder 13">
            <a:extLst>
              <a:ext uri="{FF2B5EF4-FFF2-40B4-BE49-F238E27FC236}">
                <a16:creationId xmlns:a16="http://schemas.microsoft.com/office/drawing/2014/main" id="{04A3FAAD-3942-A836-A610-1CAF1BDCD9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2314" y="1139482"/>
            <a:ext cx="6069686" cy="4978891"/>
          </a:xfrm>
        </p:spPr>
      </p:pic>
    </p:spTree>
    <p:extLst>
      <p:ext uri="{BB962C8B-B14F-4D97-AF65-F5344CB8AC3E}">
        <p14:creationId xmlns:p14="http://schemas.microsoft.com/office/powerpoint/2010/main" val="421467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73D5D6-D6E3-B5AF-AEBF-ECE8B9F9FB6C}"/>
              </a:ext>
            </a:extLst>
          </p:cNvPr>
          <p:cNvSpPr>
            <a:spLocks noGrp="1"/>
          </p:cNvSpPr>
          <p:nvPr>
            <p:ph type="title"/>
          </p:nvPr>
        </p:nvSpPr>
        <p:spPr>
          <a:xfrm>
            <a:off x="685799" y="1"/>
            <a:ext cx="10131425" cy="928468"/>
          </a:xfrm>
        </p:spPr>
        <p:txBody>
          <a:bodyPr/>
          <a:lstStyle/>
          <a:p>
            <a:pPr algn="ctr"/>
            <a:r>
              <a:rPr lang="en-US" sz="3600" dirty="0">
                <a:solidFill>
                  <a:srgbClr val="FFFF00"/>
                </a:solidFill>
                <a:latin typeface="Adobe Gothic Std B" panose="020B0800000000000000" pitchFamily="34" charset="-128"/>
                <a:ea typeface="Adobe Gothic Std B" panose="020B0800000000000000" pitchFamily="34" charset="-128"/>
              </a:rPr>
              <a:t>DIGITAL MARKETING LANDSCAPE</a:t>
            </a:r>
            <a:endParaRPr lang="en-US" dirty="0"/>
          </a:p>
        </p:txBody>
      </p:sp>
      <p:pic>
        <p:nvPicPr>
          <p:cNvPr id="7" name="Content Placeholder 6">
            <a:extLst>
              <a:ext uri="{FF2B5EF4-FFF2-40B4-BE49-F238E27FC236}">
                <a16:creationId xmlns:a16="http://schemas.microsoft.com/office/drawing/2014/main" id="{F956EE2C-9449-AD85-7FB1-2EC614B0C25C}"/>
              </a:ext>
            </a:extLst>
          </p:cNvPr>
          <p:cNvPicPr>
            <a:picLocks noGrp="1" noChangeAspect="1"/>
          </p:cNvPicPr>
          <p:nvPr>
            <p:ph idx="1"/>
          </p:nvPr>
        </p:nvPicPr>
        <p:blipFill>
          <a:blip r:embed="rId2"/>
          <a:stretch>
            <a:fillRect/>
          </a:stretch>
        </p:blipFill>
        <p:spPr>
          <a:xfrm>
            <a:off x="1374776" y="928469"/>
            <a:ext cx="8824301" cy="5493631"/>
          </a:xfrm>
          <a:prstGeom prst="rect">
            <a:avLst/>
          </a:prstGeom>
        </p:spPr>
      </p:pic>
    </p:spTree>
    <p:extLst>
      <p:ext uri="{BB962C8B-B14F-4D97-AF65-F5344CB8AC3E}">
        <p14:creationId xmlns:p14="http://schemas.microsoft.com/office/powerpoint/2010/main" val="198943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50A7-3275-B8AF-16E4-643D24A84048}"/>
              </a:ext>
            </a:extLst>
          </p:cNvPr>
          <p:cNvSpPr>
            <a:spLocks noGrp="1"/>
          </p:cNvSpPr>
          <p:nvPr>
            <p:ph type="title"/>
          </p:nvPr>
        </p:nvSpPr>
        <p:spPr>
          <a:xfrm>
            <a:off x="812410" y="1"/>
            <a:ext cx="10131425" cy="998806"/>
          </a:xfrm>
        </p:spPr>
        <p:txBody>
          <a:bodyPr>
            <a:normAutofit/>
          </a:bodyPr>
          <a:lstStyle/>
          <a:p>
            <a:pPr algn="ctr"/>
            <a:r>
              <a:rPr lang="en-US" sz="4400" dirty="0">
                <a:solidFill>
                  <a:srgbClr val="FFFF00"/>
                </a:solidFill>
                <a:latin typeface="Adobe Gothic Std B" panose="020B0800000000000000" pitchFamily="34" charset="-128"/>
                <a:ea typeface="Adobe Gothic Std B" panose="020B0800000000000000" pitchFamily="34" charset="-128"/>
              </a:rPr>
              <a:t>DEFINITION</a:t>
            </a:r>
          </a:p>
        </p:txBody>
      </p:sp>
      <p:sp>
        <p:nvSpPr>
          <p:cNvPr id="3" name="Content Placeholder 2">
            <a:extLst>
              <a:ext uri="{FF2B5EF4-FFF2-40B4-BE49-F238E27FC236}">
                <a16:creationId xmlns:a16="http://schemas.microsoft.com/office/drawing/2014/main" id="{BDE0692A-AE98-18E1-01C2-47BDE26B98FF}"/>
              </a:ext>
            </a:extLst>
          </p:cNvPr>
          <p:cNvSpPr>
            <a:spLocks noGrp="1"/>
          </p:cNvSpPr>
          <p:nvPr>
            <p:ph idx="1"/>
          </p:nvPr>
        </p:nvSpPr>
        <p:spPr>
          <a:xfrm>
            <a:off x="243840" y="635396"/>
            <a:ext cx="11704319" cy="2074984"/>
          </a:xfrm>
        </p:spPr>
        <p:txBody>
          <a:bodyPr>
            <a:normAutofit/>
          </a:bodyPr>
          <a:lstStyle/>
          <a:p>
            <a:pPr algn="just"/>
            <a:r>
              <a:rPr lang="en-US" sz="2400" dirty="0">
                <a:latin typeface="Arial" panose="020B0604020202020204" pitchFamily="34" charset="0"/>
                <a:cs typeface="Arial" panose="020B0604020202020204" pitchFamily="34" charset="0"/>
              </a:rPr>
              <a:t>The digital marketing landscape refers to the various channels, platforms, and marketing strategies that constitute the domain of digital marketing. </a:t>
            </a:r>
          </a:p>
          <a:p>
            <a:pPr algn="just"/>
            <a:r>
              <a:rPr lang="en-US" sz="2400" dirty="0">
                <a:latin typeface="Arial" panose="020B0604020202020204" pitchFamily="34" charset="0"/>
                <a:cs typeface="Arial" panose="020B0604020202020204" pitchFamily="34" charset="0"/>
              </a:rPr>
              <a:t>To navigate this rapidly evolving field, it's important to understand the fundamental components that make up this landscape</a:t>
            </a:r>
          </a:p>
        </p:txBody>
      </p:sp>
      <p:sp>
        <p:nvSpPr>
          <p:cNvPr id="5" name="TextBox 4">
            <a:extLst>
              <a:ext uri="{FF2B5EF4-FFF2-40B4-BE49-F238E27FC236}">
                <a16:creationId xmlns:a16="http://schemas.microsoft.com/office/drawing/2014/main" id="{29193B4F-E840-C322-3FF8-1AE7A4EF27A3}"/>
              </a:ext>
            </a:extLst>
          </p:cNvPr>
          <p:cNvSpPr txBox="1"/>
          <p:nvPr/>
        </p:nvSpPr>
        <p:spPr>
          <a:xfrm>
            <a:off x="249115" y="2710380"/>
            <a:ext cx="11812172" cy="1938992"/>
          </a:xfrm>
          <a:prstGeom prst="rect">
            <a:avLst/>
          </a:prstGeom>
          <a:noFill/>
        </p:spPr>
        <p:txBody>
          <a:bodyPr wrap="square">
            <a:spAutoFit/>
          </a:bodyPr>
          <a:lstStyle/>
          <a:p>
            <a:pPr marL="342900" indent="-342900" algn="just" fontAlgn="auto">
              <a:buFont typeface="Wingdings" panose="05000000000000000000" pitchFamily="2" charset="2"/>
              <a:buChar char="q"/>
            </a:pPr>
            <a:r>
              <a:rPr lang="en-US" sz="2400" b="1" i="0" u="sng" dirty="0">
                <a:effectLst/>
                <a:latin typeface="Arial" panose="020B0604020202020204" pitchFamily="34" charset="0"/>
                <a:cs typeface="Arial" panose="020B0604020202020204" pitchFamily="34" charset="0"/>
              </a:rPr>
              <a:t>Websites</a:t>
            </a:r>
            <a:r>
              <a:rPr lang="en-US" sz="2400" b="1" i="0" dirty="0">
                <a:effectLst/>
                <a:latin typeface="Arial" panose="020B0604020202020204" pitchFamily="34" charset="0"/>
                <a:cs typeface="Arial" panose="020B0604020202020204" pitchFamily="34" charset="0"/>
              </a:rPr>
              <a:t>:</a:t>
            </a:r>
            <a:r>
              <a:rPr lang="en-US" sz="2400" b="0" i="0" dirty="0">
                <a:effectLst/>
                <a:latin typeface="Arial" panose="020B0604020202020204" pitchFamily="34" charset="0"/>
                <a:cs typeface="Arial" panose="020B0604020202020204" pitchFamily="34" charset="0"/>
              </a:rPr>
              <a:t> A website is often the cornerstone of a company's online presence, serving as a virtual storefront, information hub, and a primary point of interaction with customers.</a:t>
            </a:r>
          </a:p>
          <a:p>
            <a:pPr marL="342900" indent="-342900" algn="just" fontAlgn="auto">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Websites help establish credibility, offer vital information, and generate leads and conversions.</a:t>
            </a:r>
          </a:p>
        </p:txBody>
      </p:sp>
      <p:sp>
        <p:nvSpPr>
          <p:cNvPr id="7" name="TextBox 6">
            <a:extLst>
              <a:ext uri="{FF2B5EF4-FFF2-40B4-BE49-F238E27FC236}">
                <a16:creationId xmlns:a16="http://schemas.microsoft.com/office/drawing/2014/main" id="{E67AB4F5-9EDC-048B-6667-6115FAF9D311}"/>
              </a:ext>
            </a:extLst>
          </p:cNvPr>
          <p:cNvSpPr txBox="1"/>
          <p:nvPr/>
        </p:nvSpPr>
        <p:spPr>
          <a:xfrm>
            <a:off x="362243" y="4649372"/>
            <a:ext cx="11585916" cy="1938992"/>
          </a:xfrm>
          <a:prstGeom prst="rect">
            <a:avLst/>
          </a:prstGeom>
          <a:noFill/>
        </p:spPr>
        <p:txBody>
          <a:bodyPr wrap="square">
            <a:spAutoFit/>
          </a:bodyPr>
          <a:lstStyle/>
          <a:p>
            <a:pPr marL="342900" indent="-342900" algn="just">
              <a:buFont typeface="Wingdings" panose="05000000000000000000" pitchFamily="2" charset="2"/>
              <a:buChar char="q"/>
            </a:pPr>
            <a:r>
              <a:rPr lang="en-US" sz="2400" b="1" u="sng" dirty="0">
                <a:latin typeface="Arial" panose="020B0604020202020204" pitchFamily="34" charset="0"/>
                <a:cs typeface="Arial" panose="020B0604020202020204" pitchFamily="34" charset="0"/>
              </a:rPr>
              <a:t>Social Media</a:t>
            </a:r>
            <a:r>
              <a:rPr lang="en-US" sz="2400" dirty="0">
                <a:latin typeface="Arial" panose="020B0604020202020204" pitchFamily="34" charset="0"/>
                <a:cs typeface="Arial" panose="020B0604020202020204" pitchFamily="34" charset="0"/>
              </a:rPr>
              <a:t>: Platforms such as Facebook, Instagram, Twitter, and LinkedIn offer unique ways to engage with target audiences, build brand awareness, and drive conversions.</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Social media platforms facilitate user-generated content, online communities, and genuine engagement, which can lead to increased brand awareness and trust.</a:t>
            </a:r>
          </a:p>
        </p:txBody>
      </p:sp>
    </p:spTree>
    <p:extLst>
      <p:ext uri="{BB962C8B-B14F-4D97-AF65-F5344CB8AC3E}">
        <p14:creationId xmlns:p14="http://schemas.microsoft.com/office/powerpoint/2010/main" val="104899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76050-88F6-D13D-CF06-7FA3E195F9ED}"/>
              </a:ext>
            </a:extLst>
          </p:cNvPr>
          <p:cNvSpPr>
            <a:spLocks noGrp="1"/>
          </p:cNvSpPr>
          <p:nvPr>
            <p:ph idx="1"/>
          </p:nvPr>
        </p:nvSpPr>
        <p:spPr>
          <a:xfrm>
            <a:off x="187569" y="0"/>
            <a:ext cx="11816861" cy="6738425"/>
          </a:xfrm>
        </p:spPr>
        <p:txBody>
          <a:bodyPr>
            <a:normAutofit/>
          </a:bodyPr>
          <a:lstStyle/>
          <a:p>
            <a:pPr algn="just">
              <a:buFont typeface="Wingdings" panose="05000000000000000000" pitchFamily="2" charset="2"/>
              <a:buChar char="q"/>
            </a:pPr>
            <a:r>
              <a:rPr lang="en-US" sz="28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Email Marketing</a:t>
            </a:r>
            <a:r>
              <a:rPr lang="en-US" sz="2400" dirty="0">
                <a:latin typeface="Arial" panose="020B0604020202020204" pitchFamily="34" charset="0"/>
                <a:cs typeface="Arial" panose="020B0604020202020204" pitchFamily="34" charset="0"/>
              </a:rPr>
              <a:t>: A cost-effective way to reach customers directly in their inbox, email marketing allows businesses to send newsletters, promotions, and personalized messages.</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Email marketing strengthens customer relationships and facilitates effective communication.</a:t>
            </a:r>
          </a:p>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Search Engine Optimization (SEO)</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By optimizing website content and following best practices, businesses can improve their search engine rankings and attract more organic traffic.</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SEO increases online visibility, driving organic traffic and potentially improving conversion rates.</a:t>
            </a:r>
          </a:p>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Mobile Marketing</a:t>
            </a:r>
            <a:r>
              <a:rPr lang="en-US" sz="2400" dirty="0">
                <a:latin typeface="Arial" panose="020B0604020202020204" pitchFamily="34" charset="0"/>
                <a:cs typeface="Arial" panose="020B0604020202020204" pitchFamily="34" charset="0"/>
              </a:rPr>
              <a:t>: With the majority of people accessing the internet via mobile devices, creating mobile-responsive websites, apps, and advertising campaigns is essential for reaching audiences on the go.</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Mobile marketing ensures that businesses can reach their audience on their preferred devices, providing a seamless user experience.</a:t>
            </a:r>
          </a:p>
        </p:txBody>
      </p:sp>
    </p:spTree>
    <p:extLst>
      <p:ext uri="{BB962C8B-B14F-4D97-AF65-F5344CB8AC3E}">
        <p14:creationId xmlns:p14="http://schemas.microsoft.com/office/powerpoint/2010/main" val="158570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63E61-3CEE-82B4-16D6-92D648D6CE0A}"/>
              </a:ext>
            </a:extLst>
          </p:cNvPr>
          <p:cNvSpPr>
            <a:spLocks noGrp="1"/>
          </p:cNvSpPr>
          <p:nvPr>
            <p:ph idx="1"/>
          </p:nvPr>
        </p:nvSpPr>
        <p:spPr>
          <a:xfrm>
            <a:off x="112543" y="327335"/>
            <a:ext cx="11633980" cy="2162647"/>
          </a:xfrm>
        </p:spPr>
        <p:txBody>
          <a:bodyPr>
            <a:normAutofit/>
          </a:bodyPr>
          <a:lstStyle/>
          <a:p>
            <a:pPr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Pay-Per-Click (PPC) Advertising </a:t>
            </a:r>
            <a:r>
              <a:rPr lang="en-US" sz="2400" dirty="0">
                <a:latin typeface="Arial" panose="020B0604020202020204" pitchFamily="34" charset="0"/>
                <a:cs typeface="Arial" panose="020B0604020202020204" pitchFamily="34" charset="0"/>
              </a:rPr>
              <a:t>– PPC advertising is a subset of digital advertising where companies place ads with a third-party website to drive online traffic. But unlike other forms of advertising, companies only pay for PPC advertising when a user clicks on the link.</a:t>
            </a:r>
          </a:p>
        </p:txBody>
      </p:sp>
    </p:spTree>
    <p:extLst>
      <p:ext uri="{BB962C8B-B14F-4D97-AF65-F5344CB8AC3E}">
        <p14:creationId xmlns:p14="http://schemas.microsoft.com/office/powerpoint/2010/main" val="145540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55AC-0B2B-B363-0855-015B8F0CF9DE}"/>
              </a:ext>
            </a:extLst>
          </p:cNvPr>
          <p:cNvSpPr>
            <a:spLocks noGrp="1"/>
          </p:cNvSpPr>
          <p:nvPr>
            <p:ph type="title"/>
          </p:nvPr>
        </p:nvSpPr>
        <p:spPr>
          <a:xfrm>
            <a:off x="0" y="0"/>
            <a:ext cx="12192000" cy="992033"/>
          </a:xfrm>
        </p:spPr>
        <p:txBody>
          <a:bodyPr>
            <a:normAutofit/>
          </a:bodyPr>
          <a:lstStyle/>
          <a:p>
            <a:pPr algn="ctr"/>
            <a:r>
              <a:rPr lang="en-US" sz="3200" dirty="0">
                <a:solidFill>
                  <a:srgbClr val="FFFF00"/>
                </a:solidFill>
                <a:latin typeface="Adobe Gothic Std B" panose="020B0800000000000000" pitchFamily="34" charset="-128"/>
                <a:ea typeface="Adobe Gothic Std B" panose="020B0800000000000000" pitchFamily="34" charset="-128"/>
              </a:rPr>
              <a:t>steps on how to create a digital marketing strategy</a:t>
            </a:r>
          </a:p>
        </p:txBody>
      </p:sp>
      <p:sp>
        <p:nvSpPr>
          <p:cNvPr id="5" name="TextBox 4">
            <a:extLst>
              <a:ext uri="{FF2B5EF4-FFF2-40B4-BE49-F238E27FC236}">
                <a16:creationId xmlns:a16="http://schemas.microsoft.com/office/drawing/2014/main" id="{2913678F-8AAF-C653-E13F-CFB0E9817851}"/>
              </a:ext>
            </a:extLst>
          </p:cNvPr>
          <p:cNvSpPr txBox="1"/>
          <p:nvPr/>
        </p:nvSpPr>
        <p:spPr>
          <a:xfrm>
            <a:off x="0" y="780820"/>
            <a:ext cx="12192000" cy="6124754"/>
          </a:xfrm>
          <a:prstGeom prst="rect">
            <a:avLst/>
          </a:prstGeom>
          <a:noFill/>
        </p:spPr>
        <p:txBody>
          <a:bodyPr wrap="square">
            <a:spAutoFit/>
          </a:bodyPr>
          <a:lstStyle/>
          <a:p>
            <a:pPr marL="457200" indent="-457200" algn="just">
              <a:buAutoNum type="arabicPeriod"/>
            </a:pPr>
            <a:r>
              <a:rPr lang="en-US" sz="2400" b="1" u="sng" dirty="0">
                <a:latin typeface="Arial" panose="020B0604020202020204" pitchFamily="34" charset="0"/>
                <a:cs typeface="Arial" panose="020B0604020202020204" pitchFamily="34" charset="0"/>
              </a:rPr>
              <a:t>Define your goals. </a:t>
            </a:r>
          </a:p>
          <a:p>
            <a:pPr algn="just"/>
            <a:r>
              <a:rPr lang="en-US" sz="2200" dirty="0">
                <a:latin typeface="Arial" panose="020B0604020202020204" pitchFamily="34" charset="0"/>
                <a:cs typeface="Arial" panose="020B0604020202020204" pitchFamily="34" charset="0"/>
              </a:rPr>
              <a:t>What do you want to achieve with your digital marketing strategy? Do you want to increase website traffic, generate leads, or drive sales? Once you know your goals, you can start to develop a strategy to achieve them.</a:t>
            </a:r>
          </a:p>
          <a:p>
            <a:pPr algn="just"/>
            <a:r>
              <a:rPr lang="en-US" sz="2400" dirty="0">
                <a:latin typeface="Arial" panose="020B0604020202020204" pitchFamily="34" charset="0"/>
                <a:cs typeface="Arial" panose="020B0604020202020204" pitchFamily="34" charset="0"/>
              </a:rPr>
              <a:t>2. </a:t>
            </a:r>
            <a:r>
              <a:rPr lang="en-US" sz="2400" b="1" u="sng" dirty="0">
                <a:latin typeface="Arial" panose="020B0604020202020204" pitchFamily="34" charset="0"/>
                <a:cs typeface="Arial" panose="020B0604020202020204" pitchFamily="34" charset="0"/>
              </a:rPr>
              <a:t>Identify your target audience</a:t>
            </a:r>
            <a:r>
              <a:rPr lang="en-US" sz="2400" u="sng" dirty="0">
                <a:latin typeface="Arial" panose="020B0604020202020204" pitchFamily="34" charset="0"/>
                <a:cs typeface="Arial" panose="020B0604020202020204" pitchFamily="34" charset="0"/>
              </a:rPr>
              <a:t>. </a:t>
            </a:r>
          </a:p>
          <a:p>
            <a:pPr algn="just"/>
            <a:r>
              <a:rPr lang="en-US" sz="2200" dirty="0">
                <a:latin typeface="Arial" panose="020B0604020202020204" pitchFamily="34" charset="0"/>
                <a:cs typeface="Arial" panose="020B0604020202020204" pitchFamily="34" charset="0"/>
              </a:rPr>
              <a:t>Who are you trying to reach with your digital marketing efforts? What are their demographics, interests, and pain points? Once you know your target audience, you can tailor your content and messaging to appeal to them.</a:t>
            </a:r>
          </a:p>
          <a:p>
            <a:pPr algn="just"/>
            <a:r>
              <a:rPr lang="en-US" sz="2400" dirty="0">
                <a:latin typeface="Arial" panose="020B0604020202020204" pitchFamily="34" charset="0"/>
                <a:cs typeface="Arial" panose="020B0604020202020204" pitchFamily="34" charset="0"/>
              </a:rPr>
              <a:t>3</a:t>
            </a:r>
            <a:r>
              <a:rPr lang="en-US" sz="2400" b="1" u="sng" dirty="0">
                <a:latin typeface="Arial" panose="020B0604020202020204" pitchFamily="34" charset="0"/>
                <a:cs typeface="Arial" panose="020B0604020202020204" pitchFamily="34" charset="0"/>
              </a:rPr>
              <a:t>. Choose the right channels</a:t>
            </a:r>
            <a:r>
              <a:rPr lang="en-US" sz="2400" dirty="0">
                <a:latin typeface="Arial" panose="020B0604020202020204" pitchFamily="34" charset="0"/>
                <a:cs typeface="Arial" panose="020B0604020202020204" pitchFamily="34" charset="0"/>
              </a:rPr>
              <a:t>. </a:t>
            </a:r>
          </a:p>
          <a:p>
            <a:pPr algn="just"/>
            <a:r>
              <a:rPr lang="en-US" sz="2200" dirty="0">
                <a:latin typeface="Arial" panose="020B0604020202020204" pitchFamily="34" charset="0"/>
                <a:cs typeface="Arial" panose="020B0604020202020204" pitchFamily="34" charset="0"/>
              </a:rPr>
              <a:t>Which digital channels will you use to reach your target audience? Consider factors such as their age, interests, and where they spend their time online.</a:t>
            </a:r>
          </a:p>
          <a:p>
            <a:pPr algn="just"/>
            <a:r>
              <a:rPr lang="en-US" sz="2400" b="1" u="sng" dirty="0">
                <a:latin typeface="Arial" panose="020B0604020202020204" pitchFamily="34" charset="0"/>
                <a:cs typeface="Arial" panose="020B0604020202020204" pitchFamily="34" charset="0"/>
              </a:rPr>
              <a:t>4. Create engaging content. </a:t>
            </a:r>
          </a:p>
          <a:p>
            <a:pPr algn="just"/>
            <a:r>
              <a:rPr lang="en-US" sz="2200" dirty="0">
                <a:latin typeface="Arial" panose="020B0604020202020204" pitchFamily="34" charset="0"/>
                <a:cs typeface="Arial" panose="020B0604020202020204" pitchFamily="34" charset="0"/>
              </a:rPr>
              <a:t>Your content should be informative, relevant, and engaging. It should also be optimized for search engines.</a:t>
            </a:r>
          </a:p>
          <a:p>
            <a:pPr algn="just"/>
            <a:r>
              <a:rPr lang="en-US" sz="2400" b="1" u="sng" dirty="0">
                <a:latin typeface="Arial" panose="020B0604020202020204" pitchFamily="34" charset="0"/>
                <a:cs typeface="Arial" panose="020B0604020202020204" pitchFamily="34" charset="0"/>
              </a:rPr>
              <a:t>5. Track your results. </a:t>
            </a:r>
          </a:p>
          <a:p>
            <a:pPr algn="just"/>
            <a:r>
              <a:rPr lang="en-US" sz="2200" dirty="0">
                <a:latin typeface="Arial" panose="020B0604020202020204" pitchFamily="34" charset="0"/>
                <a:cs typeface="Arial" panose="020B0604020202020204" pitchFamily="34" charset="0"/>
              </a:rPr>
              <a:t>It's important to track your results so you can see what's working and what's not. This will help you make adjustments to your strategy as needed.</a:t>
            </a:r>
          </a:p>
        </p:txBody>
      </p:sp>
    </p:spTree>
    <p:extLst>
      <p:ext uri="{BB962C8B-B14F-4D97-AF65-F5344CB8AC3E}">
        <p14:creationId xmlns:p14="http://schemas.microsoft.com/office/powerpoint/2010/main" val="4006819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589</TotalTime>
  <Words>1139</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Adobe Gothic Std B</vt:lpstr>
      <vt:lpstr>Arial</vt:lpstr>
      <vt:lpstr>Calibri</vt:lpstr>
      <vt:lpstr>Calibri Light</vt:lpstr>
      <vt:lpstr>Wingdings</vt:lpstr>
      <vt:lpstr>Celestial</vt:lpstr>
      <vt:lpstr>PowerPoint Presentation</vt:lpstr>
      <vt:lpstr>DIGITAL MARKETING</vt:lpstr>
      <vt:lpstr>Differences between traditional and digital marketing</vt:lpstr>
      <vt:lpstr>PowerPoint Presentation</vt:lpstr>
      <vt:lpstr>DIGITAL MARKETING LANDSCAPE</vt:lpstr>
      <vt:lpstr>DEFINITION</vt:lpstr>
      <vt:lpstr>PowerPoint Presentation</vt:lpstr>
      <vt:lpstr>PowerPoint Presentation</vt:lpstr>
      <vt:lpstr>steps on how to create a digital marketing strategy</vt:lpstr>
      <vt:lpstr>PowerPoint Presentation</vt:lpstr>
      <vt:lpstr>FACTS</vt:lpstr>
      <vt:lpstr>What is the Pay by Experience Level for Digital Marketing Managers?</vt:lpstr>
      <vt:lpstr>EXAMPLES IN PAKISTAN</vt:lpstr>
      <vt:lpstr>EXAMPLES AROUND THE WORLD</vt:lpstr>
      <vt:lpstr>CAREER BASED ON DIGITAL MARKETING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haris ali khan</dc:creator>
  <cp:lastModifiedBy>haris ali khan</cp:lastModifiedBy>
  <cp:revision>70</cp:revision>
  <dcterms:created xsi:type="dcterms:W3CDTF">2020-07-16T12:52:05Z</dcterms:created>
  <dcterms:modified xsi:type="dcterms:W3CDTF">2023-07-26T10:39:15Z</dcterms:modified>
</cp:coreProperties>
</file>