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08" autoAdjust="0"/>
    <p:restoredTop sz="94590" autoAdjust="0"/>
  </p:normalViewPr>
  <p:slideViewPr>
    <p:cSldViewPr>
      <p:cViewPr>
        <p:scale>
          <a:sx n="80" d="100"/>
          <a:sy n="80" d="100"/>
        </p:scale>
        <p:origin x="-13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Prof. Prakash Patel</a:t>
            </a:r>
          </a:p>
          <a:p>
            <a:r>
              <a:rPr lang="en-US" dirty="0" err="1" smtClean="0"/>
              <a:t>Asst.Prof</a:t>
            </a:r>
            <a:r>
              <a:rPr lang="en-US" dirty="0" smtClean="0"/>
              <a:t>.-it dept.</a:t>
            </a:r>
          </a:p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3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Input and Output types of a </a:t>
            </a:r>
            <a:r>
              <a:rPr lang="en-US" b="1" dirty="0" err="1"/>
              <a:t>MapReduce</a:t>
            </a:r>
            <a:r>
              <a:rPr lang="en-US" b="1" dirty="0"/>
              <a:t> job</a:t>
            </a:r>
            <a:r>
              <a:rPr lang="en-US" dirty="0"/>
              <a:t>: (Input) &lt;k1, v1&gt; </a:t>
            </a:r>
            <a:r>
              <a:rPr lang="en-US" b="1" dirty="0"/>
              <a:t>-&gt; </a:t>
            </a:r>
            <a:r>
              <a:rPr lang="en-US" dirty="0"/>
              <a:t>map </a:t>
            </a:r>
            <a:r>
              <a:rPr lang="en-US" b="1" dirty="0"/>
              <a:t>-&gt; </a:t>
            </a:r>
            <a:r>
              <a:rPr lang="en-US" dirty="0"/>
              <a:t>&lt;k2, v2&gt;</a:t>
            </a:r>
            <a:r>
              <a:rPr lang="en-US" b="1" dirty="0"/>
              <a:t>-&gt; </a:t>
            </a:r>
            <a:r>
              <a:rPr lang="en-US" dirty="0"/>
              <a:t>reduce </a:t>
            </a:r>
            <a:r>
              <a:rPr lang="en-US" b="1" dirty="0"/>
              <a:t>-&gt; </a:t>
            </a:r>
            <a:r>
              <a:rPr lang="en-US" dirty="0"/>
              <a:t>&lt;k3, v3&gt; (Output).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Lenovo-PC\Desktop\map_ip_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200"/>
            <a:ext cx="8382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5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Column </a:t>
            </a:r>
            <a:r>
              <a:rPr lang="en-US" b="1" dirty="0" smtClean="0"/>
              <a:t> Versus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Integral </a:t>
            </a:r>
            <a:r>
              <a:rPr lang="en-US" b="1" dirty="0"/>
              <a:t>Types 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4098" name="Picture 2" descr="D:\GIT\Big-Data Analytics\colum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481138"/>
            <a:ext cx="8305800" cy="453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37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</p:spPr>
        <p:txBody>
          <a:bodyPr/>
          <a:lstStyle/>
          <a:p>
            <a:r>
              <a:rPr lang="en-US" dirty="0" smtClean="0"/>
              <a:t>Column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600200"/>
            <a:ext cx="71056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68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HBase and RDBMS</a:t>
            </a:r>
            <a:endParaRPr lang="en-US" dirty="0"/>
          </a:p>
        </p:txBody>
      </p:sp>
      <p:pic>
        <p:nvPicPr>
          <p:cNvPr id="6146" name="Picture 2" descr="D:\GIT\Big-Data Analytics\HBase and RDBMS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3" y="1527174"/>
            <a:ext cx="7494661" cy="494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63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Features of 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HBase </a:t>
            </a:r>
            <a:r>
              <a:rPr lang="en-US" dirty="0"/>
              <a:t>is linearly scalable. </a:t>
            </a:r>
          </a:p>
          <a:p>
            <a:r>
              <a:rPr lang="en-US" dirty="0" smtClean="0"/>
              <a:t>It </a:t>
            </a:r>
            <a:r>
              <a:rPr lang="en-US" dirty="0"/>
              <a:t>has automatic failure support. </a:t>
            </a:r>
          </a:p>
          <a:p>
            <a:r>
              <a:rPr lang="en-US" dirty="0" smtClean="0"/>
              <a:t>It </a:t>
            </a:r>
            <a:r>
              <a:rPr lang="en-US" dirty="0"/>
              <a:t>provides consistent read and writes. </a:t>
            </a:r>
          </a:p>
          <a:p>
            <a:r>
              <a:rPr lang="en-US" dirty="0" smtClean="0"/>
              <a:t>It </a:t>
            </a:r>
            <a:r>
              <a:rPr lang="en-US" dirty="0"/>
              <a:t>integrates with Hadoop, both as a source and a destination. </a:t>
            </a:r>
          </a:p>
          <a:p>
            <a:r>
              <a:rPr lang="en-US" dirty="0" smtClean="0"/>
              <a:t>It </a:t>
            </a:r>
            <a:r>
              <a:rPr lang="en-US" dirty="0"/>
              <a:t>has easy java API for client. </a:t>
            </a:r>
          </a:p>
          <a:p>
            <a:r>
              <a:rPr lang="en-US" dirty="0" smtClean="0"/>
              <a:t>It </a:t>
            </a:r>
            <a:r>
              <a:rPr lang="en-US" dirty="0"/>
              <a:t>provides data replication across clusters.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1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Where to Use 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Apache HBase is used to have random, real-time read/write access to Big Data. </a:t>
            </a:r>
          </a:p>
          <a:p>
            <a:r>
              <a:rPr lang="en-US" dirty="0" smtClean="0"/>
              <a:t>It </a:t>
            </a:r>
            <a:r>
              <a:rPr lang="en-US" dirty="0"/>
              <a:t>hosts very large tables on top of clusters of commodity hardware. </a:t>
            </a:r>
          </a:p>
          <a:p>
            <a:r>
              <a:rPr lang="en-US" dirty="0" smtClean="0"/>
              <a:t>Apache </a:t>
            </a:r>
            <a:r>
              <a:rPr lang="en-US" dirty="0"/>
              <a:t>HBase is a non-relational database modeled after Google's </a:t>
            </a:r>
            <a:r>
              <a:rPr lang="en-US" dirty="0" err="1"/>
              <a:t>Bigtable</a:t>
            </a:r>
            <a:r>
              <a:rPr lang="en-US" dirty="0"/>
              <a:t>. </a:t>
            </a:r>
            <a:r>
              <a:rPr lang="en-US" dirty="0" err="1"/>
              <a:t>Bigtable</a:t>
            </a:r>
            <a:r>
              <a:rPr lang="en-US" dirty="0"/>
              <a:t> acts up on Google File System, likewise Apache HBase works on top of Hadoop and HDFS.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02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is used whenever there is a need to write heavy applications. </a:t>
            </a:r>
          </a:p>
          <a:p>
            <a:r>
              <a:rPr lang="en-US" dirty="0" smtClean="0"/>
              <a:t>HBase </a:t>
            </a:r>
            <a:r>
              <a:rPr lang="en-US" dirty="0"/>
              <a:t>is used whenever we need to provide fast random access to available data. </a:t>
            </a:r>
          </a:p>
          <a:p>
            <a:r>
              <a:rPr lang="en-US" dirty="0" smtClean="0"/>
              <a:t>Companies </a:t>
            </a:r>
            <a:r>
              <a:rPr lang="en-US" dirty="0"/>
              <a:t>such as Facebook, Twitter, Yahoo, and Adobe use HBase internally.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8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HBase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HBase, tables are split into regions and are served by the region servers. </a:t>
            </a:r>
            <a:endParaRPr lang="en-US" dirty="0" smtClean="0"/>
          </a:p>
          <a:p>
            <a:r>
              <a:rPr lang="en-US" dirty="0" smtClean="0"/>
              <a:t>Regions </a:t>
            </a:r>
            <a:r>
              <a:rPr lang="en-US" dirty="0"/>
              <a:t>are vertically divided by column families into “Stores”. </a:t>
            </a:r>
            <a:endParaRPr lang="en-US" dirty="0" smtClean="0"/>
          </a:p>
          <a:p>
            <a:r>
              <a:rPr lang="en-US" dirty="0" smtClean="0"/>
              <a:t>Stores </a:t>
            </a:r>
            <a:r>
              <a:rPr lang="en-US" dirty="0"/>
              <a:t>are saved as files in HDFS. </a:t>
            </a:r>
            <a:endParaRPr lang="en-US" dirty="0" smtClean="0"/>
          </a:p>
          <a:p>
            <a:r>
              <a:rPr lang="en-US" b="1" dirty="0"/>
              <a:t>Note</a:t>
            </a:r>
            <a:r>
              <a:rPr lang="en-US" dirty="0"/>
              <a:t>: The term ‘store’ is used for regions to explain the storage structure.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5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HBase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D:\GIT\Big-Data Analytics\Hbase 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471613"/>
            <a:ext cx="7562850" cy="46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9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MasterServer</a:t>
            </a:r>
            <a:endParaRPr lang="en-US" dirty="0"/>
          </a:p>
          <a:p>
            <a:r>
              <a:rPr lang="en-US" dirty="0"/>
              <a:t>The master server - </a:t>
            </a:r>
          </a:p>
          <a:p>
            <a:r>
              <a:rPr lang="en-US" dirty="0" smtClean="0"/>
              <a:t>Assigns </a:t>
            </a:r>
            <a:r>
              <a:rPr lang="en-US" dirty="0"/>
              <a:t>regions to the region servers and takes the help of Apache </a:t>
            </a:r>
            <a:r>
              <a:rPr lang="en-US" dirty="0" err="1"/>
              <a:t>ZooKeeper</a:t>
            </a:r>
            <a:r>
              <a:rPr lang="en-US" dirty="0"/>
              <a:t> for this task. </a:t>
            </a:r>
          </a:p>
          <a:p>
            <a:r>
              <a:rPr lang="en-US" dirty="0" smtClean="0"/>
              <a:t>Handles </a:t>
            </a:r>
            <a:r>
              <a:rPr lang="en-US" dirty="0"/>
              <a:t>load balancing of the regions across region servers. It unloads the busy servers and shifts the regions to less occupied servers. </a:t>
            </a:r>
          </a:p>
          <a:p>
            <a:r>
              <a:rPr lang="en-US" dirty="0" smtClean="0"/>
              <a:t>Maintains </a:t>
            </a:r>
            <a:r>
              <a:rPr lang="en-US" dirty="0"/>
              <a:t>the state of the cluster by negotiating the load balancing. </a:t>
            </a:r>
          </a:p>
          <a:p>
            <a:r>
              <a:rPr lang="en-US" dirty="0" smtClean="0"/>
              <a:t>Is </a:t>
            </a:r>
            <a:r>
              <a:rPr lang="en-US" dirty="0"/>
              <a:t>responsible for schema changes and other metadata operations such as creation of tables and column families.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3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smtClean="0"/>
              <a:t>HBase?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21352"/>
          </a:xfrm>
        </p:spPr>
        <p:txBody>
          <a:bodyPr>
            <a:normAutofit/>
          </a:bodyPr>
          <a:lstStyle/>
          <a:p>
            <a:r>
              <a:rPr lang="en-US" sz="2800" dirty="0"/>
              <a:t>HBase is a distributed column-oriented database built on top of the Hadoop file system.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is an open-source project and is horizontally scalable. </a:t>
            </a:r>
            <a:endParaRPr lang="en-US" sz="2800" dirty="0" smtClean="0"/>
          </a:p>
          <a:p>
            <a:r>
              <a:rPr lang="en-US" sz="2800" dirty="0"/>
              <a:t>HBase is a data model that is similar to Google’s big table designed to provide quick random access to huge amounts of structured data. </a:t>
            </a:r>
            <a:endParaRPr lang="en-US" sz="2800" dirty="0" smtClean="0"/>
          </a:p>
          <a:p>
            <a:r>
              <a:rPr lang="en-US" sz="2800" dirty="0"/>
              <a:t>It is a part of the Hadoop ecosystem that provides random real-time read/write access to data in the Hadoop File System.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9703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5181600"/>
          </a:xfrm>
        </p:spPr>
        <p:txBody>
          <a:bodyPr>
            <a:normAutofit/>
          </a:bodyPr>
          <a:lstStyle/>
          <a:p>
            <a:r>
              <a:rPr lang="en-US" b="1" dirty="0" smtClean="0"/>
              <a:t>Region </a:t>
            </a:r>
            <a:r>
              <a:rPr lang="en-US" b="1" dirty="0"/>
              <a:t>server </a:t>
            </a:r>
            <a:endParaRPr lang="en-US" dirty="0"/>
          </a:p>
          <a:p>
            <a:r>
              <a:rPr lang="en-US" dirty="0"/>
              <a:t>The region servers have regions that - </a:t>
            </a:r>
          </a:p>
          <a:p>
            <a:r>
              <a:rPr lang="en-US" dirty="0" smtClean="0"/>
              <a:t>Communicate </a:t>
            </a:r>
            <a:r>
              <a:rPr lang="en-US" dirty="0"/>
              <a:t>with the client and handle data-related operations. </a:t>
            </a:r>
          </a:p>
          <a:p>
            <a:r>
              <a:rPr lang="en-US" dirty="0" smtClean="0"/>
              <a:t>Handle </a:t>
            </a:r>
            <a:r>
              <a:rPr lang="en-US" dirty="0"/>
              <a:t>read and write requests for all the regions under it. </a:t>
            </a:r>
          </a:p>
          <a:p>
            <a:r>
              <a:rPr lang="en-US" dirty="0" smtClean="0"/>
              <a:t>Decide </a:t>
            </a:r>
            <a:r>
              <a:rPr lang="en-US" dirty="0"/>
              <a:t>the size of the region by following the region size thresholds. </a:t>
            </a:r>
            <a:endParaRPr lang="en-US" dirty="0" smtClean="0"/>
          </a:p>
          <a:p>
            <a:r>
              <a:rPr lang="en-US" dirty="0"/>
              <a:t>The store contains memory store and </a:t>
            </a:r>
            <a:r>
              <a:rPr lang="en-US" dirty="0" err="1"/>
              <a:t>HFiles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Memstore</a:t>
            </a:r>
            <a:r>
              <a:rPr lang="en-US" dirty="0" smtClean="0"/>
              <a:t> </a:t>
            </a:r>
            <a:r>
              <a:rPr lang="en-US" dirty="0"/>
              <a:t>is just like a cache memory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89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server</a:t>
            </a:r>
            <a:endParaRPr lang="en-US" dirty="0"/>
          </a:p>
        </p:txBody>
      </p:sp>
      <p:pic>
        <p:nvPicPr>
          <p:cNvPr id="8194" name="Picture 2" descr="D:\GIT\Big-Data Analytics\regionserver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909" y="1527174"/>
            <a:ext cx="5925670" cy="472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996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HBase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HBase contains a shell using which you can communicate with HBase. </a:t>
            </a:r>
            <a:endParaRPr lang="en-US" dirty="0" smtClean="0"/>
          </a:p>
          <a:p>
            <a:pPr algn="just"/>
            <a:r>
              <a:rPr lang="en-US" dirty="0" smtClean="0"/>
              <a:t>HBase </a:t>
            </a:r>
            <a:r>
              <a:rPr lang="en-US" dirty="0"/>
              <a:t>uses the Hadoop File System to store its data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It will have a master server and region servers.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data storage will be in the form of regions (tables).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regions will be split up and stored in region servers.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16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Definition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These are the commands that operate on the tables in HBase. </a:t>
            </a:r>
          </a:p>
          <a:p>
            <a:r>
              <a:rPr lang="en-US" b="1" dirty="0" smtClean="0"/>
              <a:t>create</a:t>
            </a:r>
            <a:r>
              <a:rPr lang="en-US" b="1" dirty="0"/>
              <a:t>: </a:t>
            </a:r>
            <a:r>
              <a:rPr lang="en-US" dirty="0"/>
              <a:t>Creates a table. </a:t>
            </a:r>
          </a:p>
          <a:p>
            <a:r>
              <a:rPr lang="en-US" b="1" dirty="0" smtClean="0"/>
              <a:t>list</a:t>
            </a:r>
            <a:r>
              <a:rPr lang="en-US" dirty="0"/>
              <a:t>: Lists all the tables in HBase. </a:t>
            </a:r>
          </a:p>
          <a:p>
            <a:r>
              <a:rPr lang="en-US" b="1" dirty="0" smtClean="0"/>
              <a:t>disable</a:t>
            </a:r>
            <a:r>
              <a:rPr lang="en-US" dirty="0"/>
              <a:t>: Disables a table. </a:t>
            </a:r>
          </a:p>
          <a:p>
            <a:r>
              <a:rPr lang="en-US" b="1" dirty="0" smtClean="0"/>
              <a:t>is_disabled</a:t>
            </a:r>
            <a:r>
              <a:rPr lang="en-US" b="1" dirty="0"/>
              <a:t>: </a:t>
            </a:r>
            <a:r>
              <a:rPr lang="en-US" dirty="0"/>
              <a:t>Verifies whether a table is disabled. </a:t>
            </a:r>
          </a:p>
          <a:p>
            <a:r>
              <a:rPr lang="en-US" b="1" dirty="0" smtClean="0"/>
              <a:t>enable</a:t>
            </a:r>
            <a:r>
              <a:rPr lang="en-US" b="1" dirty="0"/>
              <a:t>: </a:t>
            </a:r>
            <a:r>
              <a:rPr lang="en-US" dirty="0"/>
              <a:t>Enables a table. </a:t>
            </a:r>
          </a:p>
          <a:p>
            <a:r>
              <a:rPr lang="en-US" b="1" dirty="0" smtClean="0"/>
              <a:t>is_enabled</a:t>
            </a:r>
            <a:r>
              <a:rPr lang="en-US" dirty="0"/>
              <a:t>: Verifies whether a table is enabled. </a:t>
            </a:r>
          </a:p>
          <a:p>
            <a:r>
              <a:rPr lang="en-US" b="1" dirty="0" smtClean="0"/>
              <a:t>describe</a:t>
            </a:r>
            <a:r>
              <a:rPr lang="en-US" b="1" dirty="0"/>
              <a:t>: </a:t>
            </a:r>
            <a:r>
              <a:rPr lang="en-US" dirty="0"/>
              <a:t>Provides the description of a table. </a:t>
            </a:r>
          </a:p>
          <a:p>
            <a:r>
              <a:rPr lang="en-US" b="1" dirty="0" smtClean="0"/>
              <a:t>alter</a:t>
            </a:r>
            <a:r>
              <a:rPr lang="en-US" b="1" dirty="0"/>
              <a:t>: </a:t>
            </a:r>
            <a:r>
              <a:rPr lang="en-US" dirty="0"/>
              <a:t>Alters a table. </a:t>
            </a:r>
          </a:p>
          <a:p>
            <a:r>
              <a:rPr lang="en-US" b="1" dirty="0" smtClean="0"/>
              <a:t>exists</a:t>
            </a:r>
            <a:r>
              <a:rPr lang="en-US" b="1" dirty="0"/>
              <a:t>: </a:t>
            </a:r>
            <a:r>
              <a:rPr lang="en-US" dirty="0"/>
              <a:t>Verifies whether a table exists. </a:t>
            </a:r>
          </a:p>
          <a:p>
            <a:r>
              <a:rPr lang="en-US" b="1" dirty="0" smtClean="0"/>
              <a:t>drop</a:t>
            </a:r>
            <a:r>
              <a:rPr lang="en-US" b="1" dirty="0"/>
              <a:t>: </a:t>
            </a:r>
            <a:r>
              <a:rPr lang="en-US" dirty="0"/>
              <a:t>Drops a table from HBase.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75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Data Manipulation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/>
              <a:t>put: </a:t>
            </a:r>
            <a:r>
              <a:rPr lang="en-US" dirty="0"/>
              <a:t>Puts a cell value at a specified column in a specified row in a particular table. </a:t>
            </a:r>
          </a:p>
          <a:p>
            <a:r>
              <a:rPr lang="en-US" b="1" dirty="0" smtClean="0"/>
              <a:t>get</a:t>
            </a:r>
            <a:r>
              <a:rPr lang="en-US" b="1" dirty="0"/>
              <a:t>: </a:t>
            </a:r>
            <a:r>
              <a:rPr lang="en-US" dirty="0"/>
              <a:t>Fetches the contents of row or a cell. </a:t>
            </a:r>
          </a:p>
          <a:p>
            <a:r>
              <a:rPr lang="en-US" b="1" dirty="0" smtClean="0"/>
              <a:t>delete</a:t>
            </a:r>
            <a:r>
              <a:rPr lang="en-US" b="1" dirty="0"/>
              <a:t>: </a:t>
            </a:r>
            <a:r>
              <a:rPr lang="en-US" dirty="0"/>
              <a:t>Deletes a cell value in a table. </a:t>
            </a:r>
          </a:p>
          <a:p>
            <a:r>
              <a:rPr lang="en-US" b="1" dirty="0" err="1" smtClean="0"/>
              <a:t>deleteall</a:t>
            </a:r>
            <a:r>
              <a:rPr lang="en-US" b="1" dirty="0"/>
              <a:t>: </a:t>
            </a:r>
            <a:r>
              <a:rPr lang="en-US" dirty="0"/>
              <a:t>Deletes all the cells in a given row. </a:t>
            </a:r>
          </a:p>
          <a:p>
            <a:r>
              <a:rPr lang="en-US" b="1" dirty="0" smtClean="0"/>
              <a:t>scan</a:t>
            </a:r>
            <a:r>
              <a:rPr lang="en-US" b="1" dirty="0"/>
              <a:t>: </a:t>
            </a:r>
            <a:r>
              <a:rPr lang="en-US" dirty="0"/>
              <a:t>Scans and returns the table data. </a:t>
            </a:r>
          </a:p>
          <a:p>
            <a:r>
              <a:rPr lang="en-US" b="1" dirty="0" smtClean="0"/>
              <a:t>count</a:t>
            </a:r>
            <a:r>
              <a:rPr lang="en-US" b="1" dirty="0"/>
              <a:t>: </a:t>
            </a:r>
            <a:r>
              <a:rPr lang="en-US" dirty="0"/>
              <a:t>Counts and returns the number of rows in a table. </a:t>
            </a:r>
          </a:p>
          <a:p>
            <a:r>
              <a:rPr lang="en-US" b="1" dirty="0" smtClean="0"/>
              <a:t>truncate</a:t>
            </a:r>
            <a:r>
              <a:rPr lang="en-US" b="1" dirty="0"/>
              <a:t>: </a:t>
            </a:r>
            <a:r>
              <a:rPr lang="en-US" dirty="0"/>
              <a:t>Disables, drops, and recreates a specified table.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9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One can store the data in HDFS either directly or through HBase. </a:t>
            </a:r>
            <a:endParaRPr lang="en-US" sz="2800" dirty="0" smtClean="0"/>
          </a:p>
          <a:p>
            <a:pPr algn="just"/>
            <a:r>
              <a:rPr lang="en-US" sz="2800" dirty="0" smtClean="0"/>
              <a:t>Data </a:t>
            </a:r>
            <a:r>
              <a:rPr lang="en-US" sz="2800" dirty="0"/>
              <a:t>consumer reads/accesses the data in HDFS randomly using HBase. </a:t>
            </a:r>
            <a:endParaRPr lang="en-US" sz="2800" dirty="0" smtClean="0"/>
          </a:p>
          <a:p>
            <a:pPr algn="just"/>
            <a:r>
              <a:rPr lang="en-US" sz="2800" dirty="0" smtClean="0"/>
              <a:t>HBase </a:t>
            </a:r>
            <a:r>
              <a:rPr lang="en-US" sz="2800" dirty="0"/>
              <a:t>sits on top of the Hadoop File System and provides read and write access.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636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Architecture of </a:t>
            </a:r>
            <a:r>
              <a:rPr lang="en-US" b="1" dirty="0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following component diagram depicts the architecture of </a:t>
            </a:r>
            <a:r>
              <a:rPr lang="en-US" dirty="0" smtClean="0"/>
              <a:t>HBase: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6553200" cy="371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76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HBase and HDFS</a:t>
            </a:r>
            <a:endParaRPr lang="en-US" dirty="0"/>
          </a:p>
        </p:txBody>
      </p:sp>
      <p:pic>
        <p:nvPicPr>
          <p:cNvPr id="4" name="Picture 2" descr="D:\GIT\Big-Data Analytics\HBase versus HDFS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7174"/>
            <a:ext cx="8153399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37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Storage Mechanism in 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/>
          <a:lstStyle/>
          <a:p>
            <a:r>
              <a:rPr lang="en-US" dirty="0"/>
              <a:t>HBase is a </a:t>
            </a:r>
            <a:r>
              <a:rPr lang="en-US" b="1" dirty="0"/>
              <a:t>column-oriented database </a:t>
            </a:r>
            <a:r>
              <a:rPr lang="en-US" dirty="0"/>
              <a:t>and the tables in it are sorted by row. </a:t>
            </a:r>
            <a:endParaRPr lang="en-US" dirty="0" smtClean="0"/>
          </a:p>
          <a:p>
            <a:r>
              <a:rPr lang="en-US" dirty="0"/>
              <a:t>The table schema defines only column families, which are the key value pairs. </a:t>
            </a:r>
            <a:endParaRPr lang="en-US" dirty="0" smtClean="0"/>
          </a:p>
          <a:p>
            <a:r>
              <a:rPr lang="en-US" dirty="0" smtClean="0"/>
              <a:t>Table </a:t>
            </a:r>
            <a:r>
              <a:rPr lang="en-US" dirty="0"/>
              <a:t>is a collection of rows. </a:t>
            </a:r>
          </a:p>
          <a:p>
            <a:r>
              <a:rPr lang="en-US" dirty="0" smtClean="0"/>
              <a:t>Row </a:t>
            </a:r>
            <a:r>
              <a:rPr lang="en-US" dirty="0"/>
              <a:t>is a collection of column families. </a:t>
            </a:r>
          </a:p>
          <a:p>
            <a:r>
              <a:rPr lang="en-US" dirty="0" smtClean="0"/>
              <a:t>Column </a:t>
            </a:r>
            <a:r>
              <a:rPr lang="en-US" dirty="0"/>
              <a:t>family is a collection of columns. </a:t>
            </a:r>
          </a:p>
          <a:p>
            <a:r>
              <a:rPr lang="en-US" dirty="0" smtClean="0"/>
              <a:t>Column </a:t>
            </a:r>
            <a:r>
              <a:rPr lang="en-US" dirty="0"/>
              <a:t>is a collection of key value pairs. </a:t>
            </a:r>
          </a:p>
          <a:p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2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1135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Given below is an example schema of table in HBase. 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3075" name="Picture 3" descr="D:\GIT\Big-Data Analytics\HBase 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2228850"/>
            <a:ext cx="82772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07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5122" name="Picture 2" descr="D:\GIT\Big-Data Analytics\hiveworking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781800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8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the data types in Hive are classified into four types, given as follows: </a:t>
            </a:r>
          </a:p>
          <a:p>
            <a:r>
              <a:rPr lang="en-US" dirty="0"/>
              <a:t>1. Column Types </a:t>
            </a:r>
          </a:p>
          <a:p>
            <a:r>
              <a:rPr lang="en-US" dirty="0"/>
              <a:t>2. Literals </a:t>
            </a:r>
          </a:p>
          <a:p>
            <a:r>
              <a:rPr lang="en-US" dirty="0"/>
              <a:t>3. Null Values </a:t>
            </a:r>
          </a:p>
          <a:p>
            <a:r>
              <a:rPr lang="en-US" dirty="0"/>
              <a:t>4. Complex Types </a:t>
            </a:r>
          </a:p>
        </p:txBody>
      </p:sp>
    </p:spTree>
    <p:extLst>
      <p:ext uri="{BB962C8B-B14F-4D97-AF65-F5344CB8AC3E}">
        <p14:creationId xmlns:p14="http://schemas.microsoft.com/office/powerpoint/2010/main" val="2850365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124</TotalTime>
  <Words>860</Words>
  <Application>Microsoft Office PowerPoint</Application>
  <PresentationFormat>On-screen Show (4:3)</PresentationFormat>
  <Paragraphs>105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HBase</vt:lpstr>
      <vt:lpstr>What is HBase?</vt:lpstr>
      <vt:lpstr>PowerPoint Presentation</vt:lpstr>
      <vt:lpstr> Architecture of HBase</vt:lpstr>
      <vt:lpstr>HBase and HDFS</vt:lpstr>
      <vt:lpstr> Storage Mechanism in HBase</vt:lpstr>
      <vt:lpstr>        Given below is an example schema of table in HBase. </vt:lpstr>
      <vt:lpstr>continue</vt:lpstr>
      <vt:lpstr>HIVE Data Types</vt:lpstr>
      <vt:lpstr>MapReduce I/O</vt:lpstr>
      <vt:lpstr> Column  Versus Row</vt:lpstr>
      <vt:lpstr>Column families</vt:lpstr>
      <vt:lpstr> HBase and RDBMS</vt:lpstr>
      <vt:lpstr> Features of HBase</vt:lpstr>
      <vt:lpstr> Where to Use HBase</vt:lpstr>
      <vt:lpstr>Applications of HBase</vt:lpstr>
      <vt:lpstr>HBase Architecture</vt:lpstr>
      <vt:lpstr>HBase Architecture</vt:lpstr>
      <vt:lpstr>Hbase Components</vt:lpstr>
      <vt:lpstr> </vt:lpstr>
      <vt:lpstr>Region server</vt:lpstr>
      <vt:lpstr> HBase Shell</vt:lpstr>
      <vt:lpstr>Data Definition Language</vt:lpstr>
      <vt:lpstr> Data Manipulation Language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Lenovo-PC</dc:creator>
  <cp:lastModifiedBy>Lenovo-PC</cp:lastModifiedBy>
  <cp:revision>24</cp:revision>
  <dcterms:created xsi:type="dcterms:W3CDTF">2006-08-16T00:00:00Z</dcterms:created>
  <dcterms:modified xsi:type="dcterms:W3CDTF">2016-09-04T16:31:42Z</dcterms:modified>
</cp:coreProperties>
</file>