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08" autoAdjust="0"/>
    <p:restoredTop sz="94660"/>
  </p:normalViewPr>
  <p:slideViewPr>
    <p:cSldViewPr>
      <p:cViewPr>
        <p:scale>
          <a:sx n="72" d="100"/>
          <a:sy n="72" d="100"/>
        </p:scale>
        <p:origin x="-1548"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06-Sep-16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06-Sep-16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06-Sep-16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06-Sep-16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06-Sep-16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06-Sep-16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06-Sep-16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06-Sep-16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06-Sep-16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06-Sep-16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06-Sep-16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06-Sep-16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a:t>
            </a:r>
          </a:p>
          <a:p>
            <a:r>
              <a:rPr lang="en-US" dirty="0" smtClean="0"/>
              <a:t>Prof. Prakash Patel</a:t>
            </a:r>
          </a:p>
          <a:p>
            <a:r>
              <a:rPr lang="en-US" dirty="0" err="1" smtClean="0"/>
              <a:t>Asst.Prof</a:t>
            </a:r>
            <a:r>
              <a:rPr lang="en-US" dirty="0" smtClean="0"/>
              <a:t>.-it dept.</a:t>
            </a:r>
          </a:p>
          <a:p>
            <a:r>
              <a:rPr lang="en-US" dirty="0" err="1" smtClean="0"/>
              <a:t>git</a:t>
            </a:r>
            <a:endParaRPr lang="en-US" dirty="0"/>
          </a:p>
        </p:txBody>
      </p:sp>
      <p:sp>
        <p:nvSpPr>
          <p:cNvPr id="2" name="Title 1"/>
          <p:cNvSpPr>
            <a:spLocks noGrp="1"/>
          </p:cNvSpPr>
          <p:nvPr>
            <p:ph type="ctrTitle"/>
          </p:nvPr>
        </p:nvSpPr>
        <p:spPr/>
        <p:txBody>
          <a:bodyPr/>
          <a:lstStyle/>
          <a:p>
            <a:r>
              <a:rPr lang="en-US" dirty="0" smtClean="0"/>
              <a:t>HIVE</a:t>
            </a:r>
            <a:endParaRPr lang="en-US" dirty="0"/>
          </a:p>
        </p:txBody>
      </p:sp>
    </p:spTree>
    <p:extLst>
      <p:ext uri="{BB962C8B-B14F-4D97-AF65-F5344CB8AC3E}">
        <p14:creationId xmlns:p14="http://schemas.microsoft.com/office/powerpoint/2010/main" val="2854131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Column Types </a:t>
            </a:r>
            <a:endParaRPr lang="en-US" dirty="0"/>
          </a:p>
        </p:txBody>
      </p:sp>
      <p:sp>
        <p:nvSpPr>
          <p:cNvPr id="3" name="Content Placeholder 2"/>
          <p:cNvSpPr>
            <a:spLocks noGrp="1"/>
          </p:cNvSpPr>
          <p:nvPr>
            <p:ph sz="quarter" idx="1"/>
          </p:nvPr>
        </p:nvSpPr>
        <p:spPr/>
        <p:txBody>
          <a:bodyPr>
            <a:normAutofit/>
          </a:bodyPr>
          <a:lstStyle/>
          <a:p>
            <a:r>
              <a:rPr lang="en-US" b="1" dirty="0" smtClean="0"/>
              <a:t>Integral </a:t>
            </a:r>
            <a:r>
              <a:rPr lang="en-US" b="1" dirty="0"/>
              <a:t>Types </a:t>
            </a:r>
            <a:endParaRPr lang="en-US" dirty="0"/>
          </a:p>
          <a:p>
            <a:pPr lvl="1"/>
            <a:r>
              <a:rPr lang="en-US" sz="2400" dirty="0"/>
              <a:t>Integer type data can be specified using integral data types, INT. When the data range exceeds the range of INT, you need to use BIGINT and if the data range is smaller than the INT, you use SMALLINT. TINYINT is smaller than SMALLINT. </a:t>
            </a:r>
            <a:endParaRPr lang="en-US" sz="2400" dirty="0" smtClean="0"/>
          </a:p>
          <a:p>
            <a:r>
              <a:rPr lang="en-US" b="1" dirty="0" smtClean="0"/>
              <a:t>String </a:t>
            </a:r>
            <a:r>
              <a:rPr lang="en-US" b="1" dirty="0"/>
              <a:t>Types </a:t>
            </a:r>
            <a:endParaRPr lang="en-US" dirty="0"/>
          </a:p>
          <a:p>
            <a:pPr lvl="1"/>
            <a:r>
              <a:rPr lang="en-US" sz="2400" dirty="0" smtClean="0"/>
              <a:t>String </a:t>
            </a:r>
            <a:r>
              <a:rPr lang="en-US" sz="2400" dirty="0"/>
              <a:t>type data types can be specified using single quotes (' ') or double quotes (" "). It contains two data types: VARCHAR and CHAR. Hive follows C-types escape characters. </a:t>
            </a:r>
          </a:p>
        </p:txBody>
      </p:sp>
    </p:spTree>
    <p:extLst>
      <p:ext uri="{BB962C8B-B14F-4D97-AF65-F5344CB8AC3E}">
        <p14:creationId xmlns:p14="http://schemas.microsoft.com/office/powerpoint/2010/main" val="4171373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sz="quarter" idx="1"/>
          </p:nvPr>
        </p:nvSpPr>
        <p:spPr>
          <a:xfrm>
            <a:off x="228600" y="1295400"/>
            <a:ext cx="8503920" cy="5181600"/>
          </a:xfrm>
        </p:spPr>
        <p:txBody>
          <a:bodyPr>
            <a:normAutofit fontScale="92500"/>
          </a:bodyPr>
          <a:lstStyle/>
          <a:p>
            <a:r>
              <a:rPr lang="en-US" b="1" dirty="0" smtClean="0"/>
              <a:t>Timestamp </a:t>
            </a:r>
            <a:endParaRPr lang="en-US" dirty="0"/>
          </a:p>
          <a:p>
            <a:pPr lvl="1"/>
            <a:r>
              <a:rPr lang="en-US" dirty="0"/>
              <a:t>It supports traditional UNIX timestamp with optional nanosecond precision. It supports </a:t>
            </a:r>
            <a:r>
              <a:rPr lang="en-US" dirty="0" err="1"/>
              <a:t>java.sql.Timestamp</a:t>
            </a:r>
            <a:r>
              <a:rPr lang="en-US" dirty="0"/>
              <a:t> format “YYYY-MM-DD </a:t>
            </a:r>
            <a:r>
              <a:rPr lang="en-US" dirty="0" err="1"/>
              <a:t>HH:MM:SS.fffffffff</a:t>
            </a:r>
            <a:r>
              <a:rPr lang="en-US" dirty="0"/>
              <a:t>” and format “</a:t>
            </a:r>
            <a:r>
              <a:rPr lang="en-US" dirty="0" err="1"/>
              <a:t>yyyy</a:t>
            </a:r>
            <a:r>
              <a:rPr lang="en-US" dirty="0"/>
              <a:t>-mm-</a:t>
            </a:r>
            <a:r>
              <a:rPr lang="en-US" dirty="0" err="1"/>
              <a:t>dd</a:t>
            </a:r>
            <a:r>
              <a:rPr lang="en-US" dirty="0"/>
              <a:t> </a:t>
            </a:r>
            <a:r>
              <a:rPr lang="en-US" dirty="0" err="1"/>
              <a:t>hh:mm:ss.ffffffffff</a:t>
            </a:r>
            <a:r>
              <a:rPr lang="en-US" dirty="0"/>
              <a:t>”. </a:t>
            </a:r>
          </a:p>
          <a:p>
            <a:r>
              <a:rPr lang="en-US" b="1" dirty="0"/>
              <a:t>Dates </a:t>
            </a:r>
            <a:endParaRPr lang="en-US" dirty="0"/>
          </a:p>
          <a:p>
            <a:pPr lvl="1"/>
            <a:r>
              <a:rPr lang="en-US" dirty="0"/>
              <a:t>DATE values are described in year/month/day format in the form {{YYYY-MM-DD}}. </a:t>
            </a:r>
          </a:p>
          <a:p>
            <a:r>
              <a:rPr lang="en-US" b="1" dirty="0"/>
              <a:t>Decimals </a:t>
            </a:r>
            <a:endParaRPr lang="en-US" dirty="0"/>
          </a:p>
          <a:p>
            <a:pPr lvl="1"/>
            <a:r>
              <a:rPr lang="en-US" dirty="0"/>
              <a:t>The DECIMAL type in Hive is as same as Big Decimal format of Java. It is used for representing immutable arbitrary precision. </a:t>
            </a:r>
            <a:endParaRPr lang="en-US" dirty="0" smtClean="0"/>
          </a:p>
          <a:p>
            <a:r>
              <a:rPr lang="en-US" b="1" dirty="0" smtClean="0"/>
              <a:t>Union </a:t>
            </a:r>
            <a:r>
              <a:rPr lang="en-US" b="1" dirty="0"/>
              <a:t>Types </a:t>
            </a:r>
            <a:endParaRPr lang="en-US" dirty="0"/>
          </a:p>
          <a:p>
            <a:pPr lvl="1"/>
            <a:r>
              <a:rPr lang="en-US" dirty="0"/>
              <a:t>Union is a collection of heterogeneous data types. You can create an instance using </a:t>
            </a:r>
            <a:r>
              <a:rPr lang="en-US" b="1" dirty="0"/>
              <a:t>create union</a:t>
            </a:r>
            <a:r>
              <a:rPr lang="en-US" dirty="0"/>
              <a:t>. </a:t>
            </a:r>
          </a:p>
        </p:txBody>
      </p:sp>
    </p:spTree>
    <p:extLst>
      <p:ext uri="{BB962C8B-B14F-4D97-AF65-F5344CB8AC3E}">
        <p14:creationId xmlns:p14="http://schemas.microsoft.com/office/powerpoint/2010/main" val="762685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Literals </a:t>
            </a:r>
            <a:endParaRPr lang="en-US" dirty="0"/>
          </a:p>
        </p:txBody>
      </p:sp>
      <p:sp>
        <p:nvSpPr>
          <p:cNvPr id="3" name="Content Placeholder 2"/>
          <p:cNvSpPr>
            <a:spLocks noGrp="1"/>
          </p:cNvSpPr>
          <p:nvPr>
            <p:ph sz="quarter" idx="1"/>
          </p:nvPr>
        </p:nvSpPr>
        <p:spPr/>
        <p:txBody>
          <a:bodyPr/>
          <a:lstStyle/>
          <a:p>
            <a:r>
              <a:rPr lang="en-US" b="1" dirty="0" smtClean="0"/>
              <a:t>Floating </a:t>
            </a:r>
            <a:r>
              <a:rPr lang="en-US" b="1" dirty="0"/>
              <a:t>Point Types </a:t>
            </a:r>
            <a:endParaRPr lang="en-US" dirty="0"/>
          </a:p>
          <a:p>
            <a:pPr lvl="1"/>
            <a:r>
              <a:rPr lang="en-US" sz="4000" baseline="-25000" dirty="0"/>
              <a:t>Floating point types are nothing but numbers with decimal points. Generally, this type of data is composed of DOUBLE data type. </a:t>
            </a:r>
            <a:endParaRPr lang="en-US" baseline="-25000" dirty="0"/>
          </a:p>
          <a:p>
            <a:r>
              <a:rPr lang="en-US" b="1" dirty="0"/>
              <a:t>Decimal Type </a:t>
            </a:r>
            <a:endParaRPr lang="en-US" dirty="0"/>
          </a:p>
          <a:p>
            <a:pPr lvl="1"/>
            <a:r>
              <a:rPr lang="en-US" sz="2800" dirty="0"/>
              <a:t>Decimal type data is nothing but floating point value with higher range than DOUBLE data type. The range of decimal type is approximately </a:t>
            </a:r>
            <a:endParaRPr lang="en-US" sz="2800" dirty="0" smtClean="0"/>
          </a:p>
          <a:p>
            <a:pPr marL="274320" lvl="1" indent="0">
              <a:buNone/>
            </a:pPr>
            <a:r>
              <a:rPr lang="en-US" sz="2800" dirty="0"/>
              <a:t> </a:t>
            </a:r>
            <a:r>
              <a:rPr lang="en-US" sz="2800" dirty="0" smtClean="0"/>
              <a:t>  </a:t>
            </a:r>
            <a:r>
              <a:rPr lang="en-US" sz="2800" dirty="0" smtClean="0"/>
              <a:t>-</a:t>
            </a:r>
            <a:r>
              <a:rPr lang="en-US" sz="2800" dirty="0"/>
              <a:t>10</a:t>
            </a:r>
            <a:r>
              <a:rPr lang="en-US" sz="2800" baseline="30000" dirty="0"/>
              <a:t>-308</a:t>
            </a:r>
            <a:r>
              <a:rPr lang="en-US" sz="2800" dirty="0"/>
              <a:t> to 10</a:t>
            </a:r>
            <a:r>
              <a:rPr lang="en-US" sz="2800" baseline="30000" dirty="0"/>
              <a:t>308</a:t>
            </a:r>
            <a:r>
              <a:rPr lang="en-US" sz="2800" dirty="0"/>
              <a:t>. </a:t>
            </a:r>
          </a:p>
        </p:txBody>
      </p:sp>
    </p:spTree>
    <p:extLst>
      <p:ext uri="{BB962C8B-B14F-4D97-AF65-F5344CB8AC3E}">
        <p14:creationId xmlns:p14="http://schemas.microsoft.com/office/powerpoint/2010/main" val="1449637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Null Value </a:t>
            </a:r>
            <a:endParaRPr lang="en-US" dirty="0"/>
          </a:p>
        </p:txBody>
      </p:sp>
      <p:sp>
        <p:nvSpPr>
          <p:cNvPr id="3" name="Content Placeholder 2"/>
          <p:cNvSpPr>
            <a:spLocks noGrp="1"/>
          </p:cNvSpPr>
          <p:nvPr>
            <p:ph sz="quarter" idx="1"/>
          </p:nvPr>
        </p:nvSpPr>
        <p:spPr/>
        <p:txBody>
          <a:bodyPr/>
          <a:lstStyle/>
          <a:p>
            <a:pPr algn="just"/>
            <a:endParaRPr lang="en-US" dirty="0"/>
          </a:p>
          <a:p>
            <a:pPr algn="just"/>
            <a:r>
              <a:rPr lang="en-US" sz="3200" dirty="0"/>
              <a:t>Missing values are represented by the special value NULL. </a:t>
            </a:r>
          </a:p>
        </p:txBody>
      </p:sp>
    </p:spTree>
    <p:extLst>
      <p:ext uri="{BB962C8B-B14F-4D97-AF65-F5344CB8AC3E}">
        <p14:creationId xmlns:p14="http://schemas.microsoft.com/office/powerpoint/2010/main" val="300921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Complex Types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Arrays </a:t>
            </a:r>
            <a:endParaRPr lang="en-US" dirty="0"/>
          </a:p>
          <a:p>
            <a:r>
              <a:rPr lang="en-US" dirty="0"/>
              <a:t>Arrays in Hive are used the same way they are used in Java. </a:t>
            </a:r>
          </a:p>
          <a:p>
            <a:r>
              <a:rPr lang="en-US" dirty="0"/>
              <a:t>Syntax: ARRAY&lt;</a:t>
            </a:r>
            <a:r>
              <a:rPr lang="en-US" dirty="0" err="1"/>
              <a:t>data_type</a:t>
            </a:r>
            <a:r>
              <a:rPr lang="en-US" dirty="0"/>
              <a:t>&gt; </a:t>
            </a:r>
          </a:p>
          <a:p>
            <a:r>
              <a:rPr lang="en-US" b="1" dirty="0"/>
              <a:t>Maps </a:t>
            </a:r>
            <a:endParaRPr lang="en-US" dirty="0"/>
          </a:p>
          <a:p>
            <a:r>
              <a:rPr lang="en-US" dirty="0"/>
              <a:t>Maps in Hive are similar to Java Maps. </a:t>
            </a:r>
          </a:p>
          <a:p>
            <a:r>
              <a:rPr lang="en-US" dirty="0"/>
              <a:t>Syntax: MAP&lt;</a:t>
            </a:r>
            <a:r>
              <a:rPr lang="en-US" dirty="0" err="1"/>
              <a:t>primitive_type</a:t>
            </a:r>
            <a:r>
              <a:rPr lang="en-US" dirty="0"/>
              <a:t>, </a:t>
            </a:r>
            <a:r>
              <a:rPr lang="en-US" dirty="0" err="1"/>
              <a:t>data_type</a:t>
            </a:r>
            <a:r>
              <a:rPr lang="en-US" dirty="0"/>
              <a:t>&gt; </a:t>
            </a:r>
          </a:p>
          <a:p>
            <a:r>
              <a:rPr lang="en-US" b="1" dirty="0" err="1"/>
              <a:t>Structs</a:t>
            </a:r>
            <a:r>
              <a:rPr lang="en-US" b="1" dirty="0"/>
              <a:t> </a:t>
            </a:r>
            <a:endParaRPr lang="en-US" dirty="0"/>
          </a:p>
          <a:p>
            <a:r>
              <a:rPr lang="en-US" dirty="0" err="1"/>
              <a:t>Structs</a:t>
            </a:r>
            <a:r>
              <a:rPr lang="en-US" dirty="0"/>
              <a:t> in Hive is similar to using complex data with comment. </a:t>
            </a:r>
          </a:p>
          <a:p>
            <a:r>
              <a:rPr lang="en-US" dirty="0"/>
              <a:t>Syntax: STRUCT&lt;</a:t>
            </a:r>
            <a:r>
              <a:rPr lang="en-US" dirty="0" err="1"/>
              <a:t>col_name</a:t>
            </a:r>
            <a:r>
              <a:rPr lang="en-US" dirty="0"/>
              <a:t> : </a:t>
            </a:r>
            <a:r>
              <a:rPr lang="en-US" dirty="0" err="1"/>
              <a:t>data_type</a:t>
            </a:r>
            <a:r>
              <a:rPr lang="en-US" dirty="0"/>
              <a:t> [COMMENT </a:t>
            </a:r>
            <a:r>
              <a:rPr lang="en-US" dirty="0" err="1"/>
              <a:t>col_comment</a:t>
            </a:r>
            <a:r>
              <a:rPr lang="en-US" dirty="0"/>
              <a:t>], ...&gt; </a:t>
            </a:r>
          </a:p>
        </p:txBody>
      </p:sp>
    </p:spTree>
    <p:extLst>
      <p:ext uri="{BB962C8B-B14F-4D97-AF65-F5344CB8AC3E}">
        <p14:creationId xmlns:p14="http://schemas.microsoft.com/office/powerpoint/2010/main" val="1553202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en-US" dirty="0"/>
          </a:p>
        </p:txBody>
      </p:sp>
      <p:sp>
        <p:nvSpPr>
          <p:cNvPr id="3" name="Content Placeholder 2"/>
          <p:cNvSpPr>
            <a:spLocks noGrp="1"/>
          </p:cNvSpPr>
          <p:nvPr>
            <p:ph sz="quarter" idx="1"/>
          </p:nvPr>
        </p:nvSpPr>
        <p:spPr>
          <a:xfrm>
            <a:off x="301752" y="1527048"/>
            <a:ext cx="8503920" cy="4721352"/>
          </a:xfrm>
        </p:spPr>
        <p:txBody>
          <a:bodyPr/>
          <a:lstStyle/>
          <a:p>
            <a:r>
              <a:rPr lang="en-US" b="1" dirty="0" smtClean="0"/>
              <a:t>Create </a:t>
            </a:r>
            <a:r>
              <a:rPr lang="en-US" b="1" dirty="0"/>
              <a:t>Database </a:t>
            </a:r>
            <a:r>
              <a:rPr lang="en-US" b="1" dirty="0" smtClean="0"/>
              <a:t>Statement:</a:t>
            </a:r>
          </a:p>
          <a:p>
            <a:r>
              <a:rPr lang="en-US" dirty="0" smtClean="0"/>
              <a:t>Create </a:t>
            </a:r>
            <a:r>
              <a:rPr lang="en-US" dirty="0"/>
              <a:t>Database is a statement used to create a database in Hive. </a:t>
            </a:r>
            <a:endParaRPr lang="en-US" dirty="0" smtClean="0"/>
          </a:p>
          <a:p>
            <a:r>
              <a:rPr lang="en-US" dirty="0" smtClean="0"/>
              <a:t>A </a:t>
            </a:r>
            <a:r>
              <a:rPr lang="en-US" dirty="0"/>
              <a:t>database in Hive is a </a:t>
            </a:r>
            <a:r>
              <a:rPr lang="en-US" b="1" dirty="0"/>
              <a:t>namespace </a:t>
            </a:r>
            <a:r>
              <a:rPr lang="en-US" dirty="0"/>
              <a:t>or a collection of tables</a:t>
            </a:r>
            <a:r>
              <a:rPr lang="en-US" dirty="0" smtClean="0"/>
              <a:t>.</a:t>
            </a:r>
          </a:p>
          <a:p>
            <a:r>
              <a:rPr lang="en-US" dirty="0" smtClean="0"/>
              <a:t> </a:t>
            </a:r>
            <a:r>
              <a:rPr lang="en-US" dirty="0"/>
              <a:t>The </a:t>
            </a:r>
            <a:r>
              <a:rPr lang="en-US" b="1" dirty="0"/>
              <a:t>syntax </a:t>
            </a:r>
            <a:r>
              <a:rPr lang="en-US" dirty="0"/>
              <a:t>for this statement is as follows: </a:t>
            </a:r>
          </a:p>
          <a:p>
            <a:r>
              <a:rPr lang="en-US" dirty="0"/>
              <a:t>CREATE DATABASE|SCHEMA [IF NOT EXISTS] &lt;database name&gt;; </a:t>
            </a:r>
            <a:r>
              <a:rPr lang="en-US" b="1" dirty="0" smtClean="0"/>
              <a:t> </a:t>
            </a:r>
            <a:endParaRPr lang="en-US" dirty="0"/>
          </a:p>
        </p:txBody>
      </p:sp>
    </p:spTree>
    <p:extLst>
      <p:ext uri="{BB962C8B-B14F-4D97-AF65-F5344CB8AC3E}">
        <p14:creationId xmlns:p14="http://schemas.microsoft.com/office/powerpoint/2010/main" val="4171180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a:xfrm>
            <a:off x="301752" y="1527048"/>
            <a:ext cx="8503920" cy="4797552"/>
          </a:xfrm>
        </p:spPr>
        <p:txBody>
          <a:bodyPr>
            <a:normAutofit/>
          </a:bodyPr>
          <a:lstStyle/>
          <a:p>
            <a:r>
              <a:rPr lang="en-US" dirty="0" smtClean="0"/>
              <a:t>The </a:t>
            </a:r>
            <a:r>
              <a:rPr lang="en-US" dirty="0"/>
              <a:t>following query is executed to create a database named </a:t>
            </a:r>
            <a:r>
              <a:rPr lang="en-US" b="1" dirty="0" err="1"/>
              <a:t>userdb</a:t>
            </a:r>
            <a:r>
              <a:rPr lang="en-US" dirty="0"/>
              <a:t>: </a:t>
            </a:r>
          </a:p>
          <a:p>
            <a:r>
              <a:rPr lang="en-US" dirty="0"/>
              <a:t>hive&gt; CREATE DATABASE [IF NOT EXISTS] </a:t>
            </a:r>
            <a:r>
              <a:rPr lang="en-US" dirty="0" err="1"/>
              <a:t>userdb</a:t>
            </a:r>
            <a:r>
              <a:rPr lang="en-US" dirty="0"/>
              <a:t>; </a:t>
            </a:r>
          </a:p>
          <a:p>
            <a:pPr marL="0" indent="0">
              <a:buNone/>
            </a:pPr>
            <a:r>
              <a:rPr lang="en-US" b="1" dirty="0" smtClean="0"/>
              <a:t>                           or </a:t>
            </a:r>
            <a:endParaRPr lang="en-US" dirty="0"/>
          </a:p>
          <a:p>
            <a:r>
              <a:rPr lang="en-US" dirty="0"/>
              <a:t>hive&gt; CREATE SCHEMA </a:t>
            </a:r>
            <a:r>
              <a:rPr lang="en-US" dirty="0" err="1"/>
              <a:t>userdb</a:t>
            </a:r>
            <a:r>
              <a:rPr lang="en-US" dirty="0"/>
              <a:t>; </a:t>
            </a:r>
            <a:endParaRPr lang="en-US" dirty="0" smtClean="0"/>
          </a:p>
          <a:p>
            <a:r>
              <a:rPr lang="en-US" dirty="0" smtClean="0"/>
              <a:t>The </a:t>
            </a:r>
            <a:r>
              <a:rPr lang="en-US" dirty="0"/>
              <a:t>following query is used to verify a databases list: </a:t>
            </a:r>
          </a:p>
          <a:p>
            <a:r>
              <a:rPr lang="en-US" dirty="0"/>
              <a:t>hive&gt; SHOW DATABASES; </a:t>
            </a:r>
          </a:p>
          <a:p>
            <a:r>
              <a:rPr lang="en-US" dirty="0"/>
              <a:t>default </a:t>
            </a:r>
          </a:p>
          <a:p>
            <a:r>
              <a:rPr lang="en-US" dirty="0" err="1"/>
              <a:t>userdb</a:t>
            </a:r>
            <a:r>
              <a:rPr lang="en-US" dirty="0"/>
              <a:t> </a:t>
            </a:r>
          </a:p>
        </p:txBody>
      </p:sp>
    </p:spTree>
    <p:extLst>
      <p:ext uri="{BB962C8B-B14F-4D97-AF65-F5344CB8AC3E}">
        <p14:creationId xmlns:p14="http://schemas.microsoft.com/office/powerpoint/2010/main" val="2300955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Database</a:t>
            </a:r>
            <a:endParaRPr lang="en-US" dirty="0"/>
          </a:p>
        </p:txBody>
      </p:sp>
      <p:sp>
        <p:nvSpPr>
          <p:cNvPr id="3" name="Content Placeholder 2"/>
          <p:cNvSpPr>
            <a:spLocks noGrp="1"/>
          </p:cNvSpPr>
          <p:nvPr>
            <p:ph sz="quarter" idx="1"/>
          </p:nvPr>
        </p:nvSpPr>
        <p:spPr>
          <a:xfrm>
            <a:off x="301752" y="1527048"/>
            <a:ext cx="8503920" cy="4873752"/>
          </a:xfrm>
        </p:spPr>
        <p:txBody>
          <a:bodyPr/>
          <a:lstStyle/>
          <a:p>
            <a:pPr algn="just"/>
            <a:r>
              <a:rPr lang="en-US" dirty="0" smtClean="0"/>
              <a:t>Drop </a:t>
            </a:r>
            <a:r>
              <a:rPr lang="en-US" dirty="0"/>
              <a:t>Database is a statement that drops all the tables and deletes the database. Its syntax is as follows: </a:t>
            </a:r>
          </a:p>
          <a:p>
            <a:pPr algn="just"/>
            <a:r>
              <a:rPr lang="en-US" dirty="0"/>
              <a:t>DROP DATABASE </a:t>
            </a:r>
            <a:r>
              <a:rPr lang="en-US" dirty="0" smtClean="0"/>
              <a:t>Statement </a:t>
            </a:r>
          </a:p>
          <a:p>
            <a:pPr lvl="1" algn="just"/>
            <a:r>
              <a:rPr lang="en-US" dirty="0" smtClean="0"/>
              <a:t>DROP </a:t>
            </a:r>
            <a:r>
              <a:rPr lang="en-US" dirty="0"/>
              <a:t>(DATABASE|SCHEMA) [IF EXISTS] </a:t>
            </a:r>
            <a:r>
              <a:rPr lang="en-US" dirty="0" err="1"/>
              <a:t>database_name</a:t>
            </a:r>
            <a:r>
              <a:rPr lang="en-US" dirty="0"/>
              <a:t> [RESTRICT|CASCADE]; </a:t>
            </a:r>
          </a:p>
          <a:p>
            <a:pPr algn="just"/>
            <a:r>
              <a:rPr lang="en-US" dirty="0"/>
              <a:t>The following queries are used to drop a database. Let us assume that the database name is </a:t>
            </a:r>
            <a:r>
              <a:rPr lang="en-US" b="1" dirty="0" err="1"/>
              <a:t>userdb</a:t>
            </a:r>
            <a:r>
              <a:rPr lang="en-US" dirty="0"/>
              <a:t>. </a:t>
            </a:r>
          </a:p>
          <a:p>
            <a:pPr algn="just"/>
            <a:r>
              <a:rPr lang="en-US" dirty="0"/>
              <a:t>hive&gt; DROP DATABASE IF EXISTS </a:t>
            </a:r>
            <a:r>
              <a:rPr lang="en-US" dirty="0" err="1"/>
              <a:t>userdb</a:t>
            </a:r>
            <a:r>
              <a:rPr lang="en-US" dirty="0"/>
              <a:t>; </a:t>
            </a:r>
          </a:p>
        </p:txBody>
      </p:sp>
    </p:spTree>
    <p:extLst>
      <p:ext uri="{BB962C8B-B14F-4D97-AF65-F5344CB8AC3E}">
        <p14:creationId xmlns:p14="http://schemas.microsoft.com/office/powerpoint/2010/main" val="239709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4873752"/>
          </a:xfrm>
        </p:spPr>
        <p:txBody>
          <a:bodyPr/>
          <a:lstStyle/>
          <a:p>
            <a:pPr algn="just"/>
            <a:r>
              <a:rPr lang="en-US" dirty="0" smtClean="0"/>
              <a:t>The </a:t>
            </a:r>
            <a:r>
              <a:rPr lang="en-US" dirty="0"/>
              <a:t>following query drops the database using </a:t>
            </a:r>
            <a:r>
              <a:rPr lang="en-US" b="1" dirty="0"/>
              <a:t>CASCADE</a:t>
            </a:r>
            <a:r>
              <a:rPr lang="en-US" dirty="0"/>
              <a:t>. It means dropping respective tables before dropping the database. </a:t>
            </a:r>
          </a:p>
          <a:p>
            <a:pPr algn="just"/>
            <a:r>
              <a:rPr lang="en-US" dirty="0"/>
              <a:t>hive&gt; DROP DATABASE IF EXISTS </a:t>
            </a:r>
            <a:r>
              <a:rPr lang="en-US" dirty="0" err="1"/>
              <a:t>userdb</a:t>
            </a:r>
            <a:r>
              <a:rPr lang="en-US" dirty="0"/>
              <a:t> CASCADE; </a:t>
            </a:r>
          </a:p>
          <a:p>
            <a:pPr algn="just"/>
            <a:r>
              <a:rPr lang="en-US" dirty="0"/>
              <a:t>The following query drops the database using </a:t>
            </a:r>
            <a:r>
              <a:rPr lang="en-US" b="1" dirty="0"/>
              <a:t>SCHEMA</a:t>
            </a:r>
            <a:r>
              <a:rPr lang="en-US" dirty="0"/>
              <a:t>. </a:t>
            </a:r>
          </a:p>
          <a:p>
            <a:pPr algn="just"/>
            <a:r>
              <a:rPr lang="en-US" dirty="0"/>
              <a:t>hive&gt; DROP SCHEMA </a:t>
            </a:r>
            <a:r>
              <a:rPr lang="en-US" dirty="0" err="1"/>
              <a:t>userdb</a:t>
            </a:r>
            <a:r>
              <a:rPr lang="en-US" dirty="0"/>
              <a:t>; </a:t>
            </a:r>
          </a:p>
        </p:txBody>
      </p:sp>
    </p:spTree>
    <p:extLst>
      <p:ext uri="{BB962C8B-B14F-4D97-AF65-F5344CB8AC3E}">
        <p14:creationId xmlns:p14="http://schemas.microsoft.com/office/powerpoint/2010/main" val="1010532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Create Table Statement </a:t>
            </a:r>
            <a:endParaRPr lang="en-US" dirty="0"/>
          </a:p>
        </p:txBody>
      </p:sp>
      <p:sp>
        <p:nvSpPr>
          <p:cNvPr id="3" name="Content Placeholder 2"/>
          <p:cNvSpPr>
            <a:spLocks noGrp="1"/>
          </p:cNvSpPr>
          <p:nvPr>
            <p:ph sz="quarter" idx="1"/>
          </p:nvPr>
        </p:nvSpPr>
        <p:spPr/>
        <p:txBody>
          <a:bodyPr/>
          <a:lstStyle/>
          <a:p>
            <a:endParaRPr lang="en-US" dirty="0"/>
          </a:p>
          <a:p>
            <a:r>
              <a:rPr lang="en-US" b="1" dirty="0"/>
              <a:t>Syntax </a:t>
            </a:r>
            <a:endParaRPr lang="en-US" dirty="0"/>
          </a:p>
          <a:p>
            <a:r>
              <a:rPr lang="en-US" dirty="0"/>
              <a:t>CREATE [TEMPORARY] [EXTERNAL] TABLE [IF NOT EXISTS] [</a:t>
            </a:r>
            <a:r>
              <a:rPr lang="en-US" dirty="0" err="1"/>
              <a:t>db_name</a:t>
            </a:r>
            <a:r>
              <a:rPr lang="en-US" dirty="0"/>
              <a:t>.] </a:t>
            </a:r>
            <a:r>
              <a:rPr lang="en-US" dirty="0" err="1"/>
              <a:t>table_name</a:t>
            </a:r>
            <a:r>
              <a:rPr lang="en-US" dirty="0"/>
              <a:t> </a:t>
            </a:r>
          </a:p>
          <a:p>
            <a:r>
              <a:rPr lang="en-US" dirty="0"/>
              <a:t>[(</a:t>
            </a:r>
            <a:r>
              <a:rPr lang="en-US" dirty="0" err="1"/>
              <a:t>col_name</a:t>
            </a:r>
            <a:r>
              <a:rPr lang="en-US" dirty="0"/>
              <a:t> </a:t>
            </a:r>
            <a:r>
              <a:rPr lang="en-US" dirty="0" err="1"/>
              <a:t>data_type</a:t>
            </a:r>
            <a:r>
              <a:rPr lang="en-US" dirty="0"/>
              <a:t> [COMMENT </a:t>
            </a:r>
            <a:r>
              <a:rPr lang="en-US" dirty="0" err="1"/>
              <a:t>col_comment</a:t>
            </a:r>
            <a:r>
              <a:rPr lang="en-US" dirty="0"/>
              <a:t>], ...)] </a:t>
            </a:r>
          </a:p>
          <a:p>
            <a:r>
              <a:rPr lang="en-US" dirty="0"/>
              <a:t>[COMMENT </a:t>
            </a:r>
            <a:r>
              <a:rPr lang="en-US" dirty="0" err="1"/>
              <a:t>table_comment</a:t>
            </a:r>
            <a:r>
              <a:rPr lang="en-US" dirty="0"/>
              <a:t>] </a:t>
            </a:r>
          </a:p>
          <a:p>
            <a:r>
              <a:rPr lang="en-US" dirty="0"/>
              <a:t>[ROW FORMAT </a:t>
            </a:r>
            <a:r>
              <a:rPr lang="en-US" dirty="0" err="1"/>
              <a:t>row_format</a:t>
            </a:r>
            <a:r>
              <a:rPr lang="en-US" dirty="0"/>
              <a:t>] </a:t>
            </a:r>
          </a:p>
          <a:p>
            <a:r>
              <a:rPr lang="en-US" dirty="0"/>
              <a:t>[STORED AS </a:t>
            </a:r>
            <a:r>
              <a:rPr lang="en-US" dirty="0" err="1"/>
              <a:t>file_format</a:t>
            </a:r>
            <a:r>
              <a:rPr lang="en-US" dirty="0"/>
              <a:t>] </a:t>
            </a:r>
          </a:p>
        </p:txBody>
      </p:sp>
    </p:spTree>
    <p:extLst>
      <p:ext uri="{BB962C8B-B14F-4D97-AF65-F5344CB8AC3E}">
        <p14:creationId xmlns:p14="http://schemas.microsoft.com/office/powerpoint/2010/main" val="129648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smtClean="0"/>
              <a:t>HIVE?</a:t>
            </a:r>
            <a:endParaRPr lang="en-US" dirty="0"/>
          </a:p>
        </p:txBody>
      </p:sp>
      <p:sp>
        <p:nvSpPr>
          <p:cNvPr id="3" name="Content Placeholder 2"/>
          <p:cNvSpPr>
            <a:spLocks noGrp="1"/>
          </p:cNvSpPr>
          <p:nvPr>
            <p:ph sz="quarter" idx="1"/>
          </p:nvPr>
        </p:nvSpPr>
        <p:spPr>
          <a:xfrm>
            <a:off x="301752" y="1527048"/>
            <a:ext cx="8503920" cy="4721352"/>
          </a:xfrm>
        </p:spPr>
        <p:txBody>
          <a:bodyPr>
            <a:normAutofit/>
          </a:bodyPr>
          <a:lstStyle/>
          <a:p>
            <a:r>
              <a:rPr lang="en-US" sz="2800" dirty="0" smtClean="0"/>
              <a:t>Hive </a:t>
            </a:r>
            <a:r>
              <a:rPr lang="en-US" sz="2800" dirty="0"/>
              <a:t>is a data warehouse infrastructure tool to process structured data in Hadoop. </a:t>
            </a:r>
            <a:endParaRPr lang="en-US" sz="2800" dirty="0" smtClean="0"/>
          </a:p>
          <a:p>
            <a:r>
              <a:rPr lang="en-US" sz="2800" dirty="0" smtClean="0"/>
              <a:t>It </a:t>
            </a:r>
            <a:r>
              <a:rPr lang="en-US" sz="2800" dirty="0"/>
              <a:t>resides on top of Hadoop to summarize Big Data, and makes querying and analyzing easy. </a:t>
            </a:r>
          </a:p>
          <a:p>
            <a:r>
              <a:rPr lang="en-US" sz="2800" dirty="0" smtClean="0"/>
              <a:t>Initially It was </a:t>
            </a:r>
            <a:r>
              <a:rPr lang="en-US" sz="2800" dirty="0"/>
              <a:t>developed by Facebook, later the Apache Software Foundation took it up and developed it further as an open </a:t>
            </a:r>
            <a:r>
              <a:rPr lang="en-US" sz="2800" dirty="0" smtClean="0"/>
              <a:t>source.</a:t>
            </a:r>
          </a:p>
          <a:p>
            <a:r>
              <a:rPr lang="en-US" sz="2800" dirty="0" smtClean="0"/>
              <a:t> </a:t>
            </a:r>
            <a:r>
              <a:rPr lang="en-US" sz="2800" dirty="0"/>
              <a:t>It is used by different companies. For example, Amazon uses it in Amazon Elastic </a:t>
            </a:r>
            <a:r>
              <a:rPr lang="en-US" sz="2800" dirty="0" err="1"/>
              <a:t>MapReduce</a:t>
            </a:r>
            <a:r>
              <a:rPr lang="en-US" sz="2800" dirty="0"/>
              <a:t>. </a:t>
            </a:r>
          </a:p>
        </p:txBody>
      </p:sp>
    </p:spTree>
    <p:extLst>
      <p:ext uri="{BB962C8B-B14F-4D97-AF65-F5344CB8AC3E}">
        <p14:creationId xmlns:p14="http://schemas.microsoft.com/office/powerpoint/2010/main" val="579703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a:p>
            <a:r>
              <a:rPr lang="en-US" dirty="0"/>
              <a:t>hive&gt; CREATE TABLE IF NOT EXISTS employee ( </a:t>
            </a:r>
            <a:r>
              <a:rPr lang="en-US" dirty="0" err="1"/>
              <a:t>eid</a:t>
            </a:r>
            <a:r>
              <a:rPr lang="en-US" dirty="0"/>
              <a:t> </a:t>
            </a:r>
            <a:r>
              <a:rPr lang="en-US" dirty="0" err="1"/>
              <a:t>int</a:t>
            </a:r>
            <a:r>
              <a:rPr lang="en-US" dirty="0"/>
              <a:t>, name String, </a:t>
            </a:r>
          </a:p>
          <a:p>
            <a:r>
              <a:rPr lang="en-US" dirty="0"/>
              <a:t>&gt; salary String, destination String) </a:t>
            </a:r>
          </a:p>
          <a:p>
            <a:r>
              <a:rPr lang="en-US" dirty="0"/>
              <a:t>&gt; COMMENT ‘Employee details’ </a:t>
            </a:r>
          </a:p>
          <a:p>
            <a:r>
              <a:rPr lang="en-US" dirty="0"/>
              <a:t>&gt; ROW FORMAT DELIMITED </a:t>
            </a:r>
          </a:p>
          <a:p>
            <a:r>
              <a:rPr lang="en-US" dirty="0"/>
              <a:t>&gt; FIELDS TERMINATED BY ‘\t’ </a:t>
            </a:r>
          </a:p>
          <a:p>
            <a:r>
              <a:rPr lang="en-US" dirty="0"/>
              <a:t>&gt; LINES TERMINATED BY ‘\n’ </a:t>
            </a:r>
          </a:p>
          <a:p>
            <a:r>
              <a:rPr lang="en-US" dirty="0"/>
              <a:t>&gt; STORED AS TEXTFILE; </a:t>
            </a:r>
          </a:p>
        </p:txBody>
      </p:sp>
    </p:spTree>
    <p:extLst>
      <p:ext uri="{BB962C8B-B14F-4D97-AF65-F5344CB8AC3E}">
        <p14:creationId xmlns:p14="http://schemas.microsoft.com/office/powerpoint/2010/main" val="2773996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Load Data Statement </a:t>
            </a:r>
            <a:endParaRPr lang="en-US" dirty="0"/>
          </a:p>
        </p:txBody>
      </p:sp>
      <p:sp>
        <p:nvSpPr>
          <p:cNvPr id="3" name="Content Placeholder 2"/>
          <p:cNvSpPr>
            <a:spLocks noGrp="1"/>
          </p:cNvSpPr>
          <p:nvPr>
            <p:ph sz="quarter" idx="1"/>
          </p:nvPr>
        </p:nvSpPr>
        <p:spPr>
          <a:xfrm>
            <a:off x="301752" y="1527048"/>
            <a:ext cx="8503920" cy="4949952"/>
          </a:xfrm>
        </p:spPr>
        <p:txBody>
          <a:bodyPr>
            <a:normAutofit fontScale="92500" lnSpcReduction="10000"/>
          </a:bodyPr>
          <a:lstStyle/>
          <a:p>
            <a:r>
              <a:rPr lang="en-US" dirty="0" smtClean="0"/>
              <a:t>There </a:t>
            </a:r>
            <a:r>
              <a:rPr lang="en-US" dirty="0"/>
              <a:t>are two ways to load data: one is from local file system and second is from Hadoop file system. </a:t>
            </a:r>
            <a:endParaRPr lang="en-US" dirty="0" smtClean="0"/>
          </a:p>
          <a:p>
            <a:r>
              <a:rPr lang="en-US" b="1" dirty="0" smtClean="0"/>
              <a:t>Syntax </a:t>
            </a:r>
            <a:endParaRPr lang="en-US" dirty="0"/>
          </a:p>
          <a:p>
            <a:r>
              <a:rPr lang="en-US" dirty="0"/>
              <a:t>The syntax for load data is as follows: </a:t>
            </a:r>
          </a:p>
          <a:p>
            <a:r>
              <a:rPr lang="en-US" dirty="0"/>
              <a:t>LOAD DATA [LOCAL] INPATH '</a:t>
            </a:r>
            <a:r>
              <a:rPr lang="en-US" dirty="0" err="1"/>
              <a:t>filepath</a:t>
            </a:r>
            <a:r>
              <a:rPr lang="en-US" dirty="0"/>
              <a:t>' [OVERWRITE] INTO TABLE </a:t>
            </a:r>
            <a:r>
              <a:rPr lang="en-US" dirty="0" err="1"/>
              <a:t>tablename</a:t>
            </a:r>
            <a:r>
              <a:rPr lang="en-US" dirty="0"/>
              <a:t> [PARTITION (partcol1=val1, partcol2=val2 ...)] </a:t>
            </a:r>
          </a:p>
          <a:p>
            <a:r>
              <a:rPr lang="en-US" dirty="0" smtClean="0"/>
              <a:t>LOCAL </a:t>
            </a:r>
            <a:r>
              <a:rPr lang="en-US" dirty="0"/>
              <a:t>is identifier to specify the local path. It is optional. </a:t>
            </a:r>
          </a:p>
          <a:p>
            <a:r>
              <a:rPr lang="en-US" dirty="0" smtClean="0"/>
              <a:t>OVERWRITE </a:t>
            </a:r>
            <a:r>
              <a:rPr lang="en-US" dirty="0"/>
              <a:t>is optional to overwrite the data in the table. </a:t>
            </a:r>
          </a:p>
          <a:p>
            <a:r>
              <a:rPr lang="en-US" dirty="0" smtClean="0"/>
              <a:t>PARTITION </a:t>
            </a:r>
            <a:r>
              <a:rPr lang="en-US" dirty="0"/>
              <a:t>is optional. </a:t>
            </a:r>
          </a:p>
          <a:p>
            <a:endParaRPr lang="en-US" dirty="0"/>
          </a:p>
        </p:txBody>
      </p:sp>
    </p:spTree>
    <p:extLst>
      <p:ext uri="{BB962C8B-B14F-4D97-AF65-F5344CB8AC3E}">
        <p14:creationId xmlns:p14="http://schemas.microsoft.com/office/powerpoint/2010/main" val="2469116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a:p>
            <a:r>
              <a:rPr lang="en-US" dirty="0"/>
              <a:t>The following query loads the given text into the </a:t>
            </a:r>
            <a:r>
              <a:rPr lang="en-US" dirty="0" smtClean="0"/>
              <a:t>table from sample.txt file. </a:t>
            </a:r>
            <a:endParaRPr lang="en-US" dirty="0"/>
          </a:p>
          <a:p>
            <a:r>
              <a:rPr lang="en-US" dirty="0"/>
              <a:t>hive&gt; LOAD DATA LOCAL INPATH '/home/user/sample.txt' </a:t>
            </a:r>
          </a:p>
          <a:p>
            <a:r>
              <a:rPr lang="en-US" dirty="0"/>
              <a:t>&gt; OVERWRITE INTO TABLE employee; </a:t>
            </a:r>
          </a:p>
        </p:txBody>
      </p:sp>
    </p:spTree>
    <p:extLst>
      <p:ext uri="{BB962C8B-B14F-4D97-AF65-F5344CB8AC3E}">
        <p14:creationId xmlns:p14="http://schemas.microsoft.com/office/powerpoint/2010/main" val="1946975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Alter Table Statement </a:t>
            </a:r>
            <a:endParaRPr lang="en-US" dirty="0"/>
          </a:p>
        </p:txBody>
      </p:sp>
      <p:sp>
        <p:nvSpPr>
          <p:cNvPr id="3" name="Content Placeholder 2"/>
          <p:cNvSpPr>
            <a:spLocks noGrp="1"/>
          </p:cNvSpPr>
          <p:nvPr>
            <p:ph sz="quarter" idx="1"/>
          </p:nvPr>
        </p:nvSpPr>
        <p:spPr/>
        <p:txBody>
          <a:bodyPr>
            <a:normAutofit fontScale="92500"/>
          </a:bodyPr>
          <a:lstStyle/>
          <a:p>
            <a:r>
              <a:rPr lang="en-US" b="1" dirty="0" smtClean="0"/>
              <a:t>Syntax :</a:t>
            </a:r>
          </a:p>
          <a:p>
            <a:endParaRPr lang="en-US" dirty="0"/>
          </a:p>
          <a:p>
            <a:r>
              <a:rPr lang="en-US" dirty="0"/>
              <a:t>ALTER TABLE name RENAME TO </a:t>
            </a:r>
            <a:r>
              <a:rPr lang="en-US" dirty="0" err="1"/>
              <a:t>new_name</a:t>
            </a:r>
            <a:r>
              <a:rPr lang="en-US" dirty="0"/>
              <a:t> </a:t>
            </a:r>
          </a:p>
          <a:p>
            <a:r>
              <a:rPr lang="en-US" dirty="0"/>
              <a:t>ALTER TABLE name ADD COLUMNS (</a:t>
            </a:r>
            <a:r>
              <a:rPr lang="en-US" dirty="0" err="1"/>
              <a:t>col_spec</a:t>
            </a:r>
            <a:r>
              <a:rPr lang="en-US" dirty="0"/>
              <a:t>[, </a:t>
            </a:r>
            <a:r>
              <a:rPr lang="en-US" dirty="0" err="1"/>
              <a:t>col_spec</a:t>
            </a:r>
            <a:r>
              <a:rPr lang="en-US" dirty="0"/>
              <a:t> ...]) </a:t>
            </a:r>
          </a:p>
          <a:p>
            <a:r>
              <a:rPr lang="en-US" dirty="0"/>
              <a:t>ALTER TABLE name DROP [COLUMN] </a:t>
            </a:r>
            <a:r>
              <a:rPr lang="en-US" dirty="0" err="1"/>
              <a:t>column_name</a:t>
            </a:r>
            <a:r>
              <a:rPr lang="en-US" dirty="0"/>
              <a:t> </a:t>
            </a:r>
          </a:p>
          <a:p>
            <a:r>
              <a:rPr lang="en-US" dirty="0"/>
              <a:t>ALTER TABLE name CHANGE </a:t>
            </a:r>
            <a:r>
              <a:rPr lang="en-US" dirty="0" err="1"/>
              <a:t>column_name</a:t>
            </a:r>
            <a:r>
              <a:rPr lang="en-US" dirty="0"/>
              <a:t> </a:t>
            </a:r>
            <a:r>
              <a:rPr lang="en-US" dirty="0" err="1"/>
              <a:t>new_name</a:t>
            </a:r>
            <a:r>
              <a:rPr lang="en-US" dirty="0"/>
              <a:t> </a:t>
            </a:r>
            <a:r>
              <a:rPr lang="en-US" dirty="0" err="1"/>
              <a:t>new_type</a:t>
            </a:r>
            <a:r>
              <a:rPr lang="en-US" dirty="0"/>
              <a:t> </a:t>
            </a:r>
          </a:p>
          <a:p>
            <a:r>
              <a:rPr lang="en-US" dirty="0"/>
              <a:t>ALTER TABLE name REPLACE COLUMNS (</a:t>
            </a:r>
            <a:r>
              <a:rPr lang="en-US" dirty="0" err="1"/>
              <a:t>col_spec</a:t>
            </a:r>
            <a:r>
              <a:rPr lang="en-US" dirty="0"/>
              <a:t>[, </a:t>
            </a:r>
            <a:r>
              <a:rPr lang="en-US" dirty="0" err="1"/>
              <a:t>col_spec</a:t>
            </a:r>
            <a:r>
              <a:rPr lang="en-US" dirty="0"/>
              <a:t> ...]) </a:t>
            </a:r>
          </a:p>
        </p:txBody>
      </p:sp>
    </p:spTree>
    <p:extLst>
      <p:ext uri="{BB962C8B-B14F-4D97-AF65-F5344CB8AC3E}">
        <p14:creationId xmlns:p14="http://schemas.microsoft.com/office/powerpoint/2010/main" val="171339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a:t>
            </a:r>
            <a:r>
              <a:rPr lang="en-US" dirty="0"/>
              <a:t>following query renames the table from </a:t>
            </a:r>
            <a:r>
              <a:rPr lang="en-US" b="1" dirty="0"/>
              <a:t>employee </a:t>
            </a:r>
            <a:r>
              <a:rPr lang="en-US" dirty="0"/>
              <a:t>to </a:t>
            </a:r>
            <a:r>
              <a:rPr lang="en-US" b="1" dirty="0"/>
              <a:t>emp</a:t>
            </a:r>
            <a:r>
              <a:rPr lang="en-US" dirty="0"/>
              <a:t>. </a:t>
            </a:r>
          </a:p>
          <a:p>
            <a:r>
              <a:rPr lang="en-US" dirty="0"/>
              <a:t>hive&gt; ALTER </a:t>
            </a:r>
            <a:r>
              <a:rPr lang="en-US" dirty="0" smtClean="0"/>
              <a:t>TABLE </a:t>
            </a:r>
            <a:r>
              <a:rPr lang="en-US" dirty="0"/>
              <a:t>employee RENAME TO </a:t>
            </a:r>
            <a:r>
              <a:rPr lang="en-US" dirty="0" err="1"/>
              <a:t>emp</a:t>
            </a:r>
            <a:r>
              <a:rPr lang="en-US" dirty="0"/>
              <a:t>; </a:t>
            </a:r>
            <a:endParaRPr lang="en-US" dirty="0" smtClean="0"/>
          </a:p>
          <a:p>
            <a:endParaRPr lang="en-US" dirty="0"/>
          </a:p>
          <a:p>
            <a:r>
              <a:rPr lang="en-US" dirty="0"/>
              <a:t>The following query adds a column named </a:t>
            </a:r>
            <a:r>
              <a:rPr lang="en-US" b="1" dirty="0" err="1"/>
              <a:t>dept</a:t>
            </a:r>
            <a:r>
              <a:rPr lang="en-US" b="1" dirty="0"/>
              <a:t> </a:t>
            </a:r>
            <a:r>
              <a:rPr lang="en-US" dirty="0"/>
              <a:t>to the </a:t>
            </a:r>
            <a:r>
              <a:rPr lang="en-US" b="1" dirty="0"/>
              <a:t>employee </a:t>
            </a:r>
            <a:r>
              <a:rPr lang="en-US" dirty="0"/>
              <a:t>table. </a:t>
            </a:r>
          </a:p>
          <a:p>
            <a:r>
              <a:rPr lang="en-US" dirty="0"/>
              <a:t>hive&gt; ALTER TABLE employee ADD COLUMNS ( &gt; </a:t>
            </a:r>
            <a:r>
              <a:rPr lang="en-US" dirty="0" err="1"/>
              <a:t>dept</a:t>
            </a:r>
            <a:r>
              <a:rPr lang="en-US" dirty="0"/>
              <a:t> STRING COMMENT 'Department name'); </a:t>
            </a:r>
          </a:p>
        </p:txBody>
      </p:sp>
    </p:spTree>
    <p:extLst>
      <p:ext uri="{BB962C8B-B14F-4D97-AF65-F5344CB8AC3E}">
        <p14:creationId xmlns:p14="http://schemas.microsoft.com/office/powerpoint/2010/main" val="258417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a:p>
            <a:r>
              <a:rPr lang="en-US" dirty="0"/>
              <a:t>The following query deletes all the columns from the </a:t>
            </a:r>
            <a:r>
              <a:rPr lang="en-US" b="1" dirty="0"/>
              <a:t>employee </a:t>
            </a:r>
            <a:r>
              <a:rPr lang="en-US" dirty="0"/>
              <a:t>table and replaces it with </a:t>
            </a:r>
            <a:r>
              <a:rPr lang="en-US" b="1" dirty="0" err="1"/>
              <a:t>emp</a:t>
            </a:r>
            <a:r>
              <a:rPr lang="en-US" b="1" dirty="0"/>
              <a:t> </a:t>
            </a:r>
            <a:r>
              <a:rPr lang="en-US" dirty="0"/>
              <a:t>and </a:t>
            </a:r>
            <a:r>
              <a:rPr lang="en-US" b="1" dirty="0"/>
              <a:t>name </a:t>
            </a:r>
            <a:r>
              <a:rPr lang="en-US" dirty="0"/>
              <a:t>columns: </a:t>
            </a:r>
          </a:p>
          <a:p>
            <a:r>
              <a:rPr lang="en-US" dirty="0"/>
              <a:t>hive&gt; ALTER TABLE employee REPLACE COLUMNS ( &gt; </a:t>
            </a:r>
            <a:r>
              <a:rPr lang="en-US" dirty="0" err="1"/>
              <a:t>eid</a:t>
            </a:r>
            <a:r>
              <a:rPr lang="en-US" dirty="0"/>
              <a:t> INT </a:t>
            </a:r>
            <a:r>
              <a:rPr lang="en-US" dirty="0" err="1"/>
              <a:t>empid</a:t>
            </a:r>
            <a:r>
              <a:rPr lang="en-US" dirty="0"/>
              <a:t> </a:t>
            </a:r>
            <a:r>
              <a:rPr lang="en-US" dirty="0" err="1"/>
              <a:t>Int</a:t>
            </a:r>
            <a:r>
              <a:rPr lang="en-US" dirty="0"/>
              <a:t>, &gt; </a:t>
            </a:r>
            <a:r>
              <a:rPr lang="en-US" dirty="0" err="1"/>
              <a:t>ename</a:t>
            </a:r>
            <a:r>
              <a:rPr lang="en-US" dirty="0"/>
              <a:t> STRING name String); </a:t>
            </a:r>
          </a:p>
        </p:txBody>
      </p:sp>
    </p:spTree>
    <p:extLst>
      <p:ext uri="{BB962C8B-B14F-4D97-AF65-F5344CB8AC3E}">
        <p14:creationId xmlns:p14="http://schemas.microsoft.com/office/powerpoint/2010/main" val="3838732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Drop Table Statement </a:t>
            </a:r>
            <a:endParaRPr lang="en-US" dirty="0"/>
          </a:p>
        </p:txBody>
      </p:sp>
      <p:sp>
        <p:nvSpPr>
          <p:cNvPr id="3" name="Content Placeholder 2"/>
          <p:cNvSpPr>
            <a:spLocks noGrp="1"/>
          </p:cNvSpPr>
          <p:nvPr>
            <p:ph sz="quarter" idx="1"/>
          </p:nvPr>
        </p:nvSpPr>
        <p:spPr/>
        <p:txBody>
          <a:bodyPr/>
          <a:lstStyle/>
          <a:p>
            <a:endParaRPr lang="en-US" dirty="0"/>
          </a:p>
          <a:p>
            <a:r>
              <a:rPr lang="en-US" dirty="0"/>
              <a:t>The syntax is as follows: </a:t>
            </a:r>
          </a:p>
          <a:p>
            <a:r>
              <a:rPr lang="en-US" dirty="0"/>
              <a:t>DROP TABLE [IF EXISTS] </a:t>
            </a:r>
            <a:r>
              <a:rPr lang="en-US" dirty="0" err="1"/>
              <a:t>table_name</a:t>
            </a:r>
            <a:r>
              <a:rPr lang="en-US" dirty="0"/>
              <a:t>; </a:t>
            </a:r>
          </a:p>
          <a:p>
            <a:r>
              <a:rPr lang="en-US" dirty="0"/>
              <a:t>The following query drops a table named </a:t>
            </a:r>
            <a:r>
              <a:rPr lang="en-US" b="1" dirty="0"/>
              <a:t>employee: </a:t>
            </a:r>
            <a:endParaRPr lang="en-US" dirty="0"/>
          </a:p>
          <a:p>
            <a:r>
              <a:rPr lang="en-US" dirty="0"/>
              <a:t>hive&gt; DROP TABLE IF EXISTS employee; </a:t>
            </a:r>
          </a:p>
        </p:txBody>
      </p:sp>
    </p:spTree>
    <p:extLst>
      <p:ext uri="{BB962C8B-B14F-4D97-AF65-F5344CB8AC3E}">
        <p14:creationId xmlns:p14="http://schemas.microsoft.com/office/powerpoint/2010/main" val="549736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VIEWS AND INDEXES</a:t>
            </a:r>
          </a:p>
        </p:txBody>
      </p:sp>
      <p:sp>
        <p:nvSpPr>
          <p:cNvPr id="3" name="Content Placeholder 2"/>
          <p:cNvSpPr>
            <a:spLocks noGrp="1"/>
          </p:cNvSpPr>
          <p:nvPr>
            <p:ph sz="quarter" idx="1"/>
          </p:nvPr>
        </p:nvSpPr>
        <p:spPr/>
        <p:txBody>
          <a:bodyPr/>
          <a:lstStyle/>
          <a:p>
            <a:endParaRPr lang="en-US" dirty="0"/>
          </a:p>
          <a:p>
            <a:r>
              <a:rPr lang="en-US" b="1" dirty="0"/>
              <a:t>Creating a View </a:t>
            </a:r>
            <a:endParaRPr lang="en-US" dirty="0"/>
          </a:p>
          <a:p>
            <a:r>
              <a:rPr lang="en-US" dirty="0"/>
              <a:t>You can create a view at the time of executing a SELECT statement. The syntax is as follows: </a:t>
            </a:r>
          </a:p>
          <a:p>
            <a:r>
              <a:rPr lang="en-US" dirty="0"/>
              <a:t>CREATE VIEW [IF NOT EXISTS] </a:t>
            </a:r>
            <a:r>
              <a:rPr lang="en-US" dirty="0" err="1"/>
              <a:t>view_name</a:t>
            </a:r>
            <a:r>
              <a:rPr lang="en-US" dirty="0"/>
              <a:t> [(</a:t>
            </a:r>
            <a:r>
              <a:rPr lang="en-US" dirty="0" err="1"/>
              <a:t>column_name</a:t>
            </a:r>
            <a:r>
              <a:rPr lang="en-US" dirty="0"/>
              <a:t> [COMMENT </a:t>
            </a:r>
            <a:r>
              <a:rPr lang="en-US" dirty="0" err="1"/>
              <a:t>column_comment</a:t>
            </a:r>
            <a:r>
              <a:rPr lang="en-US" dirty="0"/>
              <a:t>], ...) ] </a:t>
            </a:r>
          </a:p>
          <a:p>
            <a:r>
              <a:rPr lang="en-US" dirty="0"/>
              <a:t>[COMMENT </a:t>
            </a:r>
            <a:r>
              <a:rPr lang="en-US" dirty="0" err="1"/>
              <a:t>table_comment</a:t>
            </a:r>
            <a:r>
              <a:rPr lang="en-US" dirty="0"/>
              <a:t>] </a:t>
            </a:r>
          </a:p>
          <a:p>
            <a:r>
              <a:rPr lang="en-US" dirty="0"/>
              <a:t>AS SELECT ...</a:t>
            </a:r>
          </a:p>
        </p:txBody>
      </p:sp>
    </p:spTree>
    <p:extLst>
      <p:ext uri="{BB962C8B-B14F-4D97-AF65-F5344CB8AC3E}">
        <p14:creationId xmlns:p14="http://schemas.microsoft.com/office/powerpoint/2010/main" val="1650994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a:p>
            <a:r>
              <a:rPr lang="en-US" dirty="0"/>
              <a:t>The following query retrieves the employee details using the above scenario: </a:t>
            </a:r>
          </a:p>
          <a:p>
            <a:r>
              <a:rPr lang="en-US" dirty="0"/>
              <a:t>hive&gt; CREATE VIEW emp_30000 AS </a:t>
            </a:r>
          </a:p>
          <a:p>
            <a:r>
              <a:rPr lang="en-US" dirty="0"/>
              <a:t>&gt; SELECT * FROM employee </a:t>
            </a:r>
          </a:p>
          <a:p>
            <a:r>
              <a:rPr lang="en-US" dirty="0"/>
              <a:t>&gt; WHERE salary&gt;30000;</a:t>
            </a:r>
          </a:p>
        </p:txBody>
      </p:sp>
    </p:spTree>
    <p:extLst>
      <p:ext uri="{BB962C8B-B14F-4D97-AF65-F5344CB8AC3E}">
        <p14:creationId xmlns:p14="http://schemas.microsoft.com/office/powerpoint/2010/main" val="3594662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Creating an Index</a:t>
            </a:r>
            <a:endParaRPr lang="en-US" dirty="0"/>
          </a:p>
        </p:txBody>
      </p:sp>
      <p:pic>
        <p:nvPicPr>
          <p:cNvPr id="6146" name="Picture 2" descr="D:\GIT\Big-Data Analytics\inder_hive.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95400" y="1527174"/>
            <a:ext cx="6324600" cy="479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976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09600"/>
          </a:xfrm>
        </p:spPr>
        <p:txBody>
          <a:bodyPr/>
          <a:lstStyle/>
          <a:p>
            <a:r>
              <a:rPr lang="en-US" dirty="0" smtClean="0"/>
              <a:t>Features of HIVE</a:t>
            </a:r>
            <a:endParaRPr lang="en-US" dirty="0"/>
          </a:p>
        </p:txBody>
      </p:sp>
      <p:sp>
        <p:nvSpPr>
          <p:cNvPr id="3" name="Content Placeholder 2"/>
          <p:cNvSpPr>
            <a:spLocks noGrp="1"/>
          </p:cNvSpPr>
          <p:nvPr>
            <p:ph sz="quarter" idx="1"/>
          </p:nvPr>
        </p:nvSpPr>
        <p:spPr>
          <a:xfrm>
            <a:off x="301752" y="1447800"/>
            <a:ext cx="8503920" cy="5029200"/>
          </a:xfrm>
        </p:spPr>
        <p:txBody>
          <a:bodyPr>
            <a:normAutofit/>
          </a:bodyPr>
          <a:lstStyle/>
          <a:p>
            <a:pPr algn="just"/>
            <a:r>
              <a:rPr lang="en-US" sz="2800" dirty="0" smtClean="0"/>
              <a:t>It </a:t>
            </a:r>
            <a:r>
              <a:rPr lang="en-US" sz="2800" dirty="0"/>
              <a:t>stores schema in a database and processed data into HDFS. </a:t>
            </a:r>
          </a:p>
          <a:p>
            <a:pPr algn="just"/>
            <a:r>
              <a:rPr lang="en-US" sz="2800" dirty="0" smtClean="0"/>
              <a:t>It </a:t>
            </a:r>
            <a:r>
              <a:rPr lang="en-US" sz="2800" dirty="0"/>
              <a:t>is designed for OLAP. </a:t>
            </a:r>
          </a:p>
          <a:p>
            <a:pPr algn="just"/>
            <a:r>
              <a:rPr lang="en-US" sz="2800" dirty="0" smtClean="0"/>
              <a:t>It </a:t>
            </a:r>
            <a:r>
              <a:rPr lang="en-US" sz="2800" dirty="0"/>
              <a:t>provides SQL type language for querying called </a:t>
            </a:r>
            <a:r>
              <a:rPr lang="en-US" sz="2800" dirty="0" err="1"/>
              <a:t>HiveQL</a:t>
            </a:r>
            <a:r>
              <a:rPr lang="en-US" sz="2800" dirty="0"/>
              <a:t> or HQL. </a:t>
            </a:r>
          </a:p>
          <a:p>
            <a:pPr algn="just"/>
            <a:r>
              <a:rPr lang="en-US" sz="2800" dirty="0" smtClean="0"/>
              <a:t>It </a:t>
            </a:r>
            <a:r>
              <a:rPr lang="en-US" sz="2800" dirty="0"/>
              <a:t>is familiar, fast, scalable, and extensible. </a:t>
            </a:r>
          </a:p>
          <a:p>
            <a:pPr algn="just"/>
            <a:endParaRPr lang="en-US" sz="2800" dirty="0"/>
          </a:p>
        </p:txBody>
      </p:sp>
    </p:spTree>
    <p:extLst>
      <p:ext uri="{BB962C8B-B14F-4D97-AF65-F5344CB8AC3E}">
        <p14:creationId xmlns:p14="http://schemas.microsoft.com/office/powerpoint/2010/main" val="10463651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613648" cy="4572000"/>
          </a:xfrm>
        </p:spPr>
        <p:txBody>
          <a:bodyPr/>
          <a:lstStyle/>
          <a:p>
            <a:endParaRPr lang="en-US" dirty="0"/>
          </a:p>
          <a:p>
            <a:r>
              <a:rPr lang="en-US" dirty="0"/>
              <a:t>hive&gt; CREATE INDEX </a:t>
            </a:r>
            <a:r>
              <a:rPr lang="en-US" dirty="0" err="1"/>
              <a:t>inedx_salary</a:t>
            </a:r>
            <a:r>
              <a:rPr lang="en-US" dirty="0"/>
              <a:t> ON TABLE employee(salary) </a:t>
            </a:r>
          </a:p>
          <a:p>
            <a:r>
              <a:rPr lang="en-US" dirty="0"/>
              <a:t>&gt; AS </a:t>
            </a:r>
            <a:r>
              <a:rPr lang="en-US" dirty="0" smtClean="0"/>
              <a:t>'</a:t>
            </a:r>
            <a:r>
              <a:rPr lang="en-US" dirty="0" err="1" smtClean="0"/>
              <a:t>org.apache.hadoop.hive.ql.index.compact.CompactIndexHandler</a:t>
            </a:r>
            <a:r>
              <a:rPr lang="en-US" dirty="0"/>
              <a:t>';</a:t>
            </a:r>
          </a:p>
        </p:txBody>
      </p:sp>
    </p:spTree>
    <p:extLst>
      <p:ext uri="{BB962C8B-B14F-4D97-AF65-F5344CB8AC3E}">
        <p14:creationId xmlns:p14="http://schemas.microsoft.com/office/powerpoint/2010/main" val="1614169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HIVEQL SELECT…WHERE</a:t>
            </a:r>
          </a:p>
        </p:txBody>
      </p:sp>
      <p:sp>
        <p:nvSpPr>
          <p:cNvPr id="3" name="Content Placeholder 2"/>
          <p:cNvSpPr>
            <a:spLocks noGrp="1"/>
          </p:cNvSpPr>
          <p:nvPr>
            <p:ph sz="quarter" idx="1"/>
          </p:nvPr>
        </p:nvSpPr>
        <p:spPr/>
        <p:txBody>
          <a:bodyPr/>
          <a:lstStyle/>
          <a:p>
            <a:r>
              <a:rPr lang="en-US" dirty="0" smtClean="0"/>
              <a:t>The </a:t>
            </a:r>
            <a:r>
              <a:rPr lang="en-US" dirty="0"/>
              <a:t>Hive Query Language (</a:t>
            </a:r>
            <a:r>
              <a:rPr lang="en-US" dirty="0" err="1"/>
              <a:t>HiveQL</a:t>
            </a:r>
            <a:r>
              <a:rPr lang="en-US" dirty="0"/>
              <a:t>) is a query language for Hive to process and analyze structured data in a </a:t>
            </a:r>
            <a:r>
              <a:rPr lang="en-US" dirty="0" err="1"/>
              <a:t>Metastore</a:t>
            </a:r>
            <a:r>
              <a:rPr lang="en-US" dirty="0" smtClean="0"/>
              <a:t>.</a:t>
            </a:r>
          </a:p>
          <a:p>
            <a:endParaRPr lang="en-US" dirty="0"/>
          </a:p>
        </p:txBody>
      </p:sp>
      <p:pic>
        <p:nvPicPr>
          <p:cNvPr id="7170" name="Picture 2" descr="D:\GIT\Big-Data Analytics\hiveselec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34309"/>
            <a:ext cx="7029450" cy="349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276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hive</a:t>
            </a:r>
            <a:r>
              <a:rPr lang="en-US" dirty="0"/>
              <a:t>&gt; SELECT * FROM employee WHERE salary&gt;30000</a:t>
            </a:r>
            <a:r>
              <a:rPr lang="en-US" dirty="0" smtClean="0"/>
              <a:t>;</a:t>
            </a:r>
          </a:p>
          <a:p>
            <a:endParaRPr lang="en-US" dirty="0"/>
          </a:p>
        </p:txBody>
      </p:sp>
    </p:spTree>
    <p:extLst>
      <p:ext uri="{BB962C8B-B14F-4D97-AF65-F5344CB8AC3E}">
        <p14:creationId xmlns:p14="http://schemas.microsoft.com/office/powerpoint/2010/main" val="1246556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HIVEQL JOINS</a:t>
            </a:r>
          </a:p>
        </p:txBody>
      </p:sp>
      <p:sp>
        <p:nvSpPr>
          <p:cNvPr id="3" name="Content Placeholder 2"/>
          <p:cNvSpPr>
            <a:spLocks noGrp="1"/>
          </p:cNvSpPr>
          <p:nvPr>
            <p:ph sz="quarter" idx="1"/>
          </p:nvPr>
        </p:nvSpPr>
        <p:spPr>
          <a:xfrm>
            <a:off x="301752" y="1527048"/>
            <a:ext cx="8503920" cy="4873752"/>
          </a:xfrm>
        </p:spPr>
        <p:txBody>
          <a:bodyPr>
            <a:normAutofit fontScale="92500" lnSpcReduction="10000"/>
          </a:bodyPr>
          <a:lstStyle/>
          <a:p>
            <a:r>
              <a:rPr lang="en-US" dirty="0" smtClean="0"/>
              <a:t>JOINS </a:t>
            </a:r>
            <a:r>
              <a:rPr lang="en-US" dirty="0"/>
              <a:t>is a clause that is used for combining specific fields from two tables by using values common to each one. </a:t>
            </a:r>
            <a:endParaRPr lang="en-US" dirty="0" smtClean="0"/>
          </a:p>
          <a:p>
            <a:r>
              <a:rPr lang="en-US" dirty="0" smtClean="0"/>
              <a:t>It </a:t>
            </a:r>
            <a:r>
              <a:rPr lang="en-US" dirty="0"/>
              <a:t>is used to combine records from two or more tables in the database. </a:t>
            </a:r>
            <a:endParaRPr lang="en-US" dirty="0" smtClean="0"/>
          </a:p>
          <a:p>
            <a:r>
              <a:rPr lang="en-US" dirty="0" smtClean="0"/>
              <a:t>It </a:t>
            </a:r>
            <a:r>
              <a:rPr lang="en-US" dirty="0"/>
              <a:t>is more or less similar to SQL JOINS</a:t>
            </a:r>
            <a:r>
              <a:rPr lang="en-US" dirty="0" smtClean="0"/>
              <a:t>.</a:t>
            </a:r>
          </a:p>
          <a:p>
            <a:endParaRPr lang="en-US" dirty="0"/>
          </a:p>
          <a:p>
            <a:r>
              <a:rPr lang="en-US" dirty="0"/>
              <a:t>There are different types of joins given as follows: </a:t>
            </a:r>
          </a:p>
          <a:p>
            <a:r>
              <a:rPr lang="en-US" dirty="0" smtClean="0"/>
              <a:t>JOIN </a:t>
            </a:r>
            <a:endParaRPr lang="en-US" dirty="0"/>
          </a:p>
          <a:p>
            <a:r>
              <a:rPr lang="en-US" dirty="0" smtClean="0"/>
              <a:t>LEFT </a:t>
            </a:r>
            <a:r>
              <a:rPr lang="en-US" dirty="0"/>
              <a:t>OUTER JOIN </a:t>
            </a:r>
          </a:p>
          <a:p>
            <a:r>
              <a:rPr lang="en-US" dirty="0" smtClean="0"/>
              <a:t>RIGHT </a:t>
            </a:r>
            <a:r>
              <a:rPr lang="en-US" dirty="0"/>
              <a:t>OUTER JOIN </a:t>
            </a:r>
          </a:p>
          <a:p>
            <a:r>
              <a:rPr lang="en-US" dirty="0" smtClean="0"/>
              <a:t>FULL </a:t>
            </a:r>
            <a:r>
              <a:rPr lang="en-US" dirty="0"/>
              <a:t>OUTER JOIN </a:t>
            </a:r>
          </a:p>
          <a:p>
            <a:endParaRPr lang="en-US" dirty="0"/>
          </a:p>
        </p:txBody>
      </p:sp>
    </p:spTree>
    <p:extLst>
      <p:ext uri="{BB962C8B-B14F-4D97-AF65-F5344CB8AC3E}">
        <p14:creationId xmlns:p14="http://schemas.microsoft.com/office/powerpoint/2010/main" val="1663015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Syntax</a:t>
            </a:r>
            <a:endParaRPr lang="en-US" dirty="0"/>
          </a:p>
        </p:txBody>
      </p:sp>
      <p:sp>
        <p:nvSpPr>
          <p:cNvPr id="3" name="Content Placeholder 2"/>
          <p:cNvSpPr>
            <a:spLocks noGrp="1"/>
          </p:cNvSpPr>
          <p:nvPr>
            <p:ph sz="quarter" idx="1"/>
          </p:nvPr>
        </p:nvSpPr>
        <p:spPr/>
        <p:txBody>
          <a:bodyPr/>
          <a:lstStyle/>
          <a:p>
            <a:r>
              <a:rPr lang="en-US" dirty="0" smtClean="0"/>
              <a:t>The </a:t>
            </a:r>
            <a:r>
              <a:rPr lang="en-US" dirty="0"/>
              <a:t>following query executes JOIN on the CUSTOMER and ORDER tables, and retrieves the records</a:t>
            </a:r>
            <a:r>
              <a:rPr lang="en-US" dirty="0" smtClean="0"/>
              <a:t>:</a:t>
            </a:r>
          </a:p>
          <a:p>
            <a:endParaRPr lang="en-US" dirty="0"/>
          </a:p>
          <a:p>
            <a:r>
              <a:rPr lang="en-US" dirty="0"/>
              <a:t>hive&gt; SELECT c.ID, c.NAME, </a:t>
            </a:r>
            <a:r>
              <a:rPr lang="en-US" dirty="0" err="1"/>
              <a:t>c.AGE</a:t>
            </a:r>
            <a:r>
              <a:rPr lang="en-US" dirty="0"/>
              <a:t>, </a:t>
            </a:r>
            <a:r>
              <a:rPr lang="en-US" dirty="0" err="1"/>
              <a:t>o.AMOUNT</a:t>
            </a:r>
            <a:r>
              <a:rPr lang="en-US" dirty="0"/>
              <a:t> &gt; FROM CUSTOMERS c JOIN ORDERS o &gt; ON (c.ID = </a:t>
            </a:r>
            <a:r>
              <a:rPr lang="en-US" dirty="0" err="1"/>
              <a:t>o.CUSTOMER_ID</a:t>
            </a:r>
            <a:r>
              <a:rPr lang="en-US" dirty="0" smtClean="0"/>
              <a:t>);</a:t>
            </a:r>
          </a:p>
          <a:p>
            <a:endParaRPr lang="en-US" dirty="0"/>
          </a:p>
        </p:txBody>
      </p:sp>
    </p:spTree>
    <p:extLst>
      <p:ext uri="{BB962C8B-B14F-4D97-AF65-F5344CB8AC3E}">
        <p14:creationId xmlns:p14="http://schemas.microsoft.com/office/powerpoint/2010/main" val="2986005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a:t>
            </a:r>
            <a:endParaRPr lang="en-US" dirty="0"/>
          </a:p>
        </p:txBody>
      </p:sp>
      <p:sp>
        <p:nvSpPr>
          <p:cNvPr id="3" name="Content Placeholder 2"/>
          <p:cNvSpPr>
            <a:spLocks noGrp="1"/>
          </p:cNvSpPr>
          <p:nvPr>
            <p:ph sz="quarter" idx="1"/>
          </p:nvPr>
        </p:nvSpPr>
        <p:spPr/>
        <p:txBody>
          <a:bodyPr/>
          <a:lstStyle/>
          <a:p>
            <a:r>
              <a:rPr lang="en-US" dirty="0" smtClean="0"/>
              <a:t>Left Outer</a:t>
            </a:r>
            <a:endParaRPr lang="en-US" dirty="0"/>
          </a:p>
          <a:p>
            <a:r>
              <a:rPr lang="en-US" dirty="0"/>
              <a:t>hive&gt; SELECT c.ID, c.NAME, </a:t>
            </a:r>
            <a:r>
              <a:rPr lang="en-US" dirty="0" err="1"/>
              <a:t>o.AMOUNT</a:t>
            </a:r>
            <a:r>
              <a:rPr lang="en-US" dirty="0"/>
              <a:t>, </a:t>
            </a:r>
            <a:r>
              <a:rPr lang="en-US" dirty="0" err="1"/>
              <a:t>o.DATE</a:t>
            </a:r>
            <a:r>
              <a:rPr lang="en-US" dirty="0"/>
              <a:t> &gt; FROM CUSTOMERS c &gt; LEFT OUTER JOIN ORDERS o &gt; ON (c.ID = </a:t>
            </a:r>
            <a:r>
              <a:rPr lang="en-US" dirty="0" err="1"/>
              <a:t>o.CUSTOMER_ID</a:t>
            </a:r>
            <a:r>
              <a:rPr lang="en-US" dirty="0" smtClean="0"/>
              <a:t>);</a:t>
            </a:r>
          </a:p>
          <a:p>
            <a:r>
              <a:rPr lang="en-US" dirty="0" smtClean="0"/>
              <a:t>Right Outer</a:t>
            </a:r>
            <a:endParaRPr lang="en-US" dirty="0"/>
          </a:p>
          <a:p>
            <a:r>
              <a:rPr lang="en-US" dirty="0"/>
              <a:t>hive&gt; SELECT c.ID, c.NAME, </a:t>
            </a:r>
            <a:r>
              <a:rPr lang="en-US" dirty="0" err="1"/>
              <a:t>o.AMOUNT</a:t>
            </a:r>
            <a:r>
              <a:rPr lang="en-US" dirty="0"/>
              <a:t>, </a:t>
            </a:r>
            <a:r>
              <a:rPr lang="en-US" dirty="0" err="1"/>
              <a:t>o.DATE</a:t>
            </a:r>
            <a:r>
              <a:rPr lang="en-US" dirty="0"/>
              <a:t> &gt; FROM CUSTOMERS c &gt; RIGHT OUTER JOIN ORDERS o &gt; ON (c.ID = </a:t>
            </a:r>
            <a:r>
              <a:rPr lang="en-US" dirty="0" err="1"/>
              <a:t>o.CUSTOMER_ID</a:t>
            </a:r>
            <a:r>
              <a:rPr lang="en-US" dirty="0"/>
              <a:t>); 	</a:t>
            </a:r>
          </a:p>
          <a:p>
            <a:endParaRPr lang="en-US" dirty="0"/>
          </a:p>
        </p:txBody>
      </p:sp>
    </p:spTree>
    <p:extLst>
      <p:ext uri="{BB962C8B-B14F-4D97-AF65-F5344CB8AC3E}">
        <p14:creationId xmlns:p14="http://schemas.microsoft.com/office/powerpoint/2010/main" val="2863170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Full outer: </a:t>
            </a:r>
            <a:endParaRPr lang="en-US" dirty="0"/>
          </a:p>
          <a:p>
            <a:r>
              <a:rPr lang="en-US" dirty="0"/>
              <a:t>hive&gt; SELECT c.ID, c.NAME, </a:t>
            </a:r>
            <a:r>
              <a:rPr lang="en-US" dirty="0" err="1"/>
              <a:t>o.AMOUNT</a:t>
            </a:r>
            <a:r>
              <a:rPr lang="en-US" dirty="0"/>
              <a:t>, </a:t>
            </a:r>
            <a:r>
              <a:rPr lang="en-US" dirty="0" err="1"/>
              <a:t>o.DATE</a:t>
            </a:r>
            <a:r>
              <a:rPr lang="en-US" dirty="0"/>
              <a:t> &gt; FROM CUSTOMERS c &gt; FULL OUTER JOIN ORDERS o &gt; ON (c.ID = </a:t>
            </a:r>
            <a:r>
              <a:rPr lang="en-US" dirty="0" err="1"/>
              <a:t>o.CUSTOMER_ID</a:t>
            </a:r>
            <a:r>
              <a:rPr lang="en-US" dirty="0"/>
              <a:t>);</a:t>
            </a:r>
          </a:p>
        </p:txBody>
      </p:sp>
    </p:spTree>
    <p:extLst>
      <p:ext uri="{BB962C8B-B14F-4D97-AF65-F5344CB8AC3E}">
        <p14:creationId xmlns:p14="http://schemas.microsoft.com/office/powerpoint/2010/main" val="143678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Architecture of Hive </a:t>
            </a:r>
            <a:endParaRPr lang="en-US" dirty="0"/>
          </a:p>
        </p:txBody>
      </p:sp>
      <p:sp>
        <p:nvSpPr>
          <p:cNvPr id="3" name="Content Placeholder 2"/>
          <p:cNvSpPr>
            <a:spLocks noGrp="1"/>
          </p:cNvSpPr>
          <p:nvPr>
            <p:ph sz="quarter" idx="1"/>
          </p:nvPr>
        </p:nvSpPr>
        <p:spPr>
          <a:xfrm>
            <a:off x="301752" y="1527048"/>
            <a:ext cx="8503920" cy="4949952"/>
          </a:xfrm>
        </p:spPr>
        <p:txBody>
          <a:bodyPr/>
          <a:lstStyle/>
          <a:p>
            <a:r>
              <a:rPr lang="en-US" dirty="0" smtClean="0"/>
              <a:t>The </a:t>
            </a:r>
            <a:r>
              <a:rPr lang="en-US" dirty="0"/>
              <a:t>following component diagram depicts the architecture of Hive: </a:t>
            </a:r>
            <a:endParaRPr lang="en-US" dirty="0" smtClean="0"/>
          </a:p>
          <a:p>
            <a:endParaRPr lang="en-US" dirty="0"/>
          </a:p>
        </p:txBody>
      </p:sp>
      <p:pic>
        <p:nvPicPr>
          <p:cNvPr id="1026" name="Picture 2" descr="D:\GIT\Big-Data Analytics\hi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247" y="2438400"/>
            <a:ext cx="6791153"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761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HIVE</a:t>
            </a:r>
            <a:endParaRPr lang="en-US" dirty="0"/>
          </a:p>
        </p:txBody>
      </p:sp>
      <p:pic>
        <p:nvPicPr>
          <p:cNvPr id="2050" name="Picture 2" descr="D:\GIT\Big-Data Analytics\hive components.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6962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374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Working of Hive </a:t>
            </a:r>
            <a:endParaRPr lang="en-US" dirty="0"/>
          </a:p>
        </p:txBody>
      </p:sp>
      <p:sp>
        <p:nvSpPr>
          <p:cNvPr id="3" name="Content Placeholder 2"/>
          <p:cNvSpPr>
            <a:spLocks noGrp="1"/>
          </p:cNvSpPr>
          <p:nvPr>
            <p:ph sz="quarter" idx="1"/>
          </p:nvPr>
        </p:nvSpPr>
        <p:spPr>
          <a:xfrm>
            <a:off x="301752" y="1527048"/>
            <a:ext cx="8503920" cy="5102352"/>
          </a:xfrm>
        </p:spPr>
        <p:txBody>
          <a:bodyPr/>
          <a:lstStyle/>
          <a:p>
            <a:r>
              <a:rPr lang="en-US" dirty="0" smtClean="0"/>
              <a:t>The </a:t>
            </a:r>
            <a:r>
              <a:rPr lang="en-US" dirty="0"/>
              <a:t>following diagram depicts the workflow between Hive and Hadoop. </a:t>
            </a:r>
            <a:endParaRPr lang="en-US" dirty="0" smtClean="0"/>
          </a:p>
          <a:p>
            <a:endParaRPr lang="en-US" dirty="0"/>
          </a:p>
          <a:p>
            <a:pPr algn="just"/>
            <a:endParaRPr lang="en-US" dirty="0"/>
          </a:p>
          <a:p>
            <a:pPr algn="just"/>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1" y="2362200"/>
            <a:ext cx="6629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4120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911352"/>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3100" dirty="0" smtClean="0"/>
              <a:t>The </a:t>
            </a:r>
            <a:r>
              <a:rPr lang="en-US" sz="3100" dirty="0"/>
              <a:t>following table defines how Hive interacts with Hadoop framework: </a:t>
            </a:r>
          </a:p>
        </p:txBody>
      </p:sp>
      <p:sp>
        <p:nvSpPr>
          <p:cNvPr id="3" name="Content Placeholder 2"/>
          <p:cNvSpPr>
            <a:spLocks noGrp="1"/>
          </p:cNvSpPr>
          <p:nvPr>
            <p:ph sz="quarter" idx="1"/>
          </p:nvPr>
        </p:nvSpPr>
        <p:spPr/>
        <p:txBody>
          <a:bodyPr/>
          <a:lstStyle/>
          <a:p>
            <a:r>
              <a:rPr lang="en-US" dirty="0" smtClean="0"/>
              <a:t> </a:t>
            </a:r>
            <a:endParaRPr lang="en-US" dirty="0"/>
          </a:p>
          <a:p>
            <a:pPr algn="just"/>
            <a:endParaRPr lang="en-US" dirty="0"/>
          </a:p>
        </p:txBody>
      </p:sp>
      <p:pic>
        <p:nvPicPr>
          <p:cNvPr id="4098" name="Picture 2" descr="D:\GIT\Big-Data Analytics\hivework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14463"/>
            <a:ext cx="7848600" cy="498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071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5122" name="Picture 2" descr="D:\GIT\Big-Data Analytics\hiveworking1.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6781800"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83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HIVE Data Types</a:t>
            </a:r>
            <a:endParaRPr lang="en-US" dirty="0"/>
          </a:p>
        </p:txBody>
      </p:sp>
      <p:sp>
        <p:nvSpPr>
          <p:cNvPr id="3" name="Content Placeholder 2"/>
          <p:cNvSpPr>
            <a:spLocks noGrp="1"/>
          </p:cNvSpPr>
          <p:nvPr>
            <p:ph sz="quarter" idx="1"/>
          </p:nvPr>
        </p:nvSpPr>
        <p:spPr/>
        <p:txBody>
          <a:bodyPr/>
          <a:lstStyle/>
          <a:p>
            <a:r>
              <a:rPr lang="en-US" dirty="0" smtClean="0"/>
              <a:t>All </a:t>
            </a:r>
            <a:r>
              <a:rPr lang="en-US" dirty="0"/>
              <a:t>the data types in Hive are classified into four types, given as follows: </a:t>
            </a:r>
          </a:p>
          <a:p>
            <a:r>
              <a:rPr lang="en-US" dirty="0"/>
              <a:t>1. Column Types </a:t>
            </a:r>
          </a:p>
          <a:p>
            <a:r>
              <a:rPr lang="en-US" dirty="0"/>
              <a:t>2. Literals </a:t>
            </a:r>
          </a:p>
          <a:p>
            <a:r>
              <a:rPr lang="en-US" dirty="0"/>
              <a:t>3. Null Values </a:t>
            </a:r>
          </a:p>
          <a:p>
            <a:r>
              <a:rPr lang="en-US" dirty="0"/>
              <a:t>4. Complex Types </a:t>
            </a:r>
          </a:p>
        </p:txBody>
      </p:sp>
    </p:spTree>
    <p:extLst>
      <p:ext uri="{BB962C8B-B14F-4D97-AF65-F5344CB8AC3E}">
        <p14:creationId xmlns:p14="http://schemas.microsoft.com/office/powerpoint/2010/main" val="28503652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109</TotalTime>
  <Words>1385</Words>
  <Application>Microsoft Office PowerPoint</Application>
  <PresentationFormat>On-screen Show (4:3)</PresentationFormat>
  <Paragraphs>178</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Civic</vt:lpstr>
      <vt:lpstr>HIVE</vt:lpstr>
      <vt:lpstr>What is HIVE?</vt:lpstr>
      <vt:lpstr>Features of HIVE</vt:lpstr>
      <vt:lpstr> Architecture of Hive </vt:lpstr>
      <vt:lpstr>Components of HIVE</vt:lpstr>
      <vt:lpstr> Working of Hive </vt:lpstr>
      <vt:lpstr>        The following table defines how Hive interacts with Hadoop framework: </vt:lpstr>
      <vt:lpstr>continue</vt:lpstr>
      <vt:lpstr>HIVE Data Types</vt:lpstr>
      <vt:lpstr> Column Types </vt:lpstr>
      <vt:lpstr>Data types</vt:lpstr>
      <vt:lpstr> Literals </vt:lpstr>
      <vt:lpstr> Null Value </vt:lpstr>
      <vt:lpstr> Complex Types </vt:lpstr>
      <vt:lpstr>Create Database</vt:lpstr>
      <vt:lpstr>continue</vt:lpstr>
      <vt:lpstr>Drop Database</vt:lpstr>
      <vt:lpstr>PowerPoint Presentation</vt:lpstr>
      <vt:lpstr> Create Table Statement </vt:lpstr>
      <vt:lpstr>PowerPoint Presentation</vt:lpstr>
      <vt:lpstr> Load Data Statement </vt:lpstr>
      <vt:lpstr>PowerPoint Presentation</vt:lpstr>
      <vt:lpstr> Alter Table Statement </vt:lpstr>
      <vt:lpstr>PowerPoint Presentation</vt:lpstr>
      <vt:lpstr>PowerPoint Presentation</vt:lpstr>
      <vt:lpstr> Drop Table Statement </vt:lpstr>
      <vt:lpstr>      VIEWS AND INDEXES</vt:lpstr>
      <vt:lpstr>PowerPoint Presentation</vt:lpstr>
      <vt:lpstr> Creating an Index</vt:lpstr>
      <vt:lpstr>PowerPoint Presentation</vt:lpstr>
      <vt:lpstr>    HIVEQL SELECT…WHERE</vt:lpstr>
      <vt:lpstr>PowerPoint Presentation</vt:lpstr>
      <vt:lpstr>    HIVEQL JOINS</vt:lpstr>
      <vt:lpstr> Syntax</vt:lpstr>
      <vt:lpstr>Outer Join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dc:title>
  <dc:creator>Lenovo-PC</dc:creator>
  <cp:lastModifiedBy>Lenovo-PC</cp:lastModifiedBy>
  <cp:revision>15</cp:revision>
  <dcterms:created xsi:type="dcterms:W3CDTF">2006-08-16T00:00:00Z</dcterms:created>
  <dcterms:modified xsi:type="dcterms:W3CDTF">2016-09-06T16:29:59Z</dcterms:modified>
</cp:coreProperties>
</file>