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371" r:id="rId2"/>
    <p:sldId id="423" r:id="rId3"/>
    <p:sldId id="425" r:id="rId4"/>
    <p:sldId id="439" r:id="rId5"/>
    <p:sldId id="427" r:id="rId6"/>
    <p:sldId id="428" r:id="rId7"/>
    <p:sldId id="445" r:id="rId8"/>
    <p:sldId id="446" r:id="rId9"/>
    <p:sldId id="440" r:id="rId10"/>
    <p:sldId id="443" r:id="rId11"/>
    <p:sldId id="444" r:id="rId12"/>
    <p:sldId id="429" r:id="rId13"/>
    <p:sldId id="441" r:id="rId14"/>
    <p:sldId id="434" r:id="rId15"/>
    <p:sldId id="435" r:id="rId16"/>
    <p:sldId id="436" r:id="rId17"/>
    <p:sldId id="438" r:id="rId18"/>
    <p:sldId id="450" r:id="rId19"/>
    <p:sldId id="387" r:id="rId20"/>
    <p:sldId id="372" r:id="rId21"/>
    <p:sldId id="396" r:id="rId22"/>
    <p:sldId id="397" r:id="rId23"/>
    <p:sldId id="395" r:id="rId24"/>
    <p:sldId id="398" r:id="rId25"/>
    <p:sldId id="399" r:id="rId26"/>
    <p:sldId id="413" r:id="rId27"/>
    <p:sldId id="400" r:id="rId28"/>
    <p:sldId id="414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01" r:id="rId39"/>
    <p:sldId id="377" r:id="rId40"/>
    <p:sldId id="379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23"/>
            <p14:sldId id="425"/>
            <p14:sldId id="439"/>
            <p14:sldId id="427"/>
            <p14:sldId id="428"/>
            <p14:sldId id="445"/>
            <p14:sldId id="446"/>
            <p14:sldId id="440"/>
            <p14:sldId id="443"/>
            <p14:sldId id="444"/>
            <p14:sldId id="429"/>
            <p14:sldId id="441"/>
            <p14:sldId id="434"/>
            <p14:sldId id="435"/>
            <p14:sldId id="436"/>
            <p14:sldId id="438"/>
            <p14:sldId id="450"/>
            <p14:sldId id="387"/>
            <p14:sldId id="372"/>
            <p14:sldId id="396"/>
            <p14:sldId id="397"/>
            <p14:sldId id="395"/>
            <p14:sldId id="398"/>
            <p14:sldId id="399"/>
            <p14:sldId id="413"/>
            <p14:sldId id="400"/>
            <p14:sldId id="414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01"/>
            <p14:sldId id="377"/>
            <p14:sldId id="3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6082" autoAdjust="0"/>
  </p:normalViewPr>
  <p:slideViewPr>
    <p:cSldViewPr>
      <p:cViewPr>
        <p:scale>
          <a:sx n="78" d="100"/>
          <a:sy n="78" d="100"/>
        </p:scale>
        <p:origin x="-876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30-Aug-16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GFS</a:t>
            </a:r>
            <a:r>
              <a:rPr lang="en-US" baseline="0" dirty="0" smtClean="0"/>
              <a:t> does not need to support any application , e.g. oracle</a:t>
            </a:r>
          </a:p>
          <a:p>
            <a:r>
              <a:rPr lang="en-US" baseline="0" dirty="0" smtClean="0"/>
              <a:t>Has standard read , write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Who has the lease for</a:t>
            </a:r>
            <a:r>
              <a:rPr lang="en-US" baseline="0" dirty="0" smtClean="0"/>
              <a:t> this chunk of the data</a:t>
            </a:r>
          </a:p>
          <a:p>
            <a:r>
              <a:rPr lang="en-US" baseline="0" dirty="0" smtClean="0"/>
              <a:t>2- After getting the information from master: Client pushes the data in a pipeline fashion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31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write, no offset</a:t>
            </a:r>
          </a:p>
          <a:p>
            <a:r>
              <a:rPr lang="en-US" b="1" dirty="0" smtClean="0"/>
              <a:t>Advantage: many producers and many consumers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40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Recent creations used as a proxy for 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inputs with the </a:t>
            </a:r>
            <a:r>
              <a:rPr lang="en-US" dirty="0" smtClean="0">
                <a:solidFill>
                  <a:srgbClr val="003300"/>
                </a:solidFill>
              </a:rPr>
              <a:t>same key </a:t>
            </a:r>
            <a:r>
              <a:rPr lang="en-US" i="1" dirty="0" smtClean="0"/>
              <a:t>must</a:t>
            </a:r>
            <a:r>
              <a:rPr lang="en-US" dirty="0" smtClean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 smtClean="0"/>
              <a:t>Asks GFS for locations of replicas of input file blocks</a:t>
            </a:r>
          </a:p>
          <a:p>
            <a:pPr lvl="1"/>
            <a:r>
              <a:rPr lang="en-US" dirty="0" smtClean="0"/>
              <a:t>Map tasks scheduled so GFS input block replica are on same machine or same rack</a:t>
            </a:r>
          </a:p>
          <a:p>
            <a:r>
              <a:rPr lang="en-US" dirty="0" smtClean="0"/>
              <a:t>Effect: Thousands of machines </a:t>
            </a:r>
            <a:r>
              <a:rPr lang="en-US" dirty="0" smtClean="0">
                <a:solidFill>
                  <a:srgbClr val="7030A0"/>
                </a:solidFill>
              </a:rPr>
              <a:t>read input at local disk speed</a:t>
            </a:r>
          </a:p>
          <a:p>
            <a:pPr lvl="1"/>
            <a:r>
              <a:rPr lang="en-US" dirty="0" smtClean="0"/>
              <a:t>Eliminate network bottleneck!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Effect: Dramatically shortens job completion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28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Symposium on Operating Systems Principles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GFS/HDFS</a:t>
            </a:r>
            <a:r>
              <a:rPr lang="en-US" baseline="0" dirty="0" smtClean="0"/>
              <a:t> is built on the lessons of the past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characteristic than </a:t>
            </a:r>
            <a:r>
              <a:rPr lang="en-US" dirty="0" smtClean="0">
                <a:solidFill>
                  <a:srgbClr val="663300"/>
                </a:solidFill>
              </a:rPr>
              <a:t>transactional</a:t>
            </a:r>
            <a:r>
              <a:rPr lang="en-US" dirty="0" smtClean="0"/>
              <a:t> or the “customer order” data : “</a:t>
            </a:r>
            <a:r>
              <a:rPr lang="en-US" dirty="0" smtClean="0">
                <a:solidFill>
                  <a:srgbClr val="0000FF"/>
                </a:solidFill>
              </a:rPr>
              <a:t>write once read many (WORM)</a:t>
            </a:r>
            <a:r>
              <a:rPr lang="en-US" dirty="0" smtClean="0"/>
              <a:t>”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21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E84F-F75C-4F67-8B6D-FEEC05D19212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632-C7A7-4ED8-8921-52A5DF0529A6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BDD-AAD7-412B-9638-7786216834D9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FA5-DB53-4DF9-AC4A-D8D2825C8ED5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467-CE78-4B9D-A3C3-1AB303E99167}" type="datetime1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8267-3925-4184-AA6B-58FBC96E90B0}" type="datetime1">
              <a:rPr lang="en-US" smtClean="0"/>
              <a:t>30-Aug-16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76B3-067E-4C24-9FA2-27BE000D9849}" type="datetime1">
              <a:rPr lang="en-US" smtClean="0"/>
              <a:t>30-Aug-16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E3-59BF-4465-9791-E6182FF9A353}" type="datetime1">
              <a:rPr lang="en-US" smtClean="0"/>
              <a:t>30-Aug-16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52D9-1AC7-433F-9730-AC7096C84B68}" type="datetime1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232-2523-42ED-9E69-CCB941BF4531}" type="datetime1">
              <a:rPr lang="en-US" smtClean="0"/>
              <a:t>30-Aug-16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25-87C0-495D-8AE9-17CDF8E3D2A8}" type="datetime1">
              <a:rPr lang="en-US" smtClean="0"/>
              <a:t>30-Aug-16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7200" b="1" dirty="0" smtClean="0">
                <a:solidFill>
                  <a:srgbClr val="0000FF"/>
                </a:solidFill>
              </a:rPr>
              <a:t>MapReduce</a:t>
            </a:r>
            <a:endParaRPr lang="en-US" sz="7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File System </a:t>
            </a:r>
            <a:r>
              <a:rPr lang="en-US" sz="4000" dirty="0" smtClean="0"/>
              <a:t>(GFS)</a:t>
            </a:r>
            <a:br>
              <a:rPr lang="en-US" sz="4000" dirty="0" smtClean="0"/>
            </a:br>
            <a:r>
              <a:rPr lang="en-US" dirty="0" smtClean="0"/>
              <a:t>Hadoop Distributed File System </a:t>
            </a:r>
            <a:r>
              <a:rPr lang="en-US" sz="4000" dirty="0" smtClean="0"/>
              <a:t>(HDFS)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data and store 3 replica on commodity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91" y="2989004"/>
            <a:ext cx="5472608" cy="3859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253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184600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2743200" y="1998405"/>
            <a:ext cx="3350536" cy="1143000"/>
            <a:chOff x="2743200" y="2031504"/>
            <a:chExt cx="3350536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83708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assign</a:t>
              </a:r>
            </a:p>
            <a:p>
              <a:r>
                <a:rPr lang="en-US" altLang="en-US" sz="1600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88197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assign</a:t>
              </a:r>
            </a:p>
            <a:p>
              <a:r>
                <a:rPr lang="en-US" altLang="en-US" sz="1600" dirty="0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21964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291484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410150"/>
            <a:ext cx="1038225" cy="1703388"/>
            <a:chOff x="672" y="2664"/>
            <a:chExt cx="654" cy="1073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664"/>
              <a:ext cx="654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627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654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291484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14344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86" name="Group 63"/>
          <p:cNvGrpSpPr>
            <a:grpSpLocks/>
          </p:cNvGrpSpPr>
          <p:nvPr/>
        </p:nvGrpSpPr>
        <p:grpSpPr bwMode="auto">
          <a:xfrm>
            <a:off x="6629400" y="3067249"/>
            <a:ext cx="1981200" cy="1600200"/>
            <a:chOff x="4176" y="2448"/>
            <a:chExt cx="1248" cy="1008"/>
          </a:xfrm>
        </p:grpSpPr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88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89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2394150"/>
            <a:ext cx="9023354" cy="2871788"/>
            <a:chOff x="-41" y="2024"/>
            <a:chExt cx="5684" cy="1809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568"/>
              <a:ext cx="1710" cy="1265"/>
              <a:chOff x="144" y="2568"/>
              <a:chExt cx="1710" cy="1265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2</a:t>
                </a:r>
              </a:p>
            </p:txBody>
          </p:sp>
          <p:sp>
            <p:nvSpPr>
              <p:cNvPr id="101" name="Rectangle 9"/>
              <p:cNvSpPr>
                <a:spLocks noChangeArrowheads="1"/>
              </p:cNvSpPr>
              <p:nvPr/>
            </p:nvSpPr>
            <p:spPr bwMode="auto">
              <a:xfrm>
                <a:off x="1326" y="256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0</a:t>
                </a:r>
              </a:p>
            </p:txBody>
          </p:sp>
          <p:sp>
            <p:nvSpPr>
              <p:cNvPr id="103" name="Rectangle 9"/>
              <p:cNvSpPr>
                <a:spLocks noChangeArrowheads="1"/>
              </p:cNvSpPr>
              <p:nvPr/>
            </p:nvSpPr>
            <p:spPr bwMode="auto">
              <a:xfrm>
                <a:off x="1299" y="3109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</a:t>
                </a:r>
                <a:r>
                  <a:rPr lang="en-US" altLang="en-US" dirty="0" smtClean="0"/>
                  <a:t>1</a:t>
                </a:r>
                <a:endParaRPr lang="en-US" altLang="en-US" dirty="0"/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1326" y="3641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Split </a:t>
                </a:r>
                <a:r>
                  <a:rPr lang="en-US" altLang="en-US" dirty="0" smtClean="0"/>
                  <a:t>2</a:t>
                </a:r>
                <a:endParaRPr lang="en-US" altLang="en-US" dirty="0"/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  <p:sp>
          <p:nvSpPr>
            <p:cNvPr id="95" name="Text Box 69"/>
            <p:cNvSpPr txBox="1">
              <a:spLocks noChangeArrowheads="1"/>
            </p:cNvSpPr>
            <p:nvPr/>
          </p:nvSpPr>
          <p:spPr bwMode="auto">
            <a:xfrm>
              <a:off x="4628" y="2024"/>
              <a:ext cx="10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 smtClean="0"/>
                <a:t>Output Data</a:t>
              </a:r>
              <a:endParaRPr lang="en-US" altLang="en-US" dirty="0"/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555962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555962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-1332656" y="2914849"/>
            <a:ext cx="1116808" cy="2135644"/>
            <a:chOff x="646906" y="2912805"/>
            <a:chExt cx="1116808" cy="2135644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646906" y="2912805"/>
              <a:ext cx="1116808" cy="213564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46906" y="2914849"/>
              <a:ext cx="1116807" cy="213360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6" name="Oval 5"/>
          <p:cNvSpPr>
            <a:spLocks noChangeArrowheads="1"/>
          </p:cNvSpPr>
          <p:nvPr/>
        </p:nvSpPr>
        <p:spPr bwMode="auto">
          <a:xfrm>
            <a:off x="827584" y="548680"/>
            <a:ext cx="1876427" cy="790152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 smtClean="0"/>
              <a:t>HDFS</a:t>
            </a:r>
          </a:p>
          <a:p>
            <a:pPr algn="ctr"/>
            <a:r>
              <a:rPr lang="en-US" altLang="en-US" dirty="0" err="1" smtClean="0"/>
              <a:t>NameNode</a:t>
            </a:r>
            <a:endParaRPr lang="en-US" altLang="en-US" dirty="0"/>
          </a:p>
        </p:txBody>
      </p:sp>
      <p:cxnSp>
        <p:nvCxnSpPr>
          <p:cNvPr id="18" name="Straight Arrow Connector 17"/>
          <p:cNvCxnSpPr>
            <a:stCxn id="33" idx="1"/>
            <a:endCxn id="106" idx="6"/>
          </p:cNvCxnSpPr>
          <p:nvPr/>
        </p:nvCxnSpPr>
        <p:spPr>
          <a:xfrm flipH="1" flipV="1">
            <a:off x="2704011" y="943756"/>
            <a:ext cx="1327259" cy="969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6" idx="5"/>
            <a:endCxn id="33" idx="2"/>
          </p:cNvCxnSpPr>
          <p:nvPr/>
        </p:nvCxnSpPr>
        <p:spPr>
          <a:xfrm>
            <a:off x="2429215" y="1223117"/>
            <a:ext cx="1456985" cy="851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220959" y="4699994"/>
            <a:ext cx="1691680" cy="18123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from local disk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982469"/>
            <a:ext cx="25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Where are the chunks of input data?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236042" y="1340768"/>
            <a:ext cx="225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Location of the chunks of input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4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Locality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Master scheduling policy:</a:t>
            </a:r>
          </a:p>
          <a:p>
            <a:pPr lvl="1"/>
            <a:r>
              <a:rPr lang="en-US" dirty="0"/>
              <a:t>Asks GFS for locations of replicas of input file blocks</a:t>
            </a:r>
          </a:p>
          <a:p>
            <a:pPr lvl="1"/>
            <a:r>
              <a:rPr lang="en-US" dirty="0" smtClean="0"/>
              <a:t>Map </a:t>
            </a:r>
            <a:r>
              <a:rPr lang="en-US" dirty="0"/>
              <a:t>tasks scheduled so GFS input block replica are on same machine or same rack</a:t>
            </a:r>
          </a:p>
          <a:p>
            <a:r>
              <a:rPr lang="en-US" dirty="0"/>
              <a:t>Effect: Thousands of machines </a:t>
            </a:r>
            <a:r>
              <a:rPr lang="en-US" dirty="0">
                <a:solidFill>
                  <a:srgbClr val="7030A0"/>
                </a:solidFill>
              </a:rPr>
              <a:t>read input at local disk </a:t>
            </a:r>
            <a:r>
              <a:rPr lang="en-US" dirty="0" smtClean="0">
                <a:solidFill>
                  <a:srgbClr val="7030A0"/>
                </a:solidFill>
              </a:rPr>
              <a:t>speed</a:t>
            </a:r>
          </a:p>
          <a:p>
            <a:pPr lvl="1"/>
            <a:r>
              <a:rPr lang="en-US" dirty="0" smtClean="0"/>
              <a:t>Eliminate network bottleneck!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in </a:t>
            </a:r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</a:t>
            </a:r>
            <a:r>
              <a:rPr lang="en-US" sz="3800" dirty="0" smtClean="0"/>
              <a:t>in </a:t>
            </a:r>
            <a:r>
              <a:rPr lang="en-US" sz="3800" dirty="0"/>
              <a:t>c</a:t>
            </a:r>
            <a:r>
              <a:rPr lang="en-US" sz="3800" dirty="0" smtClean="0"/>
              <a:t>ommodity hardware</a:t>
            </a:r>
            <a:endParaRPr lang="en-US" sz="3800" dirty="0"/>
          </a:p>
          <a:p>
            <a:pPr>
              <a:spcBef>
                <a:spcPts val="1200"/>
              </a:spcBef>
            </a:pPr>
            <a:r>
              <a:rPr lang="en-US" sz="3800" b="1" dirty="0" smtClean="0"/>
              <a:t>Worker</a:t>
            </a:r>
            <a:r>
              <a:rPr lang="en-US" sz="3800" dirty="0" smtClean="0"/>
              <a:t> failure</a:t>
            </a:r>
            <a:endParaRPr lang="en-US" sz="3800" dirty="0"/>
          </a:p>
          <a:p>
            <a:pPr lvl="1"/>
            <a:r>
              <a:rPr lang="en-US" dirty="0" smtClean="0"/>
              <a:t>Detect </a:t>
            </a:r>
            <a:r>
              <a:rPr lang="en-US" dirty="0"/>
              <a:t>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Re-execute</a:t>
            </a:r>
            <a:r>
              <a:rPr lang="en-US" dirty="0" smtClean="0"/>
              <a:t> in-progress map/reduce </a:t>
            </a:r>
            <a:r>
              <a:rPr lang="en-US" dirty="0"/>
              <a:t>tasks</a:t>
            </a:r>
          </a:p>
          <a:p>
            <a:pPr>
              <a:spcBef>
                <a:spcPts val="1200"/>
              </a:spcBef>
            </a:pPr>
            <a:r>
              <a:rPr lang="en-US" sz="3600" b="1" dirty="0" smtClean="0"/>
              <a:t>Master</a:t>
            </a:r>
            <a:r>
              <a:rPr lang="en-US" sz="3600" dirty="0" smtClean="0"/>
              <a:t> failure</a:t>
            </a:r>
            <a:endParaRPr lang="en-US" sz="3600" dirty="0"/>
          </a:p>
          <a:p>
            <a:pPr lvl="1"/>
            <a:r>
              <a:rPr lang="en-US" dirty="0" smtClean="0"/>
              <a:t>Single point of failure; Resume from Execution Log</a:t>
            </a:r>
          </a:p>
          <a:p>
            <a:r>
              <a:rPr lang="en-US" sz="3800" b="1" dirty="0" smtClean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 smtClean="0"/>
              <a:t>Google’s experience: </a:t>
            </a:r>
            <a:r>
              <a:rPr lang="en-US" dirty="0" smtClean="0">
                <a:solidFill>
                  <a:srgbClr val="663300"/>
                </a:solidFill>
              </a:rPr>
              <a:t>lost </a:t>
            </a:r>
            <a:r>
              <a:rPr lang="en-US" dirty="0">
                <a:solidFill>
                  <a:srgbClr val="663300"/>
                </a:solidFill>
              </a:rPr>
              <a:t>1600 of 1800 machines </a:t>
            </a:r>
            <a:r>
              <a:rPr lang="en-US" dirty="0" smtClean="0">
                <a:solidFill>
                  <a:srgbClr val="663300"/>
                </a:solidFill>
              </a:rPr>
              <a:t>once!</a:t>
            </a:r>
            <a:r>
              <a:rPr lang="en-US" dirty="0" smtClean="0"/>
              <a:t>, </a:t>
            </a:r>
            <a:r>
              <a:rPr lang="en-US" dirty="0"/>
              <a:t>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Fault tolerance: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Handled </a:t>
            </a:r>
            <a:r>
              <a:rPr lang="en-US" sz="4000" dirty="0"/>
              <a:t>via </a:t>
            </a:r>
            <a:r>
              <a:rPr lang="en-US" sz="4000" dirty="0" smtClean="0"/>
              <a:t>re-execution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 worker </a:t>
            </a:r>
            <a:r>
              <a:rPr lang="en-US" dirty="0">
                <a:solidFill>
                  <a:srgbClr val="C00000"/>
                </a:solidFill>
              </a:rPr>
              <a:t>failure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Detect failure via periodic heartbeats</a:t>
            </a:r>
          </a:p>
          <a:p>
            <a:pPr lvl="1"/>
            <a:r>
              <a:rPr lang="en-US" dirty="0"/>
              <a:t>Re-execute completed and in-progress </a:t>
            </a:r>
            <a:r>
              <a:rPr lang="en-US" i="1" dirty="0"/>
              <a:t>map</a:t>
            </a:r>
            <a:r>
              <a:rPr lang="en-US" dirty="0"/>
              <a:t> tasks</a:t>
            </a:r>
          </a:p>
          <a:p>
            <a:pPr lvl="1"/>
            <a:r>
              <a:rPr lang="en-US" dirty="0" smtClean="0"/>
              <a:t>Task </a:t>
            </a:r>
            <a:r>
              <a:rPr lang="en-US" dirty="0"/>
              <a:t>completion committed through master</a:t>
            </a:r>
          </a:p>
          <a:p>
            <a:r>
              <a:rPr lang="en-US" dirty="0" smtClean="0"/>
              <a:t>Robust</a:t>
            </a:r>
            <a:r>
              <a:rPr lang="en-US" dirty="0"/>
              <a:t>: [Google’s </a:t>
            </a:r>
            <a:r>
              <a:rPr lang="en-US" dirty="0" smtClean="0"/>
              <a:t>experience] lost </a:t>
            </a:r>
            <a:r>
              <a:rPr lang="en-US" dirty="0"/>
              <a:t>1600 of 1800 </a:t>
            </a:r>
            <a:r>
              <a:rPr lang="en-US" dirty="0" smtClean="0"/>
              <a:t>machines, </a:t>
            </a:r>
            <a:r>
              <a:rPr lang="en-US" dirty="0"/>
              <a:t>but finished </a:t>
            </a:r>
            <a:r>
              <a:rPr lang="en-US" dirty="0">
                <a:solidFill>
                  <a:srgbClr val="006600"/>
                </a:solidFill>
              </a:rPr>
              <a:t>fine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Redundant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Slow workers</a:t>
            </a:r>
            <a:r>
              <a:rPr lang="en-US" dirty="0"/>
              <a:t> significantly lengthen completion time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Other jobs consuming resources</a:t>
            </a:r>
            <a:r>
              <a:rPr lang="en-US" dirty="0"/>
              <a:t> on machine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Bad disks</a:t>
            </a:r>
            <a:r>
              <a:rPr lang="en-US" dirty="0"/>
              <a:t> with soft errors transfer data very slowly</a:t>
            </a:r>
          </a:p>
          <a:p>
            <a:pPr lvl="1"/>
            <a:r>
              <a:rPr lang="en-US" dirty="0">
                <a:solidFill>
                  <a:srgbClr val="643200"/>
                </a:solidFill>
              </a:rPr>
              <a:t>Weird things</a:t>
            </a:r>
            <a:r>
              <a:rPr lang="en-US" dirty="0"/>
              <a:t>: processor caches disabled (!!)</a:t>
            </a:r>
          </a:p>
          <a:p>
            <a:r>
              <a:rPr lang="en-US" b="1" dirty="0">
                <a:solidFill>
                  <a:srgbClr val="006600"/>
                </a:solidFill>
              </a:rPr>
              <a:t>Solution</a:t>
            </a:r>
            <a:r>
              <a:rPr lang="en-US" dirty="0"/>
              <a:t>: </a:t>
            </a:r>
            <a:r>
              <a:rPr lang="en-US" dirty="0" smtClean="0"/>
              <a:t>spawn </a:t>
            </a:r>
            <a:r>
              <a:rPr lang="en-US" dirty="0"/>
              <a:t>backup copies of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Whichever </a:t>
            </a:r>
            <a:r>
              <a:rPr lang="en-US" dirty="0">
                <a:solidFill>
                  <a:srgbClr val="0000FF"/>
                </a:solidFill>
              </a:rPr>
              <a:t>one finishes first "</a:t>
            </a:r>
            <a:r>
              <a:rPr lang="en-US" dirty="0">
                <a:solidFill>
                  <a:srgbClr val="CC00CC"/>
                </a:solidFill>
              </a:rPr>
              <a:t>wins</a:t>
            </a:r>
            <a:r>
              <a:rPr lang="en-US" dirty="0" smtClean="0">
                <a:solidFill>
                  <a:srgbClr val="0000FF"/>
                </a:solidFill>
              </a:rPr>
              <a:t>"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Refinement: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Skipping </a:t>
            </a:r>
            <a:r>
              <a:rPr lang="en-US" dirty="0"/>
              <a:t>Bad </a:t>
            </a:r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Map/Reduce functions sometimes fail for particular inputs</a:t>
            </a:r>
          </a:p>
          <a:p>
            <a:r>
              <a:rPr lang="en-US" dirty="0"/>
              <a:t>Best solution is to debug &amp; fix, but not always </a:t>
            </a:r>
            <a:r>
              <a:rPr lang="en-US" dirty="0" smtClean="0"/>
              <a:t>possible</a:t>
            </a:r>
            <a:endParaRPr lang="en-US" dirty="0"/>
          </a:p>
          <a:p>
            <a:r>
              <a:rPr lang="en-US" dirty="0"/>
              <a:t>If master sees </a:t>
            </a:r>
            <a:r>
              <a:rPr lang="en-US" dirty="0">
                <a:solidFill>
                  <a:srgbClr val="643200"/>
                </a:solidFill>
              </a:rPr>
              <a:t>two failures</a:t>
            </a:r>
            <a:r>
              <a:rPr lang="en-US" dirty="0"/>
              <a:t> 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same </a:t>
            </a:r>
            <a:r>
              <a:rPr lang="en-US" dirty="0">
                <a:solidFill>
                  <a:srgbClr val="0000FF"/>
                </a:solidFill>
              </a:rPr>
              <a:t>record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Next worker is told to </a:t>
            </a:r>
            <a:r>
              <a:rPr lang="en-US" dirty="0">
                <a:solidFill>
                  <a:srgbClr val="CC00CC"/>
                </a:solidFill>
              </a:rPr>
              <a:t>skip the </a:t>
            </a:r>
            <a:r>
              <a:rPr lang="en-US" dirty="0" smtClean="0">
                <a:solidFill>
                  <a:srgbClr val="CC00CC"/>
                </a:solidFill>
              </a:rPr>
              <a:t>record</a:t>
            </a:r>
            <a:endParaRPr lang="en-US" dirty="0">
              <a:solidFill>
                <a:srgbClr val="CC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/>
              <a:t>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  <a:endParaRPr lang="en-US" sz="24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  <a:endParaRPr lang="en-US" sz="2400" dirty="0" smtClean="0">
                  <a:solidFill>
                    <a:srgbClr val="A13B39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 err="1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 smtClean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18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83"/>
          <a:stretch/>
        </p:blipFill>
        <p:spPr bwMode="auto">
          <a:xfrm>
            <a:off x="180472" y="-2187624"/>
            <a:ext cx="8172000" cy="905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804248" y="260648"/>
            <a:ext cx="1370663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Mapper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9512" y="227403"/>
            <a:ext cx="8136904" cy="170791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738978" y="2349608"/>
            <a:ext cx="1501202" cy="461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Reducer</a:t>
            </a:r>
            <a:endParaRPr 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5667" y="2001328"/>
            <a:ext cx="8110749" cy="1571688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sz="32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59433" y="5777617"/>
            <a:ext cx="4133744" cy="110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Run this program as </a:t>
            </a:r>
            <a:endParaRPr lang="en-US" sz="2400" dirty="0" smtClean="0">
              <a:solidFill>
                <a:srgbClr val="A13B39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/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MapReduce</a:t>
            </a:r>
            <a:r>
              <a:rPr lang="en-US" sz="2400" dirty="0" smtClean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A13B39"/>
                </a:solidFill>
                <a:latin typeface="Arial" pitchFamily="34" charset="0"/>
                <a:cs typeface="Arial" pitchFamily="34" charset="0"/>
              </a:rPr>
              <a:t>job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610896" y="6525344"/>
            <a:ext cx="2753192" cy="0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Motivation</a:t>
            </a:r>
          </a:p>
          <a:p>
            <a:r>
              <a:rPr lang="en-US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MapReduce </a:t>
            </a:r>
            <a:r>
              <a:rPr lang="en-US" sz="2600" dirty="0"/>
              <a:t>[OSDI’04] </a:t>
            </a:r>
            <a:r>
              <a:rPr lang="en-US" dirty="0"/>
              <a:t>provides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CC00CC"/>
                </a:solidFill>
              </a:rPr>
              <a:t>Automatic</a:t>
            </a:r>
            <a:r>
              <a:rPr lang="en-US" dirty="0" smtClean="0">
                <a:solidFill>
                  <a:srgbClr val="006600"/>
                </a:solidFill>
              </a:rPr>
              <a:t> parallelization, distribution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I/O scheduling</a:t>
            </a:r>
            <a:endParaRPr lang="en-US" dirty="0"/>
          </a:p>
          <a:p>
            <a:pPr lvl="2"/>
            <a:r>
              <a:rPr lang="en-US" dirty="0" smtClean="0"/>
              <a:t>Load </a:t>
            </a:r>
            <a:r>
              <a:rPr lang="en-US" dirty="0"/>
              <a:t>balancing</a:t>
            </a:r>
          </a:p>
          <a:p>
            <a:pPr lvl="2"/>
            <a:r>
              <a:rPr lang="en-US" dirty="0" smtClean="0"/>
              <a:t>Network </a:t>
            </a:r>
            <a:r>
              <a:rPr lang="en-US" dirty="0"/>
              <a:t>and </a:t>
            </a:r>
            <a:r>
              <a:rPr lang="en-US" dirty="0" smtClean="0"/>
              <a:t>data transfer optimization</a:t>
            </a:r>
          </a:p>
          <a:p>
            <a:pPr lvl="1"/>
            <a:r>
              <a:rPr lang="en-US" dirty="0" smtClean="0"/>
              <a:t>Fault tolerance</a:t>
            </a:r>
            <a:endParaRPr lang="en-US" dirty="0"/>
          </a:p>
          <a:p>
            <a:pPr lvl="2"/>
            <a:r>
              <a:rPr lang="en-US" dirty="0" smtClean="0"/>
              <a:t>Handling </a:t>
            </a:r>
            <a:r>
              <a:rPr lang="en-US" dirty="0"/>
              <a:t>of machine failures</a:t>
            </a:r>
          </a:p>
          <a:p>
            <a:r>
              <a:rPr lang="en-US" sz="2800" b="1" dirty="0" smtClean="0"/>
              <a:t>Need more power: </a:t>
            </a:r>
            <a:r>
              <a:rPr lang="en-US" sz="2800" b="1" dirty="0" smtClean="0">
                <a:solidFill>
                  <a:srgbClr val="7030A0"/>
                </a:solidFill>
              </a:rPr>
              <a:t>Scale </a:t>
            </a:r>
            <a:r>
              <a:rPr lang="en-US" sz="2800" b="1" dirty="0">
                <a:solidFill>
                  <a:srgbClr val="7030A0"/>
                </a:solidFill>
              </a:rPr>
              <a:t>out</a:t>
            </a:r>
            <a:r>
              <a:rPr lang="en-US" sz="2800" b="1" dirty="0"/>
              <a:t>, not up!</a:t>
            </a:r>
          </a:p>
          <a:p>
            <a:pPr lvl="2"/>
            <a:r>
              <a:rPr lang="en-US" dirty="0"/>
              <a:t>Large number of </a:t>
            </a:r>
            <a:r>
              <a:rPr lang="en-US" b="1" dirty="0">
                <a:solidFill>
                  <a:srgbClr val="0000FF"/>
                </a:solidFill>
              </a:rPr>
              <a:t>commodity servers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as opposed </a:t>
            </a:r>
            <a:r>
              <a:rPr lang="en-US" dirty="0" smtClean="0"/>
              <a:t>to some high </a:t>
            </a:r>
            <a:r>
              <a:rPr lang="en-US" dirty="0"/>
              <a:t>end specialized </a:t>
            </a:r>
            <a:r>
              <a:rPr lang="en-US" dirty="0" smtClean="0"/>
              <a:t>servers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372200" y="2348880"/>
            <a:ext cx="2627784" cy="18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Apache Hadoop:</a:t>
            </a:r>
          </a:p>
          <a:p>
            <a:pPr algn="ctr"/>
            <a:r>
              <a:rPr lang="en-US" dirty="0" smtClean="0"/>
              <a:t>Open source implementation of MapReduce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sz="4800" dirty="0" smtClean="0"/>
              <a:t>Motivation</a:t>
            </a:r>
            <a:r>
              <a:rPr lang="it-IT" dirty="0"/>
              <a:t>: Large Scale </a:t>
            </a:r>
            <a:r>
              <a:rPr lang="it-IT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Manipulate large (</a:t>
            </a:r>
            <a:r>
              <a:rPr lang="en-US" dirty="0" err="1" smtClean="0">
                <a:solidFill>
                  <a:srgbClr val="006600"/>
                </a:solidFill>
              </a:rPr>
              <a:t>Peta</a:t>
            </a:r>
            <a:r>
              <a:rPr lang="en-US" dirty="0" smtClean="0">
                <a:solidFill>
                  <a:srgbClr val="006600"/>
                </a:solidFill>
              </a:rPr>
              <a:t> Scale</a:t>
            </a:r>
            <a:r>
              <a:rPr lang="en-US" dirty="0" smtClean="0"/>
              <a:t>) sets of data</a:t>
            </a:r>
          </a:p>
          <a:p>
            <a:r>
              <a:rPr lang="en-US" dirty="0" smtClean="0"/>
              <a:t>Large number of machine with </a:t>
            </a:r>
            <a:r>
              <a:rPr lang="en-US" dirty="0">
                <a:solidFill>
                  <a:srgbClr val="0000FF"/>
                </a:solidFill>
              </a:rPr>
              <a:t>commodity hardware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Component failure is the norm</a:t>
            </a:r>
          </a:p>
          <a:p>
            <a:endParaRPr lang="en-US" dirty="0" smtClean="0"/>
          </a:p>
          <a:p>
            <a:r>
              <a:rPr lang="en-US" dirty="0" smtClean="0"/>
              <a:t>Goal: </a:t>
            </a:r>
            <a:r>
              <a:rPr lang="en-US" b="1" dirty="0" smtClean="0">
                <a:solidFill>
                  <a:srgbClr val="008000"/>
                </a:solidFill>
              </a:rPr>
              <a:t>Scalable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6600"/>
                </a:solidFill>
              </a:rPr>
              <a:t>high performance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6600"/>
                </a:solidFill>
              </a:rPr>
              <a:t>fault tolerant </a:t>
            </a:r>
            <a:r>
              <a:rPr lang="en-US" dirty="0" smtClean="0"/>
              <a:t>distributed file system</a:t>
            </a:r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new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None designed for their failure model</a:t>
            </a:r>
          </a:p>
          <a:p>
            <a:r>
              <a:rPr lang="en-US" dirty="0" smtClean="0"/>
              <a:t>Few scale as highly or dynamically and easily</a:t>
            </a:r>
          </a:p>
          <a:p>
            <a:r>
              <a:rPr lang="en-US" dirty="0" smtClean="0"/>
              <a:t>Lack of special primitives for large distributed computation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expect from GFS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Designed for Google’s application </a:t>
            </a:r>
          </a:p>
          <a:p>
            <a:pPr lvl="1"/>
            <a:r>
              <a:rPr lang="en-US" dirty="0" smtClean="0"/>
              <a:t>Control of both file system and application</a:t>
            </a:r>
          </a:p>
          <a:p>
            <a:pPr lvl="1"/>
            <a:r>
              <a:rPr lang="en-US" dirty="0" smtClean="0"/>
              <a:t>Applications use a few specific access patterns</a:t>
            </a:r>
          </a:p>
          <a:p>
            <a:pPr lvl="2"/>
            <a:r>
              <a:rPr lang="en-US" dirty="0" smtClean="0"/>
              <a:t>Append to larges files</a:t>
            </a:r>
          </a:p>
          <a:p>
            <a:pPr lvl="2"/>
            <a:r>
              <a:rPr lang="en-US" dirty="0" smtClean="0"/>
              <a:t>Large streaming reads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good fit for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low-latency </a:t>
            </a:r>
            <a:r>
              <a:rPr lang="en-US" dirty="0"/>
              <a:t>data access</a:t>
            </a:r>
          </a:p>
          <a:p>
            <a:pPr lvl="2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lots of small files, multiple writers, arbitrary file modifications</a:t>
            </a:r>
            <a:endParaRPr lang="en-US" dirty="0" smtClean="0"/>
          </a:p>
          <a:p>
            <a:r>
              <a:rPr lang="en-US" dirty="0" smtClean="0"/>
              <a:t>Not POSIX, although mostly traditional</a:t>
            </a:r>
          </a:p>
          <a:p>
            <a:pPr lvl="1"/>
            <a:r>
              <a:rPr lang="en-US" dirty="0" smtClean="0"/>
              <a:t>Specific operations: </a:t>
            </a:r>
            <a:r>
              <a:rPr lang="en-US" dirty="0" err="1" smtClean="0"/>
              <a:t>RecordAppend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3" descr="fig3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31"/>
          <a:stretch/>
        </p:blipFill>
        <p:spPr bwMode="auto">
          <a:xfrm>
            <a:off x="6065905" y="1916832"/>
            <a:ext cx="311460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15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</a:t>
            </a:r>
            <a:r>
              <a:rPr lang="en-US" dirty="0"/>
              <a:t> characteristic than </a:t>
            </a:r>
            <a:r>
              <a:rPr lang="en-US" dirty="0">
                <a:solidFill>
                  <a:srgbClr val="663300"/>
                </a:solidFill>
              </a:rPr>
              <a:t>transactional</a:t>
            </a:r>
            <a:r>
              <a:rPr lang="en-US" dirty="0"/>
              <a:t> or the “customer order” data : “</a:t>
            </a:r>
            <a:r>
              <a:rPr lang="en-US" dirty="0">
                <a:solidFill>
                  <a:srgbClr val="0000FF"/>
                </a:solidFill>
              </a:rPr>
              <a:t>write once read many (WORM)</a:t>
            </a:r>
            <a:r>
              <a:rPr lang="en-US" dirty="0"/>
              <a:t>”  </a:t>
            </a:r>
          </a:p>
          <a:p>
            <a:pPr lvl="2"/>
            <a:r>
              <a:rPr lang="en-US" dirty="0"/>
              <a:t>e.g. web logs, web crawler’s data, or healthcare and patient information</a:t>
            </a:r>
          </a:p>
          <a:p>
            <a:pPr lvl="2"/>
            <a:r>
              <a:rPr lang="en-US" dirty="0"/>
              <a:t>WORM inspired </a:t>
            </a:r>
            <a:r>
              <a:rPr lang="en-US" dirty="0" err="1"/>
              <a:t>MapReduce</a:t>
            </a:r>
            <a:r>
              <a:rPr lang="en-US" dirty="0"/>
              <a:t> programming model </a:t>
            </a:r>
          </a:p>
          <a:p>
            <a:r>
              <a:rPr lang="en-US" sz="2900" dirty="0"/>
              <a:t>Google exploited this characteristics in its Google file system </a:t>
            </a:r>
            <a:r>
              <a:rPr lang="en-US" sz="2300" dirty="0"/>
              <a:t>[SOSP’03]</a:t>
            </a:r>
            <a:endParaRPr lang="en-US" sz="2900" dirty="0"/>
          </a:p>
          <a:p>
            <a:pPr lvl="1"/>
            <a:r>
              <a:rPr lang="en-US" sz="2600" dirty="0"/>
              <a:t>Apache Hadoop: Open source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8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b="1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852936"/>
            <a:ext cx="4050249" cy="30675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Master (NameNode)</a:t>
            </a:r>
          </a:p>
          <a:p>
            <a:pPr lvl="1"/>
            <a:r>
              <a:rPr lang="en-US" dirty="0" smtClean="0"/>
              <a:t>Manages metadata (namespace)</a:t>
            </a:r>
          </a:p>
          <a:p>
            <a:pPr lvl="1"/>
            <a:r>
              <a:rPr lang="en-US" dirty="0" smtClean="0"/>
              <a:t>Not involved in data transfer</a:t>
            </a:r>
          </a:p>
          <a:p>
            <a:pPr lvl="1"/>
            <a:r>
              <a:rPr lang="en-US" dirty="0" smtClean="0"/>
              <a:t>Controls allocation, placement, replication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Chunkserver</a:t>
            </a:r>
            <a:r>
              <a:rPr lang="en-US" b="1" dirty="0"/>
              <a:t> (</a:t>
            </a:r>
            <a:r>
              <a:rPr lang="en-US" b="1" dirty="0" smtClean="0"/>
              <a:t>DataNode</a:t>
            </a:r>
            <a:r>
              <a:rPr lang="en-US" b="1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Stores chunks of data</a:t>
            </a:r>
          </a:p>
          <a:p>
            <a:pPr lvl="1"/>
            <a:r>
              <a:rPr lang="en-US" dirty="0" smtClean="0"/>
              <a:t>No knowledge of GFS file system structure </a:t>
            </a:r>
          </a:p>
          <a:p>
            <a:pPr lvl="1"/>
            <a:r>
              <a:rPr lang="en-US" dirty="0" smtClean="0"/>
              <a:t>Built on local </a:t>
            </a:r>
            <a:r>
              <a:rPr lang="en-US" dirty="0" err="1" smtClean="0"/>
              <a:t>linux</a:t>
            </a:r>
            <a:r>
              <a:rPr lang="en-US" dirty="0" smtClean="0"/>
              <a:t> file system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16216" y="6022449"/>
            <a:ext cx="26277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www.cse.buffalo.edu/~okennedy/courses/cse704fa2012/2.2-HDFS.pptx</a:t>
            </a:r>
          </a:p>
        </p:txBody>
      </p:sp>
    </p:spTree>
    <p:extLst>
      <p:ext uri="{BB962C8B-B14F-4D97-AF65-F5344CB8AC3E}">
        <p14:creationId xmlns:p14="http://schemas.microsoft.com/office/powerpoint/2010/main" val="422815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7343"/>
            <a:ext cx="11444463" cy="42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2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  <p:pic>
        <p:nvPicPr>
          <p:cNvPr id="16" name="Picture 15" descr="fi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61616"/>
            <a:ext cx="58102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99392"/>
            <a:ext cx="8229600" cy="1143000"/>
          </a:xfrm>
        </p:spPr>
        <p:txBody>
          <a:bodyPr/>
          <a:lstStyle/>
          <a:p>
            <a:r>
              <a:rPr lang="en-US" dirty="0" smtClean="0"/>
              <a:t>Write(filename, offset,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448251"/>
            <a:ext cx="2133600" cy="365125"/>
          </a:xfrm>
        </p:spPr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99110" y="1504674"/>
            <a:ext cx="1944216" cy="71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91098" y="416897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ReplicaA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591098" y="560913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Secondary </a:t>
            </a:r>
            <a:r>
              <a:rPr lang="en-US" sz="2800" b="1" dirty="0" err="1" smtClean="0"/>
              <a:t>ReplicaB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591098" y="2728813"/>
            <a:ext cx="2160240" cy="929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Primary Replica</a:t>
            </a:r>
            <a:endParaRPr lang="en-US" sz="2800" b="1" dirty="0"/>
          </a:p>
        </p:txBody>
      </p:sp>
      <p:sp>
        <p:nvSpPr>
          <p:cNvPr id="9" name="Rectangle 8"/>
          <p:cNvSpPr/>
          <p:nvPr/>
        </p:nvSpPr>
        <p:spPr>
          <a:xfrm>
            <a:off x="6271618" y="1396663"/>
            <a:ext cx="2160240" cy="9295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Master</a:t>
            </a:r>
            <a:endParaRPr lang="en-US" sz="3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3643326" y="1300698"/>
            <a:ext cx="2628292" cy="400110"/>
            <a:chOff x="3229508" y="1340768"/>
            <a:chExt cx="2628292" cy="40011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229508" y="172069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65512" y="1340768"/>
              <a:ext cx="24881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1) Who has the lease?</a:t>
              </a:r>
              <a:endParaRPr lang="en-US" sz="2000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7194492" y="2971103"/>
            <a:ext cx="51728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50572" y="2218220"/>
            <a:ext cx="1864662" cy="510594"/>
            <a:chOff x="536754" y="2434244"/>
            <a:chExt cx="1864662" cy="510594"/>
          </a:xfrm>
        </p:grpSpPr>
        <p:sp>
          <p:nvSpPr>
            <p:cNvPr id="19" name="Down Arrow 18"/>
            <p:cNvSpPr/>
            <p:nvPr/>
          </p:nvSpPr>
          <p:spPr>
            <a:xfrm>
              <a:off x="2041376" y="2434244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6754" y="2496325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49898" y="3658382"/>
            <a:ext cx="1901340" cy="510594"/>
            <a:chOff x="536080" y="3874406"/>
            <a:chExt cx="1901340" cy="510594"/>
          </a:xfrm>
        </p:grpSpPr>
        <p:sp>
          <p:nvSpPr>
            <p:cNvPr id="20" name="Down Arrow 19"/>
            <p:cNvSpPr/>
            <p:nvPr/>
          </p:nvSpPr>
          <p:spPr>
            <a:xfrm>
              <a:off x="2077380" y="3874406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6080" y="3929648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99884" y="5106729"/>
            <a:ext cx="1851354" cy="510594"/>
            <a:chOff x="586066" y="5322753"/>
            <a:chExt cx="1851354" cy="510594"/>
          </a:xfrm>
        </p:grpSpPr>
        <p:sp>
          <p:nvSpPr>
            <p:cNvPr id="21" name="Down Arrow 20"/>
            <p:cNvSpPr/>
            <p:nvPr/>
          </p:nvSpPr>
          <p:spPr>
            <a:xfrm>
              <a:off x="2077380" y="5322753"/>
              <a:ext cx="360040" cy="51059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066" y="5378902"/>
              <a:ext cx="1498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3) Data push</a:t>
              </a:r>
              <a:endParaRPr lang="en-US" sz="2000" dirty="0"/>
            </a:p>
          </p:txBody>
        </p:sp>
      </p:grpSp>
      <p:sp>
        <p:nvSpPr>
          <p:cNvPr id="25" name="Down Arrow 24"/>
          <p:cNvSpPr/>
          <p:nvPr/>
        </p:nvSpPr>
        <p:spPr>
          <a:xfrm rot="16200000">
            <a:off x="7279730" y="3260984"/>
            <a:ext cx="360040" cy="5105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559650" y="3316226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271618" y="2780928"/>
            <a:ext cx="95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</a:t>
            </a:r>
            <a:endParaRPr lang="en-US" sz="20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467544" y="1412776"/>
            <a:ext cx="1277914" cy="1780821"/>
            <a:chOff x="53726" y="1628800"/>
            <a:chExt cx="1277914" cy="1780821"/>
          </a:xfrm>
        </p:grpSpPr>
        <p:cxnSp>
          <p:nvCxnSpPr>
            <p:cNvPr id="29" name="Straight Arrow Connector 28"/>
            <p:cNvCxnSpPr>
              <a:stCxn id="5" idx="1"/>
              <a:endCxn id="8" idx="1"/>
            </p:cNvCxnSpPr>
            <p:nvPr/>
          </p:nvCxnSpPr>
          <p:spPr>
            <a:xfrm rot="10800000" flipV="1">
              <a:off x="1177280" y="2077470"/>
              <a:ext cx="108012" cy="1332151"/>
            </a:xfrm>
            <a:prstGeom prst="bentConnector3">
              <a:avLst>
                <a:gd name="adj1" fmla="val 71184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726" y="1628800"/>
              <a:ext cx="12779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4) Commit</a:t>
              </a:r>
              <a:endParaRPr lang="en-US" sz="2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643326" y="2018164"/>
            <a:ext cx="2628292" cy="400110"/>
            <a:chOff x="3229508" y="2234188"/>
            <a:chExt cx="2628292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3761065" y="2234188"/>
              <a:ext cx="14970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2) Lease info</a:t>
              </a:r>
              <a:endParaRPr lang="en-US" sz="2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229508" y="2234188"/>
              <a:ext cx="26282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3643326" y="3193598"/>
            <a:ext cx="1859331" cy="2880320"/>
            <a:chOff x="3229508" y="3409622"/>
            <a:chExt cx="1859331" cy="2880320"/>
          </a:xfrm>
        </p:grpSpPr>
        <p:cxnSp>
          <p:nvCxnSpPr>
            <p:cNvPr id="70" name="Straight Arrow Connector 28"/>
            <p:cNvCxnSpPr>
              <a:stCxn id="7" idx="3"/>
              <a:endCxn id="8" idx="3"/>
            </p:cNvCxnSpPr>
            <p:nvPr/>
          </p:nvCxnSpPr>
          <p:spPr>
            <a:xfrm flipV="1">
              <a:off x="3265512" y="3409622"/>
              <a:ext cx="12700" cy="2880320"/>
            </a:xfrm>
            <a:prstGeom prst="curvedConnector3">
              <a:avLst>
                <a:gd name="adj1" fmla="val 5727276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3229508" y="5378902"/>
              <a:ext cx="1859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601090" y="3193598"/>
            <a:ext cx="1543949" cy="1440160"/>
            <a:chOff x="3187272" y="3409622"/>
            <a:chExt cx="1543949" cy="1440160"/>
          </a:xfrm>
        </p:grpSpPr>
        <p:cxnSp>
          <p:nvCxnSpPr>
            <p:cNvPr id="65" name="Straight Arrow Connector 28"/>
            <p:cNvCxnSpPr/>
            <p:nvPr/>
          </p:nvCxnSpPr>
          <p:spPr>
            <a:xfrm flipV="1">
              <a:off x="3337520" y="3409622"/>
              <a:ext cx="12700" cy="1440160"/>
            </a:xfrm>
            <a:prstGeom prst="curvedConnector3">
              <a:avLst>
                <a:gd name="adj1" fmla="val 5465457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187272" y="3931435"/>
              <a:ext cx="154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6)Commit ACK</a:t>
              </a:r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679330" y="3193598"/>
            <a:ext cx="4402832" cy="2880320"/>
            <a:chOff x="3265512" y="3409622"/>
            <a:chExt cx="4402832" cy="2880320"/>
          </a:xfrm>
        </p:grpSpPr>
        <p:cxnSp>
          <p:nvCxnSpPr>
            <p:cNvPr id="37" name="Straight Arrow Connector 28"/>
            <p:cNvCxnSpPr>
              <a:stCxn id="8" idx="3"/>
              <a:endCxn id="7" idx="3"/>
            </p:cNvCxnSpPr>
            <p:nvPr/>
          </p:nvCxnSpPr>
          <p:spPr>
            <a:xfrm>
              <a:off x="3265512" y="3409622"/>
              <a:ext cx="12700" cy="288032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28"/>
            <p:cNvCxnSpPr>
              <a:stCxn id="8" idx="3"/>
              <a:endCxn id="6" idx="3"/>
            </p:cNvCxnSpPr>
            <p:nvPr/>
          </p:nvCxnSpPr>
          <p:spPr>
            <a:xfrm>
              <a:off x="3265512" y="3409622"/>
              <a:ext cx="12700" cy="1440160"/>
            </a:xfrm>
            <a:prstGeom prst="bentConnector3">
              <a:avLst>
                <a:gd name="adj1" fmla="val 15414551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09550" y="4495838"/>
              <a:ext cx="24587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5) Serialized Commit</a:t>
              </a:r>
              <a:endParaRPr lang="en-US" sz="2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30895" y="1861448"/>
            <a:ext cx="1730005" cy="1818556"/>
            <a:chOff x="-30895" y="1861448"/>
            <a:chExt cx="1730005" cy="1818556"/>
          </a:xfrm>
        </p:grpSpPr>
        <p:sp>
          <p:nvSpPr>
            <p:cNvPr id="46" name="TextBox 45"/>
            <p:cNvSpPr txBox="1"/>
            <p:nvPr/>
          </p:nvSpPr>
          <p:spPr>
            <a:xfrm>
              <a:off x="-30895" y="2972118"/>
              <a:ext cx="1252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7) Success</a:t>
              </a:r>
            </a:p>
            <a:p>
              <a:endParaRPr lang="en-US" sz="2000" dirty="0"/>
            </a:p>
          </p:txBody>
        </p:sp>
        <p:cxnSp>
          <p:nvCxnSpPr>
            <p:cNvPr id="41" name="Straight Arrow Connector 28"/>
            <p:cNvCxnSpPr>
              <a:stCxn id="8" idx="1"/>
              <a:endCxn id="5" idx="1"/>
            </p:cNvCxnSpPr>
            <p:nvPr/>
          </p:nvCxnSpPr>
          <p:spPr>
            <a:xfrm rot="10800000" flipH="1">
              <a:off x="1591098" y="1861448"/>
              <a:ext cx="108012" cy="1332151"/>
            </a:xfrm>
            <a:prstGeom prst="curvedConnector3">
              <a:avLst>
                <a:gd name="adj1" fmla="val -1181353"/>
              </a:avLst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718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RecordAppend</a:t>
            </a:r>
            <a:r>
              <a:rPr lang="en-US" dirty="0" smtClean="0"/>
              <a:t>(filename, </a:t>
            </a:r>
            <a:r>
              <a:rPr lang="en-US" dirty="0"/>
              <a:t>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637112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/>
              <a:t>Significant use in distributed apps. For example at  Google production cluster: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21% of bytes written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300" dirty="0"/>
              <a:t>28% of write operations </a:t>
            </a:r>
            <a:endParaRPr lang="en-US" sz="2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6600"/>
                </a:solidFill>
              </a:rPr>
              <a:t>Guaranteed</a:t>
            </a:r>
            <a:r>
              <a:rPr lang="en-US" dirty="0" smtClean="0"/>
              <a:t>: All data appended at least once as a single consecutive byte range</a:t>
            </a:r>
          </a:p>
          <a:p>
            <a:r>
              <a:rPr lang="en-US" dirty="0" smtClean="0"/>
              <a:t>Same basic structure as write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obtains information from master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sends data to data nodes (</a:t>
            </a:r>
            <a:r>
              <a:rPr lang="en-US" sz="2600" dirty="0" err="1" smtClean="0"/>
              <a:t>chunkservers</a:t>
            </a:r>
            <a:r>
              <a:rPr lang="en-US" sz="2600" dirty="0" smtClean="0"/>
              <a:t>)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Client sends “append-commit”</a:t>
            </a:r>
          </a:p>
          <a:p>
            <a:pPr lvl="2">
              <a:spcBef>
                <a:spcPts val="0"/>
              </a:spcBef>
            </a:pPr>
            <a:r>
              <a:rPr lang="en-US" sz="2600" dirty="0" smtClean="0"/>
              <a:t>Lease holder serializes append</a:t>
            </a:r>
          </a:p>
          <a:p>
            <a:r>
              <a:rPr lang="en-US" b="1" dirty="0" smtClean="0"/>
              <a:t>Advantage:</a:t>
            </a:r>
            <a:r>
              <a:rPr lang="en-US" dirty="0" smtClean="0"/>
              <a:t> Large number of concurrent writers with minimal coordination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 a lot of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Map</a:t>
            </a:r>
            <a:r>
              <a:rPr lang="en-US" dirty="0"/>
              <a:t>: extract something you care about from each record</a:t>
            </a:r>
          </a:p>
          <a:p>
            <a:r>
              <a:rPr lang="en-US" dirty="0" smtClean="0"/>
              <a:t>Shuffle </a:t>
            </a:r>
            <a:r>
              <a:rPr lang="en-US" dirty="0"/>
              <a:t>and Sort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/>
              <a:t>: aggregate, summarize, filter, or transform</a:t>
            </a:r>
          </a:p>
          <a:p>
            <a:r>
              <a:rPr lang="en-US" dirty="0" smtClean="0"/>
              <a:t>Write </a:t>
            </a:r>
            <a:r>
              <a:rPr lang="en-US" dirty="0"/>
              <a:t>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RecordAppend</a:t>
            </a:r>
            <a:r>
              <a:rPr lang="en-US" dirty="0" smtClean="0"/>
              <a:t> </a:t>
            </a:r>
            <a:r>
              <a:rPr lang="en-US" sz="2800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size is limited by chunk size</a:t>
            </a:r>
          </a:p>
          <a:p>
            <a:r>
              <a:rPr lang="en-US" dirty="0" smtClean="0"/>
              <a:t>When a record does not fit into available space, </a:t>
            </a:r>
          </a:p>
          <a:p>
            <a:pPr lvl="1"/>
            <a:r>
              <a:rPr lang="en-US" dirty="0" smtClean="0"/>
              <a:t>chunk is padded to end </a:t>
            </a:r>
          </a:p>
          <a:p>
            <a:pPr lvl="1"/>
            <a:r>
              <a:rPr lang="en-US" dirty="0" smtClean="0"/>
              <a:t>and client retries request.</a:t>
            </a:r>
          </a:p>
          <a:p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Design overview</a:t>
            </a:r>
          </a:p>
          <a:p>
            <a:pPr lvl="1"/>
            <a:r>
              <a:rPr lang="en-US" dirty="0" smtClean="0"/>
              <a:t>Write Example</a:t>
            </a:r>
          </a:p>
          <a:p>
            <a:pPr lvl="1"/>
            <a:r>
              <a:rPr lang="en-US" dirty="0" smtClean="0"/>
              <a:t>Record Append</a:t>
            </a:r>
          </a:p>
          <a:p>
            <a:r>
              <a:rPr lang="en-US" b="1" dirty="0" smtClean="0"/>
              <a:t>Fault Tolerance &amp; Replica Management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Replication</a:t>
            </a:r>
          </a:p>
          <a:p>
            <a:pPr lvl="1"/>
            <a:r>
              <a:rPr lang="en-US" dirty="0" smtClean="0"/>
              <a:t>High availability for reads</a:t>
            </a:r>
          </a:p>
          <a:p>
            <a:pPr lvl="1"/>
            <a:r>
              <a:rPr lang="en-US" dirty="0" smtClean="0"/>
              <a:t>User controllable, default 3 (non-RAID)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read/seek bandwidth</a:t>
            </a:r>
          </a:p>
          <a:p>
            <a:pPr lvl="1"/>
            <a:r>
              <a:rPr lang="en-US" dirty="0" smtClean="0"/>
              <a:t>Master is responsible for directing re-replication if a data node dies</a:t>
            </a:r>
          </a:p>
          <a:p>
            <a:r>
              <a:rPr lang="en-US" dirty="0" smtClean="0"/>
              <a:t>Online </a:t>
            </a:r>
            <a:r>
              <a:rPr lang="en-US" dirty="0" err="1" smtClean="0"/>
              <a:t>checksumming</a:t>
            </a:r>
            <a:r>
              <a:rPr lang="en-US" dirty="0" smtClean="0"/>
              <a:t> in data nodes</a:t>
            </a:r>
          </a:p>
          <a:p>
            <a:pPr lvl="1"/>
            <a:r>
              <a:rPr lang="en-US" dirty="0" smtClean="0"/>
              <a:t>Verified on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Bias towards </a:t>
            </a:r>
            <a:r>
              <a:rPr lang="en-US" dirty="0" smtClean="0">
                <a:solidFill>
                  <a:srgbClr val="000066"/>
                </a:solidFill>
              </a:rPr>
              <a:t>topological</a:t>
            </a:r>
            <a:r>
              <a:rPr lang="en-US" dirty="0" smtClean="0"/>
              <a:t> spreading</a:t>
            </a:r>
          </a:p>
          <a:p>
            <a:pPr lvl="1"/>
            <a:r>
              <a:rPr lang="en-US" dirty="0" smtClean="0"/>
              <a:t>Rack, data center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Rebalancing</a:t>
            </a:r>
          </a:p>
          <a:p>
            <a:pPr lvl="1"/>
            <a:r>
              <a:rPr lang="en-US" dirty="0" smtClean="0"/>
              <a:t>Move chunks around to balance disk fullness</a:t>
            </a:r>
          </a:p>
          <a:p>
            <a:pPr lvl="1"/>
            <a:r>
              <a:rPr lang="en-US" dirty="0" smtClean="0"/>
              <a:t>Gently fixes imbalances due to:</a:t>
            </a:r>
          </a:p>
          <a:p>
            <a:pPr lvl="2"/>
            <a:r>
              <a:rPr lang="en-US" dirty="0" smtClean="0"/>
              <a:t>Adding/removing data nodes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 Management (Cloning)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Chunk replica lost or corrupt</a:t>
            </a:r>
          </a:p>
          <a:p>
            <a:r>
              <a:rPr lang="en-US" dirty="0" smtClean="0">
                <a:solidFill>
                  <a:srgbClr val="006600"/>
                </a:solidFill>
              </a:rPr>
              <a:t>Goal</a:t>
            </a:r>
            <a:r>
              <a:rPr lang="en-US" dirty="0" smtClean="0"/>
              <a:t>: minimize app disruption and data loss</a:t>
            </a:r>
          </a:p>
          <a:p>
            <a:pPr lvl="1"/>
            <a:r>
              <a:rPr lang="en-US" dirty="0" smtClean="0"/>
              <a:t>Approximately in priority order</a:t>
            </a:r>
          </a:p>
          <a:p>
            <a:pPr lvl="2"/>
            <a:r>
              <a:rPr lang="en-US" dirty="0" smtClean="0"/>
              <a:t>More replica missing-&gt; priority boost</a:t>
            </a:r>
          </a:p>
          <a:p>
            <a:pPr lvl="2"/>
            <a:r>
              <a:rPr lang="en-US" dirty="0" smtClean="0"/>
              <a:t>Deleted file-&gt; priority decrease</a:t>
            </a:r>
          </a:p>
          <a:p>
            <a:pPr lvl="2"/>
            <a:r>
              <a:rPr lang="en-US" dirty="0" smtClean="0"/>
              <a:t>Client blocking on a write-&gt; large priority boost</a:t>
            </a:r>
          </a:p>
          <a:p>
            <a:pPr lvl="1"/>
            <a:r>
              <a:rPr lang="en-US" dirty="0" smtClean="0"/>
              <a:t>Master directs copying of data</a:t>
            </a:r>
          </a:p>
          <a:p>
            <a:pPr lvl="4"/>
            <a:endParaRPr lang="en-US" sz="1000" dirty="0" smtClean="0"/>
          </a:p>
          <a:p>
            <a:r>
              <a:rPr lang="en-US" sz="2900" dirty="0" smtClean="0"/>
              <a:t>Performance on a production cluster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Single failure, full recovery (600GB): 23.2 min</a:t>
            </a:r>
          </a:p>
          <a:p>
            <a:pPr lvl="1">
              <a:spcBef>
                <a:spcPts val="0"/>
              </a:spcBef>
            </a:pPr>
            <a:r>
              <a:rPr lang="en-US" sz="2600" dirty="0" smtClean="0"/>
              <a:t>Double failure, restored 2x replication: 2min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Master does </a:t>
            </a:r>
            <a:r>
              <a:rPr lang="en-US" sz="4000" b="1" dirty="0"/>
              <a:t>not</a:t>
            </a:r>
            <a:r>
              <a:rPr lang="en-US" sz="4000" dirty="0"/>
              <a:t> need to have a </a:t>
            </a:r>
            <a:r>
              <a:rPr lang="en-US" sz="4000" dirty="0">
                <a:solidFill>
                  <a:srgbClr val="006600"/>
                </a:solidFill>
              </a:rPr>
              <a:t>strong </a:t>
            </a:r>
            <a:r>
              <a:rPr lang="en-US" sz="4000" dirty="0">
                <a:solidFill>
                  <a:srgbClr val="000066"/>
                </a:solidFill>
              </a:rPr>
              <a:t>knowledge </a:t>
            </a:r>
            <a:r>
              <a:rPr lang="en-US" sz="4000" dirty="0"/>
              <a:t>of what is stored on each data node</a:t>
            </a:r>
          </a:p>
          <a:p>
            <a:pPr lvl="1"/>
            <a:r>
              <a:rPr lang="en-US" sz="3100" dirty="0" smtClean="0"/>
              <a:t>Master regularly scans namespace</a:t>
            </a:r>
          </a:p>
          <a:p>
            <a:pPr lvl="1"/>
            <a:r>
              <a:rPr lang="en-US" sz="3100" dirty="0" smtClean="0"/>
              <a:t>After GC interval, deleted files are removed from the namespace</a:t>
            </a:r>
          </a:p>
          <a:p>
            <a:pPr lvl="1"/>
            <a:r>
              <a:rPr lang="en-US" sz="3100" dirty="0" smtClean="0"/>
              <a:t>Data node periodically polls Master about each chunk it knows of.</a:t>
            </a:r>
          </a:p>
          <a:p>
            <a:pPr lvl="1"/>
            <a:r>
              <a:rPr lang="en-US" sz="3100" dirty="0" smtClean="0"/>
              <a:t>If a chunk is forgotten, the master tells data node to delete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 is a central point of failure</a:t>
            </a:r>
          </a:p>
          <a:p>
            <a:r>
              <a:rPr lang="en-US" dirty="0" smtClean="0"/>
              <a:t>Master can be a scalability bottleneck</a:t>
            </a:r>
          </a:p>
          <a:p>
            <a:r>
              <a:rPr lang="en-US" dirty="0" smtClean="0"/>
              <a:t>Latency when opening/stating thousands of files</a:t>
            </a:r>
          </a:p>
          <a:p>
            <a:r>
              <a:rPr lang="en-US" dirty="0" smtClean="0"/>
              <a:t>Security model is weak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Inexpensive commodity components can be the basis of a large scale reliable system</a:t>
            </a:r>
          </a:p>
          <a:p>
            <a:r>
              <a:rPr lang="en-US" dirty="0" smtClean="0"/>
              <a:t>Adjusting the API, e.g. </a:t>
            </a:r>
            <a:r>
              <a:rPr lang="en-US" dirty="0" err="1" smtClean="0"/>
              <a:t>RecordAppend</a:t>
            </a:r>
            <a:r>
              <a:rPr lang="en-US" dirty="0" smtClean="0"/>
              <a:t>, can enable large distributed apps</a:t>
            </a:r>
          </a:p>
          <a:p>
            <a:r>
              <a:rPr lang="en-US" dirty="0" smtClean="0"/>
              <a:t>Fault tolerant</a:t>
            </a:r>
          </a:p>
          <a:p>
            <a:r>
              <a:rPr lang="en-US" dirty="0" smtClean="0"/>
              <a:t>Useful for many similar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C:\Users\bunny\AppData\Roaming\Tencent\Users\501239855\QQ\WinTemp\RichOle\G8_8B{A59EVM6(HSYJOP)4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4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67544" y="1680425"/>
            <a:ext cx="3240360" cy="4600146"/>
            <a:chOff x="467544" y="1680425"/>
            <a:chExt cx="3240360" cy="4600146"/>
          </a:xfrm>
        </p:grpSpPr>
        <p:sp>
          <p:nvSpPr>
            <p:cNvPr id="7" name="Oval 6"/>
            <p:cNvSpPr/>
            <p:nvPr/>
          </p:nvSpPr>
          <p:spPr>
            <a:xfrm>
              <a:off x="467544" y="2032099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4068" y="1680425"/>
              <a:ext cx="1220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read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24128" y="1777637"/>
            <a:ext cx="3240360" cy="4603691"/>
            <a:chOff x="5724128" y="1777637"/>
            <a:chExt cx="3240360" cy="4603691"/>
          </a:xfrm>
        </p:grpSpPr>
        <p:sp>
          <p:nvSpPr>
            <p:cNvPr id="10" name="Oval 9"/>
            <p:cNvSpPr/>
            <p:nvPr/>
          </p:nvSpPr>
          <p:spPr>
            <a:xfrm>
              <a:off x="5724128" y="2132856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34141" y="1777637"/>
              <a:ext cx="1290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</a:t>
              </a:r>
              <a:r>
                <a:rPr lang="en-US" b="1" dirty="0" smtClean="0">
                  <a:solidFill>
                    <a:srgbClr val="0000FF"/>
                  </a:solidFill>
                </a:rPr>
                <a:t>write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47924" y="4581128"/>
            <a:ext cx="4444356" cy="2276872"/>
            <a:chOff x="2647924" y="4581128"/>
            <a:chExt cx="4444356" cy="2276872"/>
          </a:xfrm>
        </p:grpSpPr>
        <p:sp>
          <p:nvSpPr>
            <p:cNvPr id="13" name="Oval 12"/>
            <p:cNvSpPr/>
            <p:nvPr/>
          </p:nvSpPr>
          <p:spPr>
            <a:xfrm>
              <a:off x="2647924" y="4581128"/>
              <a:ext cx="4444356" cy="22768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50244" y="6101540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Datanode Replication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2000732" y="5445224"/>
            <a:ext cx="576064" cy="432048"/>
          </a:xfrm>
          <a:prstGeom prst="ellipse">
            <a:avLst/>
          </a:prstGeom>
          <a:solidFill>
            <a:schemeClr val="lt1">
              <a:alpha val="40000"/>
            </a:schemeClr>
          </a:solidFill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C:\Users\bunny\AppData\Roaming\Tencent\Users\501239855\QQ\WinTemp\RichOle\G8_8B{A59EVM6(HSYJOP)4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44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67544" y="1680425"/>
            <a:ext cx="3240360" cy="4600146"/>
            <a:chOff x="467544" y="1680425"/>
            <a:chExt cx="3240360" cy="4600146"/>
          </a:xfrm>
        </p:grpSpPr>
        <p:sp>
          <p:nvSpPr>
            <p:cNvPr id="6" name="Oval 5"/>
            <p:cNvSpPr/>
            <p:nvPr/>
          </p:nvSpPr>
          <p:spPr>
            <a:xfrm>
              <a:off x="467544" y="2032099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44068" y="1680425"/>
              <a:ext cx="1220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read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24128" y="1777637"/>
            <a:ext cx="3240360" cy="4603691"/>
            <a:chOff x="5724128" y="1777637"/>
            <a:chExt cx="3240360" cy="4603691"/>
          </a:xfrm>
        </p:grpSpPr>
        <p:sp>
          <p:nvSpPr>
            <p:cNvPr id="7" name="Oval 6"/>
            <p:cNvSpPr/>
            <p:nvPr/>
          </p:nvSpPr>
          <p:spPr>
            <a:xfrm>
              <a:off x="5724128" y="2132856"/>
              <a:ext cx="3240360" cy="42484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34141" y="1777637"/>
              <a:ext cx="1290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Client </a:t>
              </a:r>
              <a:r>
                <a:rPr lang="en-US" b="1" dirty="0" smtClean="0">
                  <a:solidFill>
                    <a:srgbClr val="0000FF"/>
                  </a:solidFill>
                </a:rPr>
                <a:t>write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47924" y="4581128"/>
            <a:ext cx="4444356" cy="2276872"/>
            <a:chOff x="2647924" y="4581128"/>
            <a:chExt cx="4444356" cy="2276872"/>
          </a:xfrm>
        </p:grpSpPr>
        <p:sp>
          <p:nvSpPr>
            <p:cNvPr id="8" name="Oval 7"/>
            <p:cNvSpPr/>
            <p:nvPr/>
          </p:nvSpPr>
          <p:spPr>
            <a:xfrm>
              <a:off x="2647924" y="4581128"/>
              <a:ext cx="4444356" cy="2276872"/>
            </a:xfrm>
            <a:prstGeom prst="ellipse">
              <a:avLst/>
            </a:prstGeom>
            <a:noFill/>
            <a:ln w="76200" cmpd="tri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50244" y="6101540"/>
              <a:ext cx="2239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Datanode Replication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6" name="Oval 15"/>
          <p:cNvSpPr/>
          <p:nvPr/>
        </p:nvSpPr>
        <p:spPr>
          <a:xfrm>
            <a:off x="2000732" y="5445224"/>
            <a:ext cx="576064" cy="432048"/>
          </a:xfrm>
          <a:prstGeom prst="ellipse">
            <a:avLst/>
          </a:prstGeom>
          <a:solidFill>
            <a:schemeClr val="lt1">
              <a:alpha val="40000"/>
            </a:schemeClr>
          </a:solidFill>
          <a:ln w="476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6596390"/>
            <a:ext cx="57387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http://www.cse.buffalo.edu/~okennedy/courses/cse704fa2012/2.2-HDFS.pptx</a:t>
            </a:r>
          </a:p>
        </p:txBody>
      </p:sp>
    </p:spTree>
    <p:extLst>
      <p:ext uri="{BB962C8B-B14F-4D97-AF65-F5344CB8AC3E}">
        <p14:creationId xmlns:p14="http://schemas.microsoft.com/office/powerpoint/2010/main" val="275875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91148"/>
            <a:ext cx="838200" cy="9144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0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1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Split 2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 smtClean="0"/>
              <a:t>Output Data</a:t>
            </a:r>
            <a:endParaRPr lang="en-US" alt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  <a:p>
            <a:pPr algn="ctr"/>
            <a:r>
              <a:rPr lang="en-US" dirty="0" smtClean="0"/>
              <a:t>extract </a:t>
            </a:r>
            <a:r>
              <a:rPr lang="en-US" dirty="0"/>
              <a:t>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180849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aggregate</a:t>
            </a:r>
            <a:r>
              <a:rPr lang="en-US" dirty="0"/>
              <a:t>, summarize, filter, or transform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" y="1700808"/>
            <a:ext cx="9000000" cy="355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Replicas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8064" y="148213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31032" y="4433875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0152" y="328498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4416" y="3571831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236296" y="1482134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2154" y="1474514"/>
            <a:ext cx="1667232" cy="1226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-108520" y="3212976"/>
            <a:ext cx="2525400" cy="1166428"/>
            <a:chOff x="-108520" y="3212976"/>
            <a:chExt cx="2525400" cy="1166428"/>
          </a:xfrm>
        </p:grpSpPr>
        <p:sp>
          <p:nvSpPr>
            <p:cNvPr id="7" name="Oval 6"/>
            <p:cNvSpPr/>
            <p:nvPr/>
          </p:nvSpPr>
          <p:spPr>
            <a:xfrm>
              <a:off x="-108520" y="3212976"/>
              <a:ext cx="2175742" cy="108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665904">
              <a:off x="241138" y="3299284"/>
              <a:ext cx="2175742" cy="10801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39752" y="1686865"/>
            <a:ext cx="457200" cy="55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168752" y="2087906"/>
            <a:ext cx="2651720" cy="1125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39952" y="2087907"/>
            <a:ext cx="1908000" cy="1073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1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3" grpId="0" animBg="1"/>
      <p:bldP spid="5" grpId="0" animBg="1"/>
      <p:bldP spid="12" grpId="0" animBg="1"/>
      <p:bldP spid="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Need </a:t>
            </a:r>
            <a:r>
              <a:rPr lang="en-US" dirty="0"/>
              <a:t>to handle</a:t>
            </a:r>
            <a:r>
              <a:rPr lang="en-US" dirty="0">
                <a:solidFill>
                  <a:srgbClr val="00B050"/>
                </a:solidFill>
              </a:rPr>
              <a:t> more data</a:t>
            </a:r>
            <a:r>
              <a:rPr lang="en-US" dirty="0"/>
              <a:t>? Just add </a:t>
            </a:r>
            <a:r>
              <a:rPr lang="en-US" dirty="0">
                <a:solidFill>
                  <a:srgbClr val="0000FF"/>
                </a:solidFill>
              </a:rPr>
              <a:t>more Mappers/Reducers</a:t>
            </a:r>
            <a:r>
              <a:rPr lang="en-US" dirty="0"/>
              <a:t>!</a:t>
            </a:r>
          </a:p>
          <a:p>
            <a:r>
              <a:rPr lang="en-US" dirty="0"/>
              <a:t>No need to handle </a:t>
            </a:r>
            <a:r>
              <a:rPr lang="en-US" dirty="0">
                <a:solidFill>
                  <a:srgbClr val="CC3300"/>
                </a:solidFill>
              </a:rPr>
              <a:t>multithreaded </a:t>
            </a:r>
            <a:r>
              <a:rPr lang="en-US" dirty="0" smtClean="0">
                <a:solidFill>
                  <a:srgbClr val="CC3300"/>
                </a:solidFill>
              </a:rPr>
              <a:t>code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/>
              <a:t>Mappers and Reducers are typically single threaded and </a:t>
            </a:r>
            <a:r>
              <a:rPr lang="en-US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dirty="0">
                <a:solidFill>
                  <a:srgbClr val="006600"/>
                </a:solidFill>
              </a:rPr>
              <a:t>Determinism</a:t>
            </a:r>
            <a:r>
              <a:rPr lang="en-US" dirty="0"/>
              <a:t> allows for </a:t>
            </a:r>
            <a:r>
              <a:rPr lang="en-US" dirty="0">
                <a:solidFill>
                  <a:srgbClr val="7030A0"/>
                </a:solidFill>
              </a:rPr>
              <a:t>restarting of failed </a:t>
            </a:r>
            <a:r>
              <a:rPr lang="en-US" dirty="0" smtClean="0">
                <a:solidFill>
                  <a:srgbClr val="7030A0"/>
                </a:solidFill>
              </a:rPr>
              <a:t>jobs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US" sz="2400" dirty="0" smtClean="0"/>
              <a:t>Mappers/Reducers </a:t>
            </a:r>
            <a:r>
              <a:rPr lang="en-US" sz="2400" dirty="0"/>
              <a:t>run </a:t>
            </a:r>
            <a:r>
              <a:rPr lang="en-US" sz="2400" dirty="0">
                <a:solidFill>
                  <a:srgbClr val="FF0000"/>
                </a:solidFill>
              </a:rPr>
              <a:t>entirely independent </a:t>
            </a:r>
            <a:r>
              <a:rPr lang="en-US" sz="2400" dirty="0"/>
              <a:t>of each other</a:t>
            </a:r>
          </a:p>
          <a:p>
            <a:pPr lvl="2"/>
            <a:r>
              <a:rPr lang="en-US" sz="2000" dirty="0"/>
              <a:t>In Hadoop, they run in </a:t>
            </a:r>
            <a:r>
              <a:rPr lang="en-US" sz="2000" dirty="0">
                <a:solidFill>
                  <a:srgbClr val="000066"/>
                </a:solidFill>
              </a:rPr>
              <a:t>separate JVMs</a:t>
            </a: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620689"/>
            <a:ext cx="9555438" cy="6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 flipV="1">
            <a:off x="1772703" y="1160494"/>
            <a:ext cx="8418917" cy="466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5797152" y="4581128"/>
            <a:ext cx="5580112" cy="212365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(2012) </a:t>
            </a:r>
          </a:p>
          <a:p>
            <a:pPr algn="ctr"/>
            <a:r>
              <a:rPr lang="en-US" sz="2800" b="1" dirty="0" smtClean="0"/>
              <a:t>Average </a:t>
            </a:r>
            <a:r>
              <a:rPr lang="en-US" sz="2800" b="1" dirty="0"/>
              <a:t>Searches Per </a:t>
            </a:r>
            <a:r>
              <a:rPr lang="en-US" sz="2800" b="1" dirty="0" smtClean="0"/>
              <a:t>Day:</a:t>
            </a:r>
          </a:p>
          <a:p>
            <a:pPr algn="ctr"/>
            <a:r>
              <a:rPr lang="en-US" sz="2800" b="1" dirty="0" smtClean="0"/>
              <a:t>5,134,000,000</a:t>
            </a:r>
          </a:p>
          <a:p>
            <a:pPr algn="ctr"/>
            <a:r>
              <a:rPr lang="en-US" sz="2800" b="1" dirty="0" smtClean="0"/>
              <a:t>1000 nodes: each node will process </a:t>
            </a:r>
            <a:r>
              <a:rPr lang="en-US" sz="2800" b="1" dirty="0"/>
              <a:t>5,134,000</a:t>
            </a:r>
            <a:r>
              <a:rPr lang="en-US" sz="2800" b="1" dirty="0" smtClean="0"/>
              <a:t> queries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261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0093 L 0.2397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5 0.00093 L 0.38125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0093 L 0.5152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7 0.00092 L 0.8611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Reads </a:t>
            </a:r>
            <a:r>
              <a:rPr lang="en-US" dirty="0"/>
              <a:t>in </a:t>
            </a:r>
            <a:r>
              <a:rPr lang="en-US" dirty="0">
                <a:solidFill>
                  <a:srgbClr val="006600"/>
                </a:solidFill>
              </a:rPr>
              <a:t>input pair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Key,Value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K’, </a:t>
            </a:r>
            <a:r>
              <a:rPr lang="en-US" dirty="0">
                <a:solidFill>
                  <a:srgbClr val="0000FF"/>
                </a:solidFill>
              </a:rPr>
              <a:t>V’&gt;</a:t>
            </a:r>
          </a:p>
          <a:p>
            <a:pPr lvl="1"/>
            <a:r>
              <a:rPr lang="en-US" dirty="0" smtClean="0"/>
              <a:t>Let’s count number of each word in user queries (or Tweets/Blogs)</a:t>
            </a:r>
          </a:p>
          <a:p>
            <a:pPr lvl="1"/>
            <a:r>
              <a:rPr lang="en-US" dirty="0" smtClean="0"/>
              <a:t>The input to the mapper will be &lt;</a:t>
            </a:r>
            <a:r>
              <a:rPr lang="en-US" dirty="0" err="1" smtClean="0"/>
              <a:t>queryID</a:t>
            </a:r>
            <a:r>
              <a:rPr lang="en-US" dirty="0" smtClean="0"/>
              <a:t>, </a:t>
            </a:r>
            <a:r>
              <a:rPr lang="en-US" dirty="0" err="1" smtClean="0"/>
              <a:t>QueryText</a:t>
            </a:r>
            <a:r>
              <a:rPr lang="en-US" dirty="0" smtClean="0"/>
              <a:t>&gt;: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&lt;Q1,“The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teacher went to the store. The store was closed; the store opens in the morning. The store opens at 9am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.” &gt;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&lt;the, 1&gt; &lt;store, 1&gt; &lt;was, 1&gt; &lt;closed, 1&gt; &lt;the, 1&gt; &lt;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store,1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Mapper output</a:t>
            </a:r>
            <a:r>
              <a:rPr lang="en-US" dirty="0">
                <a:solidFill>
                  <a:srgbClr val="000066"/>
                </a:solidFill>
              </a:rPr>
              <a:t>, and </a:t>
            </a:r>
            <a:r>
              <a:rPr lang="en-US" dirty="0" smtClean="0">
                <a:solidFill>
                  <a:srgbClr val="000066"/>
                </a:solidFill>
              </a:rPr>
              <a:t>aggregates values </a:t>
            </a:r>
            <a:r>
              <a:rPr lang="en-US" dirty="0">
                <a:solidFill>
                  <a:srgbClr val="000066"/>
                </a:solidFill>
              </a:rPr>
              <a:t>on the key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our example, the reducer input would be: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663300"/>
                </a:solidFill>
              </a:rPr>
              <a:t>&lt;The, 1&gt; &lt;teacher, 1&gt; &lt;went, 1&gt; &lt;to,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&lt;the, 1&gt; &lt;store, 1&gt; &lt;was, 1&gt; &lt;closed, 1&gt; &lt;the,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dirty="0" smtClean="0">
                <a:solidFill>
                  <a:srgbClr val="663300"/>
                </a:solidFill>
              </a:rPr>
              <a:t>opens,1</a:t>
            </a:r>
            <a:r>
              <a:rPr lang="en-US" dirty="0">
                <a:solidFill>
                  <a:srgbClr val="663300"/>
                </a:solidFill>
              </a:rPr>
              <a:t>&gt; &lt;in, 1&gt; &lt;the, 1&gt; &lt;morning, 1&gt; &lt;the 1&gt; &lt;</a:t>
            </a:r>
            <a:r>
              <a:rPr lang="en-US" b="1" dirty="0">
                <a:solidFill>
                  <a:srgbClr val="663300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 1&gt; &lt;at, 1&gt; &lt;9am, 1&gt;</a:t>
            </a:r>
          </a:p>
          <a:p>
            <a:pPr lvl="1"/>
            <a:r>
              <a:rPr lang="en-US" dirty="0"/>
              <a:t>The output would be: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&lt;The, 6&gt; &lt;teacher, 1&gt; &lt;went, 1&gt; &lt;to, 1&gt; </a:t>
            </a:r>
            <a:r>
              <a:rPr lang="en-US" b="1" dirty="0">
                <a:solidFill>
                  <a:srgbClr val="0000FF"/>
                </a:solidFill>
              </a:rPr>
              <a:t>&lt;store, 3&gt; </a:t>
            </a:r>
            <a:r>
              <a:rPr lang="en-US" dirty="0">
                <a:solidFill>
                  <a:srgbClr val="0000FF"/>
                </a:solidFill>
              </a:rPr>
              <a:t>&lt;was, 1&gt; &lt;closed, 1&gt; &lt;opens, 1&gt; &lt;morning,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978232" y="3284984"/>
            <a:ext cx="1368152" cy="108012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97506" y="5197670"/>
            <a:ext cx="1178313" cy="360040"/>
          </a:xfrm>
          <a:prstGeom prst="roundRect">
            <a:avLst/>
          </a:prstGeom>
          <a:noFill/>
          <a:ln w="50800" cmpd="thickThin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MapReduce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57600" y="1194485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 smtClean="0"/>
              <a:t>Hadoop</a:t>
            </a:r>
            <a:endParaRPr lang="en-US" altLang="en-US" dirty="0"/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256608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38400" y="1727885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assign</a:t>
              </a:r>
            </a:p>
            <a:p>
              <a:r>
                <a:rPr lang="en-US" altLang="en-US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863529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86352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Output</a:t>
                </a:r>
              </a:p>
              <a:p>
                <a:pPr algn="ctr"/>
                <a:r>
                  <a:rPr lang="en-US" altLang="en-US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Output</a:t>
                </a:r>
              </a:p>
              <a:p>
                <a:pPr algn="ctr"/>
                <a:r>
                  <a:rPr lang="en-US" altLang="en-US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 smtClean="0"/>
                <a:t>Output Data</a:t>
              </a:r>
              <a:endParaRPr lang="en-US" altLang="en-US" dirty="0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7584" y="3439238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</a:t>
            </a:r>
            <a:r>
              <a:rPr lang="en-US" sz="2400" dirty="0" err="1"/>
              <a:t>peta</a:t>
            </a:r>
            <a:r>
              <a:rPr lang="en-US" sz="2400" dirty="0"/>
              <a:t>-scale </a:t>
            </a:r>
            <a:r>
              <a:rPr lang="en-US" sz="2400" dirty="0" smtClean="0"/>
              <a:t>data through network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1803</Words>
  <Application>Microsoft Office PowerPoint</Application>
  <PresentationFormat>On-screen Show (4:3)</PresentationFormat>
  <Paragraphs>410</Paragraphs>
  <Slides>40</Slides>
  <Notes>15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MapReduce</vt:lpstr>
      <vt:lpstr>MapReduce</vt:lpstr>
      <vt:lpstr>Typical problem solved by MapReduce</vt:lpstr>
      <vt:lpstr>MapReduce workflow</vt:lpstr>
      <vt:lpstr>Mappers and Reducers</vt:lpstr>
      <vt:lpstr>Example: Word Count</vt:lpstr>
      <vt:lpstr>Mapper</vt:lpstr>
      <vt:lpstr>Reducer</vt:lpstr>
      <vt:lpstr>MapReduce </vt:lpstr>
      <vt:lpstr>Google File System (GFS) Hadoop Distributed File System (HDFS)</vt:lpstr>
      <vt:lpstr>MapReduce </vt:lpstr>
      <vt:lpstr>Locality Optimization</vt:lpstr>
      <vt:lpstr>Failure in MapReduce</vt:lpstr>
      <vt:lpstr>Fault tolerance:  Handled via re-execution</vt:lpstr>
      <vt:lpstr>Refinement:  Redundant Execution</vt:lpstr>
      <vt:lpstr>Refinement:  Skipping Bad Records</vt:lpstr>
      <vt:lpstr>A MapReduce Job</vt:lpstr>
      <vt:lpstr>PowerPoint Presentation</vt:lpstr>
      <vt:lpstr>Contents</vt:lpstr>
      <vt:lpstr>Motivation: Large Scale Data Storage</vt:lpstr>
      <vt:lpstr>Why a new file system?</vt:lpstr>
      <vt:lpstr>What should expect from GFS</vt:lpstr>
      <vt:lpstr>PowerPoint Presentation</vt:lpstr>
      <vt:lpstr>Contents</vt:lpstr>
      <vt:lpstr>Components</vt:lpstr>
      <vt:lpstr>GFS Architecture</vt:lpstr>
      <vt:lpstr>Write operation</vt:lpstr>
      <vt:lpstr>Write(filename, offset, data)</vt:lpstr>
      <vt:lpstr>RecordAppend(filename, data)</vt:lpstr>
      <vt:lpstr>RecordAppend (2)</vt:lpstr>
      <vt:lpstr>Contents</vt:lpstr>
      <vt:lpstr>Fault tolerance</vt:lpstr>
      <vt:lpstr>Replica Management</vt:lpstr>
      <vt:lpstr>Replica Management (Cloning)</vt:lpstr>
      <vt:lpstr>Garbage Collection</vt:lpstr>
      <vt:lpstr>Limitations</vt:lpstr>
      <vt:lpstr>Conclusion</vt:lpstr>
      <vt:lpstr>PowerPoint Presentation</vt:lpstr>
      <vt:lpstr>HDFS Architecture</vt:lpstr>
      <vt:lpstr>Missing Replicas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Lenovo-PC</cp:lastModifiedBy>
  <cp:revision>411</cp:revision>
  <cp:lastPrinted>2013-02-14T01:31:00Z</cp:lastPrinted>
  <dcterms:created xsi:type="dcterms:W3CDTF">2013-02-10T19:22:59Z</dcterms:created>
  <dcterms:modified xsi:type="dcterms:W3CDTF">2016-08-30T16:37:54Z</dcterms:modified>
</cp:coreProperties>
</file>