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08" autoAdjust="0"/>
    <p:restoredTop sz="94660"/>
  </p:normalViewPr>
  <p:slideViewPr>
    <p:cSldViewPr>
      <p:cViewPr>
        <p:scale>
          <a:sx n="75" d="100"/>
          <a:sy n="75" d="100"/>
        </p:scale>
        <p:origin x="-145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04-Sep-16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04-Sep-16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04-Sep-16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Prof. Prakash Patel</a:t>
            </a:r>
          </a:p>
          <a:p>
            <a:r>
              <a:rPr lang="en-US" dirty="0" err="1" smtClean="0"/>
              <a:t>Asst.Prof</a:t>
            </a:r>
            <a:r>
              <a:rPr lang="en-US" dirty="0" smtClean="0"/>
              <a:t>.-it dept.</a:t>
            </a:r>
          </a:p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Zookeeper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3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Zookeeper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13648" cy="4949952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err="1"/>
              <a:t>ZooKeeper</a:t>
            </a:r>
            <a:r>
              <a:rPr lang="en-US" sz="2800" dirty="0"/>
              <a:t> is a distributed co-ordination service to manage large set of hosts. </a:t>
            </a:r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/>
              <a:t>allows developers to focus on core application logic without worrying about the distributed nature of the application. </a:t>
            </a:r>
            <a:endParaRPr lang="en-US" sz="2800" dirty="0" smtClean="0"/>
          </a:p>
          <a:p>
            <a:r>
              <a:rPr lang="en-US" sz="2800" dirty="0"/>
              <a:t>Apache </a:t>
            </a:r>
            <a:r>
              <a:rPr lang="en-US" sz="2800" dirty="0" err="1"/>
              <a:t>ZooKeeper</a:t>
            </a:r>
            <a:r>
              <a:rPr lang="en-US" sz="2800" dirty="0"/>
              <a:t> became a standard for organized service used by Hadoop, HBase, and other distributed frameworks. </a:t>
            </a:r>
            <a:endParaRPr lang="en-US" sz="2800" dirty="0" smtClean="0"/>
          </a:p>
          <a:p>
            <a:r>
              <a:rPr lang="en-US" sz="2800" dirty="0" smtClean="0"/>
              <a:t>It is </a:t>
            </a:r>
            <a:r>
              <a:rPr lang="en-US" sz="2800" dirty="0"/>
              <a:t>a service used by a cluster (group of nodes) to coordinate between themselves and maintain shared data with robust synchronization techniques. </a:t>
            </a:r>
            <a:endParaRPr lang="en-US" sz="2800" dirty="0" smtClean="0"/>
          </a:p>
          <a:p>
            <a:r>
              <a:rPr lang="en-US" sz="2800" dirty="0" err="1" smtClean="0"/>
              <a:t>ZooKeeper</a:t>
            </a:r>
            <a:r>
              <a:rPr lang="en-US" sz="2800" dirty="0" smtClean="0"/>
              <a:t> </a:t>
            </a:r>
            <a:r>
              <a:rPr lang="en-US" sz="2800" dirty="0"/>
              <a:t>is itself a distributed application providing services for writing a distributed application.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970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609600"/>
          </a:xfrm>
        </p:spPr>
        <p:txBody>
          <a:bodyPr/>
          <a:lstStyle/>
          <a:p>
            <a:r>
              <a:rPr lang="en-US" dirty="0" smtClean="0"/>
              <a:t>Services of Zookeeper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5105400"/>
          </a:xfrm>
        </p:spPr>
        <p:txBody>
          <a:bodyPr>
            <a:normAutofit fontScale="62500" lnSpcReduction="20000"/>
          </a:bodyPr>
          <a:lstStyle/>
          <a:p>
            <a:endParaRPr lang="en-US" sz="2800" dirty="0"/>
          </a:p>
          <a:p>
            <a:r>
              <a:rPr lang="en-US" sz="2800" b="1" dirty="0"/>
              <a:t>Naming service </a:t>
            </a:r>
            <a:r>
              <a:rPr lang="en-US" sz="2800" dirty="0"/>
              <a:t>– Identifying the nodes in a cluster by name. It is similar to DNS, but for nodes. </a:t>
            </a:r>
          </a:p>
          <a:p>
            <a:endParaRPr lang="en-US" sz="2800" dirty="0"/>
          </a:p>
          <a:p>
            <a:r>
              <a:rPr lang="en-US" sz="2800" b="1" dirty="0" smtClean="0"/>
              <a:t>Configuration </a:t>
            </a:r>
            <a:r>
              <a:rPr lang="en-US" sz="2800" b="1" dirty="0"/>
              <a:t>management </a:t>
            </a:r>
            <a:r>
              <a:rPr lang="en-US" sz="2800" dirty="0"/>
              <a:t>– Latest and up-to-date configuration information of the system for a joining node. </a:t>
            </a:r>
          </a:p>
          <a:p>
            <a:endParaRPr lang="en-US" sz="2800" dirty="0"/>
          </a:p>
          <a:p>
            <a:r>
              <a:rPr lang="en-US" sz="2800" b="1" dirty="0" smtClean="0"/>
              <a:t>Cluster </a:t>
            </a:r>
            <a:r>
              <a:rPr lang="en-US" sz="2800" b="1" dirty="0"/>
              <a:t>management </a:t>
            </a:r>
            <a:r>
              <a:rPr lang="en-US" sz="2800" dirty="0"/>
              <a:t>– Joining / leaving of a node in a cluster and node status at real time. </a:t>
            </a:r>
          </a:p>
          <a:p>
            <a:endParaRPr lang="en-US" sz="2800" dirty="0"/>
          </a:p>
          <a:p>
            <a:r>
              <a:rPr lang="en-US" sz="2800" b="1" dirty="0" smtClean="0"/>
              <a:t>Leader </a:t>
            </a:r>
            <a:r>
              <a:rPr lang="en-US" sz="2800" b="1" dirty="0"/>
              <a:t>election </a:t>
            </a:r>
            <a:r>
              <a:rPr lang="en-US" sz="2800" dirty="0"/>
              <a:t>– Electing a node as leader for coordination purpose. </a:t>
            </a:r>
          </a:p>
          <a:p>
            <a:endParaRPr lang="en-US" sz="2800" dirty="0"/>
          </a:p>
          <a:p>
            <a:r>
              <a:rPr lang="en-US" sz="2800" b="1" dirty="0" smtClean="0"/>
              <a:t>Locking </a:t>
            </a:r>
            <a:r>
              <a:rPr lang="en-US" sz="2800" b="1" dirty="0"/>
              <a:t>and synchronization service </a:t>
            </a:r>
            <a:r>
              <a:rPr lang="en-US" sz="2800" dirty="0"/>
              <a:t>– Locking the data while modifying it. This mechanism helps you in automatic fail recovery while connecting other distributed applications like Apache HBase. </a:t>
            </a:r>
          </a:p>
          <a:p>
            <a:endParaRPr lang="en-US" sz="2800" dirty="0"/>
          </a:p>
          <a:p>
            <a:r>
              <a:rPr lang="en-US" sz="2800" b="1" dirty="0" smtClean="0"/>
              <a:t>Highly </a:t>
            </a:r>
            <a:r>
              <a:rPr lang="en-US" sz="2800" b="1" dirty="0"/>
              <a:t>reliable data registry </a:t>
            </a:r>
            <a:r>
              <a:rPr lang="en-US" sz="2800" dirty="0"/>
              <a:t>– Availability of data even when one or a few nodes are down. 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636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Benefits of </a:t>
            </a:r>
            <a:r>
              <a:rPr lang="en-US" b="1" dirty="0" err="1"/>
              <a:t>ZooKeeper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b="1" dirty="0"/>
              <a:t>Simple distributed coordination process 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Synchronization </a:t>
            </a:r>
            <a:r>
              <a:rPr lang="en-US" dirty="0"/>
              <a:t>– Mutual exclusion and co-operation between server processes. This process helps in Apache HBase for configuration management. </a:t>
            </a:r>
          </a:p>
          <a:p>
            <a:endParaRPr lang="en-US" dirty="0"/>
          </a:p>
          <a:p>
            <a:r>
              <a:rPr lang="en-US" b="1" dirty="0" smtClean="0"/>
              <a:t>Ordered </a:t>
            </a:r>
            <a:r>
              <a:rPr lang="en-US" b="1" dirty="0"/>
              <a:t>Messages 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Serialization </a:t>
            </a:r>
            <a:r>
              <a:rPr lang="en-US" dirty="0"/>
              <a:t>– Encode the data according to specific rules. Ensure your application runs consistently. This approach can be used in </a:t>
            </a:r>
            <a:r>
              <a:rPr lang="en-US" dirty="0" err="1"/>
              <a:t>MapReduce</a:t>
            </a:r>
            <a:r>
              <a:rPr lang="en-US" dirty="0"/>
              <a:t> to coordinate queue to execute running threads. </a:t>
            </a:r>
          </a:p>
          <a:p>
            <a:endParaRPr lang="en-US" dirty="0"/>
          </a:p>
          <a:p>
            <a:r>
              <a:rPr lang="en-US" b="1" dirty="0" smtClean="0"/>
              <a:t>Reliability 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Atomicity </a:t>
            </a:r>
            <a:r>
              <a:rPr lang="en-US" dirty="0"/>
              <a:t>– Data transfer either succeed or fail completely, but no transaction is partial. </a:t>
            </a:r>
          </a:p>
        </p:txBody>
      </p:sp>
    </p:spTree>
    <p:extLst>
      <p:ext uri="{BB962C8B-B14F-4D97-AF65-F5344CB8AC3E}">
        <p14:creationId xmlns:p14="http://schemas.microsoft.com/office/powerpoint/2010/main" val="157976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Architecture of ZOOKEEPER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D:\GIT\Big-Data Analytics\zookeper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1527174"/>
            <a:ext cx="6346044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37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Zookeeper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02352"/>
          </a:xfrm>
        </p:spPr>
        <p:txBody>
          <a:bodyPr/>
          <a:lstStyle/>
          <a:p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2050" name="Picture 2" descr="D:\GIT\Big-Data Analytics\zookeper componen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382000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12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Hierarchical Namespace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02352"/>
          </a:xfrm>
        </p:spPr>
        <p:txBody>
          <a:bodyPr/>
          <a:lstStyle/>
          <a:p>
            <a:r>
              <a:rPr lang="en-US" dirty="0"/>
              <a:t>The following diagram depicts the tree structure of </a:t>
            </a:r>
            <a:r>
              <a:rPr lang="en-US" dirty="0" err="1"/>
              <a:t>ZooKeeper</a:t>
            </a:r>
            <a:r>
              <a:rPr lang="en-US" dirty="0"/>
              <a:t> file </a:t>
            </a:r>
            <a:r>
              <a:rPr lang="en-US" dirty="0" smtClean="0"/>
              <a:t>system.</a:t>
            </a:r>
            <a:endParaRPr lang="en-US" dirty="0"/>
          </a:p>
        </p:txBody>
      </p:sp>
      <p:pic>
        <p:nvPicPr>
          <p:cNvPr id="3074" name="Picture 2" descr="D:\GIT\Big-Data Analytics\hierarchical namespa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14600"/>
            <a:ext cx="60960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121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Sessions are very important for the operation of </a:t>
            </a:r>
            <a:r>
              <a:rPr lang="en-US" dirty="0" err="1"/>
              <a:t>ZooKeeper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Requests </a:t>
            </a:r>
            <a:r>
              <a:rPr lang="en-US" dirty="0"/>
              <a:t>in a session are executed in FIFO order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Once a client connects to a server, the session will be established and a </a:t>
            </a:r>
            <a:r>
              <a:rPr lang="en-US" b="1" dirty="0"/>
              <a:t>session id </a:t>
            </a:r>
            <a:r>
              <a:rPr lang="en-US" dirty="0"/>
              <a:t>is assigned to the client. </a:t>
            </a:r>
          </a:p>
          <a:p>
            <a:pPr algn="just"/>
            <a:r>
              <a:rPr lang="en-US" dirty="0"/>
              <a:t>The client sends </a:t>
            </a:r>
            <a:r>
              <a:rPr lang="en-US" b="1" dirty="0"/>
              <a:t>heartbeats </a:t>
            </a:r>
            <a:r>
              <a:rPr lang="en-US" dirty="0"/>
              <a:t>at a particular time interval to keep the session valid.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err="1"/>
              <a:t>ZooKeeper</a:t>
            </a:r>
            <a:r>
              <a:rPr lang="en-US" dirty="0"/>
              <a:t> ensemble does not receive heartbeats from a client for more than the period (session timeout) specified at the starting of the service, it decides that the client died. </a:t>
            </a:r>
          </a:p>
          <a:p>
            <a:pPr algn="just"/>
            <a:r>
              <a:rPr lang="en-US" dirty="0"/>
              <a:t>Session timeouts are usually represented in milliseconds. When a session ends for any reason, the ephemeral </a:t>
            </a:r>
            <a:r>
              <a:rPr lang="en-US" dirty="0" err="1"/>
              <a:t>znodes</a:t>
            </a:r>
            <a:r>
              <a:rPr lang="en-US" dirty="0"/>
              <a:t> created during that session also get deleted.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13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Watches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Watches are a simple mechanism for the client to get notifications about the changes in the </a:t>
            </a:r>
            <a:r>
              <a:rPr lang="en-US" dirty="0" err="1"/>
              <a:t>ZooKeeper</a:t>
            </a:r>
            <a:r>
              <a:rPr lang="en-US" dirty="0"/>
              <a:t> ensemble. </a:t>
            </a:r>
            <a:endParaRPr lang="en-US" dirty="0" smtClean="0"/>
          </a:p>
          <a:p>
            <a:r>
              <a:rPr lang="en-US" dirty="0" smtClean="0"/>
              <a:t>Clients </a:t>
            </a:r>
            <a:r>
              <a:rPr lang="en-US" dirty="0"/>
              <a:t>can set watches while reading a particular </a:t>
            </a:r>
            <a:r>
              <a:rPr lang="en-US" dirty="0" err="1"/>
              <a:t>znode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Watches </a:t>
            </a:r>
            <a:r>
              <a:rPr lang="en-US" dirty="0"/>
              <a:t>send a notification to the registered client for any of the </a:t>
            </a:r>
            <a:r>
              <a:rPr lang="en-US" dirty="0" err="1"/>
              <a:t>znode</a:t>
            </a:r>
            <a:r>
              <a:rPr lang="en-US" dirty="0"/>
              <a:t> (on which client registers) changes. </a:t>
            </a:r>
          </a:p>
          <a:p>
            <a:r>
              <a:rPr lang="en-US" dirty="0" smtClean="0"/>
              <a:t>Watches </a:t>
            </a:r>
            <a:r>
              <a:rPr lang="en-US" dirty="0"/>
              <a:t>are triggered only once.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 client wants a notification again, it must be done through another read operation. </a:t>
            </a:r>
            <a:endParaRPr lang="en-US" dirty="0" smtClean="0"/>
          </a:p>
          <a:p>
            <a:pPr algn="just"/>
            <a:r>
              <a:rPr lang="en-US" dirty="0" smtClean="0"/>
              <a:t>When </a:t>
            </a:r>
            <a:r>
              <a:rPr lang="en-US" dirty="0"/>
              <a:t>a connection session is expired, the client will be disconnected from the server and the associated watches are also removed.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17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102</TotalTime>
  <Words>530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Zookeeper</vt:lpstr>
      <vt:lpstr>Zookeeper</vt:lpstr>
      <vt:lpstr>Services of Zookeeper</vt:lpstr>
      <vt:lpstr> Benefits of ZooKeeper </vt:lpstr>
      <vt:lpstr>   Architecture of ZOOKEEPER  </vt:lpstr>
      <vt:lpstr> Zookeeper Components</vt:lpstr>
      <vt:lpstr>Hierarchical Namespace </vt:lpstr>
      <vt:lpstr>Sessions </vt:lpstr>
      <vt:lpstr>Watches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</dc:title>
  <dc:creator>Lenovo-PC</dc:creator>
  <cp:lastModifiedBy>Lenovo-PC</cp:lastModifiedBy>
  <cp:revision>19</cp:revision>
  <dcterms:created xsi:type="dcterms:W3CDTF">2006-08-16T00:00:00Z</dcterms:created>
  <dcterms:modified xsi:type="dcterms:W3CDTF">2016-09-04T16:50:58Z</dcterms:modified>
</cp:coreProperties>
</file>