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6" r:id="rId3"/>
    <p:sldId id="339" r:id="rId4"/>
    <p:sldId id="328" r:id="rId5"/>
    <p:sldId id="277" r:id="rId6"/>
    <p:sldId id="267" r:id="rId7"/>
    <p:sldId id="268" r:id="rId8"/>
    <p:sldId id="269" r:id="rId9"/>
    <p:sldId id="270" r:id="rId10"/>
    <p:sldId id="329" r:id="rId11"/>
    <p:sldId id="330" r:id="rId12"/>
    <p:sldId id="331" r:id="rId13"/>
    <p:sldId id="302" r:id="rId14"/>
    <p:sldId id="303" r:id="rId15"/>
    <p:sldId id="319" r:id="rId16"/>
    <p:sldId id="320" r:id="rId17"/>
    <p:sldId id="321" r:id="rId18"/>
    <p:sldId id="335" r:id="rId19"/>
    <p:sldId id="336" r:id="rId20"/>
    <p:sldId id="314" r:id="rId21"/>
    <p:sldId id="301" r:id="rId22"/>
    <p:sldId id="305" r:id="rId23"/>
    <p:sldId id="307" r:id="rId24"/>
    <p:sldId id="316" r:id="rId25"/>
    <p:sldId id="304" r:id="rId26"/>
    <p:sldId id="306" r:id="rId27"/>
    <p:sldId id="288" r:id="rId28"/>
    <p:sldId id="337" r:id="rId29"/>
    <p:sldId id="33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9B8B1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34" autoAdjust="0"/>
  </p:normalViewPr>
  <p:slideViewPr>
    <p:cSldViewPr>
      <p:cViewPr>
        <p:scale>
          <a:sx n="86" d="100"/>
          <a:sy n="86" d="100"/>
        </p:scale>
        <p:origin x="-8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583CB-78C8-4E04-88C5-9D536F1637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1A1BC-21AB-4374-8FCD-80158C8D26FB}">
      <dgm:prSet custT="1"/>
      <dgm:spPr/>
      <dgm:t>
        <a:bodyPr/>
        <a:lstStyle/>
        <a:p>
          <a:pPr algn="ctr" rtl="0"/>
          <a:r>
            <a:rPr lang="en-US" sz="2000" b="1" dirty="0" smtClean="0"/>
            <a:t>This is a more general programming model for relational operators</a:t>
          </a:r>
          <a:endParaRPr lang="en-US" sz="2000" b="1" dirty="0"/>
        </a:p>
      </dgm:t>
    </dgm:pt>
    <dgm:pt modelId="{B22B5F47-4F8D-4487-A909-2E608C642E84}" type="parTrans" cxnId="{D63D2708-F3E7-4018-B1CA-9EE6A9DC8EEA}">
      <dgm:prSet/>
      <dgm:spPr/>
      <dgm:t>
        <a:bodyPr/>
        <a:lstStyle/>
        <a:p>
          <a:endParaRPr lang="en-US"/>
        </a:p>
      </dgm:t>
    </dgm:pt>
    <dgm:pt modelId="{E3BB33FF-81EB-4793-8717-91C89710B1AA}" type="sibTrans" cxnId="{D63D2708-F3E7-4018-B1CA-9EE6A9DC8EEA}">
      <dgm:prSet/>
      <dgm:spPr/>
      <dgm:t>
        <a:bodyPr/>
        <a:lstStyle/>
        <a:p>
          <a:endParaRPr lang="en-US"/>
        </a:p>
      </dgm:t>
    </dgm:pt>
    <dgm:pt modelId="{1C47C1F1-4B37-4EA9-9CEA-264D6C40C399}" type="pres">
      <dgm:prSet presAssocID="{0B1583CB-78C8-4E04-88C5-9D536F1637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56CBC-1F19-404F-99B2-45AFA1404FE5}" type="pres">
      <dgm:prSet presAssocID="{D5A1A1BC-21AB-4374-8FCD-80158C8D26FB}" presName="parentText" presStyleLbl="node1" presStyleIdx="0" presStyleCnt="1" custLinFactNeighborY="-219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3D2708-F3E7-4018-B1CA-9EE6A9DC8EEA}" srcId="{0B1583CB-78C8-4E04-88C5-9D536F163712}" destId="{D5A1A1BC-21AB-4374-8FCD-80158C8D26FB}" srcOrd="0" destOrd="0" parTransId="{B22B5F47-4F8D-4487-A909-2E608C642E84}" sibTransId="{E3BB33FF-81EB-4793-8717-91C89710B1AA}"/>
    <dgm:cxn modelId="{A22C840A-BAD2-4E6C-8FFC-88744323BAC1}" type="presOf" srcId="{D5A1A1BC-21AB-4374-8FCD-80158C8D26FB}" destId="{CA256CBC-1F19-404F-99B2-45AFA1404FE5}" srcOrd="0" destOrd="0" presId="urn:microsoft.com/office/officeart/2005/8/layout/vList2"/>
    <dgm:cxn modelId="{CEE0E048-57BE-4BF3-B95B-B519CEE233A3}" type="presOf" srcId="{0B1583CB-78C8-4E04-88C5-9D536F163712}" destId="{1C47C1F1-4B37-4EA9-9CEA-264D6C40C399}" srcOrd="0" destOrd="0" presId="urn:microsoft.com/office/officeart/2005/8/layout/vList2"/>
    <dgm:cxn modelId="{B6B9E770-D98D-4A1F-A961-B7281C02B203}" type="presParOf" srcId="{1C47C1F1-4B37-4EA9-9CEA-264D6C40C399}" destId="{CA256CBC-1F19-404F-99B2-45AFA1404F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D961F-1658-43BB-8DCC-5D739EA323B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B40883-4133-4A52-8D7D-8D32617A8EBB}">
      <dgm:prSet custT="1"/>
      <dgm:spPr/>
      <dgm:t>
        <a:bodyPr/>
        <a:lstStyle/>
        <a:p>
          <a:pPr rtl="0"/>
          <a:r>
            <a:rPr lang="en-US" sz="2400" dirty="0" smtClean="0"/>
            <a:t>Job Tracker (Master)</a:t>
          </a:r>
          <a:endParaRPr lang="en-US" sz="2400" dirty="0"/>
        </a:p>
      </dgm:t>
    </dgm:pt>
    <dgm:pt modelId="{9CC7D7B4-EA6D-47C9-8B74-48844FE654B2}" type="parTrans" cxnId="{02C5D353-0A47-4898-9A7C-9078F25309CB}">
      <dgm:prSet/>
      <dgm:spPr/>
      <dgm:t>
        <a:bodyPr/>
        <a:lstStyle/>
        <a:p>
          <a:endParaRPr lang="en-US"/>
        </a:p>
      </dgm:t>
    </dgm:pt>
    <dgm:pt modelId="{C075D463-08BD-448A-A63A-1302ED49EEA3}" type="sibTrans" cxnId="{02C5D353-0A47-4898-9A7C-9078F25309CB}">
      <dgm:prSet/>
      <dgm:spPr/>
      <dgm:t>
        <a:bodyPr/>
        <a:lstStyle/>
        <a:p>
          <a:endParaRPr lang="en-US"/>
        </a:p>
      </dgm:t>
    </dgm:pt>
    <dgm:pt modelId="{78D0A6DB-1726-4BCB-B92A-888F4D34AC46}">
      <dgm:prSet/>
      <dgm:spPr/>
      <dgm:t>
        <a:bodyPr/>
        <a:lstStyle/>
        <a:p>
          <a:pPr rtl="0"/>
          <a:r>
            <a:rPr lang="en-US" smtClean="0"/>
            <a:t>Resource management</a:t>
          </a:r>
          <a:endParaRPr lang="en-US"/>
        </a:p>
      </dgm:t>
    </dgm:pt>
    <dgm:pt modelId="{F8A4F9E7-8552-4592-9E26-67D44BB6C25C}" type="parTrans" cxnId="{BDF3BF37-D368-457B-BD33-66A6C3991E18}">
      <dgm:prSet/>
      <dgm:spPr/>
      <dgm:t>
        <a:bodyPr/>
        <a:lstStyle/>
        <a:p>
          <a:endParaRPr lang="en-US"/>
        </a:p>
      </dgm:t>
    </dgm:pt>
    <dgm:pt modelId="{864BB312-2111-48A0-AA42-FDF9BB6B4AF7}" type="sibTrans" cxnId="{BDF3BF37-D368-457B-BD33-66A6C3991E18}">
      <dgm:prSet/>
      <dgm:spPr/>
      <dgm:t>
        <a:bodyPr/>
        <a:lstStyle/>
        <a:p>
          <a:endParaRPr lang="en-US"/>
        </a:p>
      </dgm:t>
    </dgm:pt>
    <dgm:pt modelId="{04DCFB52-2AF3-4D08-9709-99A5A4141EF2}">
      <dgm:prSet/>
      <dgm:spPr/>
      <dgm:t>
        <a:bodyPr/>
        <a:lstStyle/>
        <a:p>
          <a:pPr rtl="0"/>
          <a:r>
            <a:rPr lang="en-US" smtClean="0"/>
            <a:t>Job lifecycle management</a:t>
          </a:r>
          <a:endParaRPr lang="en-US"/>
        </a:p>
      </dgm:t>
    </dgm:pt>
    <dgm:pt modelId="{37221E4C-C7FC-4EE5-8E4C-19CACFE663AE}" type="parTrans" cxnId="{707C6C06-1A69-40BB-AEC0-32FF9CB5D555}">
      <dgm:prSet/>
      <dgm:spPr/>
      <dgm:t>
        <a:bodyPr/>
        <a:lstStyle/>
        <a:p>
          <a:endParaRPr lang="en-US"/>
        </a:p>
      </dgm:t>
    </dgm:pt>
    <dgm:pt modelId="{AA637E05-4014-477C-88F2-87D558874999}" type="sibTrans" cxnId="{707C6C06-1A69-40BB-AEC0-32FF9CB5D555}">
      <dgm:prSet/>
      <dgm:spPr/>
      <dgm:t>
        <a:bodyPr/>
        <a:lstStyle/>
        <a:p>
          <a:endParaRPr lang="en-US"/>
        </a:p>
      </dgm:t>
    </dgm:pt>
    <dgm:pt modelId="{2C83D6B3-7FD8-4806-81D1-4690C9C8D12E}">
      <dgm:prSet/>
      <dgm:spPr/>
      <dgm:t>
        <a:bodyPr/>
        <a:lstStyle/>
        <a:p>
          <a:pPr rtl="0"/>
          <a:r>
            <a:rPr lang="en-US" smtClean="0"/>
            <a:t>Scheduling, progress monitoring, fault tolerance</a:t>
          </a:r>
          <a:endParaRPr lang="en-US"/>
        </a:p>
      </dgm:t>
    </dgm:pt>
    <dgm:pt modelId="{05FD6E67-7481-45FF-B225-5C1BE17AB92C}" type="parTrans" cxnId="{ECA2846B-DA37-4A15-86D6-02AD444C8014}">
      <dgm:prSet/>
      <dgm:spPr/>
      <dgm:t>
        <a:bodyPr/>
        <a:lstStyle/>
        <a:p>
          <a:endParaRPr lang="en-US"/>
        </a:p>
      </dgm:t>
    </dgm:pt>
    <dgm:pt modelId="{5F03B4E3-FCD6-478B-8D45-A3C926DC45C7}" type="sibTrans" cxnId="{ECA2846B-DA37-4A15-86D6-02AD444C8014}">
      <dgm:prSet/>
      <dgm:spPr/>
      <dgm:t>
        <a:bodyPr/>
        <a:lstStyle/>
        <a:p>
          <a:endParaRPr lang="en-US"/>
        </a:p>
      </dgm:t>
    </dgm:pt>
    <dgm:pt modelId="{59572148-42AA-431E-AA1A-288EF76818D6}">
      <dgm:prSet custT="1"/>
      <dgm:spPr/>
      <dgm:t>
        <a:bodyPr/>
        <a:lstStyle/>
        <a:p>
          <a:pPr rtl="0"/>
          <a:r>
            <a:rPr lang="en-US" sz="2000" dirty="0" smtClean="0"/>
            <a:t>Task Tracker (per node)</a:t>
          </a:r>
          <a:endParaRPr lang="en-US" sz="2000" dirty="0"/>
        </a:p>
      </dgm:t>
    </dgm:pt>
    <dgm:pt modelId="{A34C9D22-3122-4973-980C-D07459C37E23}" type="parTrans" cxnId="{D098C362-7389-4E1F-8D50-381A17BC8B70}">
      <dgm:prSet/>
      <dgm:spPr/>
      <dgm:t>
        <a:bodyPr/>
        <a:lstStyle/>
        <a:p>
          <a:endParaRPr lang="en-US"/>
        </a:p>
      </dgm:t>
    </dgm:pt>
    <dgm:pt modelId="{75DDC51D-26F4-4609-9908-6BD67E46706D}" type="sibTrans" cxnId="{D098C362-7389-4E1F-8D50-381A17BC8B70}">
      <dgm:prSet/>
      <dgm:spPr/>
      <dgm:t>
        <a:bodyPr/>
        <a:lstStyle/>
        <a:p>
          <a:endParaRPr lang="en-US"/>
        </a:p>
      </dgm:t>
    </dgm:pt>
    <dgm:pt modelId="{8D2917A0-E7D7-413D-8DFE-BB0F1DCD75B4}">
      <dgm:prSet/>
      <dgm:spPr/>
      <dgm:t>
        <a:bodyPr/>
        <a:lstStyle/>
        <a:p>
          <a:pPr rtl="0"/>
          <a:r>
            <a:rPr lang="en-US" smtClean="0"/>
            <a:t>Launch tasks</a:t>
          </a:r>
          <a:endParaRPr lang="en-US"/>
        </a:p>
      </dgm:t>
    </dgm:pt>
    <dgm:pt modelId="{0CB24355-7BDF-4E74-9A9B-6FBDF3701AC7}" type="parTrans" cxnId="{E60FCC3B-9264-463E-90F5-2DE7EA6EA8E0}">
      <dgm:prSet/>
      <dgm:spPr/>
      <dgm:t>
        <a:bodyPr/>
        <a:lstStyle/>
        <a:p>
          <a:endParaRPr lang="en-US"/>
        </a:p>
      </dgm:t>
    </dgm:pt>
    <dgm:pt modelId="{EE15D709-DE12-42D2-B981-1FF1A05CE520}" type="sibTrans" cxnId="{E60FCC3B-9264-463E-90F5-2DE7EA6EA8E0}">
      <dgm:prSet/>
      <dgm:spPr/>
      <dgm:t>
        <a:bodyPr/>
        <a:lstStyle/>
        <a:p>
          <a:endParaRPr lang="en-US"/>
        </a:p>
      </dgm:t>
    </dgm:pt>
    <dgm:pt modelId="{A89BAADB-EE5A-45E6-B55D-223AF6AF876E}">
      <dgm:prSet/>
      <dgm:spPr/>
      <dgm:t>
        <a:bodyPr/>
        <a:lstStyle/>
        <a:p>
          <a:pPr rtl="0"/>
          <a:r>
            <a:rPr lang="en-US" smtClean="0"/>
            <a:t>Report status to Job tracker</a:t>
          </a:r>
          <a:endParaRPr lang="en-US"/>
        </a:p>
      </dgm:t>
    </dgm:pt>
    <dgm:pt modelId="{9AA7CF1F-9FC7-4B55-8706-3BF5D9FDA610}" type="parTrans" cxnId="{F87ED2D0-72EC-4CC4-97B8-FF6955456A0B}">
      <dgm:prSet/>
      <dgm:spPr/>
      <dgm:t>
        <a:bodyPr/>
        <a:lstStyle/>
        <a:p>
          <a:endParaRPr lang="en-US"/>
        </a:p>
      </dgm:t>
    </dgm:pt>
    <dgm:pt modelId="{0D5E9D0C-EE47-4B70-AE86-639BA54762FF}" type="sibTrans" cxnId="{F87ED2D0-72EC-4CC4-97B8-FF6955456A0B}">
      <dgm:prSet/>
      <dgm:spPr/>
      <dgm:t>
        <a:bodyPr/>
        <a:lstStyle/>
        <a:p>
          <a:endParaRPr lang="en-US"/>
        </a:p>
      </dgm:t>
    </dgm:pt>
    <dgm:pt modelId="{9EFA02C3-9495-4CA3-93AA-3905D1938F7B}" type="pres">
      <dgm:prSet presAssocID="{D4CD961F-1658-43BB-8DCC-5D739EA323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3E4996-BB7A-472B-84DB-D6450163F15A}" type="pres">
      <dgm:prSet presAssocID="{6DB40883-4133-4A52-8D7D-8D32617A8EBB}" presName="linNode" presStyleCnt="0"/>
      <dgm:spPr/>
    </dgm:pt>
    <dgm:pt modelId="{0723F873-A694-46DD-84E6-9C980A681648}" type="pres">
      <dgm:prSet presAssocID="{6DB40883-4133-4A52-8D7D-8D32617A8EB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E777C-DAB9-4830-83E4-EDF2EB9BDC99}" type="pres">
      <dgm:prSet presAssocID="{6DB40883-4133-4A52-8D7D-8D32617A8EB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ECA75-E26F-49C5-913D-C24AF782349E}" type="pres">
      <dgm:prSet presAssocID="{C075D463-08BD-448A-A63A-1302ED49EEA3}" presName="sp" presStyleCnt="0"/>
      <dgm:spPr/>
    </dgm:pt>
    <dgm:pt modelId="{1AE4D872-B0D7-4255-AD2F-9D6DCC4EFB6C}" type="pres">
      <dgm:prSet presAssocID="{59572148-42AA-431E-AA1A-288EF76818D6}" presName="linNode" presStyleCnt="0"/>
      <dgm:spPr/>
    </dgm:pt>
    <dgm:pt modelId="{B0D0398B-591C-4DFC-8D5B-064A71EA5948}" type="pres">
      <dgm:prSet presAssocID="{59572148-42AA-431E-AA1A-288EF76818D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63B00-42A6-4E0E-B8C4-3600A65E5351}" type="pres">
      <dgm:prSet presAssocID="{59572148-42AA-431E-AA1A-288EF76818D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C5D353-0A47-4898-9A7C-9078F25309CB}" srcId="{D4CD961F-1658-43BB-8DCC-5D739EA323BB}" destId="{6DB40883-4133-4A52-8D7D-8D32617A8EBB}" srcOrd="0" destOrd="0" parTransId="{9CC7D7B4-EA6D-47C9-8B74-48844FE654B2}" sibTransId="{C075D463-08BD-448A-A63A-1302ED49EEA3}"/>
    <dgm:cxn modelId="{D4C64564-973E-4938-92BE-73D355DDCD20}" type="presOf" srcId="{78D0A6DB-1726-4BCB-B92A-888F4D34AC46}" destId="{821E777C-DAB9-4830-83E4-EDF2EB9BDC99}" srcOrd="0" destOrd="0" presId="urn:microsoft.com/office/officeart/2005/8/layout/vList5"/>
    <dgm:cxn modelId="{1A2B29D3-0B47-4E6C-A12C-44E4957EDB65}" type="presOf" srcId="{59572148-42AA-431E-AA1A-288EF76818D6}" destId="{B0D0398B-591C-4DFC-8D5B-064A71EA5948}" srcOrd="0" destOrd="0" presId="urn:microsoft.com/office/officeart/2005/8/layout/vList5"/>
    <dgm:cxn modelId="{53D6A090-6611-43C7-9B0E-14F7EAD48A26}" type="presOf" srcId="{04DCFB52-2AF3-4D08-9709-99A5A4141EF2}" destId="{821E777C-DAB9-4830-83E4-EDF2EB9BDC99}" srcOrd="0" destOrd="1" presId="urn:microsoft.com/office/officeart/2005/8/layout/vList5"/>
    <dgm:cxn modelId="{2B318A3A-2790-4954-AD83-1F08C5E0E6C5}" type="presOf" srcId="{D4CD961F-1658-43BB-8DCC-5D739EA323BB}" destId="{9EFA02C3-9495-4CA3-93AA-3905D1938F7B}" srcOrd="0" destOrd="0" presId="urn:microsoft.com/office/officeart/2005/8/layout/vList5"/>
    <dgm:cxn modelId="{E60FCC3B-9264-463E-90F5-2DE7EA6EA8E0}" srcId="{59572148-42AA-431E-AA1A-288EF76818D6}" destId="{8D2917A0-E7D7-413D-8DFE-BB0F1DCD75B4}" srcOrd="0" destOrd="0" parTransId="{0CB24355-7BDF-4E74-9A9B-6FBDF3701AC7}" sibTransId="{EE15D709-DE12-42D2-B981-1FF1A05CE520}"/>
    <dgm:cxn modelId="{ECA2846B-DA37-4A15-86D6-02AD444C8014}" srcId="{04DCFB52-2AF3-4D08-9709-99A5A4141EF2}" destId="{2C83D6B3-7FD8-4806-81D1-4690C9C8D12E}" srcOrd="0" destOrd="0" parTransId="{05FD6E67-7481-45FF-B225-5C1BE17AB92C}" sibTransId="{5F03B4E3-FCD6-478B-8D45-A3C926DC45C7}"/>
    <dgm:cxn modelId="{D098C362-7389-4E1F-8D50-381A17BC8B70}" srcId="{D4CD961F-1658-43BB-8DCC-5D739EA323BB}" destId="{59572148-42AA-431E-AA1A-288EF76818D6}" srcOrd="1" destOrd="0" parTransId="{A34C9D22-3122-4973-980C-D07459C37E23}" sibTransId="{75DDC51D-26F4-4609-9908-6BD67E46706D}"/>
    <dgm:cxn modelId="{F87ED2D0-72EC-4CC4-97B8-FF6955456A0B}" srcId="{59572148-42AA-431E-AA1A-288EF76818D6}" destId="{A89BAADB-EE5A-45E6-B55D-223AF6AF876E}" srcOrd="1" destOrd="0" parTransId="{9AA7CF1F-9FC7-4B55-8706-3BF5D9FDA610}" sibTransId="{0D5E9D0C-EE47-4B70-AE86-639BA54762FF}"/>
    <dgm:cxn modelId="{E9DBBD69-4BB8-4D4A-9879-5763BF6ABA92}" type="presOf" srcId="{A89BAADB-EE5A-45E6-B55D-223AF6AF876E}" destId="{36863B00-42A6-4E0E-B8C4-3600A65E5351}" srcOrd="0" destOrd="1" presId="urn:microsoft.com/office/officeart/2005/8/layout/vList5"/>
    <dgm:cxn modelId="{841F0FB1-B1BF-476A-B20B-8538C15E7051}" type="presOf" srcId="{6DB40883-4133-4A52-8D7D-8D32617A8EBB}" destId="{0723F873-A694-46DD-84E6-9C980A681648}" srcOrd="0" destOrd="0" presId="urn:microsoft.com/office/officeart/2005/8/layout/vList5"/>
    <dgm:cxn modelId="{707C6C06-1A69-40BB-AEC0-32FF9CB5D555}" srcId="{6DB40883-4133-4A52-8D7D-8D32617A8EBB}" destId="{04DCFB52-2AF3-4D08-9709-99A5A4141EF2}" srcOrd="1" destOrd="0" parTransId="{37221E4C-C7FC-4EE5-8E4C-19CACFE663AE}" sibTransId="{AA637E05-4014-477C-88F2-87D558874999}"/>
    <dgm:cxn modelId="{BDF3BF37-D368-457B-BD33-66A6C3991E18}" srcId="{6DB40883-4133-4A52-8D7D-8D32617A8EBB}" destId="{78D0A6DB-1726-4BCB-B92A-888F4D34AC46}" srcOrd="0" destOrd="0" parTransId="{F8A4F9E7-8552-4592-9E26-67D44BB6C25C}" sibTransId="{864BB312-2111-48A0-AA42-FDF9BB6B4AF7}"/>
    <dgm:cxn modelId="{6026EA85-AC8F-4AF6-BA44-39F671EE9B65}" type="presOf" srcId="{2C83D6B3-7FD8-4806-81D1-4690C9C8D12E}" destId="{821E777C-DAB9-4830-83E4-EDF2EB9BDC99}" srcOrd="0" destOrd="2" presId="urn:microsoft.com/office/officeart/2005/8/layout/vList5"/>
    <dgm:cxn modelId="{70F3985E-4EF1-4173-BF39-DC209BBF73F1}" type="presOf" srcId="{8D2917A0-E7D7-413D-8DFE-BB0F1DCD75B4}" destId="{36863B00-42A6-4E0E-B8C4-3600A65E5351}" srcOrd="0" destOrd="0" presId="urn:microsoft.com/office/officeart/2005/8/layout/vList5"/>
    <dgm:cxn modelId="{5BCDE21A-A291-4C0E-B03F-6D7DB4C51C6E}" type="presParOf" srcId="{9EFA02C3-9495-4CA3-93AA-3905D1938F7B}" destId="{803E4996-BB7A-472B-84DB-D6450163F15A}" srcOrd="0" destOrd="0" presId="urn:microsoft.com/office/officeart/2005/8/layout/vList5"/>
    <dgm:cxn modelId="{18AD63F8-1D4E-4639-8B98-20715D15AC1D}" type="presParOf" srcId="{803E4996-BB7A-472B-84DB-D6450163F15A}" destId="{0723F873-A694-46DD-84E6-9C980A681648}" srcOrd="0" destOrd="0" presId="urn:microsoft.com/office/officeart/2005/8/layout/vList5"/>
    <dgm:cxn modelId="{EC089837-E11A-45C5-B0DA-A98793768B65}" type="presParOf" srcId="{803E4996-BB7A-472B-84DB-D6450163F15A}" destId="{821E777C-DAB9-4830-83E4-EDF2EB9BDC99}" srcOrd="1" destOrd="0" presId="urn:microsoft.com/office/officeart/2005/8/layout/vList5"/>
    <dgm:cxn modelId="{9F6AE590-92D2-4486-98AF-892E1F06082E}" type="presParOf" srcId="{9EFA02C3-9495-4CA3-93AA-3905D1938F7B}" destId="{BB7ECA75-E26F-49C5-913D-C24AF782349E}" srcOrd="1" destOrd="0" presId="urn:microsoft.com/office/officeart/2005/8/layout/vList5"/>
    <dgm:cxn modelId="{B281CAE6-32C5-485D-9E14-A7C2EDF1EBF4}" type="presParOf" srcId="{9EFA02C3-9495-4CA3-93AA-3905D1938F7B}" destId="{1AE4D872-B0D7-4255-AD2F-9D6DCC4EFB6C}" srcOrd="2" destOrd="0" presId="urn:microsoft.com/office/officeart/2005/8/layout/vList5"/>
    <dgm:cxn modelId="{14874116-8B33-4E9B-8A49-5DC86F04ED9D}" type="presParOf" srcId="{1AE4D872-B0D7-4255-AD2F-9D6DCC4EFB6C}" destId="{B0D0398B-591C-4DFC-8D5B-064A71EA5948}" srcOrd="0" destOrd="0" presId="urn:microsoft.com/office/officeart/2005/8/layout/vList5"/>
    <dgm:cxn modelId="{3CF1407E-0F66-4071-AFED-250D5F01D1C9}" type="presParOf" srcId="{1AE4D872-B0D7-4255-AD2F-9D6DCC4EFB6C}" destId="{36863B00-42A6-4E0E-B8C4-3600A65E53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AF335-8AF5-42B8-A41C-C9E06705EAAE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541CD-D30E-4452-8889-6376E836012B}">
      <dgm:prSet/>
      <dgm:spPr/>
      <dgm:t>
        <a:bodyPr/>
        <a:lstStyle/>
        <a:p>
          <a:pPr rtl="0"/>
          <a:r>
            <a:rPr lang="en-US" smtClean="0"/>
            <a:t>Resource Manager (Master)</a:t>
          </a:r>
          <a:endParaRPr lang="en-US"/>
        </a:p>
      </dgm:t>
    </dgm:pt>
    <dgm:pt modelId="{4E902295-C522-4738-AEA6-211249D0F40B}" type="parTrans" cxnId="{68BB3637-2C6A-4C25-8C31-C16145A32F35}">
      <dgm:prSet/>
      <dgm:spPr/>
      <dgm:t>
        <a:bodyPr/>
        <a:lstStyle/>
        <a:p>
          <a:endParaRPr lang="en-US"/>
        </a:p>
      </dgm:t>
    </dgm:pt>
    <dgm:pt modelId="{D0AF452F-EC68-459B-B20F-FA6B2CAD419B}" type="sibTrans" cxnId="{68BB3637-2C6A-4C25-8C31-C16145A32F35}">
      <dgm:prSet/>
      <dgm:spPr/>
      <dgm:t>
        <a:bodyPr/>
        <a:lstStyle/>
        <a:p>
          <a:endParaRPr lang="en-US"/>
        </a:p>
      </dgm:t>
    </dgm:pt>
    <dgm:pt modelId="{BD25DF93-686D-42D5-BC9A-0136EC3E12A5}">
      <dgm:prSet/>
      <dgm:spPr/>
      <dgm:t>
        <a:bodyPr/>
        <a:lstStyle/>
        <a:p>
          <a:pPr rtl="0"/>
          <a:r>
            <a:rPr lang="en-US" smtClean="0"/>
            <a:t>Resource management</a:t>
          </a:r>
          <a:endParaRPr lang="en-US"/>
        </a:p>
      </dgm:t>
    </dgm:pt>
    <dgm:pt modelId="{9753E444-F1E8-479D-A949-45AB2BF81E13}" type="parTrans" cxnId="{200EAC6C-57FB-48D2-A97B-47809760F86B}">
      <dgm:prSet/>
      <dgm:spPr/>
      <dgm:t>
        <a:bodyPr/>
        <a:lstStyle/>
        <a:p>
          <a:endParaRPr lang="en-US"/>
        </a:p>
      </dgm:t>
    </dgm:pt>
    <dgm:pt modelId="{8159E021-A739-4A3F-A63E-3D062D6CD172}" type="sibTrans" cxnId="{200EAC6C-57FB-48D2-A97B-47809760F86B}">
      <dgm:prSet/>
      <dgm:spPr/>
      <dgm:t>
        <a:bodyPr/>
        <a:lstStyle/>
        <a:p>
          <a:endParaRPr lang="en-US"/>
        </a:p>
      </dgm:t>
    </dgm:pt>
    <dgm:pt modelId="{BAFA3906-278D-4E50-95BC-E74BD7445EDD}">
      <dgm:prSet/>
      <dgm:spPr/>
      <dgm:t>
        <a:bodyPr/>
        <a:lstStyle/>
        <a:p>
          <a:pPr rtl="0"/>
          <a:r>
            <a:rPr lang="en-US" smtClean="0"/>
            <a:t>Scheduling</a:t>
          </a:r>
          <a:endParaRPr lang="en-US"/>
        </a:p>
      </dgm:t>
    </dgm:pt>
    <dgm:pt modelId="{343F49F5-6D7D-4A09-AB50-D24ADA78D2F6}" type="parTrans" cxnId="{FA01FAD5-F79C-4737-A60A-C0F922B6F59B}">
      <dgm:prSet/>
      <dgm:spPr/>
      <dgm:t>
        <a:bodyPr/>
        <a:lstStyle/>
        <a:p>
          <a:endParaRPr lang="en-US"/>
        </a:p>
      </dgm:t>
    </dgm:pt>
    <dgm:pt modelId="{3AE19827-255A-4418-96E0-D4D0FC345205}" type="sibTrans" cxnId="{FA01FAD5-F79C-4737-A60A-C0F922B6F59B}">
      <dgm:prSet/>
      <dgm:spPr/>
      <dgm:t>
        <a:bodyPr/>
        <a:lstStyle/>
        <a:p>
          <a:endParaRPr lang="en-US"/>
        </a:p>
      </dgm:t>
    </dgm:pt>
    <dgm:pt modelId="{6078C98A-B293-4BE0-BCA0-B4FC61272DC6}">
      <dgm:prSet/>
      <dgm:spPr/>
      <dgm:t>
        <a:bodyPr/>
        <a:lstStyle/>
        <a:p>
          <a:pPr rtl="0"/>
          <a:r>
            <a:rPr lang="en-US" dirty="0" smtClean="0"/>
            <a:t>Application Master </a:t>
          </a:r>
          <a:br>
            <a:rPr lang="en-US" dirty="0" smtClean="0"/>
          </a:br>
          <a:r>
            <a:rPr lang="en-US" dirty="0" smtClean="0"/>
            <a:t>(per app)</a:t>
          </a:r>
          <a:endParaRPr lang="en-US" dirty="0"/>
        </a:p>
      </dgm:t>
    </dgm:pt>
    <dgm:pt modelId="{217D952F-8B33-4DC1-804F-22D0587AEB20}" type="parTrans" cxnId="{7C76602D-1C86-466B-A06A-50CEAB97519A}">
      <dgm:prSet/>
      <dgm:spPr/>
      <dgm:t>
        <a:bodyPr/>
        <a:lstStyle/>
        <a:p>
          <a:endParaRPr lang="en-US"/>
        </a:p>
      </dgm:t>
    </dgm:pt>
    <dgm:pt modelId="{C87D1B49-6DA0-476F-A0EA-F8FCA9C61575}" type="sibTrans" cxnId="{7C76602D-1C86-466B-A06A-50CEAB97519A}">
      <dgm:prSet/>
      <dgm:spPr/>
      <dgm:t>
        <a:bodyPr/>
        <a:lstStyle/>
        <a:p>
          <a:endParaRPr lang="en-US"/>
        </a:p>
      </dgm:t>
    </dgm:pt>
    <dgm:pt modelId="{63B160AA-A983-4BC1-833D-CE4F2519C2D1}">
      <dgm:prSet/>
      <dgm:spPr/>
      <dgm:t>
        <a:bodyPr/>
        <a:lstStyle/>
        <a:p>
          <a:pPr rtl="0"/>
          <a:r>
            <a:rPr lang="en-US" dirty="0" smtClean="0"/>
            <a:t>Job lifecycle management</a:t>
          </a:r>
          <a:endParaRPr lang="en-US" dirty="0"/>
        </a:p>
      </dgm:t>
    </dgm:pt>
    <dgm:pt modelId="{2BAA014A-2A06-419C-ACA2-CABE32AD8A03}" type="parTrans" cxnId="{EEFCD1BD-7C12-4983-B988-80AC57189692}">
      <dgm:prSet/>
      <dgm:spPr/>
      <dgm:t>
        <a:bodyPr/>
        <a:lstStyle/>
        <a:p>
          <a:endParaRPr lang="en-US"/>
        </a:p>
      </dgm:t>
    </dgm:pt>
    <dgm:pt modelId="{59005C6A-7DA4-46B5-9ACD-41F5111B4422}" type="sibTrans" cxnId="{EEFCD1BD-7C12-4983-B988-80AC57189692}">
      <dgm:prSet/>
      <dgm:spPr/>
      <dgm:t>
        <a:bodyPr/>
        <a:lstStyle/>
        <a:p>
          <a:endParaRPr lang="en-US"/>
        </a:p>
      </dgm:t>
    </dgm:pt>
    <dgm:pt modelId="{9CE1A2B0-B62C-489B-B062-D7CDEF2D071F}">
      <dgm:prSet/>
      <dgm:spPr/>
      <dgm:t>
        <a:bodyPr/>
        <a:lstStyle/>
        <a:p>
          <a:pPr rtl="0"/>
          <a:r>
            <a:rPr lang="en-US" smtClean="0"/>
            <a:t>Node Manager (per node)</a:t>
          </a:r>
          <a:endParaRPr lang="en-US"/>
        </a:p>
      </dgm:t>
    </dgm:pt>
    <dgm:pt modelId="{E6BF801C-3377-4054-B7D4-8717B31D6679}" type="parTrans" cxnId="{BBC24A17-D008-4DFC-BBFB-61CE5336A2A5}">
      <dgm:prSet/>
      <dgm:spPr/>
      <dgm:t>
        <a:bodyPr/>
        <a:lstStyle/>
        <a:p>
          <a:endParaRPr lang="en-US"/>
        </a:p>
      </dgm:t>
    </dgm:pt>
    <dgm:pt modelId="{8AD1BE04-45F4-4E07-B2DD-0E02FCD07C43}" type="sibTrans" cxnId="{BBC24A17-D008-4DFC-BBFB-61CE5336A2A5}">
      <dgm:prSet/>
      <dgm:spPr/>
      <dgm:t>
        <a:bodyPr/>
        <a:lstStyle/>
        <a:p>
          <a:endParaRPr lang="en-US"/>
        </a:p>
      </dgm:t>
    </dgm:pt>
    <dgm:pt modelId="{3F3B8CCC-C413-49F0-AEBA-743EEF36855A}">
      <dgm:prSet/>
      <dgm:spPr/>
      <dgm:t>
        <a:bodyPr/>
        <a:lstStyle/>
        <a:p>
          <a:pPr rtl="0"/>
          <a:r>
            <a:rPr lang="en-US" smtClean="0"/>
            <a:t>Launch Containers</a:t>
          </a:r>
          <a:endParaRPr lang="en-US"/>
        </a:p>
      </dgm:t>
    </dgm:pt>
    <dgm:pt modelId="{583FD826-10E6-4F61-ABE4-0FE15FD5D663}" type="parTrans" cxnId="{4F9E9F30-3B7C-4166-B0D8-77A90729083D}">
      <dgm:prSet/>
      <dgm:spPr/>
      <dgm:t>
        <a:bodyPr/>
        <a:lstStyle/>
        <a:p>
          <a:endParaRPr lang="en-US"/>
        </a:p>
      </dgm:t>
    </dgm:pt>
    <dgm:pt modelId="{2F3735E8-749F-4CC0-BBCB-90E0893F9E9B}" type="sibTrans" cxnId="{4F9E9F30-3B7C-4166-B0D8-77A90729083D}">
      <dgm:prSet/>
      <dgm:spPr/>
      <dgm:t>
        <a:bodyPr/>
        <a:lstStyle/>
        <a:p>
          <a:endParaRPr lang="en-US"/>
        </a:p>
      </dgm:t>
    </dgm:pt>
    <dgm:pt modelId="{BB411A0E-1274-4917-AA61-8BA6B25298ED}">
      <dgm:prSet/>
      <dgm:spPr/>
      <dgm:t>
        <a:bodyPr/>
        <a:lstStyle/>
        <a:p>
          <a:pPr rtl="0"/>
          <a:r>
            <a:rPr lang="en-US" smtClean="0"/>
            <a:t>Monitor resource usage</a:t>
          </a:r>
          <a:endParaRPr lang="en-US"/>
        </a:p>
      </dgm:t>
    </dgm:pt>
    <dgm:pt modelId="{4C81F675-BE4D-448E-BC68-64A7ECC30B66}" type="parTrans" cxnId="{8AFC00F1-3593-446E-A20D-7ECF9240B2AD}">
      <dgm:prSet/>
      <dgm:spPr/>
      <dgm:t>
        <a:bodyPr/>
        <a:lstStyle/>
        <a:p>
          <a:endParaRPr lang="en-US"/>
        </a:p>
      </dgm:t>
    </dgm:pt>
    <dgm:pt modelId="{5B222348-459A-476D-929F-D2787B54C18B}" type="sibTrans" cxnId="{8AFC00F1-3593-446E-A20D-7ECF9240B2AD}">
      <dgm:prSet/>
      <dgm:spPr/>
      <dgm:t>
        <a:bodyPr/>
        <a:lstStyle/>
        <a:p>
          <a:endParaRPr lang="en-US"/>
        </a:p>
      </dgm:t>
    </dgm:pt>
    <dgm:pt modelId="{68E4CF09-F1A5-4407-8AD9-A81986E2467D}">
      <dgm:prSet/>
      <dgm:spPr/>
      <dgm:t>
        <a:bodyPr/>
        <a:lstStyle/>
        <a:p>
          <a:pPr rtl="0"/>
          <a:r>
            <a:rPr lang="en-US" smtClean="0"/>
            <a:t>Report to RM</a:t>
          </a:r>
          <a:endParaRPr lang="en-US"/>
        </a:p>
      </dgm:t>
    </dgm:pt>
    <dgm:pt modelId="{672B954B-2FB0-4917-BB80-D5BE657E99A8}" type="parTrans" cxnId="{DEDF5909-FC2D-497E-8BE1-2E407CB1CA26}">
      <dgm:prSet/>
      <dgm:spPr/>
      <dgm:t>
        <a:bodyPr/>
        <a:lstStyle/>
        <a:p>
          <a:endParaRPr lang="en-US"/>
        </a:p>
      </dgm:t>
    </dgm:pt>
    <dgm:pt modelId="{15A5E23E-B8C7-4D7E-A088-DA31092509EC}" type="sibTrans" cxnId="{DEDF5909-FC2D-497E-8BE1-2E407CB1CA26}">
      <dgm:prSet/>
      <dgm:spPr/>
      <dgm:t>
        <a:bodyPr/>
        <a:lstStyle/>
        <a:p>
          <a:endParaRPr lang="en-US"/>
        </a:p>
      </dgm:t>
    </dgm:pt>
    <dgm:pt modelId="{AB1F1FA7-0D5B-4BDC-AF52-4963709B7F4B}" type="pres">
      <dgm:prSet presAssocID="{2CDAF335-8AF5-42B8-A41C-C9E06705EA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F15A3D-F928-4F86-8D18-03E105F99EB7}" type="pres">
      <dgm:prSet presAssocID="{3D8541CD-D30E-4452-8889-6376E836012B}" presName="linNode" presStyleCnt="0"/>
      <dgm:spPr/>
    </dgm:pt>
    <dgm:pt modelId="{141465F3-ED16-4486-B887-1DAD2E5586CE}" type="pres">
      <dgm:prSet presAssocID="{3D8541CD-D30E-4452-8889-6376E836012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642EF-9289-47C9-888F-1E95A513C682}" type="pres">
      <dgm:prSet presAssocID="{3D8541CD-D30E-4452-8889-6376E836012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A9BC4-7C6B-4CCE-94FF-B7BC05B303DC}" type="pres">
      <dgm:prSet presAssocID="{D0AF452F-EC68-459B-B20F-FA6B2CAD419B}" presName="sp" presStyleCnt="0"/>
      <dgm:spPr/>
    </dgm:pt>
    <dgm:pt modelId="{B669A351-F56C-4DCA-B559-24E4C859D67C}" type="pres">
      <dgm:prSet presAssocID="{6078C98A-B293-4BE0-BCA0-B4FC61272DC6}" presName="linNode" presStyleCnt="0"/>
      <dgm:spPr/>
    </dgm:pt>
    <dgm:pt modelId="{3D3AC774-75AC-4E7B-B8F1-95A09004FB8B}" type="pres">
      <dgm:prSet presAssocID="{6078C98A-B293-4BE0-BCA0-B4FC61272DC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69554-F63E-4C25-A154-B1EE01F62709}" type="pres">
      <dgm:prSet presAssocID="{6078C98A-B293-4BE0-BCA0-B4FC61272DC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FB7B5-8483-4071-87D1-D11ED4418506}" type="pres">
      <dgm:prSet presAssocID="{C87D1B49-6DA0-476F-A0EA-F8FCA9C61575}" presName="sp" presStyleCnt="0"/>
      <dgm:spPr/>
    </dgm:pt>
    <dgm:pt modelId="{01AC4F28-DA44-4F6C-BDC9-2BA99E9A0FA0}" type="pres">
      <dgm:prSet presAssocID="{9CE1A2B0-B62C-489B-B062-D7CDEF2D071F}" presName="linNode" presStyleCnt="0"/>
      <dgm:spPr/>
    </dgm:pt>
    <dgm:pt modelId="{66087268-DA06-4234-B4E7-1E83E3A26B83}" type="pres">
      <dgm:prSet presAssocID="{9CE1A2B0-B62C-489B-B062-D7CDEF2D071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46B68-B8D9-4280-804C-745A2EA82D51}" type="pres">
      <dgm:prSet presAssocID="{9CE1A2B0-B62C-489B-B062-D7CDEF2D071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EAC6C-57FB-48D2-A97B-47809760F86B}" srcId="{3D8541CD-D30E-4452-8889-6376E836012B}" destId="{BD25DF93-686D-42D5-BC9A-0136EC3E12A5}" srcOrd="0" destOrd="0" parTransId="{9753E444-F1E8-479D-A949-45AB2BF81E13}" sibTransId="{8159E021-A739-4A3F-A63E-3D062D6CD172}"/>
    <dgm:cxn modelId="{ADF49430-73B9-4A6A-8BF4-6F8CF859C0DF}" type="presOf" srcId="{BD25DF93-686D-42D5-BC9A-0136EC3E12A5}" destId="{CDB642EF-9289-47C9-888F-1E95A513C682}" srcOrd="0" destOrd="0" presId="urn:microsoft.com/office/officeart/2005/8/layout/vList5"/>
    <dgm:cxn modelId="{68BB3637-2C6A-4C25-8C31-C16145A32F35}" srcId="{2CDAF335-8AF5-42B8-A41C-C9E06705EAAE}" destId="{3D8541CD-D30E-4452-8889-6376E836012B}" srcOrd="0" destOrd="0" parTransId="{4E902295-C522-4738-AEA6-211249D0F40B}" sibTransId="{D0AF452F-EC68-459B-B20F-FA6B2CAD419B}"/>
    <dgm:cxn modelId="{BBC24A17-D008-4DFC-BBFB-61CE5336A2A5}" srcId="{2CDAF335-8AF5-42B8-A41C-C9E06705EAAE}" destId="{9CE1A2B0-B62C-489B-B062-D7CDEF2D071F}" srcOrd="2" destOrd="0" parTransId="{E6BF801C-3377-4054-B7D4-8717B31D6679}" sibTransId="{8AD1BE04-45F4-4E07-B2DD-0E02FCD07C43}"/>
    <dgm:cxn modelId="{CCF520AB-FB8F-4B3B-9B60-49E244B3E2C4}" type="presOf" srcId="{68E4CF09-F1A5-4407-8AD9-A81986E2467D}" destId="{97F46B68-B8D9-4280-804C-745A2EA82D51}" srcOrd="0" destOrd="2" presId="urn:microsoft.com/office/officeart/2005/8/layout/vList5"/>
    <dgm:cxn modelId="{7C76602D-1C86-466B-A06A-50CEAB97519A}" srcId="{2CDAF335-8AF5-42B8-A41C-C9E06705EAAE}" destId="{6078C98A-B293-4BE0-BCA0-B4FC61272DC6}" srcOrd="1" destOrd="0" parTransId="{217D952F-8B33-4DC1-804F-22D0587AEB20}" sibTransId="{C87D1B49-6DA0-476F-A0EA-F8FCA9C61575}"/>
    <dgm:cxn modelId="{DEDF5909-FC2D-497E-8BE1-2E407CB1CA26}" srcId="{9CE1A2B0-B62C-489B-B062-D7CDEF2D071F}" destId="{68E4CF09-F1A5-4407-8AD9-A81986E2467D}" srcOrd="2" destOrd="0" parTransId="{672B954B-2FB0-4917-BB80-D5BE657E99A8}" sibTransId="{15A5E23E-B8C7-4D7E-A088-DA31092509EC}"/>
    <dgm:cxn modelId="{34C453A9-B100-4DD8-A871-CAD2A75FAC6D}" type="presOf" srcId="{9CE1A2B0-B62C-489B-B062-D7CDEF2D071F}" destId="{66087268-DA06-4234-B4E7-1E83E3A26B83}" srcOrd="0" destOrd="0" presId="urn:microsoft.com/office/officeart/2005/8/layout/vList5"/>
    <dgm:cxn modelId="{FA01FAD5-F79C-4737-A60A-C0F922B6F59B}" srcId="{3D8541CD-D30E-4452-8889-6376E836012B}" destId="{BAFA3906-278D-4E50-95BC-E74BD7445EDD}" srcOrd="1" destOrd="0" parTransId="{343F49F5-6D7D-4A09-AB50-D24ADA78D2F6}" sibTransId="{3AE19827-255A-4418-96E0-D4D0FC345205}"/>
    <dgm:cxn modelId="{8AFC00F1-3593-446E-A20D-7ECF9240B2AD}" srcId="{9CE1A2B0-B62C-489B-B062-D7CDEF2D071F}" destId="{BB411A0E-1274-4917-AA61-8BA6B25298ED}" srcOrd="1" destOrd="0" parTransId="{4C81F675-BE4D-448E-BC68-64A7ECC30B66}" sibTransId="{5B222348-459A-476D-929F-D2787B54C18B}"/>
    <dgm:cxn modelId="{16EF46FE-44FB-4E6A-97E4-2A1FFA807B42}" type="presOf" srcId="{6078C98A-B293-4BE0-BCA0-B4FC61272DC6}" destId="{3D3AC774-75AC-4E7B-B8F1-95A09004FB8B}" srcOrd="0" destOrd="0" presId="urn:microsoft.com/office/officeart/2005/8/layout/vList5"/>
    <dgm:cxn modelId="{EEFCD1BD-7C12-4983-B988-80AC57189692}" srcId="{6078C98A-B293-4BE0-BCA0-B4FC61272DC6}" destId="{63B160AA-A983-4BC1-833D-CE4F2519C2D1}" srcOrd="0" destOrd="0" parTransId="{2BAA014A-2A06-419C-ACA2-CABE32AD8A03}" sibTransId="{59005C6A-7DA4-46B5-9ACD-41F5111B4422}"/>
    <dgm:cxn modelId="{069C5F67-8C7D-4C52-A932-6D63C12C84E4}" type="presOf" srcId="{3F3B8CCC-C413-49F0-AEBA-743EEF36855A}" destId="{97F46B68-B8D9-4280-804C-745A2EA82D51}" srcOrd="0" destOrd="0" presId="urn:microsoft.com/office/officeart/2005/8/layout/vList5"/>
    <dgm:cxn modelId="{4F9E9F30-3B7C-4166-B0D8-77A90729083D}" srcId="{9CE1A2B0-B62C-489B-B062-D7CDEF2D071F}" destId="{3F3B8CCC-C413-49F0-AEBA-743EEF36855A}" srcOrd="0" destOrd="0" parTransId="{583FD826-10E6-4F61-ABE4-0FE15FD5D663}" sibTransId="{2F3735E8-749F-4CC0-BBCB-90E0893F9E9B}"/>
    <dgm:cxn modelId="{738005FF-F6CC-4BD8-A055-E257A39A13B7}" type="presOf" srcId="{BAFA3906-278D-4E50-95BC-E74BD7445EDD}" destId="{CDB642EF-9289-47C9-888F-1E95A513C682}" srcOrd="0" destOrd="1" presId="urn:microsoft.com/office/officeart/2005/8/layout/vList5"/>
    <dgm:cxn modelId="{B1F7D010-3F81-47A1-A4F1-5E581780EB1F}" type="presOf" srcId="{3D8541CD-D30E-4452-8889-6376E836012B}" destId="{141465F3-ED16-4486-B887-1DAD2E5586CE}" srcOrd="0" destOrd="0" presId="urn:microsoft.com/office/officeart/2005/8/layout/vList5"/>
    <dgm:cxn modelId="{23CF7CD5-BE89-442A-84EF-1262B33C99C6}" type="presOf" srcId="{63B160AA-A983-4BC1-833D-CE4F2519C2D1}" destId="{30069554-F63E-4C25-A154-B1EE01F62709}" srcOrd="0" destOrd="0" presId="urn:microsoft.com/office/officeart/2005/8/layout/vList5"/>
    <dgm:cxn modelId="{F68CD773-93A6-46A3-A906-BF71141D629F}" type="presOf" srcId="{BB411A0E-1274-4917-AA61-8BA6B25298ED}" destId="{97F46B68-B8D9-4280-804C-745A2EA82D51}" srcOrd="0" destOrd="1" presId="urn:microsoft.com/office/officeart/2005/8/layout/vList5"/>
    <dgm:cxn modelId="{AD8DD9CF-F21B-4823-9AC6-A773B815DBFF}" type="presOf" srcId="{2CDAF335-8AF5-42B8-A41C-C9E06705EAAE}" destId="{AB1F1FA7-0D5B-4BDC-AF52-4963709B7F4B}" srcOrd="0" destOrd="0" presId="urn:microsoft.com/office/officeart/2005/8/layout/vList5"/>
    <dgm:cxn modelId="{C6A88963-13B4-46B3-8756-53CA3041CF3A}" type="presParOf" srcId="{AB1F1FA7-0D5B-4BDC-AF52-4963709B7F4B}" destId="{E7F15A3D-F928-4F86-8D18-03E105F99EB7}" srcOrd="0" destOrd="0" presId="urn:microsoft.com/office/officeart/2005/8/layout/vList5"/>
    <dgm:cxn modelId="{589A8D83-3ED8-4598-BDF1-C5ADDEC27A69}" type="presParOf" srcId="{E7F15A3D-F928-4F86-8D18-03E105F99EB7}" destId="{141465F3-ED16-4486-B887-1DAD2E5586CE}" srcOrd="0" destOrd="0" presId="urn:microsoft.com/office/officeart/2005/8/layout/vList5"/>
    <dgm:cxn modelId="{71509199-3356-4961-B19B-8575A2ADF3A3}" type="presParOf" srcId="{E7F15A3D-F928-4F86-8D18-03E105F99EB7}" destId="{CDB642EF-9289-47C9-888F-1E95A513C682}" srcOrd="1" destOrd="0" presId="urn:microsoft.com/office/officeart/2005/8/layout/vList5"/>
    <dgm:cxn modelId="{79435BA2-D73D-43C7-8F42-57D34CC83B19}" type="presParOf" srcId="{AB1F1FA7-0D5B-4BDC-AF52-4963709B7F4B}" destId="{F0AA9BC4-7C6B-4CCE-94FF-B7BC05B303DC}" srcOrd="1" destOrd="0" presId="urn:microsoft.com/office/officeart/2005/8/layout/vList5"/>
    <dgm:cxn modelId="{F5982898-63F7-4B6A-8E52-7D10DCB80A44}" type="presParOf" srcId="{AB1F1FA7-0D5B-4BDC-AF52-4963709B7F4B}" destId="{B669A351-F56C-4DCA-B559-24E4C859D67C}" srcOrd="2" destOrd="0" presId="urn:microsoft.com/office/officeart/2005/8/layout/vList5"/>
    <dgm:cxn modelId="{1CC91311-3F4F-43AA-8532-F30D48C381E1}" type="presParOf" srcId="{B669A351-F56C-4DCA-B559-24E4C859D67C}" destId="{3D3AC774-75AC-4E7B-B8F1-95A09004FB8B}" srcOrd="0" destOrd="0" presId="urn:microsoft.com/office/officeart/2005/8/layout/vList5"/>
    <dgm:cxn modelId="{79D94719-CA31-4A61-88D8-5AB3F6CAEB33}" type="presParOf" srcId="{B669A351-F56C-4DCA-B559-24E4C859D67C}" destId="{30069554-F63E-4C25-A154-B1EE01F62709}" srcOrd="1" destOrd="0" presId="urn:microsoft.com/office/officeart/2005/8/layout/vList5"/>
    <dgm:cxn modelId="{2CEF0D64-90A6-4ADE-8332-E69A4AF22715}" type="presParOf" srcId="{AB1F1FA7-0D5B-4BDC-AF52-4963709B7F4B}" destId="{14EFB7B5-8483-4071-87D1-D11ED4418506}" srcOrd="3" destOrd="0" presId="urn:microsoft.com/office/officeart/2005/8/layout/vList5"/>
    <dgm:cxn modelId="{DAE16125-82B8-4B68-9F18-A3B502F11E94}" type="presParOf" srcId="{AB1F1FA7-0D5B-4BDC-AF52-4963709B7F4B}" destId="{01AC4F28-DA44-4F6C-BDC9-2BA99E9A0FA0}" srcOrd="4" destOrd="0" presId="urn:microsoft.com/office/officeart/2005/8/layout/vList5"/>
    <dgm:cxn modelId="{9C83E6B1-DB70-4AFF-B487-F962462A396D}" type="presParOf" srcId="{01AC4F28-DA44-4F6C-BDC9-2BA99E9A0FA0}" destId="{66087268-DA06-4234-B4E7-1E83E3A26B83}" srcOrd="0" destOrd="0" presId="urn:microsoft.com/office/officeart/2005/8/layout/vList5"/>
    <dgm:cxn modelId="{0F35AC5A-E382-4084-AC60-FC601CE71EF3}" type="presParOf" srcId="{01AC4F28-DA44-4F6C-BDC9-2BA99E9A0FA0}" destId="{97F46B68-B8D9-4280-804C-745A2EA82D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782CD3-52D7-4B86-B445-0DB031B08C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703594-261C-4EB0-AB43-2919510F82D8}" type="pres">
      <dgm:prSet presAssocID="{17782CD3-52D7-4B86-B445-0DB031B08C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D1D8F4B-8C86-4BAC-99C6-FA92CCCD6916}" type="presOf" srcId="{17782CD3-52D7-4B86-B445-0DB031B08C8E}" destId="{B6703594-261C-4EB0-AB43-2919510F82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56CBC-1F19-404F-99B2-45AFA1404FE5}">
      <dsp:nvSpPr>
        <dsp:cNvPr id="0" name=""/>
        <dsp:cNvSpPr/>
      </dsp:nvSpPr>
      <dsp:spPr>
        <a:xfrm>
          <a:off x="0" y="0"/>
          <a:ext cx="7924801" cy="400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This is a more general programming model for relational operators</a:t>
          </a:r>
          <a:endParaRPr lang="en-US" sz="2000" b="1" kern="1200" dirty="0"/>
        </a:p>
      </dsp:txBody>
      <dsp:txXfrm>
        <a:off x="19529" y="19529"/>
        <a:ext cx="7885743" cy="361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777C-DAB9-4830-83E4-EDF2EB9BDC99}">
      <dsp:nvSpPr>
        <dsp:cNvPr id="0" name=""/>
        <dsp:cNvSpPr/>
      </dsp:nvSpPr>
      <dsp:spPr>
        <a:xfrm rot="5400000">
          <a:off x="1976363" y="-329106"/>
          <a:ext cx="1541928" cy="2585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Resource management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Job lifecycle management</a:t>
          </a:r>
          <a:endParaRPr lang="en-US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Scheduling, progress monitoring, fault tolerance</a:t>
          </a:r>
          <a:endParaRPr lang="en-US" sz="1600" kern="1200"/>
        </a:p>
      </dsp:txBody>
      <dsp:txXfrm rot="-5400000">
        <a:off x="1454468" y="268060"/>
        <a:ext cx="2510449" cy="1391386"/>
      </dsp:txXfrm>
    </dsp:sp>
    <dsp:sp modelId="{0723F873-A694-46DD-84E6-9C980A681648}">
      <dsp:nvSpPr>
        <dsp:cNvPr id="0" name=""/>
        <dsp:cNvSpPr/>
      </dsp:nvSpPr>
      <dsp:spPr>
        <a:xfrm>
          <a:off x="0" y="48"/>
          <a:ext cx="1454467" cy="1927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Job Tracker (Master)</a:t>
          </a:r>
          <a:endParaRPr lang="en-US" sz="2400" kern="1200" dirty="0"/>
        </a:p>
      </dsp:txBody>
      <dsp:txXfrm>
        <a:off x="71001" y="71049"/>
        <a:ext cx="1312465" cy="1785408"/>
      </dsp:txXfrm>
    </dsp:sp>
    <dsp:sp modelId="{36863B00-42A6-4E0E-B8C4-3600A65E5351}">
      <dsp:nvSpPr>
        <dsp:cNvPr id="0" name=""/>
        <dsp:cNvSpPr/>
      </dsp:nvSpPr>
      <dsp:spPr>
        <a:xfrm rot="5400000">
          <a:off x="1976363" y="1694674"/>
          <a:ext cx="1541928" cy="2585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Launch tasks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Report status to Job tracker</a:t>
          </a:r>
          <a:endParaRPr lang="en-US" sz="1600" kern="1200"/>
        </a:p>
      </dsp:txBody>
      <dsp:txXfrm rot="-5400000">
        <a:off x="1454468" y="2291841"/>
        <a:ext cx="2510449" cy="1391386"/>
      </dsp:txXfrm>
    </dsp:sp>
    <dsp:sp modelId="{B0D0398B-591C-4DFC-8D5B-064A71EA5948}">
      <dsp:nvSpPr>
        <dsp:cNvPr id="0" name=""/>
        <dsp:cNvSpPr/>
      </dsp:nvSpPr>
      <dsp:spPr>
        <a:xfrm>
          <a:off x="0" y="2023829"/>
          <a:ext cx="1454467" cy="1927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 Tracker (per node)</a:t>
          </a:r>
          <a:endParaRPr lang="en-US" sz="2000" kern="1200" dirty="0"/>
        </a:p>
      </dsp:txBody>
      <dsp:txXfrm>
        <a:off x="71001" y="2094830"/>
        <a:ext cx="1312465" cy="1785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642EF-9289-47C9-888F-1E95A513C682}">
      <dsp:nvSpPr>
        <dsp:cNvPr id="0" name=""/>
        <dsp:cNvSpPr/>
      </dsp:nvSpPr>
      <dsp:spPr>
        <a:xfrm rot="5400000">
          <a:off x="2239061" y="-654756"/>
          <a:ext cx="1018691" cy="2586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Resource management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Scheduling</a:t>
          </a:r>
          <a:endParaRPr lang="en-US" sz="1800" kern="1200"/>
        </a:p>
      </dsp:txBody>
      <dsp:txXfrm rot="-5400000">
        <a:off x="1455039" y="178994"/>
        <a:ext cx="2537008" cy="919235"/>
      </dsp:txXfrm>
    </dsp:sp>
    <dsp:sp modelId="{141465F3-ED16-4486-B887-1DAD2E5586CE}">
      <dsp:nvSpPr>
        <dsp:cNvPr id="0" name=""/>
        <dsp:cNvSpPr/>
      </dsp:nvSpPr>
      <dsp:spPr>
        <a:xfrm>
          <a:off x="0" y="1929"/>
          <a:ext cx="1455039" cy="12733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Resource Manager (Master)</a:t>
          </a:r>
          <a:endParaRPr lang="en-US" sz="1900" kern="1200"/>
        </a:p>
      </dsp:txBody>
      <dsp:txXfrm>
        <a:off x="62161" y="64090"/>
        <a:ext cx="1330717" cy="1149042"/>
      </dsp:txXfrm>
    </dsp:sp>
    <dsp:sp modelId="{30069554-F63E-4C25-A154-B1EE01F62709}">
      <dsp:nvSpPr>
        <dsp:cNvPr id="0" name=""/>
        <dsp:cNvSpPr/>
      </dsp:nvSpPr>
      <dsp:spPr>
        <a:xfrm rot="5400000">
          <a:off x="2239061" y="682275"/>
          <a:ext cx="1018691" cy="2586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Job lifecycle management</a:t>
          </a:r>
          <a:endParaRPr lang="en-US" sz="1800" kern="1200" dirty="0"/>
        </a:p>
      </dsp:txBody>
      <dsp:txXfrm rot="-5400000">
        <a:off x="1455039" y="1516025"/>
        <a:ext cx="2537008" cy="919235"/>
      </dsp:txXfrm>
    </dsp:sp>
    <dsp:sp modelId="{3D3AC774-75AC-4E7B-B8F1-95A09004FB8B}">
      <dsp:nvSpPr>
        <dsp:cNvPr id="0" name=""/>
        <dsp:cNvSpPr/>
      </dsp:nvSpPr>
      <dsp:spPr>
        <a:xfrm>
          <a:off x="0" y="1338961"/>
          <a:ext cx="1455039" cy="12733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Application Master </a:t>
          </a:r>
          <a:br>
            <a:rPr lang="en-US" sz="1900" kern="1200" dirty="0" smtClean="0"/>
          </a:br>
          <a:r>
            <a:rPr lang="en-US" sz="1900" kern="1200" dirty="0" smtClean="0"/>
            <a:t>(per app)</a:t>
          </a:r>
          <a:endParaRPr lang="en-US" sz="1900" kern="1200" dirty="0"/>
        </a:p>
      </dsp:txBody>
      <dsp:txXfrm>
        <a:off x="62161" y="1401122"/>
        <a:ext cx="1330717" cy="1149042"/>
      </dsp:txXfrm>
    </dsp:sp>
    <dsp:sp modelId="{97F46B68-B8D9-4280-804C-745A2EA82D51}">
      <dsp:nvSpPr>
        <dsp:cNvPr id="0" name=""/>
        <dsp:cNvSpPr/>
      </dsp:nvSpPr>
      <dsp:spPr>
        <a:xfrm rot="5400000">
          <a:off x="2239061" y="2019308"/>
          <a:ext cx="1018691" cy="2586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Launch Containers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Monitor resource usage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Report to RM</a:t>
          </a:r>
          <a:endParaRPr lang="en-US" sz="1800" kern="1200"/>
        </a:p>
      </dsp:txBody>
      <dsp:txXfrm rot="-5400000">
        <a:off x="1455039" y="2853058"/>
        <a:ext cx="2537008" cy="919235"/>
      </dsp:txXfrm>
    </dsp:sp>
    <dsp:sp modelId="{66087268-DA06-4234-B4E7-1E83E3A26B83}">
      <dsp:nvSpPr>
        <dsp:cNvPr id="0" name=""/>
        <dsp:cNvSpPr/>
      </dsp:nvSpPr>
      <dsp:spPr>
        <a:xfrm>
          <a:off x="0" y="2675994"/>
          <a:ext cx="1455039" cy="12733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Node Manager (per node)</a:t>
          </a:r>
          <a:endParaRPr lang="en-US" sz="1900" kern="1200"/>
        </a:p>
      </dsp:txBody>
      <dsp:txXfrm>
        <a:off x="62161" y="2738155"/>
        <a:ext cx="1330717" cy="1149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02861-2A7B-498E-8DFB-CF288DC68B25}" type="datetimeFigureOut">
              <a:rPr lang="en-US" smtClean="0"/>
              <a:t>27-Aug-16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A449-535D-4150-A643-FCE11586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4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</a:t>
            </a:r>
            <a:r>
              <a:rPr lang="en-US" baseline="0" dirty="0" smtClean="0"/>
              <a:t> an N-way join is a DSQL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Ongoing WORK.</a:t>
            </a:r>
          </a:p>
          <a:p>
            <a:r>
              <a:rPr lang="en-US" dirty="0" smtClean="0"/>
              <a:t>Tradeoff between fault tolerance and performance/utilization.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DSQL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LEAVE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7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1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Explicitly mention </a:t>
            </a:r>
            <a:r>
              <a:rPr lang="en-US" dirty="0" err="1" smtClean="0"/>
              <a:t>composability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two points in </a:t>
            </a:r>
            <a:r>
              <a:rPr lang="en-US" dirty="0" err="1" smtClean="0"/>
              <a:t>firxt</a:t>
            </a:r>
            <a:r>
              <a:rPr lang="en-US" dirty="0" smtClean="0"/>
              <a:t> bullet – </a:t>
            </a:r>
            <a:r>
              <a:rPr lang="en-US" dirty="0" err="1" smtClean="0"/>
              <a:t>Composability</a:t>
            </a:r>
            <a:r>
              <a:rPr lang="en-US" dirty="0" smtClean="0"/>
              <a:t> and combine operator.</a:t>
            </a:r>
          </a:p>
          <a:p>
            <a:endParaRPr lang="en-US" dirty="0" smtClean="0"/>
          </a:p>
          <a:p>
            <a:r>
              <a:rPr lang="en-US" dirty="0" smtClean="0"/>
              <a:t>Optimizations: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radeoffs</a:t>
            </a:r>
            <a:r>
              <a:rPr lang="en-US" baseline="0" dirty="0" smtClean="0"/>
              <a:t> between fault-tolerance and performance.</a:t>
            </a:r>
          </a:p>
          <a:p>
            <a:r>
              <a:rPr lang="en-US" baseline="0" dirty="0" smtClean="0"/>
              <a:t> Turning of sort-merge when not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noise.</a:t>
            </a:r>
          </a:p>
          <a:p>
            <a:r>
              <a:rPr lang="en-US" dirty="0" smtClean="0"/>
              <a:t>Leave out JSON.</a:t>
            </a:r>
          </a:p>
          <a:p>
            <a:endParaRPr lang="en-US" dirty="0" smtClean="0"/>
          </a:p>
          <a:p>
            <a:r>
              <a:rPr lang="en-US" dirty="0" smtClean="0"/>
              <a:t>For each node/phase/vertex what is it doing? BIG</a:t>
            </a:r>
            <a:r>
              <a:rPr lang="en-US" baseline="0" dirty="0" smtClean="0"/>
              <a:t> fonts.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Animate.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partitioned instead of replicated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iterating: Match , or CROSS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6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and the next 3 slides: </a:t>
            </a:r>
            <a:endParaRPr lang="en-US" dirty="0" smtClean="0"/>
          </a:p>
          <a:p>
            <a:r>
              <a:rPr lang="en-US" dirty="0" smtClean="0"/>
              <a:t>Make the point that the scheduler you have built can now do more than MR. </a:t>
            </a:r>
          </a:p>
          <a:p>
            <a:r>
              <a:rPr lang="en-US" dirty="0" smtClean="0"/>
              <a:t>Therefore you can now chain</a:t>
            </a:r>
            <a:r>
              <a:rPr lang="en-US" baseline="0" dirty="0" smtClean="0"/>
              <a:t> “partition compatible” nodes, i.e. nodes where the output key is identical to the input key of a successor.</a:t>
            </a:r>
            <a:endParaRPr lang="en-US" dirty="0" smtClean="0"/>
          </a:p>
          <a:p>
            <a:r>
              <a:rPr lang="en-US" dirty="0" smtClean="0"/>
              <a:t>Benefits</a:t>
            </a:r>
            <a:r>
              <a:rPr lang="en-US" baseline="0" dirty="0" smtClean="0"/>
              <a:t> – don’t have to materialize intermediates.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Chaining can be done automatically, and be implemented as an N-</a:t>
            </a:r>
            <a:r>
              <a:rPr lang="en-US" baseline="0" dirty="0" err="1" smtClean="0"/>
              <a:t>ary</a:t>
            </a:r>
            <a:r>
              <a:rPr lang="en-US" baseline="0" dirty="0" smtClean="0"/>
              <a:t> combine node.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A449-535D-4150-A643-FCE115865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5ABF-A299-4100-8D9B-C2A9FBF8D3EA}" type="datetime1">
              <a:rPr lang="en-US" smtClean="0"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FEA9-4262-49FA-90EC-643EDBE89F6C}" type="datetime1">
              <a:rPr lang="en-US" smtClean="0"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2269-35BD-48E5-96BD-36A49924C729}" type="datetime1">
              <a:rPr lang="en-US" smtClean="0"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06E3-8B77-44BE-ACDA-95DA8AAC10C6}" type="datetime1">
              <a:rPr lang="en-US" smtClean="0"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9AEC-9FC1-4670-A583-3A04AA80213B}" type="datetime1">
              <a:rPr lang="en-US" smtClean="0"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EB0E-521A-4F18-B06D-902E63024F27}" type="datetime1">
              <a:rPr lang="en-US" smtClean="0"/>
              <a:t>27-Aug-16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90FC-BB65-4285-91BE-FE4CBE24034E}" type="datetime1">
              <a:rPr lang="en-US" smtClean="0"/>
              <a:t>27-Aug-16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5DB3-59CA-47F6-83CF-DE9FC08679C8}" type="datetime1">
              <a:rPr lang="en-US" smtClean="0"/>
              <a:t>27-Aug-16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943F-EF36-4260-8737-02D6DFDF7EDB}" type="datetime1">
              <a:rPr lang="en-US" smtClean="0"/>
              <a:t>27-Aug-16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083-D2FC-4DB8-BEE3-63D7DF0EA6EC}" type="datetime1">
              <a:rPr lang="en-US" smtClean="0"/>
              <a:t>27-Aug-16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6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FC61-1AF7-4F86-BD84-42AF1A53AF04}" type="datetime1">
              <a:rPr lang="en-US" smtClean="0"/>
              <a:t>27-Aug-16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B8D1-589C-45C4-A77F-497735DA498C}" type="datetime1">
              <a:rPr lang="en-US" smtClean="0"/>
              <a:t>27-Aug-16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551D-5FAF-4924-961D-2E82AB8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76600"/>
            <a:ext cx="7772400" cy="1470025"/>
          </a:xfrm>
        </p:spPr>
        <p:txBody>
          <a:bodyPr/>
          <a:lstStyle/>
          <a:p>
            <a:r>
              <a:rPr lang="en-US" dirty="0" smtClean="0"/>
              <a:t>Yarn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Optimization: Chaining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now schedule DAGs of M, R, C nodes</a:t>
            </a:r>
          </a:p>
          <a:p>
            <a:r>
              <a:rPr lang="en-US" sz="2800" dirty="0" smtClean="0"/>
              <a:t>Like MapReduce, the output of each node is materialized.</a:t>
            </a:r>
          </a:p>
          <a:p>
            <a:r>
              <a:rPr lang="en-US" sz="2800" dirty="0" smtClean="0"/>
              <a:t>Inefficient – Materialization happens even if shuffle is unnecessary between nodes.</a:t>
            </a:r>
          </a:p>
          <a:p>
            <a:r>
              <a:rPr lang="en-US" sz="2800" dirty="0" smtClean="0"/>
              <a:t>Such nodes are called “partition compatible”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3-way join on a single key</a:t>
            </a:r>
            <a:endParaRPr lang="en-US" sz="3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00600" y="1447800"/>
            <a:ext cx="3692211" cy="2667000"/>
            <a:chOff x="2828705" y="2755294"/>
            <a:chExt cx="4849523" cy="3444876"/>
          </a:xfrm>
        </p:grpSpPr>
        <p:grpSp>
          <p:nvGrpSpPr>
            <p:cNvPr id="40" name="Group 39"/>
            <p:cNvGrpSpPr/>
            <p:nvPr/>
          </p:nvGrpSpPr>
          <p:grpSpPr>
            <a:xfrm>
              <a:off x="2828705" y="2755294"/>
              <a:ext cx="3191095" cy="3444876"/>
              <a:chOff x="2828705" y="1917094"/>
              <a:chExt cx="3191095" cy="3444876"/>
            </a:xfrm>
          </p:grpSpPr>
          <p:sp>
            <p:nvSpPr>
              <p:cNvPr id="49" name="Flowchart: Document 48"/>
              <p:cNvSpPr/>
              <p:nvPr/>
            </p:nvSpPr>
            <p:spPr>
              <a:xfrm>
                <a:off x="2828705" y="4800600"/>
                <a:ext cx="1524000" cy="56137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/>
                  <a:t>Cust.tbl</a:t>
                </a:r>
                <a:endParaRPr lang="en-US" sz="16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950303" y="3647469"/>
                <a:ext cx="60959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owchart: Document 50"/>
              <p:cNvSpPr/>
              <p:nvPr/>
            </p:nvSpPr>
            <p:spPr>
              <a:xfrm>
                <a:off x="4495800" y="4800600"/>
                <a:ext cx="1524000" cy="56137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/>
                  <a:t>Nations.tbl</a:t>
                </a:r>
                <a:endParaRPr lang="en-US" sz="16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282761" y="3647469"/>
                <a:ext cx="60959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944939" y="1917094"/>
                <a:ext cx="609599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C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51" idx="0"/>
                <a:endCxn id="50" idx="4"/>
              </p:cNvCxnSpPr>
              <p:nvPr/>
            </p:nvCxnSpPr>
            <p:spPr>
              <a:xfrm flipH="1" flipV="1">
                <a:off x="5255102" y="4180870"/>
                <a:ext cx="2698" cy="6197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0" idx="0"/>
                <a:endCxn id="53" idx="4"/>
              </p:cNvCxnSpPr>
              <p:nvPr/>
            </p:nvCxnSpPr>
            <p:spPr>
              <a:xfrm flipH="1" flipV="1">
                <a:off x="5249739" y="2450494"/>
                <a:ext cx="5364" cy="11969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2" idx="0"/>
                <a:endCxn id="53" idx="3"/>
              </p:cNvCxnSpPr>
              <p:nvPr/>
            </p:nvCxnSpPr>
            <p:spPr>
              <a:xfrm flipV="1">
                <a:off x="3587560" y="2372379"/>
                <a:ext cx="1446652" cy="127508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9" idx="0"/>
                <a:endCxn id="52" idx="4"/>
              </p:cNvCxnSpPr>
              <p:nvPr/>
            </p:nvCxnSpPr>
            <p:spPr>
              <a:xfrm flipH="1" flipV="1">
                <a:off x="3587561" y="4180870"/>
                <a:ext cx="3144" cy="6197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/>
            <p:cNvSpPr/>
            <p:nvPr/>
          </p:nvSpPr>
          <p:spPr>
            <a:xfrm>
              <a:off x="6608730" y="4485669"/>
              <a:ext cx="60959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Document 41"/>
            <p:cNvSpPr/>
            <p:nvPr/>
          </p:nvSpPr>
          <p:spPr>
            <a:xfrm>
              <a:off x="6154228" y="5638800"/>
              <a:ext cx="1524000" cy="5613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Supp.tbl</a:t>
              </a:r>
              <a:endParaRPr lang="en-US" sz="1600" dirty="0"/>
            </a:p>
          </p:txBody>
        </p:sp>
        <p:cxnSp>
          <p:nvCxnSpPr>
            <p:cNvPr id="43" name="Straight Arrow Connector 42"/>
            <p:cNvCxnSpPr>
              <a:stCxn id="42" idx="0"/>
              <a:endCxn id="41" idx="4"/>
            </p:cNvCxnSpPr>
            <p:nvPr/>
          </p:nvCxnSpPr>
          <p:spPr>
            <a:xfrm flipH="1" flipV="1">
              <a:off x="6913530" y="5019070"/>
              <a:ext cx="2698" cy="6197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0"/>
              <a:endCxn id="53" idx="5"/>
            </p:cNvCxnSpPr>
            <p:nvPr/>
          </p:nvCxnSpPr>
          <p:spPr>
            <a:xfrm flipH="1" flipV="1">
              <a:off x="5465265" y="3210579"/>
              <a:ext cx="1448265" cy="12750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52400" y="4572000"/>
            <a:ext cx="8229600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b="1" dirty="0" smtClean="0"/>
              <a:t>ANY</a:t>
            </a:r>
            <a:r>
              <a:rPr lang="en-US" sz="2800" dirty="0" smtClean="0"/>
              <a:t> consecutive nodes are </a:t>
            </a:r>
            <a:r>
              <a:rPr lang="en-US" sz="2800" i="1" dirty="0" smtClean="0"/>
              <a:t>partition compatible</a:t>
            </a:r>
            <a:r>
              <a:rPr lang="en-US" sz="2800" dirty="0" smtClean="0"/>
              <a:t>, they can be executed as </a:t>
            </a:r>
            <a:r>
              <a:rPr lang="en-US" sz="2800" b="1" dirty="0" smtClean="0"/>
              <a:t>one N-input node</a:t>
            </a:r>
          </a:p>
          <a:p>
            <a:r>
              <a:rPr lang="en-US" sz="2800" dirty="0" smtClean="0"/>
              <a:t>Avoids </a:t>
            </a:r>
            <a:r>
              <a:rPr lang="en-US" sz="2800" dirty="0"/>
              <a:t>materialization of intermediate </a:t>
            </a:r>
            <a:r>
              <a:rPr lang="en-US" sz="2800" dirty="0" smtClean="0"/>
              <a:t>output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838200" y="1111045"/>
            <a:ext cx="3692211" cy="3100088"/>
            <a:chOff x="2829523" y="2247900"/>
            <a:chExt cx="4849523" cy="4004282"/>
          </a:xfrm>
        </p:grpSpPr>
        <p:grpSp>
          <p:nvGrpSpPr>
            <p:cNvPr id="4" name="Group 3"/>
            <p:cNvGrpSpPr/>
            <p:nvPr/>
          </p:nvGrpSpPr>
          <p:grpSpPr>
            <a:xfrm>
              <a:off x="2829523" y="2703185"/>
              <a:ext cx="3190277" cy="3548997"/>
              <a:chOff x="2829523" y="1864985"/>
              <a:chExt cx="3190277" cy="3548997"/>
            </a:xfrm>
          </p:grpSpPr>
          <p:sp>
            <p:nvSpPr>
              <p:cNvPr id="5" name="Flowchart: Document 4"/>
              <p:cNvSpPr/>
              <p:nvPr/>
            </p:nvSpPr>
            <p:spPr>
              <a:xfrm>
                <a:off x="2829523" y="4800600"/>
                <a:ext cx="1524000" cy="6133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/>
                  <a:t>Cust.tbl</a:t>
                </a:r>
                <a:endParaRPr lang="en-US" sz="16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50303" y="3771563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lowchart: Document 6"/>
              <p:cNvSpPr/>
              <p:nvPr/>
            </p:nvSpPr>
            <p:spPr>
              <a:xfrm>
                <a:off x="4495800" y="4800600"/>
                <a:ext cx="1524000" cy="6133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/>
                  <a:t>Nations.tbl</a:t>
                </a:r>
                <a:endParaRPr lang="en-US" sz="16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83580" y="3771563"/>
                <a:ext cx="60959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53354" y="2590800"/>
                <a:ext cx="60959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C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7" idx="0"/>
                <a:endCxn id="6" idx="4"/>
              </p:cNvCxnSpPr>
              <p:nvPr/>
            </p:nvCxnSpPr>
            <p:spPr>
              <a:xfrm flipH="1" flipV="1">
                <a:off x="5255103" y="4304963"/>
                <a:ext cx="2697" cy="49563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0"/>
                <a:endCxn id="10" idx="5"/>
              </p:cNvCxnSpPr>
              <p:nvPr/>
            </p:nvCxnSpPr>
            <p:spPr>
              <a:xfrm flipH="1" flipV="1">
                <a:off x="4673680" y="3046085"/>
                <a:ext cx="581423" cy="72547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8" idx="0"/>
                <a:endCxn id="10" idx="3"/>
              </p:cNvCxnSpPr>
              <p:nvPr/>
            </p:nvCxnSpPr>
            <p:spPr>
              <a:xfrm flipV="1">
                <a:off x="3588380" y="3046085"/>
                <a:ext cx="654247" cy="72547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0" idx="7"/>
                <a:endCxn id="31" idx="3"/>
              </p:cNvCxnSpPr>
              <p:nvPr/>
            </p:nvCxnSpPr>
            <p:spPr>
              <a:xfrm flipV="1">
                <a:off x="4673680" y="1864985"/>
                <a:ext cx="792693" cy="8039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5" idx="0"/>
                <a:endCxn id="8" idx="4"/>
              </p:cNvCxnSpPr>
              <p:nvPr/>
            </p:nvCxnSpPr>
            <p:spPr>
              <a:xfrm flipH="1" flipV="1">
                <a:off x="3588380" y="4304964"/>
                <a:ext cx="3143" cy="49563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6609548" y="4609763"/>
              <a:ext cx="60959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6155046" y="5638800"/>
              <a:ext cx="1524000" cy="6133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Supp.tbl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H="1" flipV="1">
              <a:off x="6914348" y="5143163"/>
              <a:ext cx="2698" cy="49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377099" y="2247900"/>
              <a:ext cx="609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6" idx="0"/>
              <a:endCxn id="31" idx="5"/>
            </p:cNvCxnSpPr>
            <p:nvPr/>
          </p:nvCxnSpPr>
          <p:spPr>
            <a:xfrm flipH="1" flipV="1">
              <a:off x="5897425" y="2703185"/>
              <a:ext cx="1016923" cy="190657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/>
          <p:cNvSpPr/>
          <p:nvPr/>
        </p:nvSpPr>
        <p:spPr>
          <a:xfrm>
            <a:off x="4400355" y="2231922"/>
            <a:ext cx="324045" cy="282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6888" y="2602468"/>
            <a:ext cx="115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b="1" i="1" dirty="0" err="1"/>
              <a:t>n</a:t>
            </a:r>
            <a:r>
              <a:rPr lang="en-US" b="1" i="1" dirty="0" err="1" smtClean="0"/>
              <a:t>_key</a:t>
            </a:r>
            <a:r>
              <a:rPr lang="en-US" i="1" dirty="0" smtClean="0"/>
              <a:t>, …)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52688" y="1676400"/>
            <a:ext cx="115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b="1" i="1" dirty="0" err="1"/>
              <a:t>n</a:t>
            </a:r>
            <a:r>
              <a:rPr lang="en-US" b="1" i="1" dirty="0" err="1" smtClean="0"/>
              <a:t>_key</a:t>
            </a:r>
            <a:r>
              <a:rPr lang="en-US" i="1" dirty="0" smtClean="0"/>
              <a:t>, …)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738488" y="2590800"/>
            <a:ext cx="115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b="1" i="1" dirty="0" err="1"/>
              <a:t>n</a:t>
            </a:r>
            <a:r>
              <a:rPr lang="en-US" b="1" i="1" dirty="0" err="1" smtClean="0"/>
              <a:t>_key</a:t>
            </a:r>
            <a:r>
              <a:rPr lang="en-US" i="1" dirty="0" smtClean="0"/>
              <a:t>, …)</a:t>
            </a:r>
            <a:endParaRPr lang="en-US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33888" y="2590800"/>
            <a:ext cx="115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b="1" i="1" dirty="0" err="1"/>
              <a:t>n</a:t>
            </a:r>
            <a:r>
              <a:rPr lang="en-US" b="1" i="1" dirty="0" err="1" smtClean="0"/>
              <a:t>_key</a:t>
            </a:r>
            <a:r>
              <a:rPr lang="en-US" i="1" dirty="0" smtClean="0"/>
              <a:t>, …)</a:t>
            </a:r>
            <a:endParaRPr lang="en-US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6729" y="956810"/>
            <a:ext cx="3246747" cy="1461125"/>
            <a:chOff x="346729" y="956810"/>
            <a:chExt cx="3246747" cy="1461125"/>
          </a:xfrm>
        </p:grpSpPr>
        <p:sp>
          <p:nvSpPr>
            <p:cNvPr id="45" name="Oval 44"/>
            <p:cNvSpPr/>
            <p:nvPr/>
          </p:nvSpPr>
          <p:spPr>
            <a:xfrm rot="18907369">
              <a:off x="1322873" y="1308812"/>
              <a:ext cx="2270603" cy="110912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ular Callout 15"/>
            <p:cNvSpPr/>
            <p:nvPr/>
          </p:nvSpPr>
          <p:spPr>
            <a:xfrm>
              <a:off x="346729" y="956810"/>
              <a:ext cx="1464766" cy="612648"/>
            </a:xfrm>
            <a:prstGeom prst="wedgeRectCallout">
              <a:avLst>
                <a:gd name="adj1" fmla="val 94858"/>
                <a:gd name="adj2" fmla="val 889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 shuffle necessary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PolybaseCombineTask</a:t>
            </a:r>
            <a:r>
              <a:rPr lang="en-US" sz="4000" dirty="0" smtClean="0"/>
              <a:t>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Generalize combine to take N inputs.</a:t>
            </a:r>
            <a:endParaRPr lang="en-US" dirty="0"/>
          </a:p>
          <a:p>
            <a:r>
              <a:rPr lang="en-US" sz="2800" b="1" dirty="0" smtClean="0"/>
              <a:t>Combiner</a:t>
            </a:r>
            <a:r>
              <a:rPr lang="en-US" sz="2800" dirty="0" smtClean="0"/>
              <a:t> interface can be expressed in two equivalent ways:</a:t>
            </a:r>
          </a:p>
          <a:p>
            <a:pPr lvl="1"/>
            <a:r>
              <a:rPr lang="en-US" sz="2400" dirty="0" smtClean="0"/>
              <a:t>As one n-way operation</a:t>
            </a:r>
          </a:p>
          <a:p>
            <a:pPr marL="1314450" lvl="3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Combine(</a:t>
            </a:r>
            <a:r>
              <a:rPr lang="en-US" sz="2200" b="1" dirty="0" smtClean="0">
                <a:solidFill>
                  <a:schemeClr val="accent1"/>
                </a:solidFill>
              </a:rPr>
              <a:t>Key k1</a:t>
            </a:r>
            <a:r>
              <a:rPr lang="en-US" sz="2200" b="1" dirty="0" smtClean="0">
                <a:solidFill>
                  <a:srgbClr val="C00000"/>
                </a:solidFill>
              </a:rPr>
              <a:t>,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&lt;Value1&gt; v1</a:t>
            </a:r>
            <a:r>
              <a:rPr lang="en-US" sz="2200" b="1" dirty="0">
                <a:solidFill>
                  <a:srgbClr val="C00000"/>
                </a:solidFill>
              </a:rPr>
              <a:t>,</a:t>
            </a:r>
            <a:br>
              <a:rPr lang="en-US" sz="2200" b="1" dirty="0">
                <a:solidFill>
                  <a:srgbClr val="C00000"/>
                </a:solidFill>
              </a:rPr>
            </a:br>
            <a:r>
              <a:rPr lang="en-US" sz="2200" b="1" dirty="0">
                <a:solidFill>
                  <a:srgbClr val="C00000"/>
                </a:solidFill>
              </a:rPr>
              <a:t>                 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</a:rPr>
              <a:t>Key k2</a:t>
            </a:r>
            <a:r>
              <a:rPr lang="en-US" sz="2200" b="1" dirty="0" smtClean="0">
                <a:solidFill>
                  <a:srgbClr val="C00000"/>
                </a:solidFill>
              </a:rPr>
              <a:t>,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Iterable</a:t>
            </a:r>
            <a:r>
              <a:rPr lang="en-US" sz="2200" b="1" dirty="0" smtClean="0">
                <a:solidFill>
                  <a:srgbClr val="00B050"/>
                </a:solidFill>
              </a:rPr>
              <a:t>&lt;Value2</a:t>
            </a:r>
            <a:r>
              <a:rPr lang="en-US" sz="2200" b="1" dirty="0">
                <a:solidFill>
                  <a:srgbClr val="00B050"/>
                </a:solidFill>
              </a:rPr>
              <a:t>&gt; </a:t>
            </a:r>
            <a:r>
              <a:rPr lang="en-US" sz="2200" b="1" dirty="0" smtClean="0">
                <a:solidFill>
                  <a:srgbClr val="00B050"/>
                </a:solidFill>
              </a:rPr>
              <a:t>v2</a:t>
            </a:r>
            <a:r>
              <a:rPr lang="en-US" sz="2200" b="1" dirty="0" smtClean="0">
                <a:solidFill>
                  <a:srgbClr val="C00000"/>
                </a:solidFill>
              </a:rPr>
              <a:t>,</a:t>
            </a:r>
            <a:endParaRPr lang="en-US" sz="2200" b="1" dirty="0">
              <a:solidFill>
                <a:srgbClr val="C00000"/>
              </a:solidFill>
            </a:endParaRPr>
          </a:p>
          <a:p>
            <a:pPr marL="1314450" lvl="3" indent="0">
              <a:buNone/>
            </a:pPr>
            <a:r>
              <a:rPr lang="en-US" sz="2200" b="1" dirty="0">
                <a:solidFill>
                  <a:srgbClr val="9B8B15"/>
                </a:solidFill>
              </a:rPr>
              <a:t>                  </a:t>
            </a:r>
            <a:r>
              <a:rPr lang="en-US" sz="2200" b="1" dirty="0" smtClean="0">
                <a:solidFill>
                  <a:srgbClr val="9B8B15"/>
                </a:solidFill>
              </a:rPr>
              <a:t>Key k3</a:t>
            </a:r>
            <a:r>
              <a:rPr lang="en-US" sz="2200" b="1" dirty="0" smtClean="0">
                <a:solidFill>
                  <a:srgbClr val="C00000"/>
                </a:solidFill>
              </a:rPr>
              <a:t>,</a:t>
            </a:r>
            <a:r>
              <a:rPr lang="en-US" sz="2200" b="1" dirty="0" smtClean="0">
                <a:solidFill>
                  <a:srgbClr val="9B8B15"/>
                </a:solidFill>
              </a:rPr>
              <a:t> </a:t>
            </a:r>
            <a:r>
              <a:rPr lang="en-US" sz="2200" b="1" dirty="0" err="1" smtClean="0">
                <a:solidFill>
                  <a:srgbClr val="9B8B15"/>
                </a:solidFill>
              </a:rPr>
              <a:t>Iterable</a:t>
            </a:r>
            <a:r>
              <a:rPr lang="en-US" sz="2200" b="1" dirty="0" smtClean="0">
                <a:solidFill>
                  <a:srgbClr val="9B8B15"/>
                </a:solidFill>
              </a:rPr>
              <a:t>&lt;Value3&gt; </a:t>
            </a:r>
            <a:r>
              <a:rPr lang="en-US" sz="2200" b="1" dirty="0">
                <a:solidFill>
                  <a:srgbClr val="9B8B15"/>
                </a:solidFill>
              </a:rPr>
              <a:t>v3</a:t>
            </a:r>
            <a:r>
              <a:rPr lang="en-US" sz="2200" b="1" dirty="0">
                <a:solidFill>
                  <a:srgbClr val="C00000"/>
                </a:solidFill>
              </a:rPr>
              <a:t> ,</a:t>
            </a:r>
            <a:r>
              <a:rPr lang="en-US" sz="2200" b="1" dirty="0"/>
              <a:t>… 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  <a:endParaRPr lang="en-US" sz="3000" dirty="0" smtClean="0"/>
          </a:p>
          <a:p>
            <a:pPr lvl="1"/>
            <a:r>
              <a:rPr lang="en-US" sz="2400" dirty="0" smtClean="0"/>
              <a:t>Or as a Chain of binary operations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Combine(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k1, </a:t>
            </a: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&lt;Value1&gt; v1</a:t>
            </a:r>
            <a:r>
              <a:rPr lang="en-US" sz="2200" b="1" dirty="0">
                <a:solidFill>
                  <a:srgbClr val="C00000"/>
                </a:solidFill>
              </a:rPr>
              <a:t>, </a:t>
            </a:r>
            <a:r>
              <a:rPr lang="en-US" sz="2200" b="1" dirty="0">
                <a:solidFill>
                  <a:srgbClr val="00B050"/>
                </a:solidFill>
              </a:rPr>
              <a:t>Key k2, </a:t>
            </a:r>
            <a:r>
              <a:rPr lang="en-US" sz="2200" b="1" dirty="0" err="1">
                <a:solidFill>
                  <a:srgbClr val="00B050"/>
                </a:solidFill>
              </a:rPr>
              <a:t>Iterable</a:t>
            </a:r>
            <a:r>
              <a:rPr lang="en-US" sz="2200" b="1" dirty="0">
                <a:solidFill>
                  <a:srgbClr val="00B050"/>
                </a:solidFill>
              </a:rPr>
              <a:t>&lt;Value2&gt; v2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Combine(</a:t>
            </a:r>
            <a:r>
              <a:rPr lang="en-US" sz="2200" b="1" dirty="0" smtClean="0">
                <a:solidFill>
                  <a:schemeClr val="accent6"/>
                </a:solidFill>
              </a:rPr>
              <a:t>Key kc1, </a:t>
            </a:r>
            <a:r>
              <a:rPr lang="en-US" sz="2200" b="1" dirty="0" err="1">
                <a:solidFill>
                  <a:schemeClr val="accent6"/>
                </a:solidFill>
              </a:rPr>
              <a:t>Iterable</a:t>
            </a:r>
            <a:r>
              <a:rPr lang="en-US" sz="2200" b="1" dirty="0">
                <a:solidFill>
                  <a:schemeClr val="accent6"/>
                </a:solidFill>
              </a:rPr>
              <a:t>&lt;Value1&gt; </a:t>
            </a:r>
            <a:r>
              <a:rPr lang="en-US" sz="2200" b="1" dirty="0" smtClean="0">
                <a:solidFill>
                  <a:schemeClr val="accent6"/>
                </a:solidFill>
              </a:rPr>
              <a:t>vc1</a:t>
            </a:r>
            <a:r>
              <a:rPr lang="en-US" sz="2200" b="1" dirty="0" smtClean="0">
                <a:solidFill>
                  <a:srgbClr val="C00000"/>
                </a:solidFill>
              </a:rPr>
              <a:t>, </a:t>
            </a:r>
            <a:r>
              <a:rPr lang="en-US" sz="2200" b="1" dirty="0">
                <a:solidFill>
                  <a:srgbClr val="9B8B15"/>
                </a:solidFill>
              </a:rPr>
              <a:t>Key k3</a:t>
            </a:r>
            <a:r>
              <a:rPr lang="en-US" sz="2200" b="1" dirty="0">
                <a:solidFill>
                  <a:srgbClr val="C00000"/>
                </a:solidFill>
              </a:rPr>
              <a:t>,</a:t>
            </a:r>
            <a:r>
              <a:rPr lang="en-US" sz="2200" b="1" dirty="0">
                <a:solidFill>
                  <a:srgbClr val="9B8B15"/>
                </a:solidFill>
              </a:rPr>
              <a:t> </a:t>
            </a:r>
            <a:r>
              <a:rPr lang="en-US" sz="2200" b="1" dirty="0" err="1">
                <a:solidFill>
                  <a:srgbClr val="9B8B15"/>
                </a:solidFill>
              </a:rPr>
              <a:t>Iterable</a:t>
            </a:r>
            <a:r>
              <a:rPr lang="en-US" sz="2200" b="1" dirty="0">
                <a:solidFill>
                  <a:srgbClr val="9B8B15"/>
                </a:solidFill>
              </a:rPr>
              <a:t>&lt;Value3&gt; v3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  <a:endParaRPr lang="en-US" sz="22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en-US" sz="2800" dirty="0" smtClean="0"/>
              <a:t>Inputs could be partitioned/replicated</a:t>
            </a:r>
          </a:p>
          <a:p>
            <a:r>
              <a:rPr lang="en-US" sz="2800" dirty="0" smtClean="0"/>
              <a:t>Generalizes the reducer (1 input combiner)</a:t>
            </a:r>
          </a:p>
        </p:txBody>
      </p:sp>
      <p:sp>
        <p:nvSpPr>
          <p:cNvPr id="16" name="Bent-Up Arrow 15"/>
          <p:cNvSpPr/>
          <p:nvPr/>
        </p:nvSpPr>
        <p:spPr>
          <a:xfrm rot="5400000">
            <a:off x="609600" y="4572000"/>
            <a:ext cx="304800" cy="30480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Example: Adapted from TPCH Query 3</a:t>
            </a:r>
            <a:endParaRPr lang="en-US" sz="4000" dirty="0"/>
          </a:p>
        </p:txBody>
      </p:sp>
      <p:sp>
        <p:nvSpPr>
          <p:cNvPr id="43" name="Rectangle 42"/>
          <p:cNvSpPr/>
          <p:nvPr/>
        </p:nvSpPr>
        <p:spPr>
          <a:xfrm>
            <a:off x="990600" y="2007275"/>
            <a:ext cx="7162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SELECT</a:t>
            </a:r>
            <a:r>
              <a:rPr lang="en-US" sz="2000" b="1" dirty="0">
                <a:solidFill>
                  <a:prstClr val="black"/>
                </a:solidFill>
              </a:rPr>
              <a:t> L_ORDERKEY</a:t>
            </a:r>
            <a:r>
              <a:rPr lang="en-US" sz="2000" b="1" dirty="0">
                <a:solidFill>
                  <a:srgbClr val="808080"/>
                </a:solidFill>
              </a:rPr>
              <a:t>,</a:t>
            </a:r>
            <a:r>
              <a:rPr lang="en-US" sz="2000" b="1" dirty="0">
                <a:solidFill>
                  <a:prstClr val="black"/>
                </a:solidFill>
              </a:rPr>
              <a:t> O_ORDERDATE</a:t>
            </a:r>
            <a:r>
              <a:rPr lang="en-US" sz="2000" b="1" dirty="0">
                <a:solidFill>
                  <a:srgbClr val="808080"/>
                </a:solidFill>
              </a:rPr>
              <a:t>,</a:t>
            </a:r>
            <a:r>
              <a:rPr lang="en-US" sz="2000" b="1" dirty="0">
                <a:solidFill>
                  <a:prstClr val="black"/>
                </a:solidFill>
              </a:rPr>
              <a:t> O_SHIPPRIORITY</a:t>
            </a:r>
          </a:p>
          <a:p>
            <a:r>
              <a:rPr lang="en-US" sz="2000" b="1" dirty="0" smtClean="0">
                <a:solidFill>
                  <a:srgbClr val="FF00FF"/>
                </a:solidFill>
              </a:rPr>
              <a:t>	SUM</a:t>
            </a:r>
            <a:r>
              <a:rPr lang="en-US" sz="2000" b="1" dirty="0" smtClean="0">
                <a:solidFill>
                  <a:srgbClr val="808080"/>
                </a:solidFill>
              </a:rPr>
              <a:t>(</a:t>
            </a:r>
            <a:r>
              <a:rPr lang="en-US" sz="2000" b="1" dirty="0" smtClean="0">
                <a:solidFill>
                  <a:prstClr val="black"/>
                </a:solidFill>
              </a:rPr>
              <a:t>L_EXTENDEDPRICE</a:t>
            </a:r>
            <a:r>
              <a:rPr lang="en-US" sz="2000" b="1" dirty="0">
                <a:solidFill>
                  <a:srgbClr val="808080"/>
                </a:solidFill>
              </a:rPr>
              <a:t>*(</a:t>
            </a:r>
            <a:r>
              <a:rPr lang="en-US" sz="2000" b="1" dirty="0">
                <a:solidFill>
                  <a:prstClr val="black"/>
                </a:solidFill>
              </a:rPr>
              <a:t>1</a:t>
            </a:r>
            <a:r>
              <a:rPr lang="en-US" sz="2000" b="1" dirty="0">
                <a:solidFill>
                  <a:srgbClr val="808080"/>
                </a:solidFill>
              </a:rPr>
              <a:t>-</a:t>
            </a:r>
            <a:r>
              <a:rPr lang="en-US" sz="2000" b="1" dirty="0">
                <a:solidFill>
                  <a:prstClr val="black"/>
                </a:solidFill>
              </a:rPr>
              <a:t>L_DISCOUNT</a:t>
            </a:r>
            <a:r>
              <a:rPr lang="en-US" sz="2000" b="1" dirty="0">
                <a:solidFill>
                  <a:srgbClr val="808080"/>
                </a:solidFill>
              </a:rPr>
              <a:t>))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AS</a:t>
            </a:r>
            <a:r>
              <a:rPr lang="en-US" sz="2000" b="1" dirty="0">
                <a:solidFill>
                  <a:prstClr val="black"/>
                </a:solidFill>
              </a:rPr>
              <a:t> REVENUE</a:t>
            </a:r>
            <a:r>
              <a:rPr lang="en-US" sz="2000" b="1" dirty="0">
                <a:solidFill>
                  <a:srgbClr val="808080"/>
                </a:solidFill>
              </a:rPr>
              <a:t>,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FROM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CUSTOMER, ORDERS, LINEITEM</a:t>
            </a: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WHERE</a:t>
            </a:r>
            <a:r>
              <a:rPr lang="en-US" sz="2000" b="1" dirty="0" smtClean="0">
                <a:solidFill>
                  <a:prstClr val="black"/>
                </a:solidFill>
              </a:rPr>
              <a:t> C_MKTSEGMENT </a:t>
            </a:r>
            <a:r>
              <a:rPr lang="en-US" sz="2000" b="1" dirty="0">
                <a:solidFill>
                  <a:srgbClr val="808080"/>
                </a:solidFill>
              </a:rPr>
              <a:t>=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'BUILDING'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endParaRPr lang="en-US" sz="2000" b="1" dirty="0" smtClean="0">
              <a:solidFill>
                <a:prstClr val="black"/>
              </a:solidFill>
            </a:endParaRPr>
          </a:p>
          <a:p>
            <a:r>
              <a:rPr lang="en-US" sz="2000" b="1" dirty="0" smtClean="0">
                <a:solidFill>
                  <a:srgbClr val="808080"/>
                </a:solidFill>
              </a:rPr>
              <a:t>AND</a:t>
            </a:r>
            <a:r>
              <a:rPr lang="en-US" sz="2000" b="1" dirty="0" smtClean="0">
                <a:solidFill>
                  <a:prstClr val="black"/>
                </a:solidFill>
              </a:rPr>
              <a:t> C_CUSTKEY </a:t>
            </a:r>
            <a:r>
              <a:rPr lang="en-US" sz="2000" b="1" dirty="0">
                <a:solidFill>
                  <a:srgbClr val="808080"/>
                </a:solidFill>
              </a:rPr>
              <a:t>=</a:t>
            </a:r>
            <a:r>
              <a:rPr lang="en-US" sz="2000" b="1" dirty="0">
                <a:solidFill>
                  <a:prstClr val="black"/>
                </a:solidFill>
              </a:rPr>
              <a:t> O_CUSTKEY </a:t>
            </a:r>
            <a:endParaRPr lang="en-US" sz="2000" b="1" dirty="0" smtClean="0">
              <a:solidFill>
                <a:prstClr val="black"/>
              </a:solidFill>
            </a:endParaRPr>
          </a:p>
          <a:p>
            <a:r>
              <a:rPr lang="en-US" sz="2000" b="1" dirty="0" smtClean="0">
                <a:solidFill>
                  <a:srgbClr val="808080"/>
                </a:solidFill>
              </a:rPr>
              <a:t>AND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L_ORDERKEY </a:t>
            </a:r>
            <a:r>
              <a:rPr lang="en-US" sz="2000" b="1" dirty="0">
                <a:solidFill>
                  <a:srgbClr val="808080"/>
                </a:solidFill>
              </a:rPr>
              <a:t>=</a:t>
            </a:r>
            <a:r>
              <a:rPr lang="en-US" sz="2000" b="1" dirty="0">
                <a:solidFill>
                  <a:prstClr val="black"/>
                </a:solidFill>
              </a:rPr>
              <a:t> O_ORDERKEY </a:t>
            </a: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GROUP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BY</a:t>
            </a:r>
            <a:r>
              <a:rPr lang="en-US" sz="2000" b="1" dirty="0">
                <a:solidFill>
                  <a:prstClr val="black"/>
                </a:solidFill>
              </a:rPr>
              <a:t> L_ORDERKEY</a:t>
            </a:r>
            <a:r>
              <a:rPr lang="en-US" sz="2000" b="1" dirty="0">
                <a:solidFill>
                  <a:srgbClr val="808080"/>
                </a:solidFill>
              </a:rPr>
              <a:t>,</a:t>
            </a:r>
            <a:r>
              <a:rPr lang="en-US" sz="2000" b="1" dirty="0">
                <a:solidFill>
                  <a:prstClr val="black"/>
                </a:solidFill>
              </a:rPr>
              <a:t> O_ORDERDATE</a:t>
            </a:r>
            <a:r>
              <a:rPr lang="en-US" sz="2000" b="1" dirty="0">
                <a:solidFill>
                  <a:srgbClr val="808080"/>
                </a:solidFill>
              </a:rPr>
              <a:t>,</a:t>
            </a:r>
            <a:r>
              <a:rPr lang="en-US" sz="2000" b="1" dirty="0">
                <a:solidFill>
                  <a:prstClr val="black"/>
                </a:solidFill>
              </a:rPr>
              <a:t> O_SHIPPRIORITY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Example: DAG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914400"/>
            <a:ext cx="8569799" cy="5638800"/>
            <a:chOff x="709763" y="914400"/>
            <a:chExt cx="8569799" cy="5638800"/>
          </a:xfrm>
        </p:grpSpPr>
        <p:sp>
          <p:nvSpPr>
            <p:cNvPr id="14" name="Flowchart: Document 13"/>
            <p:cNvSpPr/>
            <p:nvPr/>
          </p:nvSpPr>
          <p:spPr>
            <a:xfrm>
              <a:off x="1195538" y="5846660"/>
              <a:ext cx="1589850" cy="70654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Customers.tbl</a:t>
              </a:r>
              <a:endParaRPr lang="en-US" sz="16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46611" y="4786503"/>
              <a:ext cx="592041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M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3505200" y="5846660"/>
              <a:ext cx="1480103" cy="70654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Orders.tbl</a:t>
              </a:r>
              <a:endParaRPr lang="en-US" sz="16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98591" y="4786503"/>
              <a:ext cx="592040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M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760760" y="3570031"/>
              <a:ext cx="592040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C</a:t>
              </a:r>
            </a:p>
          </p:txBody>
        </p:sp>
        <p:cxnSp>
          <p:nvCxnSpPr>
            <p:cNvPr id="19" name="Straight Arrow Connector 18"/>
            <p:cNvCxnSpPr>
              <a:stCxn id="16" idx="0"/>
              <a:endCxn id="15" idx="4"/>
            </p:cNvCxnSpPr>
            <p:nvPr/>
          </p:nvCxnSpPr>
          <p:spPr>
            <a:xfrm flipH="1" flipV="1">
              <a:off x="4242631" y="5336035"/>
              <a:ext cx="2620" cy="5106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0"/>
              <a:endCxn id="18" idx="5"/>
            </p:cNvCxnSpPr>
            <p:nvPr/>
          </p:nvCxnSpPr>
          <p:spPr>
            <a:xfrm flipH="1" flipV="1">
              <a:off x="3266098" y="4039085"/>
              <a:ext cx="976534" cy="7474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0"/>
              <a:endCxn id="18" idx="3"/>
            </p:cNvCxnSpPr>
            <p:nvPr/>
          </p:nvCxnSpPr>
          <p:spPr>
            <a:xfrm flipV="1">
              <a:off x="1994611" y="4039085"/>
              <a:ext cx="852851" cy="7474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7"/>
              <a:endCxn id="10" idx="3"/>
            </p:cNvCxnSpPr>
            <p:nvPr/>
          </p:nvCxnSpPr>
          <p:spPr>
            <a:xfrm flipV="1">
              <a:off x="3266098" y="2996098"/>
              <a:ext cx="1046419" cy="6544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163893" y="4343400"/>
              <a:ext cx="1420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cust_key</a:t>
              </a:r>
              <a:r>
                <a:rPr lang="en-US" i="1" dirty="0" smtClean="0"/>
                <a:t>, …)</a:t>
              </a:r>
              <a:endParaRPr 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9763" y="4419600"/>
              <a:ext cx="1377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cust_key</a:t>
              </a:r>
              <a:r>
                <a:rPr lang="en-US" i="1" dirty="0" smtClean="0"/>
                <a:t>, ..)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14" idx="0"/>
              <a:endCxn id="17" idx="4"/>
            </p:cNvCxnSpPr>
            <p:nvPr/>
          </p:nvCxnSpPr>
          <p:spPr>
            <a:xfrm flipV="1">
              <a:off x="1990463" y="5336034"/>
              <a:ext cx="4148" cy="5106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200306" y="4786503"/>
              <a:ext cx="592040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M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5758897" y="5846660"/>
              <a:ext cx="1480103" cy="70654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LineItems.tbl</a:t>
              </a:r>
              <a:endParaRPr lang="en-US" sz="1600" b="1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4"/>
            </p:cNvCxnSpPr>
            <p:nvPr/>
          </p:nvCxnSpPr>
          <p:spPr>
            <a:xfrm flipH="1" flipV="1">
              <a:off x="6496327" y="5336035"/>
              <a:ext cx="2620" cy="5106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77000" y="4343400"/>
              <a:ext cx="280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order_key</a:t>
              </a:r>
              <a:r>
                <a:rPr lang="en-US" i="1" dirty="0" smtClean="0"/>
                <a:t>,  price, discount)</a:t>
              </a:r>
              <a:endParaRPr lang="en-US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225815" y="2527044"/>
              <a:ext cx="592041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C</a:t>
              </a:r>
            </a:p>
          </p:txBody>
        </p:sp>
        <p:cxnSp>
          <p:nvCxnSpPr>
            <p:cNvPr id="11" name="Straight Arrow Connector 10"/>
            <p:cNvCxnSpPr>
              <a:stCxn id="6" idx="0"/>
              <a:endCxn id="10" idx="5"/>
            </p:cNvCxnSpPr>
            <p:nvPr/>
          </p:nvCxnSpPr>
          <p:spPr>
            <a:xfrm flipH="1" flipV="1">
              <a:off x="4731154" y="2996098"/>
              <a:ext cx="1765172" cy="17904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52763" y="3047699"/>
              <a:ext cx="1556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order_key</a:t>
              </a:r>
              <a:r>
                <a:rPr lang="en-US" i="1" dirty="0" smtClean="0"/>
                <a:t>, …)</a:t>
              </a:r>
              <a:endParaRPr lang="en-US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0" y="914400"/>
              <a:ext cx="566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o_key</a:t>
              </a:r>
              <a:r>
                <a:rPr lang="en-US" i="1" dirty="0" smtClean="0"/>
                <a:t>, </a:t>
              </a:r>
              <a:r>
                <a:rPr lang="en-US" b="1" i="1" dirty="0" err="1" smtClean="0"/>
                <a:t>o_date</a:t>
              </a:r>
              <a:r>
                <a:rPr lang="en-US" i="1" dirty="0" smtClean="0"/>
                <a:t>, </a:t>
              </a:r>
              <a:r>
                <a:rPr lang="en-US" b="1" i="1" dirty="0" err="1" smtClean="0"/>
                <a:t>ship_priority</a:t>
              </a:r>
              <a:r>
                <a:rPr lang="en-US" i="1" dirty="0" smtClean="0"/>
                <a:t>, sum(price *(1 – discount))</a:t>
              </a:r>
              <a:endParaRPr lang="en-US" i="1" dirty="0"/>
            </a:p>
          </p:txBody>
        </p:sp>
        <p:cxnSp>
          <p:nvCxnSpPr>
            <p:cNvPr id="27" name="Straight Arrow Connector 26"/>
            <p:cNvCxnSpPr>
              <a:stCxn id="10" idx="0"/>
              <a:endCxn id="30" idx="4"/>
            </p:cNvCxnSpPr>
            <p:nvPr/>
          </p:nvCxnSpPr>
          <p:spPr>
            <a:xfrm flipV="1">
              <a:off x="4521836" y="1833472"/>
              <a:ext cx="0" cy="6935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225815" y="1283940"/>
              <a:ext cx="592041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68833" y="2204023"/>
              <a:ext cx="444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o_key|o_date|ship_priority</a:t>
              </a:r>
              <a:r>
                <a:rPr lang="en-US" b="1" i="1" dirty="0" smtClean="0"/>
                <a:t>, </a:t>
              </a:r>
              <a:r>
                <a:rPr lang="en-US" i="1" dirty="0" smtClean="0"/>
                <a:t>price, discount)</a:t>
              </a:r>
              <a:endParaRPr lang="en-US" i="1" dirty="0"/>
            </a:p>
          </p:txBody>
        </p:sp>
        <p:sp>
          <p:nvSpPr>
            <p:cNvPr id="34" name="Flowchart: Collate 33"/>
            <p:cNvSpPr/>
            <p:nvPr/>
          </p:nvSpPr>
          <p:spPr>
            <a:xfrm rot="5218959">
              <a:off x="1532251" y="3625229"/>
              <a:ext cx="192395" cy="303664"/>
            </a:xfrm>
            <a:prstGeom prst="flowChartCollat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24163" y="3810000"/>
              <a:ext cx="1010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solidFill>
                    <a:srgbClr val="C00000"/>
                  </a:solidFill>
                </a:rPr>
                <a:t>cust_key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37" name="Flowchart: Collate 36"/>
            <p:cNvSpPr/>
            <p:nvPr/>
          </p:nvSpPr>
          <p:spPr>
            <a:xfrm rot="5218959">
              <a:off x="5013488" y="2707852"/>
              <a:ext cx="192395" cy="303664"/>
            </a:xfrm>
            <a:prstGeom prst="flowChartCollat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5563" y="2895600"/>
              <a:ext cx="746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solidFill>
                    <a:srgbClr val="C00000"/>
                  </a:solidFill>
                </a:rPr>
                <a:t>o_key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DAG Specification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12880"/>
            <a:ext cx="8229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{  </a:t>
            </a:r>
            <a:r>
              <a:rPr lang="en-US" sz="2000" b="1" dirty="0">
                <a:solidFill>
                  <a:srgbClr val="FF0000"/>
                </a:solidFill>
              </a:rPr>
              <a:t>"1"</a:t>
            </a:r>
            <a:r>
              <a:rPr lang="en-US" sz="2000" dirty="0"/>
              <a:t>: {	"type": </a:t>
            </a:r>
            <a:r>
              <a:rPr lang="en-US" sz="2000" b="1" dirty="0">
                <a:solidFill>
                  <a:schemeClr val="accent1"/>
                </a:solidFill>
              </a:rPr>
              <a:t>"MAP"</a:t>
            </a:r>
            <a:r>
              <a:rPr lang="en-US" sz="2000" dirty="0" smtClean="0"/>
              <a:t>,</a:t>
            </a:r>
            <a:r>
              <a:rPr lang="en-US" sz="2000" dirty="0"/>
              <a:t>	 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input": "/</a:t>
            </a:r>
            <a:r>
              <a:rPr lang="en-US" sz="2000" dirty="0" err="1"/>
              <a:t>tpch</a:t>
            </a:r>
            <a:r>
              <a:rPr lang="en-US" sz="2000" dirty="0"/>
              <a:t>/</a:t>
            </a:r>
            <a:r>
              <a:rPr lang="en-US" sz="2000" dirty="0" err="1"/>
              <a:t>customer.tbl</a:t>
            </a:r>
            <a:r>
              <a:rPr lang="en-US" sz="2000" dirty="0"/>
              <a:t>",		</a:t>
            </a:r>
            <a:endParaRPr lang="en-US" sz="2000" dirty="0" smtClean="0"/>
          </a:p>
          <a:p>
            <a:r>
              <a:rPr lang="en-US" sz="2000" dirty="0" smtClean="0"/>
              <a:t>	"</a:t>
            </a:r>
            <a:r>
              <a:rPr lang="en-US" sz="2000" dirty="0"/>
              <a:t>operator": "</a:t>
            </a:r>
            <a:r>
              <a:rPr lang="en-US" sz="2000" dirty="0" err="1" smtClean="0"/>
              <a:t>org.pbase.PolybaseDAGs$CustomerIDMapper</a:t>
            </a:r>
            <a:r>
              <a:rPr lang="en-US" sz="2000" dirty="0" smtClean="0"/>
              <a:t>“ }   ,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"</a:t>
            </a:r>
            <a:r>
              <a:rPr lang="en-US" sz="2000" b="1" dirty="0">
                <a:solidFill>
                  <a:srgbClr val="FF0000"/>
                </a:solidFill>
              </a:rPr>
              <a:t>2"</a:t>
            </a:r>
            <a:r>
              <a:rPr lang="en-US" sz="2000" dirty="0"/>
              <a:t>: {	</a:t>
            </a:r>
            <a:r>
              <a:rPr lang="en-US" sz="2000" dirty="0" smtClean="0"/>
              <a:t>"</a:t>
            </a:r>
            <a:r>
              <a:rPr lang="en-US" sz="2000" dirty="0"/>
              <a:t>type": </a:t>
            </a:r>
            <a:r>
              <a:rPr lang="en-US" sz="2000" b="1" dirty="0">
                <a:solidFill>
                  <a:schemeClr val="accent1"/>
                </a:solidFill>
              </a:rPr>
              <a:t>"MAP"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	"input": "/</a:t>
            </a:r>
            <a:r>
              <a:rPr lang="en-US" sz="2000" dirty="0" err="1"/>
              <a:t>tpch</a:t>
            </a:r>
            <a:r>
              <a:rPr lang="en-US" sz="2000" dirty="0"/>
              <a:t>/</a:t>
            </a:r>
            <a:r>
              <a:rPr lang="en-US" sz="2000" dirty="0" err="1"/>
              <a:t>orders.tbl</a:t>
            </a:r>
            <a:r>
              <a:rPr lang="en-US" sz="2000" dirty="0"/>
              <a:t>",		</a:t>
            </a:r>
            <a:endParaRPr lang="en-US" sz="2000" dirty="0" smtClean="0"/>
          </a:p>
          <a:p>
            <a:r>
              <a:rPr lang="en-US" sz="2000" dirty="0" smtClean="0"/>
              <a:t>	"</a:t>
            </a:r>
            <a:r>
              <a:rPr lang="en-US" sz="2000" dirty="0"/>
              <a:t>operator</a:t>
            </a:r>
            <a:r>
              <a:rPr lang="en-US" sz="2000" dirty="0" smtClean="0"/>
              <a:t>":"</a:t>
            </a:r>
            <a:r>
              <a:rPr lang="en-US" sz="2000" dirty="0" err="1" smtClean="0"/>
              <a:t>org.pbase.PolybaseDAGs$OrderCustIDMapper</a:t>
            </a:r>
            <a:r>
              <a:rPr lang="en-US" sz="2000" dirty="0" smtClean="0"/>
              <a:t>” }  ,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“3"</a:t>
            </a:r>
            <a:r>
              <a:rPr lang="en-US" sz="2000" dirty="0" smtClean="0"/>
              <a:t>: </a:t>
            </a:r>
            <a:r>
              <a:rPr lang="en-US" sz="2000" dirty="0"/>
              <a:t>{	"type": </a:t>
            </a:r>
            <a:r>
              <a:rPr lang="en-US" sz="2000" b="1" dirty="0">
                <a:solidFill>
                  <a:srgbClr val="00B050"/>
                </a:solidFill>
              </a:rPr>
              <a:t>"COMBINE"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	"operator":  "</a:t>
            </a:r>
            <a:r>
              <a:rPr lang="en-US" sz="2000" dirty="0" err="1"/>
              <a:t>org.pbase.PolybaseDAGs$CustOrderInnerJoin</a:t>
            </a:r>
            <a:r>
              <a:rPr lang="en-US" sz="2000" dirty="0"/>
              <a:t>", 	"inputs": [</a:t>
            </a:r>
            <a:r>
              <a:rPr lang="en-US" sz="2000" b="1" dirty="0">
                <a:solidFill>
                  <a:srgbClr val="FF0000"/>
                </a:solidFill>
              </a:rPr>
              <a:t>"1"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"2</a:t>
            </a:r>
            <a:r>
              <a:rPr lang="en-US" sz="2000" b="1" dirty="0" smtClean="0">
                <a:solidFill>
                  <a:srgbClr val="FF0000"/>
                </a:solidFill>
              </a:rPr>
              <a:t>"</a:t>
            </a:r>
            <a:r>
              <a:rPr lang="en-US" sz="2000" dirty="0" smtClean="0"/>
              <a:t>],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	"</a:t>
            </a:r>
            <a:r>
              <a:rPr lang="en-US" sz="2000" dirty="0" err="1"/>
              <a:t>qty</a:t>
            </a:r>
            <a:r>
              <a:rPr lang="en-US" sz="2000" dirty="0"/>
              <a:t>": 3       }  </a:t>
            </a:r>
            <a:r>
              <a:rPr lang="en-US" sz="2000" dirty="0" smtClean="0"/>
              <a:t>,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16082"/>
            <a:ext cx="82296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“4"</a:t>
            </a:r>
            <a:r>
              <a:rPr lang="en-US" sz="2000" dirty="0" smtClean="0"/>
              <a:t>: </a:t>
            </a:r>
            <a:r>
              <a:rPr lang="en-US" sz="2000" dirty="0"/>
              <a:t>{	"type": </a:t>
            </a:r>
            <a:r>
              <a:rPr lang="en-US" sz="2000" b="1" dirty="0">
                <a:solidFill>
                  <a:schemeClr val="accent1"/>
                </a:solidFill>
              </a:rPr>
              <a:t>"MAP"</a:t>
            </a:r>
            <a:r>
              <a:rPr lang="en-US" sz="2000" dirty="0"/>
              <a:t>,</a:t>
            </a:r>
          </a:p>
          <a:p>
            <a:r>
              <a:rPr lang="en-US" sz="2000" dirty="0"/>
              <a:t> 	"input": "/</a:t>
            </a:r>
            <a:r>
              <a:rPr lang="en-US" sz="2000" dirty="0" err="1"/>
              <a:t>tpch</a:t>
            </a:r>
            <a:r>
              <a:rPr lang="en-US" sz="2000" dirty="0"/>
              <a:t>/</a:t>
            </a:r>
            <a:r>
              <a:rPr lang="en-US" sz="2000" dirty="0" err="1"/>
              <a:t>lineitem.tbl</a:t>
            </a:r>
            <a:r>
              <a:rPr lang="en-US" sz="2000" dirty="0"/>
              <a:t>",</a:t>
            </a:r>
          </a:p>
          <a:p>
            <a:r>
              <a:rPr lang="en-US" sz="2000" dirty="0"/>
              <a:t>	"operator": "</a:t>
            </a:r>
            <a:r>
              <a:rPr lang="en-US" sz="2000" dirty="0" err="1" smtClean="0"/>
              <a:t>org.pbase.PolybaseDAGs$LineItemOrderIDMapper</a:t>
            </a:r>
            <a:r>
              <a:rPr lang="en-US" sz="2000" dirty="0" smtClean="0"/>
              <a:t>“ }  </a:t>
            </a:r>
            <a:r>
              <a:rPr lang="en-US" sz="2000" dirty="0"/>
              <a:t>,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"5"</a:t>
            </a:r>
            <a:r>
              <a:rPr lang="en-US" sz="2000" dirty="0"/>
              <a:t>: {	"type": </a:t>
            </a:r>
            <a:r>
              <a:rPr lang="en-US" sz="2000" b="1" dirty="0">
                <a:solidFill>
                  <a:srgbClr val="00B050"/>
                </a:solidFill>
              </a:rPr>
              <a:t>"COMBINE"</a:t>
            </a:r>
            <a:r>
              <a:rPr lang="en-US" sz="2000" dirty="0"/>
              <a:t>,</a:t>
            </a:r>
          </a:p>
          <a:p>
            <a:r>
              <a:rPr lang="en-US" sz="2000" dirty="0"/>
              <a:t>	"operator":  </a:t>
            </a:r>
            <a:r>
              <a:rPr lang="en-US" sz="2000" dirty="0" smtClean="0"/>
              <a:t>"</a:t>
            </a:r>
            <a:r>
              <a:rPr lang="en-US" sz="2000" dirty="0" err="1" smtClean="0"/>
              <a:t>org.pbase.PolybaseDAGs$COLineItemInnerJoin</a:t>
            </a:r>
            <a:r>
              <a:rPr lang="en-US" sz="2000" dirty="0"/>
              <a:t>", </a:t>
            </a:r>
            <a:r>
              <a:rPr lang="en-US" sz="2000" dirty="0" smtClean="0"/>
              <a:t>	"</a:t>
            </a:r>
            <a:r>
              <a:rPr lang="en-US" sz="2000" dirty="0"/>
              <a:t>inputs": </a:t>
            </a:r>
            <a:r>
              <a:rPr lang="en-US" sz="2000" dirty="0" smtClean="0"/>
              <a:t>[</a:t>
            </a:r>
            <a:r>
              <a:rPr lang="en-US" sz="2000" b="1" dirty="0" smtClean="0">
                <a:solidFill>
                  <a:srgbClr val="FF0000"/>
                </a:solidFill>
              </a:rPr>
              <a:t>“3"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0000"/>
                </a:solidFill>
              </a:rPr>
              <a:t>“4"</a:t>
            </a:r>
            <a:r>
              <a:rPr lang="en-US" sz="2000" dirty="0" smtClean="0"/>
              <a:t>],</a:t>
            </a:r>
            <a:r>
              <a:rPr lang="en-US" sz="2000" dirty="0"/>
              <a:t>		</a:t>
            </a:r>
            <a:endParaRPr lang="en-US" sz="2000" dirty="0" smtClean="0"/>
          </a:p>
          <a:p>
            <a:r>
              <a:rPr lang="en-US" sz="2000" dirty="0"/>
              <a:t>	"</a:t>
            </a:r>
            <a:r>
              <a:rPr lang="en-US" sz="2000" dirty="0" err="1"/>
              <a:t>qty</a:t>
            </a:r>
            <a:r>
              <a:rPr lang="en-US" sz="2000" dirty="0"/>
              <a:t>": 3       }  </a:t>
            </a:r>
            <a:r>
              <a:rPr lang="en-US" sz="2000" dirty="0" smtClean="0"/>
              <a:t>,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"6"</a:t>
            </a:r>
            <a:r>
              <a:rPr lang="en-US" sz="2000" dirty="0"/>
              <a:t>: {	"type": </a:t>
            </a:r>
            <a:r>
              <a:rPr lang="en-US" sz="2000" b="1" dirty="0">
                <a:solidFill>
                  <a:srgbClr val="00B050"/>
                </a:solidFill>
              </a:rPr>
              <a:t>"COMBINE"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	"operator":  </a:t>
            </a:r>
            <a:r>
              <a:rPr lang="en-US" sz="2000" dirty="0" smtClean="0"/>
              <a:t>"</a:t>
            </a:r>
            <a:r>
              <a:rPr lang="en-US" sz="2000" dirty="0" err="1" smtClean="0"/>
              <a:t>org.pbase.PolybaseDAGs$FinalAggregator</a:t>
            </a:r>
            <a:r>
              <a:rPr lang="en-US" sz="2000" dirty="0"/>
              <a:t>",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inputs": [</a:t>
            </a:r>
            <a:r>
              <a:rPr lang="en-US" sz="2000" b="1" dirty="0">
                <a:solidFill>
                  <a:srgbClr val="FF0000"/>
                </a:solidFill>
              </a:rPr>
              <a:t>"5</a:t>
            </a:r>
            <a:r>
              <a:rPr lang="en-US" sz="2000" b="1" dirty="0" smtClean="0">
                <a:solidFill>
                  <a:srgbClr val="FF0000"/>
                </a:solidFill>
              </a:rPr>
              <a:t>"</a:t>
            </a:r>
            <a:r>
              <a:rPr lang="en-US" sz="2000" dirty="0" smtClean="0"/>
              <a:t>],</a:t>
            </a:r>
            <a:r>
              <a:rPr lang="en-US" sz="2000" dirty="0"/>
              <a:t>		</a:t>
            </a:r>
          </a:p>
          <a:p>
            <a:r>
              <a:rPr lang="en-US" sz="2000" dirty="0"/>
              <a:t>	"</a:t>
            </a:r>
            <a:r>
              <a:rPr lang="en-US" sz="2000" dirty="0" err="1"/>
              <a:t>qty</a:t>
            </a:r>
            <a:r>
              <a:rPr lang="en-US" sz="2000" dirty="0"/>
              <a:t>": 3     </a:t>
            </a:r>
            <a:r>
              <a:rPr lang="en-US" sz="2000" dirty="0" smtClean="0"/>
              <a:t>}  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DAG Specification contd.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1579"/>
            <a:ext cx="8229600" cy="38632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2-Way Combiner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29600" cy="36619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064204"/>
            <a:ext cx="647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3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combine( </a:t>
            </a:r>
            <a:r>
              <a:rPr lang="en-US" sz="2200" b="1" dirty="0" smtClean="0">
                <a:solidFill>
                  <a:schemeClr val="accent1"/>
                </a:solidFill>
              </a:rPr>
              <a:t>Key </a:t>
            </a:r>
            <a:r>
              <a:rPr lang="en-US" sz="2200" b="1" dirty="0">
                <a:solidFill>
                  <a:schemeClr val="accent1"/>
                </a:solidFill>
              </a:rPr>
              <a:t>k1</a:t>
            </a:r>
            <a:r>
              <a:rPr lang="en-US" sz="2200" b="1" dirty="0">
                <a:solidFill>
                  <a:srgbClr val="C00000"/>
                </a:solidFill>
              </a:rPr>
              <a:t>,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&lt;Value1&gt; v1</a:t>
            </a:r>
            <a:r>
              <a:rPr lang="en-US" sz="2200" b="1" dirty="0">
                <a:solidFill>
                  <a:srgbClr val="C00000"/>
                </a:solidFill>
              </a:rPr>
              <a:t>,</a:t>
            </a:r>
            <a:br>
              <a:rPr lang="en-US" sz="2200" b="1" dirty="0">
                <a:solidFill>
                  <a:srgbClr val="C00000"/>
                </a:solidFill>
              </a:rPr>
            </a:br>
            <a:r>
              <a:rPr lang="en-US" sz="2200" b="1" dirty="0">
                <a:solidFill>
                  <a:srgbClr val="C00000"/>
                </a:solidFill>
              </a:rPr>
              <a:t>                  </a:t>
            </a:r>
            <a:r>
              <a:rPr lang="en-US" sz="2200" b="1" dirty="0">
                <a:solidFill>
                  <a:srgbClr val="00B050"/>
                </a:solidFill>
              </a:rPr>
              <a:t>Key k2</a:t>
            </a:r>
            <a:r>
              <a:rPr lang="en-US" sz="2200" b="1" dirty="0">
                <a:solidFill>
                  <a:srgbClr val="C00000"/>
                </a:solidFill>
              </a:rPr>
              <a:t>,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Iterable</a:t>
            </a:r>
            <a:r>
              <a:rPr lang="en-US" sz="2200" b="1" dirty="0">
                <a:solidFill>
                  <a:srgbClr val="00B050"/>
                </a:solidFill>
              </a:rPr>
              <a:t>&lt;Value2&gt; v2</a:t>
            </a:r>
            <a:r>
              <a:rPr lang="en-US" sz="2200" b="1" dirty="0">
                <a:solidFill>
                  <a:srgbClr val="C00000"/>
                </a:solidFill>
              </a:rPr>
              <a:t>,</a:t>
            </a:r>
          </a:p>
          <a:p>
            <a:pPr marL="1314450" lvl="3" indent="0">
              <a:buNone/>
            </a:pPr>
            <a:r>
              <a:rPr lang="en-US" sz="2200" b="1" dirty="0">
                <a:solidFill>
                  <a:srgbClr val="9B8B15"/>
                </a:solidFill>
              </a:rPr>
              <a:t>                  Key k3</a:t>
            </a:r>
            <a:r>
              <a:rPr lang="en-US" sz="2200" b="1" dirty="0">
                <a:solidFill>
                  <a:srgbClr val="C00000"/>
                </a:solidFill>
              </a:rPr>
              <a:t>,</a:t>
            </a:r>
            <a:r>
              <a:rPr lang="en-US" sz="2200" b="1" dirty="0">
                <a:solidFill>
                  <a:srgbClr val="9B8B15"/>
                </a:solidFill>
              </a:rPr>
              <a:t> </a:t>
            </a:r>
            <a:r>
              <a:rPr lang="en-US" sz="2200" b="1" dirty="0" err="1">
                <a:solidFill>
                  <a:srgbClr val="9B8B15"/>
                </a:solidFill>
              </a:rPr>
              <a:t>Iterable</a:t>
            </a:r>
            <a:r>
              <a:rPr lang="en-US" sz="2200" b="1" dirty="0">
                <a:solidFill>
                  <a:srgbClr val="9B8B15"/>
                </a:solidFill>
              </a:rPr>
              <a:t>&lt;Value3&gt; v3</a:t>
            </a:r>
            <a:r>
              <a:rPr lang="en-US" sz="2200" b="1" dirty="0">
                <a:solidFill>
                  <a:srgbClr val="C00000"/>
                </a:solidFill>
              </a:rPr>
              <a:t> ,</a:t>
            </a:r>
            <a:r>
              <a:rPr lang="en-US" sz="2200" b="1" dirty="0"/>
              <a:t>… </a:t>
            </a:r>
            <a:r>
              <a:rPr lang="en-US" sz="2200" b="1" dirty="0">
                <a:solidFill>
                  <a:srgbClr val="C00000"/>
                </a:solidFill>
              </a:rPr>
              <a:t>)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2981325" y="5064204"/>
            <a:ext cx="3276600" cy="422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4265676"/>
            <a:ext cx="1676400" cy="612648"/>
          </a:xfrm>
          <a:prstGeom prst="wedgeRoundRectCallout">
            <a:avLst>
              <a:gd name="adj1" fmla="val -83901"/>
              <a:gd name="adj2" fmla="val 687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CombinerInput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1-Way Combiner (Reducer)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322969"/>
            <a:ext cx="8654931" cy="323963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Limitations of the Map Reduce Model</a:t>
            </a:r>
          </a:p>
          <a:p>
            <a:r>
              <a:rPr lang="en-US" dirty="0" smtClean="0"/>
              <a:t>Combining/Joining multiple datasets</a:t>
            </a:r>
          </a:p>
          <a:p>
            <a:pPr lvl="1"/>
            <a:r>
              <a:rPr lang="en-US" dirty="0" smtClean="0"/>
              <a:t>Possible but not elegant </a:t>
            </a:r>
          </a:p>
          <a:p>
            <a:pPr lvl="1"/>
            <a:r>
              <a:rPr lang="en-US" dirty="0" smtClean="0"/>
              <a:t>May require multiple jobs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composable</a:t>
            </a:r>
            <a:r>
              <a:rPr lang="en-US" dirty="0" smtClean="0"/>
              <a:t> workflow</a:t>
            </a:r>
          </a:p>
          <a:p>
            <a:pPr lvl="1"/>
            <a:r>
              <a:rPr lang="en-US" dirty="0" smtClean="0"/>
              <a:t>Requires multiple Jobs</a:t>
            </a:r>
          </a:p>
          <a:p>
            <a:r>
              <a:rPr lang="en-US" dirty="0" smtClean="0"/>
              <a:t>Plumbing between Jobs is manual</a:t>
            </a:r>
          </a:p>
          <a:p>
            <a:r>
              <a:rPr lang="en-US" dirty="0" smtClean="0"/>
              <a:t>Sort-Merge between M-R – Mandatory</a:t>
            </a:r>
          </a:p>
          <a:p>
            <a:r>
              <a:rPr lang="en-US" dirty="0" smtClean="0"/>
              <a:t>Fault tolerance mechanisms – Rigid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Need for </a:t>
            </a:r>
            <a:r>
              <a:rPr lang="en-US" b="1" dirty="0" smtClean="0"/>
              <a:t>alternate programming models</a:t>
            </a:r>
          </a:p>
          <a:p>
            <a:pPr lvl="1"/>
            <a:r>
              <a:rPr lang="en-US" dirty="0" smtClean="0"/>
              <a:t>One of the motivations for YARN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4953000" y="3352800"/>
            <a:ext cx="3581400" cy="2438400"/>
            <a:chOff x="5105400" y="3505200"/>
            <a:chExt cx="3581400" cy="2438400"/>
          </a:xfrm>
        </p:grpSpPr>
        <p:sp>
          <p:nvSpPr>
            <p:cNvPr id="5" name="Flowchart: Document 4"/>
            <p:cNvSpPr/>
            <p:nvPr/>
          </p:nvSpPr>
          <p:spPr>
            <a:xfrm>
              <a:off x="5105400" y="5489564"/>
              <a:ext cx="1447800" cy="454036"/>
            </a:xfrm>
            <a:prstGeom prst="flowChartDocument">
              <a:avLst/>
            </a:prstGeom>
            <a:pattFill prst="dotGrid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Customers</a:t>
              </a:r>
              <a:endParaRPr lang="en-US" sz="16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865998" y="4774662"/>
              <a:ext cx="420752" cy="406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7491262" y="5489564"/>
              <a:ext cx="1195538" cy="454036"/>
            </a:xfrm>
            <a:prstGeom prst="flowChartDocument">
              <a:avLst/>
            </a:prstGeom>
            <a:pattFill prst="dotGrid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Orders</a:t>
              </a:r>
              <a:endParaRPr lang="en-US" sz="16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86062" y="3505200"/>
              <a:ext cx="505338" cy="469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  <a:endCxn id="6" idx="4"/>
            </p:cNvCxnSpPr>
            <p:nvPr/>
          </p:nvCxnSpPr>
          <p:spPr>
            <a:xfrm flipH="1" flipV="1">
              <a:off x="8076374" y="5181600"/>
              <a:ext cx="12657" cy="3079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9" idx="5"/>
            </p:cNvCxnSpPr>
            <p:nvPr/>
          </p:nvCxnSpPr>
          <p:spPr>
            <a:xfrm flipH="1" flipV="1">
              <a:off x="7317395" y="3905563"/>
              <a:ext cx="758979" cy="8690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7"/>
              <a:endCxn id="9" idx="3"/>
            </p:cNvCxnSpPr>
            <p:nvPr/>
          </p:nvCxnSpPr>
          <p:spPr>
            <a:xfrm flipV="1">
              <a:off x="6567782" y="3905563"/>
              <a:ext cx="392285" cy="345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0"/>
              <a:endCxn id="26" idx="4"/>
            </p:cNvCxnSpPr>
            <p:nvPr/>
          </p:nvCxnSpPr>
          <p:spPr>
            <a:xfrm flipV="1">
              <a:off x="5829300" y="5181600"/>
              <a:ext cx="826" cy="3079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llate 13"/>
            <p:cNvSpPr/>
            <p:nvPr/>
          </p:nvSpPr>
          <p:spPr>
            <a:xfrm rot="5218959">
              <a:off x="7060401" y="3607543"/>
              <a:ext cx="139679" cy="252155"/>
            </a:xfrm>
            <a:prstGeom prst="flowChartCollat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619750" y="4774662"/>
              <a:ext cx="420752" cy="406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208648" y="4191000"/>
              <a:ext cx="420752" cy="406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σ</a:t>
              </a:r>
            </a:p>
          </p:txBody>
        </p:sp>
        <p:cxnSp>
          <p:nvCxnSpPr>
            <p:cNvPr id="31" name="Straight Arrow Connector 30"/>
            <p:cNvCxnSpPr>
              <a:stCxn id="26" idx="7"/>
              <a:endCxn id="29" idx="3"/>
            </p:cNvCxnSpPr>
            <p:nvPr/>
          </p:nvCxnSpPr>
          <p:spPr>
            <a:xfrm flipV="1">
              <a:off x="5978884" y="4538343"/>
              <a:ext cx="291382" cy="2959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4953000" y="2724150"/>
            <a:ext cx="3962400" cy="3505200"/>
            <a:chOff x="990600" y="2743200"/>
            <a:chExt cx="3962400" cy="35052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990600" y="3212068"/>
              <a:ext cx="3581400" cy="3036332"/>
              <a:chOff x="4953000" y="3212068"/>
              <a:chExt cx="3581400" cy="303633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4953000" y="3212068"/>
                <a:ext cx="3581400" cy="3036332"/>
                <a:chOff x="5105400" y="3352800"/>
                <a:chExt cx="3581400" cy="3036332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5105400" y="3352800"/>
                  <a:ext cx="3581400" cy="2590800"/>
                  <a:chOff x="5105400" y="3352800"/>
                  <a:chExt cx="3581400" cy="2590800"/>
                </a:xfrm>
              </p:grpSpPr>
              <p:sp>
                <p:nvSpPr>
                  <p:cNvPr id="89" name="Flowchart: Document 88"/>
                  <p:cNvSpPr/>
                  <p:nvPr/>
                </p:nvSpPr>
                <p:spPr>
                  <a:xfrm>
                    <a:off x="5105400" y="5489564"/>
                    <a:ext cx="1447800" cy="454036"/>
                  </a:xfrm>
                  <a:prstGeom prst="flowChartDocument">
                    <a:avLst/>
                  </a:prstGeom>
                  <a:pattFill prst="dotGrid">
                    <a:fgClr>
                      <a:schemeClr val="bg1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Customers</a:t>
                    </a:r>
                    <a:endParaRPr lang="en-US" sz="1600" b="1" dirty="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7865998" y="4774662"/>
                    <a:ext cx="420752" cy="4069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accent1"/>
                        </a:solidFill>
                      </a:rPr>
                      <a:t>S</a:t>
                    </a:r>
                    <a:endParaRPr lang="en-US" sz="2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1" name="Flowchart: Document 90"/>
                  <p:cNvSpPr/>
                  <p:nvPr/>
                </p:nvSpPr>
                <p:spPr>
                  <a:xfrm>
                    <a:off x="7491262" y="5489564"/>
                    <a:ext cx="1195538" cy="454036"/>
                  </a:xfrm>
                  <a:prstGeom prst="flowChartDocument">
                    <a:avLst/>
                  </a:prstGeom>
                  <a:pattFill prst="dotGrid">
                    <a:fgClr>
                      <a:schemeClr val="bg1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Orders</a:t>
                    </a:r>
                    <a:endParaRPr lang="en-US" sz="1600" b="1" dirty="0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6886062" y="3505200"/>
                    <a:ext cx="505338" cy="46905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b="1" dirty="0">
                      <a:solidFill>
                        <a:srgbClr val="00B050"/>
                      </a:solidFill>
                    </a:endParaRPr>
                  </a:p>
                </p:txBody>
              </p:sp>
              <p:cxnSp>
                <p:nvCxnSpPr>
                  <p:cNvPr id="93" name="Straight Arrow Connector 92"/>
                  <p:cNvCxnSpPr>
                    <a:stCxn id="91" idx="0"/>
                    <a:endCxn id="90" idx="4"/>
                  </p:cNvCxnSpPr>
                  <p:nvPr/>
                </p:nvCxnSpPr>
                <p:spPr>
                  <a:xfrm flipH="1" flipV="1">
                    <a:off x="8076374" y="5181600"/>
                    <a:ext cx="12657" cy="30796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/>
                  <p:cNvCxnSpPr>
                    <a:stCxn id="90" idx="0"/>
                    <a:endCxn id="92" idx="5"/>
                  </p:cNvCxnSpPr>
                  <p:nvPr/>
                </p:nvCxnSpPr>
                <p:spPr>
                  <a:xfrm flipH="1" flipV="1">
                    <a:off x="7317395" y="3905563"/>
                    <a:ext cx="758979" cy="86909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>
                    <a:stCxn id="101" idx="7"/>
                    <a:endCxn id="92" idx="3"/>
                  </p:cNvCxnSpPr>
                  <p:nvPr/>
                </p:nvCxnSpPr>
                <p:spPr>
                  <a:xfrm flipV="1">
                    <a:off x="6567782" y="3905563"/>
                    <a:ext cx="392285" cy="34503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>
                    <a:stCxn id="89" idx="0"/>
                    <a:endCxn id="100" idx="4"/>
                  </p:cNvCxnSpPr>
                  <p:nvPr/>
                </p:nvCxnSpPr>
                <p:spPr>
                  <a:xfrm flipV="1">
                    <a:off x="5829300" y="5181600"/>
                    <a:ext cx="826" cy="30796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Flowchart: Collate 96"/>
                  <p:cNvSpPr/>
                  <p:nvPr/>
                </p:nvSpPr>
                <p:spPr>
                  <a:xfrm rot="5218959">
                    <a:off x="7060401" y="3607543"/>
                    <a:ext cx="139679" cy="252155"/>
                  </a:xfrm>
                  <a:prstGeom prst="flowChartCollat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5619750" y="4774662"/>
                    <a:ext cx="420752" cy="4069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accent1"/>
                        </a:solidFill>
                      </a:rPr>
                      <a:t>S</a:t>
                    </a:r>
                    <a:endParaRPr lang="en-US" sz="2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208648" y="4191000"/>
                    <a:ext cx="420752" cy="4069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σ</a:t>
                    </a:r>
                  </a:p>
                </p:txBody>
              </p:sp>
              <p:cxnSp>
                <p:nvCxnSpPr>
                  <p:cNvPr id="102" name="Straight Arrow Connector 101"/>
                  <p:cNvCxnSpPr>
                    <a:stCxn id="100" idx="7"/>
                    <a:endCxn id="101" idx="3"/>
                  </p:cNvCxnSpPr>
                  <p:nvPr/>
                </p:nvCxnSpPr>
                <p:spPr>
                  <a:xfrm flipV="1">
                    <a:off x="5978884" y="4538343"/>
                    <a:ext cx="291382" cy="29591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Oval 102"/>
                  <p:cNvSpPr/>
                  <p:nvPr/>
                </p:nvSpPr>
                <p:spPr>
                  <a:xfrm rot="2753795">
                    <a:off x="5703982" y="3988791"/>
                    <a:ext cx="868694" cy="139828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7620000" y="4538343"/>
                    <a:ext cx="838200" cy="797239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705600" y="3352800"/>
                    <a:ext cx="856076" cy="821595"/>
                  </a:xfrm>
                  <a:prstGeom prst="ellipse">
                    <a:avLst/>
                  </a:pr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096000" y="6019800"/>
                  <a:ext cx="1714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Reduce side join</a:t>
                  </a:r>
                  <a:endParaRPr lang="en-US" dirty="0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5524381" y="36692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 ‘C’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620000" y="3974068"/>
                <a:ext cx="81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 ‘O’</a:t>
                </a:r>
                <a:endParaRPr lang="en-US" dirty="0"/>
              </a:p>
            </p:txBody>
          </p:sp>
        </p:grpSp>
        <p:sp>
          <p:nvSpPr>
            <p:cNvPr id="111" name="Rounded Rectangular Callout 110"/>
            <p:cNvSpPr/>
            <p:nvPr/>
          </p:nvSpPr>
          <p:spPr>
            <a:xfrm>
              <a:off x="990600" y="4033663"/>
              <a:ext cx="506161" cy="309737"/>
            </a:xfrm>
            <a:prstGeom prst="wedgeRoundRectCallout">
              <a:avLst>
                <a:gd name="adj1" fmla="val 39031"/>
                <a:gd name="adj2" fmla="val 11170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endParaRPr lang="en-US" b="1" dirty="0"/>
            </a:p>
          </p:txBody>
        </p:sp>
        <p:sp>
          <p:nvSpPr>
            <p:cNvPr id="112" name="Rounded Rectangular Callout 111"/>
            <p:cNvSpPr/>
            <p:nvPr/>
          </p:nvSpPr>
          <p:spPr>
            <a:xfrm>
              <a:off x="4446839" y="4109863"/>
              <a:ext cx="506161" cy="309737"/>
            </a:xfrm>
            <a:prstGeom prst="wedgeRoundRectCallout">
              <a:avLst>
                <a:gd name="adj1" fmla="val -70114"/>
                <a:gd name="adj2" fmla="val 9632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endParaRPr lang="en-US" b="1" dirty="0"/>
            </a:p>
          </p:txBody>
        </p:sp>
        <p:sp>
          <p:nvSpPr>
            <p:cNvPr id="113" name="Rounded Rectangular Callout 112"/>
            <p:cNvSpPr/>
            <p:nvPr/>
          </p:nvSpPr>
          <p:spPr>
            <a:xfrm>
              <a:off x="2133601" y="2743200"/>
              <a:ext cx="506161" cy="309737"/>
            </a:xfrm>
            <a:prstGeom prst="wedgeRoundRectCallout">
              <a:avLst>
                <a:gd name="adj1" fmla="val 39031"/>
                <a:gd name="adj2" fmla="val 11170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73611" y="2510137"/>
            <a:ext cx="410088" cy="854331"/>
            <a:chOff x="6773611" y="2510137"/>
            <a:chExt cx="410088" cy="854331"/>
          </a:xfrm>
        </p:grpSpPr>
        <p:cxnSp>
          <p:nvCxnSpPr>
            <p:cNvPr id="117" name="Straight Arrow Connector 116"/>
            <p:cNvCxnSpPr>
              <a:endCxn id="118" idx="4"/>
            </p:cNvCxnSpPr>
            <p:nvPr/>
          </p:nvCxnSpPr>
          <p:spPr>
            <a:xfrm flipV="1">
              <a:off x="6978142" y="2907268"/>
              <a:ext cx="513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6773611" y="2510137"/>
              <a:ext cx="410088" cy="39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B050"/>
                  </a:solidFill>
                </a:rPr>
                <a:t>G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22" name="Oval 121"/>
          <p:cNvSpPr/>
          <p:nvPr/>
        </p:nvSpPr>
        <p:spPr>
          <a:xfrm>
            <a:off x="7942198" y="2564862"/>
            <a:ext cx="420752" cy="406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23" name="Flowchart: Document 122"/>
          <p:cNvSpPr/>
          <p:nvPr/>
        </p:nvSpPr>
        <p:spPr>
          <a:xfrm>
            <a:off x="7567462" y="3279764"/>
            <a:ext cx="1195538" cy="454036"/>
          </a:xfrm>
          <a:prstGeom prst="flowChartDocument">
            <a:avLst/>
          </a:prstGeom>
          <a:pattFill prst="dotGri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LineItems</a:t>
            </a:r>
            <a:endParaRPr lang="en-US" sz="1600" b="1" dirty="0"/>
          </a:p>
        </p:txBody>
      </p:sp>
      <p:cxnSp>
        <p:nvCxnSpPr>
          <p:cNvPr id="124" name="Straight Arrow Connector 123"/>
          <p:cNvCxnSpPr>
            <a:stCxn id="123" idx="0"/>
            <a:endCxn id="122" idx="4"/>
          </p:cNvCxnSpPr>
          <p:nvPr/>
        </p:nvCxnSpPr>
        <p:spPr>
          <a:xfrm flipH="1" flipV="1">
            <a:off x="8152574" y="2971800"/>
            <a:ext cx="12657" cy="307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2" idx="0"/>
            <a:endCxn id="128" idx="5"/>
          </p:cNvCxnSpPr>
          <p:nvPr/>
        </p:nvCxnSpPr>
        <p:spPr>
          <a:xfrm flipH="1" flipV="1">
            <a:off x="7698395" y="2000563"/>
            <a:ext cx="454179" cy="5642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7267062" y="1600200"/>
            <a:ext cx="505338" cy="469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29" name="Flowchart: Collate 128"/>
          <p:cNvSpPr/>
          <p:nvPr/>
        </p:nvSpPr>
        <p:spPr>
          <a:xfrm rot="5218959">
            <a:off x="7441401" y="1702543"/>
            <a:ext cx="139679" cy="252155"/>
          </a:xfrm>
          <a:prstGeom prst="flowChartCollat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118" idx="0"/>
            <a:endCxn id="128" idx="3"/>
          </p:cNvCxnSpPr>
          <p:nvPr/>
        </p:nvCxnSpPr>
        <p:spPr>
          <a:xfrm flipV="1">
            <a:off x="6978655" y="2000563"/>
            <a:ext cx="362412" cy="50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944811" y="2888218"/>
            <a:ext cx="3960864" cy="3417332"/>
            <a:chOff x="1295400" y="2888218"/>
            <a:chExt cx="3960864" cy="3417332"/>
          </a:xfrm>
        </p:grpSpPr>
        <p:grpSp>
          <p:nvGrpSpPr>
            <p:cNvPr id="137" name="Group 136"/>
            <p:cNvGrpSpPr/>
            <p:nvPr/>
          </p:nvGrpSpPr>
          <p:grpSpPr>
            <a:xfrm>
              <a:off x="1295400" y="2888218"/>
              <a:ext cx="3960864" cy="3417332"/>
              <a:chOff x="1295400" y="2888218"/>
              <a:chExt cx="3960864" cy="341733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1295400" y="2888218"/>
                <a:ext cx="3960864" cy="3417332"/>
                <a:chOff x="1295400" y="2888218"/>
                <a:chExt cx="3960864" cy="3417332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295400" y="2888218"/>
                  <a:ext cx="3960864" cy="3417332"/>
                  <a:chOff x="4944811" y="2907268"/>
                  <a:chExt cx="3960864" cy="3417332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4944811" y="2907268"/>
                    <a:ext cx="3960864" cy="3417332"/>
                    <a:chOff x="1143000" y="3048000"/>
                    <a:chExt cx="3960864" cy="3417332"/>
                  </a:xfrm>
                </p:grpSpPr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1143000" y="3048000"/>
                      <a:ext cx="3960864" cy="2895600"/>
                      <a:chOff x="838200" y="3352800"/>
                      <a:chExt cx="3960864" cy="2895600"/>
                    </a:xfrm>
                  </p:grpSpPr>
                  <p:sp>
                    <p:nvSpPr>
                      <p:cNvPr id="57" name="Flowchart: Document 56"/>
                      <p:cNvSpPr/>
                      <p:nvPr/>
                    </p:nvSpPr>
                    <p:spPr>
                      <a:xfrm>
                        <a:off x="838200" y="5794364"/>
                        <a:ext cx="1447800" cy="454036"/>
                      </a:xfrm>
                      <a:prstGeom prst="flowChartDocument">
                        <a:avLst/>
                      </a:prstGeom>
                      <a:pattFill prst="dotGrid">
                        <a:fgClr>
                          <a:schemeClr val="bg1"/>
                        </a:fgClr>
                        <a:bgClr>
                          <a:schemeClr val="accent1"/>
                        </a:bgClr>
                      </a:patt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/>
                          <a:t>Customers</a:t>
                        </a:r>
                        <a:endParaRPr lang="en-US" sz="1600" b="1" dirty="0"/>
                      </a:p>
                    </p:txBody>
                  </p:sp>
                  <p:sp>
                    <p:nvSpPr>
                      <p:cNvPr id="58" name="Oval 57"/>
                      <p:cNvSpPr/>
                      <p:nvPr/>
                    </p:nvSpPr>
                    <p:spPr>
                      <a:xfrm>
                        <a:off x="3598798" y="5079462"/>
                        <a:ext cx="420752" cy="406938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b="1" dirty="0" smtClean="0">
                            <a:solidFill>
                              <a:schemeClr val="accent1"/>
                            </a:solidFill>
                          </a:rPr>
                          <a:t>S</a:t>
                        </a:r>
                        <a:endParaRPr lang="en-US" sz="2400" b="1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59" name="Flowchart: Document 58"/>
                      <p:cNvSpPr/>
                      <p:nvPr/>
                    </p:nvSpPr>
                    <p:spPr>
                      <a:xfrm>
                        <a:off x="3224062" y="5794364"/>
                        <a:ext cx="1195538" cy="454036"/>
                      </a:xfrm>
                      <a:prstGeom prst="flowChartDocument">
                        <a:avLst/>
                      </a:prstGeom>
                      <a:pattFill prst="dotGrid">
                        <a:fgClr>
                          <a:schemeClr val="bg1"/>
                        </a:fgClr>
                        <a:bgClr>
                          <a:schemeClr val="accent1"/>
                        </a:bgClr>
                      </a:patt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 smtClean="0"/>
                          <a:t>Orders</a:t>
                        </a:r>
                        <a:endParaRPr lang="en-US" sz="1600" b="1" dirty="0"/>
                      </a:p>
                    </p:txBody>
                  </p:sp>
                  <p:sp>
                    <p:nvSpPr>
                      <p:cNvPr id="60" name="Oval 59"/>
                      <p:cNvSpPr/>
                      <p:nvPr/>
                    </p:nvSpPr>
                    <p:spPr>
                      <a:xfrm>
                        <a:off x="2618862" y="3810000"/>
                        <a:ext cx="505338" cy="469054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b="1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  <p:cxnSp>
                    <p:nvCxnSpPr>
                      <p:cNvPr id="61" name="Straight Arrow Connector 60"/>
                      <p:cNvCxnSpPr>
                        <a:stCxn id="59" idx="0"/>
                        <a:endCxn id="58" idx="4"/>
                      </p:cNvCxnSpPr>
                      <p:nvPr/>
                    </p:nvCxnSpPr>
                    <p:spPr>
                      <a:xfrm flipH="1" flipV="1">
                        <a:off x="3809174" y="5486400"/>
                        <a:ext cx="12657" cy="307964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Arrow Connector 61"/>
                      <p:cNvCxnSpPr>
                        <a:stCxn id="58" idx="0"/>
                        <a:endCxn id="60" idx="5"/>
                      </p:cNvCxnSpPr>
                      <p:nvPr/>
                    </p:nvCxnSpPr>
                    <p:spPr>
                      <a:xfrm flipH="1" flipV="1">
                        <a:off x="3050195" y="4210363"/>
                        <a:ext cx="758979" cy="869099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/>
                      <p:cNvCxnSpPr>
                        <a:stCxn id="69" idx="7"/>
                        <a:endCxn id="60" idx="3"/>
                      </p:cNvCxnSpPr>
                      <p:nvPr/>
                    </p:nvCxnSpPr>
                    <p:spPr>
                      <a:xfrm flipV="1">
                        <a:off x="2300582" y="4210363"/>
                        <a:ext cx="392285" cy="345032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/>
                      <p:cNvCxnSpPr>
                        <a:stCxn id="57" idx="0"/>
                        <a:endCxn id="68" idx="4"/>
                      </p:cNvCxnSpPr>
                      <p:nvPr/>
                    </p:nvCxnSpPr>
                    <p:spPr>
                      <a:xfrm flipV="1">
                        <a:off x="1562100" y="5486400"/>
                        <a:ext cx="826" cy="307964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Flowchart: Collate 64"/>
                      <p:cNvSpPr/>
                      <p:nvPr/>
                    </p:nvSpPr>
                    <p:spPr>
                      <a:xfrm rot="5218959">
                        <a:off x="2793201" y="3912343"/>
                        <a:ext cx="139679" cy="252155"/>
                      </a:xfrm>
                      <a:prstGeom prst="flowChartCollate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8" name="Oval 67"/>
                      <p:cNvSpPr/>
                      <p:nvPr/>
                    </p:nvSpPr>
                    <p:spPr>
                      <a:xfrm>
                        <a:off x="1352550" y="5079462"/>
                        <a:ext cx="420752" cy="406938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b="1" dirty="0" smtClean="0">
                            <a:solidFill>
                              <a:schemeClr val="accent1"/>
                            </a:solidFill>
                          </a:rPr>
                          <a:t>S</a:t>
                        </a:r>
                        <a:endParaRPr lang="en-US" sz="2400" b="1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1941448" y="4495800"/>
                        <a:ext cx="420752" cy="406938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σ</a:t>
                        </a:r>
                      </a:p>
                    </p:txBody>
                  </p:sp>
                  <p:cxnSp>
                    <p:nvCxnSpPr>
                      <p:cNvPr id="70" name="Straight Arrow Connector 69"/>
                      <p:cNvCxnSpPr>
                        <a:stCxn id="68" idx="7"/>
                        <a:endCxn id="69" idx="3"/>
                      </p:cNvCxnSpPr>
                      <p:nvPr/>
                    </p:nvCxnSpPr>
                    <p:spPr>
                      <a:xfrm flipV="1">
                        <a:off x="1711684" y="4843143"/>
                        <a:ext cx="291382" cy="295914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 rot="19353819">
                        <a:off x="2846325" y="3475573"/>
                        <a:ext cx="953565" cy="236202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3132389" y="3352800"/>
                        <a:ext cx="166667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load customers </a:t>
                        </a:r>
                        <a:br>
                          <a:rPr lang="en-US" dirty="0" smtClean="0"/>
                        </a:br>
                        <a:r>
                          <a:rPr lang="en-US" dirty="0" smtClean="0"/>
                          <a:t>in memory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206562" y="6096000"/>
                      <a:ext cx="14510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Map side join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15" name="Rounded Rectangular Callout 114"/>
                  <p:cNvSpPr/>
                  <p:nvPr/>
                </p:nvSpPr>
                <p:spPr>
                  <a:xfrm>
                    <a:off x="8126161" y="3657600"/>
                    <a:ext cx="560639" cy="309737"/>
                  </a:xfrm>
                  <a:prstGeom prst="wedgeRoundRectCallout">
                    <a:avLst>
                      <a:gd name="adj1" fmla="val -70114"/>
                      <a:gd name="adj2" fmla="val 96327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M2</a:t>
                    </a:r>
                    <a:endParaRPr lang="en-US" b="1" dirty="0"/>
                  </a:p>
                </p:txBody>
              </p:sp>
            </p:grpSp>
            <p:sp>
              <p:nvSpPr>
                <p:cNvPr id="134" name="Oval 133"/>
                <p:cNvSpPr/>
                <p:nvPr/>
              </p:nvSpPr>
              <p:spPr>
                <a:xfrm rot="8178162">
                  <a:off x="1612034" y="4131998"/>
                  <a:ext cx="1397467" cy="815184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Rounded Rectangular Callout 135"/>
              <p:cNvSpPr/>
              <p:nvPr/>
            </p:nvSpPr>
            <p:spPr>
              <a:xfrm>
                <a:off x="1322639" y="3733800"/>
                <a:ext cx="582361" cy="309737"/>
              </a:xfrm>
              <a:prstGeom prst="wedgeRoundRectCallout">
                <a:avLst>
                  <a:gd name="adj1" fmla="val 39031"/>
                  <a:gd name="adj2" fmla="val 111703"/>
                  <a:gd name="adj3" fmla="val 16667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M1</a:t>
                </a:r>
                <a:endParaRPr lang="en-US" b="1" dirty="0"/>
              </a:p>
            </p:txBody>
          </p:sp>
        </p:grpSp>
        <p:cxnSp>
          <p:nvCxnSpPr>
            <p:cNvPr id="139" name="Straight Connector 138"/>
            <p:cNvCxnSpPr/>
            <p:nvPr/>
          </p:nvCxnSpPr>
          <p:spPr>
            <a:xfrm>
              <a:off x="2683815" y="3762183"/>
              <a:ext cx="466252" cy="48349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1532189" y="33644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 boundary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2" grpId="1" animBg="1"/>
      <p:bldP spid="123" grpId="0" animBg="1"/>
      <p:bldP spid="123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Tradeoff between fault-tolerance and performance/utilization</a:t>
            </a:r>
            <a:endParaRPr lang="en-US" sz="2800" dirty="0"/>
          </a:p>
          <a:p>
            <a:pPr lvl="1"/>
            <a:r>
              <a:rPr lang="en-US" sz="2400" dirty="0" smtClean="0"/>
              <a:t>Fetch uncommitted output</a:t>
            </a:r>
            <a:endParaRPr lang="en-US" sz="2400" dirty="0"/>
          </a:p>
          <a:p>
            <a:r>
              <a:rPr lang="en-US" sz="2800" dirty="0"/>
              <a:t>Relaxing the ‘Reducer contract’ for combiners</a:t>
            </a:r>
          </a:p>
          <a:p>
            <a:pPr lvl="1"/>
            <a:r>
              <a:rPr lang="en-US" sz="2400" dirty="0"/>
              <a:t>Turning off sort-merge if not </a:t>
            </a:r>
            <a:r>
              <a:rPr lang="en-US" sz="2400" dirty="0" smtClean="0"/>
              <a:t>necessary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Fault Tolerance vs. performance/utilization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Current state</a:t>
            </a:r>
          </a:p>
          <a:p>
            <a:pPr lvl="1"/>
            <a:r>
              <a:rPr lang="en-US" sz="2200" dirty="0" smtClean="0"/>
              <a:t>Only after a task completes successfully, it’s output is fetched by the consumer</a:t>
            </a:r>
          </a:p>
          <a:p>
            <a:pPr lvl="1"/>
            <a:r>
              <a:rPr lang="en-US" sz="2200" dirty="0" smtClean="0"/>
              <a:t>If a task output is lost, ONLY that task needs to be re-run</a:t>
            </a:r>
          </a:p>
          <a:p>
            <a:r>
              <a:rPr lang="en-US" sz="2400" dirty="0" smtClean="0"/>
              <a:t>Optimization – </a:t>
            </a:r>
            <a:r>
              <a:rPr lang="en-US" sz="2400" b="1" dirty="0" smtClean="0"/>
              <a:t>Fetch uncommitted output</a:t>
            </a:r>
          </a:p>
          <a:p>
            <a:pPr lvl="1"/>
            <a:r>
              <a:rPr lang="en-US" sz="2200" dirty="0" smtClean="0"/>
              <a:t>Overlap task execution with successor fetch</a:t>
            </a:r>
          </a:p>
          <a:p>
            <a:pPr lvl="1"/>
            <a:r>
              <a:rPr lang="en-US" sz="2200" dirty="0" smtClean="0"/>
              <a:t>COULD improve performance/utilization (experiments in progress)</a:t>
            </a:r>
          </a:p>
          <a:p>
            <a:pPr lvl="1"/>
            <a:r>
              <a:rPr lang="en-US" sz="2200" dirty="0" smtClean="0"/>
              <a:t>If a task fails, invalidate and restart successor fetch too </a:t>
            </a:r>
            <a:br>
              <a:rPr lang="en-US" sz="2200" dirty="0" smtClean="0"/>
            </a:br>
            <a:r>
              <a:rPr lang="en-US" sz="2200" dirty="0" smtClean="0"/>
              <a:t>– more work.</a:t>
            </a:r>
          </a:p>
          <a:p>
            <a:r>
              <a:rPr lang="en-US" sz="2400" dirty="0" smtClean="0"/>
              <a:t>Fault tolerance boundary spans multiple nodes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Relaxing the Reducer/Combiner input contract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Current state</a:t>
            </a:r>
          </a:p>
          <a:p>
            <a:pPr lvl="1"/>
            <a:r>
              <a:rPr lang="en-US" sz="2400" dirty="0" smtClean="0"/>
              <a:t>Map outputs are sorted and merged</a:t>
            </a:r>
          </a:p>
          <a:p>
            <a:pPr lvl="1"/>
            <a:r>
              <a:rPr lang="en-US" sz="2400" dirty="0" smtClean="0"/>
              <a:t>Reduce is invoked with values grouped by key</a:t>
            </a:r>
          </a:p>
          <a:p>
            <a:r>
              <a:rPr lang="en-US" sz="2800" dirty="0" smtClean="0"/>
              <a:t>Optimization - </a:t>
            </a:r>
            <a:r>
              <a:rPr lang="en-US" sz="2800" b="1" dirty="0" smtClean="0"/>
              <a:t>Relax the sort-merge assumption</a:t>
            </a:r>
          </a:p>
          <a:p>
            <a:pPr lvl="1"/>
            <a:r>
              <a:rPr lang="en-US" sz="2400" dirty="0" smtClean="0"/>
              <a:t>Some combine implementations don’t need sorted, grouped inputs (</a:t>
            </a:r>
            <a:r>
              <a:rPr lang="en-US" sz="2400" dirty="0" err="1" smtClean="0"/>
              <a:t>eg</a:t>
            </a:r>
            <a:r>
              <a:rPr lang="en-US" sz="2400" dirty="0" smtClean="0"/>
              <a:t>. Hash based joins, group </a:t>
            </a:r>
            <a:r>
              <a:rPr lang="en-US" sz="2400" dirty="0" err="1" smtClean="0"/>
              <a:t>bys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Partitioning of inputs across tasks is retained, </a:t>
            </a:r>
            <a:br>
              <a:rPr lang="en-US" sz="2400" dirty="0" smtClean="0"/>
            </a:br>
            <a:r>
              <a:rPr lang="en-US" sz="2400" dirty="0" smtClean="0"/>
              <a:t>	Sort is turned off </a:t>
            </a:r>
          </a:p>
          <a:p>
            <a:pPr lvl="1"/>
            <a:r>
              <a:rPr lang="en-US" sz="2400" dirty="0" smtClean="0"/>
              <a:t>Relaxed Combine contract</a:t>
            </a:r>
          </a:p>
          <a:p>
            <a:pPr marL="1314450" lvl="3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Combine(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&lt;K1, V1&gt; i1</a:t>
            </a:r>
            <a:r>
              <a:rPr lang="en-US" sz="2400" b="1" dirty="0" smtClean="0">
                <a:solidFill>
                  <a:srgbClr val="C00000"/>
                </a:solidFill>
              </a:rPr>
              <a:t>, 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	          </a:t>
            </a:r>
            <a:r>
              <a:rPr lang="en-US" sz="2400" b="1" dirty="0" err="1" smtClean="0">
                <a:solidFill>
                  <a:srgbClr val="00B050"/>
                </a:solidFill>
              </a:rPr>
              <a:t>Iterable</a:t>
            </a:r>
            <a:r>
              <a:rPr lang="en-US" sz="2400" b="1" dirty="0" smtClean="0">
                <a:solidFill>
                  <a:srgbClr val="00B050"/>
                </a:solidFill>
              </a:rPr>
              <a:t>&lt;K2, V2&gt; i2</a:t>
            </a:r>
            <a:r>
              <a:rPr lang="en-US" sz="2400" b="1" dirty="0" smtClean="0">
                <a:solidFill>
                  <a:srgbClr val="C00000"/>
                </a:solidFill>
              </a:rPr>
              <a:t>,</a:t>
            </a:r>
            <a:r>
              <a:rPr lang="en-US" sz="2400" b="1" dirty="0" smtClean="0">
                <a:solidFill>
                  <a:srgbClr val="9B8B15"/>
                </a:solidFill>
              </a:rPr>
              <a:t> </a:t>
            </a:r>
            <a:br>
              <a:rPr lang="en-US" sz="2400" b="1" dirty="0" smtClean="0">
                <a:solidFill>
                  <a:srgbClr val="9B8B15"/>
                </a:solidFill>
              </a:rPr>
            </a:br>
            <a:r>
              <a:rPr lang="en-US" sz="2400" b="1" dirty="0" smtClean="0">
                <a:solidFill>
                  <a:srgbClr val="9B8B15"/>
                </a:solidFill>
              </a:rPr>
              <a:t>	          </a:t>
            </a:r>
            <a:r>
              <a:rPr lang="en-US" sz="2400" b="1" dirty="0" err="1" smtClean="0">
                <a:solidFill>
                  <a:srgbClr val="9B8B15"/>
                </a:solidFill>
              </a:rPr>
              <a:t>Iterable</a:t>
            </a:r>
            <a:r>
              <a:rPr lang="en-US" sz="2400" b="1" dirty="0" smtClean="0">
                <a:solidFill>
                  <a:srgbClr val="9B8B15"/>
                </a:solidFill>
              </a:rPr>
              <a:t>&lt;K3, V3&gt; i3</a:t>
            </a:r>
            <a:r>
              <a:rPr lang="en-US" sz="2400" b="1" dirty="0" smtClean="0">
                <a:solidFill>
                  <a:srgbClr val="C00000"/>
                </a:solidFill>
              </a:rPr>
              <a:t> ,</a:t>
            </a:r>
            <a:r>
              <a:rPr lang="en-US" sz="2400" b="1" dirty="0" smtClean="0"/>
              <a:t>… 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3810000" cy="3124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M1 starts producing unsorted, partitioned spills</a:t>
            </a:r>
          </a:p>
          <a:p>
            <a:r>
              <a:rPr lang="en-US" sz="2200" dirty="0" smtClean="0"/>
              <a:t>C1 and C2 start pulling these spills into their queues</a:t>
            </a:r>
          </a:p>
          <a:p>
            <a:r>
              <a:rPr lang="en-US" sz="2200" dirty="0" smtClean="0"/>
              <a:t>C1 and C2 start consuming while M1 is still producing</a:t>
            </a:r>
            <a:endParaRPr lang="en-US" sz="2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419600" y="2955669"/>
            <a:ext cx="4267200" cy="3308862"/>
            <a:chOff x="4648200" y="2735999"/>
            <a:chExt cx="4267200" cy="3308862"/>
          </a:xfrm>
        </p:grpSpPr>
        <p:grpSp>
          <p:nvGrpSpPr>
            <p:cNvPr id="4" name="Group 3"/>
            <p:cNvGrpSpPr/>
            <p:nvPr/>
          </p:nvGrpSpPr>
          <p:grpSpPr>
            <a:xfrm rot="10800000">
              <a:off x="4648200" y="2735999"/>
              <a:ext cx="4267200" cy="3308862"/>
              <a:chOff x="4173441" y="2032339"/>
              <a:chExt cx="4267200" cy="3308862"/>
            </a:xfrm>
          </p:grpSpPr>
          <p:sp>
            <p:nvSpPr>
              <p:cNvPr id="5" name="Oval 4"/>
              <p:cNvSpPr/>
              <p:nvPr/>
            </p:nvSpPr>
            <p:spPr>
              <a:xfrm rot="10800000">
                <a:off x="7848600" y="4791670"/>
                <a:ext cx="592041" cy="549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" name="Straight Arrow Connector 5"/>
              <p:cNvCxnSpPr>
                <a:stCxn id="5" idx="4"/>
                <a:endCxn id="7" idx="0"/>
              </p:cNvCxnSpPr>
              <p:nvPr/>
            </p:nvCxnSpPr>
            <p:spPr>
              <a:xfrm rot="10800000">
                <a:off x="8144620" y="2581870"/>
                <a:ext cx="0" cy="2209800"/>
              </a:xfrm>
              <a:prstGeom prst="straightConnector1">
                <a:avLst/>
              </a:prstGeom>
              <a:ln w="38100"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 rot="10800000">
                <a:off x="7848600" y="2032339"/>
                <a:ext cx="592041" cy="549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M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Flowchart: Data 7"/>
              <p:cNvSpPr/>
              <p:nvPr/>
            </p:nvSpPr>
            <p:spPr>
              <a:xfrm rot="10800000">
                <a:off x="6014240" y="2590800"/>
                <a:ext cx="615160" cy="304800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S3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Data 8"/>
              <p:cNvSpPr/>
              <p:nvPr/>
            </p:nvSpPr>
            <p:spPr>
              <a:xfrm rot="10800000">
                <a:off x="6525409" y="2590800"/>
                <a:ext cx="569230" cy="304800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S2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owchart: Data 9"/>
              <p:cNvSpPr/>
              <p:nvPr/>
            </p:nvSpPr>
            <p:spPr>
              <a:xfrm rot="10800000">
                <a:off x="7010400" y="2590800"/>
                <a:ext cx="542925" cy="304800"/>
              </a:xfrm>
              <a:prstGeom prst="flowChartInputOutpu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S1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 rot="10800000">
                <a:off x="5977084" y="4855166"/>
                <a:ext cx="482357" cy="31750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C1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0800000">
                <a:off x="7162800" y="4867870"/>
                <a:ext cx="482357" cy="31750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C2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 rot="10800000">
                <a:off x="6645030" y="2120896"/>
                <a:ext cx="593970" cy="317504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56" idx="5"/>
                <a:endCxn id="9" idx="0"/>
              </p:cNvCxnSpPr>
              <p:nvPr/>
            </p:nvCxnSpPr>
            <p:spPr>
              <a:xfrm rot="10800000" flipH="1">
                <a:off x="6215446" y="2895600"/>
                <a:ext cx="537655" cy="93393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49" idx="5"/>
                <a:endCxn id="10" idx="1"/>
              </p:cNvCxnSpPr>
              <p:nvPr/>
            </p:nvCxnSpPr>
            <p:spPr>
              <a:xfrm rot="10800000">
                <a:off x="7281862" y="2895600"/>
                <a:ext cx="107373" cy="101013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49" idx="5"/>
                <a:endCxn id="9" idx="0"/>
              </p:cNvCxnSpPr>
              <p:nvPr/>
            </p:nvCxnSpPr>
            <p:spPr>
              <a:xfrm rot="10800000">
                <a:off x="6753101" y="2895600"/>
                <a:ext cx="636134" cy="101013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9" idx="5"/>
                <a:endCxn id="8" idx="1"/>
              </p:cNvCxnSpPr>
              <p:nvPr/>
            </p:nvCxnSpPr>
            <p:spPr>
              <a:xfrm rot="10800000">
                <a:off x="6321820" y="2895600"/>
                <a:ext cx="1067415" cy="101013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56" idx="5"/>
                <a:endCxn id="8" idx="0"/>
              </p:cNvCxnSpPr>
              <p:nvPr/>
            </p:nvCxnSpPr>
            <p:spPr>
              <a:xfrm rot="10800000" flipH="1">
                <a:off x="6215446" y="2895600"/>
                <a:ext cx="44858" cy="93393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56" idx="5"/>
                <a:endCxn id="10" idx="0"/>
              </p:cNvCxnSpPr>
              <p:nvPr/>
            </p:nvCxnSpPr>
            <p:spPr>
              <a:xfrm rot="10800000" flipH="1">
                <a:off x="6215446" y="2895600"/>
                <a:ext cx="1012124" cy="93393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45041" y="245429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…</a:t>
                </a:r>
                <a:endParaRPr lang="en-US" sz="32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0800000">
                <a:off x="4173441" y="2087939"/>
                <a:ext cx="2351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Spills </a:t>
                </a:r>
                <a:br>
                  <a:rPr lang="en-US" dirty="0" smtClean="0"/>
                </a:br>
                <a:r>
                  <a:rPr lang="en-US" dirty="0" smtClean="0"/>
                  <a:t>(unsorted, partitioned)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0800000">
                <a:off x="5086417" y="3888938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queue</a:t>
                </a:r>
                <a:endParaRPr lang="en-US" dirty="0"/>
              </a:p>
            </p:txBody>
          </p:sp>
        </p:grpSp>
        <p:sp>
          <p:nvSpPr>
            <p:cNvPr id="47" name="Flowchart: Data 46"/>
            <p:cNvSpPr/>
            <p:nvPr/>
          </p:nvSpPr>
          <p:spPr>
            <a:xfrm rot="5400000">
              <a:off x="5557298" y="3467671"/>
              <a:ext cx="284615" cy="274010"/>
            </a:xfrm>
            <a:prstGeom prst="flowChartInputOutpu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Data 47"/>
            <p:cNvSpPr/>
            <p:nvPr/>
          </p:nvSpPr>
          <p:spPr>
            <a:xfrm rot="5400000">
              <a:off x="5557298" y="3692017"/>
              <a:ext cx="284615" cy="274010"/>
            </a:xfrm>
            <a:prstGeom prst="flowChartInputOutpu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ata 48"/>
            <p:cNvSpPr/>
            <p:nvPr/>
          </p:nvSpPr>
          <p:spPr>
            <a:xfrm rot="5400000">
              <a:off x="5557298" y="3920617"/>
              <a:ext cx="284615" cy="274010"/>
            </a:xfrm>
            <a:prstGeom prst="flowChartInputOutpu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12" idx="4"/>
              <a:endCxn id="47" idx="2"/>
            </p:cNvCxnSpPr>
            <p:nvPr/>
          </p:nvCxnSpPr>
          <p:spPr>
            <a:xfrm>
              <a:off x="5684863" y="3209330"/>
              <a:ext cx="14743" cy="28150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ata 53"/>
            <p:cNvSpPr/>
            <p:nvPr/>
          </p:nvSpPr>
          <p:spPr>
            <a:xfrm rot="5400000">
              <a:off x="6731087" y="3543871"/>
              <a:ext cx="284615" cy="274010"/>
            </a:xfrm>
            <a:prstGeom prst="flowChartInputOutpu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Data 54"/>
            <p:cNvSpPr/>
            <p:nvPr/>
          </p:nvSpPr>
          <p:spPr>
            <a:xfrm rot="5400000">
              <a:off x="6731087" y="3768217"/>
              <a:ext cx="284615" cy="274010"/>
            </a:xfrm>
            <a:prstGeom prst="flowChartInputOutpu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ata 55"/>
            <p:cNvSpPr/>
            <p:nvPr/>
          </p:nvSpPr>
          <p:spPr>
            <a:xfrm rot="5400000">
              <a:off x="6731087" y="3996817"/>
              <a:ext cx="284615" cy="274010"/>
            </a:xfrm>
            <a:prstGeom prst="flowChartInputOutpu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1" idx="4"/>
              <a:endCxn id="54" idx="2"/>
            </p:cNvCxnSpPr>
            <p:nvPr/>
          </p:nvCxnSpPr>
          <p:spPr>
            <a:xfrm>
              <a:off x="6870579" y="3222034"/>
              <a:ext cx="2816" cy="34499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ontent Placeholder 2"/>
          <p:cNvSpPr txBox="1">
            <a:spLocks/>
          </p:cNvSpPr>
          <p:nvPr/>
        </p:nvSpPr>
        <p:spPr>
          <a:xfrm>
            <a:off x="381000" y="9144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Consuming uncommitted </a:t>
            </a:r>
            <a:r>
              <a:rPr lang="en-US" sz="2400" dirty="0" smtClean="0"/>
              <a:t>output</a:t>
            </a:r>
          </a:p>
          <a:p>
            <a:pPr lvl="1"/>
            <a:r>
              <a:rPr lang="en-US" sz="2200" dirty="0"/>
              <a:t>Fetch overlapped with predecessor </a:t>
            </a:r>
            <a:r>
              <a:rPr lang="en-US" sz="2200" dirty="0" smtClean="0"/>
              <a:t>execution</a:t>
            </a:r>
          </a:p>
          <a:p>
            <a:pPr lvl="0"/>
            <a:r>
              <a:rPr lang="en-US" sz="2400" dirty="0"/>
              <a:t>Disabling </a:t>
            </a:r>
            <a:r>
              <a:rPr lang="en-US" sz="2400" dirty="0" smtClean="0"/>
              <a:t>Sort</a:t>
            </a:r>
          </a:p>
          <a:p>
            <a:pPr lvl="1"/>
            <a:r>
              <a:rPr lang="en-US" sz="2200" dirty="0"/>
              <a:t>Task execution overlapped with fetch from </a:t>
            </a:r>
            <a:r>
              <a:rPr lang="en-US" sz="2200" dirty="0" smtClean="0"/>
              <a:t>predecessor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Chaining Combines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series of 2-way combines are partition compatible, they can be executed as one </a:t>
            </a:r>
            <a:r>
              <a:rPr lang="en-US" sz="2400" dirty="0" err="1" smtClean="0"/>
              <a:t>one</a:t>
            </a:r>
            <a:r>
              <a:rPr lang="en-US" sz="2400" dirty="0" smtClean="0"/>
              <a:t> </a:t>
            </a:r>
            <a:r>
              <a:rPr lang="en-US" sz="2400" dirty="0" err="1" smtClean="0"/>
              <a:t>JobNode</a:t>
            </a:r>
            <a:endParaRPr lang="en-US" sz="2400" dirty="0" smtClean="0"/>
          </a:p>
          <a:p>
            <a:r>
              <a:rPr lang="en-US" sz="2400" dirty="0" smtClean="0"/>
              <a:t>No data movement operation </a:t>
            </a:r>
            <a:br>
              <a:rPr lang="en-US" sz="2400" dirty="0" smtClean="0"/>
            </a:br>
            <a:r>
              <a:rPr lang="en-US" sz="2400" dirty="0" smtClean="0"/>
              <a:t>necessary between them</a:t>
            </a:r>
          </a:p>
          <a:p>
            <a:r>
              <a:rPr lang="en-US" sz="2400" dirty="0" smtClean="0"/>
              <a:t>Conditions:</a:t>
            </a:r>
          </a:p>
          <a:p>
            <a:pPr lvl="1"/>
            <a:r>
              <a:rPr lang="en-US" sz="2000" dirty="0" smtClean="0"/>
              <a:t>Inputs to all the </a:t>
            </a:r>
            <a:br>
              <a:rPr lang="en-US" sz="2000" dirty="0" smtClean="0"/>
            </a:br>
            <a:r>
              <a:rPr lang="en-US" sz="2000" dirty="0" smtClean="0"/>
              <a:t>combine nodes should </a:t>
            </a:r>
            <a:br>
              <a:rPr lang="en-US" sz="2000" dirty="0" smtClean="0"/>
            </a:br>
            <a:r>
              <a:rPr lang="en-US" sz="2000" dirty="0" smtClean="0"/>
              <a:t>have the same key</a:t>
            </a:r>
          </a:p>
          <a:p>
            <a:pPr lvl="1"/>
            <a:r>
              <a:rPr lang="en-US" sz="2000" dirty="0" smtClean="0"/>
              <a:t>All combine nodes should</a:t>
            </a:r>
            <a:br>
              <a:rPr lang="en-US" sz="2000" dirty="0" smtClean="0"/>
            </a:br>
            <a:r>
              <a:rPr lang="en-US" sz="2000" dirty="0" smtClean="0"/>
              <a:t>have same no. of tasks</a:t>
            </a:r>
          </a:p>
          <a:p>
            <a:r>
              <a:rPr lang="en-US" sz="2400" dirty="0" smtClean="0"/>
              <a:t>Holds true not only for </a:t>
            </a:r>
            <a:br>
              <a:rPr lang="en-US" sz="2400" dirty="0" smtClean="0"/>
            </a:br>
            <a:r>
              <a:rPr lang="en-US" sz="2400" dirty="0" smtClean="0"/>
              <a:t>Combine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43400" y="1752600"/>
            <a:ext cx="4419600" cy="3657600"/>
            <a:chOff x="4191001" y="2362200"/>
            <a:chExt cx="4419600" cy="3657600"/>
          </a:xfrm>
        </p:grpSpPr>
        <p:grpSp>
          <p:nvGrpSpPr>
            <p:cNvPr id="25" name="Group 24"/>
            <p:cNvGrpSpPr/>
            <p:nvPr/>
          </p:nvGrpSpPr>
          <p:grpSpPr>
            <a:xfrm>
              <a:off x="4191001" y="2362200"/>
              <a:ext cx="4419600" cy="3657600"/>
              <a:chOff x="2399836" y="1600200"/>
              <a:chExt cx="5804908" cy="4724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451915" y="2436486"/>
                <a:ext cx="4100762" cy="3888114"/>
                <a:chOff x="2451915" y="1598286"/>
                <a:chExt cx="4100762" cy="3888114"/>
              </a:xfrm>
            </p:grpSpPr>
            <p:sp>
              <p:nvSpPr>
                <p:cNvPr id="35" name="Flowchart: Document 34"/>
                <p:cNvSpPr/>
                <p:nvPr/>
              </p:nvSpPr>
              <p:spPr>
                <a:xfrm>
                  <a:off x="2829523" y="4800600"/>
                  <a:ext cx="1524000" cy="68580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prstClr val="white"/>
                      </a:solidFill>
                    </a:rPr>
                    <a:t>Customers.tbl</a:t>
                  </a:r>
                  <a:endParaRPr lang="en-US" sz="12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950303" y="3771563"/>
                  <a:ext cx="6096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M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lowchart: Document 36"/>
                <p:cNvSpPr/>
                <p:nvPr/>
              </p:nvSpPr>
              <p:spPr>
                <a:xfrm>
                  <a:off x="4495800" y="4800600"/>
                  <a:ext cx="1524000" cy="68580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prstClr val="white"/>
                      </a:solidFill>
                    </a:rPr>
                    <a:t>Nations.tbl</a:t>
                  </a:r>
                  <a:endParaRPr lang="en-US" sz="12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283580" y="3771563"/>
                  <a:ext cx="60959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M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153354" y="2590800"/>
                  <a:ext cx="60959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</a:t>
                  </a:r>
                </a:p>
              </p:txBody>
            </p:sp>
            <p:cxnSp>
              <p:nvCxnSpPr>
                <p:cNvPr id="40" name="Straight Arrow Connector 39"/>
                <p:cNvCxnSpPr>
                  <a:stCxn id="37" idx="0"/>
                  <a:endCxn id="36" idx="4"/>
                </p:cNvCxnSpPr>
                <p:nvPr/>
              </p:nvCxnSpPr>
              <p:spPr>
                <a:xfrm flipH="1" flipV="1">
                  <a:off x="5255103" y="4304963"/>
                  <a:ext cx="2697" cy="49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36" idx="0"/>
                  <a:endCxn id="39" idx="5"/>
                </p:cNvCxnSpPr>
                <p:nvPr/>
              </p:nvCxnSpPr>
              <p:spPr>
                <a:xfrm flipH="1" flipV="1">
                  <a:off x="4673680" y="3046085"/>
                  <a:ext cx="581423" cy="72547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8" idx="0"/>
                  <a:endCxn id="39" idx="3"/>
                </p:cNvCxnSpPr>
                <p:nvPr/>
              </p:nvCxnSpPr>
              <p:spPr>
                <a:xfrm flipV="1">
                  <a:off x="3588380" y="3046085"/>
                  <a:ext cx="654247" cy="72547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39" idx="0"/>
                  <a:endCxn id="31" idx="3"/>
                </p:cNvCxnSpPr>
                <p:nvPr/>
              </p:nvCxnSpPr>
              <p:spPr>
                <a:xfrm flipV="1">
                  <a:off x="4458153" y="1598286"/>
                  <a:ext cx="1193721" cy="99251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5181602" y="3502223"/>
                  <a:ext cx="1371075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 smtClean="0">
                      <a:solidFill>
                        <a:prstClr val="black"/>
                      </a:solidFill>
                    </a:rPr>
                    <a:t>(</a:t>
                  </a:r>
                  <a:r>
                    <a:rPr lang="en-US" sz="1050" b="1" i="1" dirty="0" err="1" smtClean="0">
                      <a:solidFill>
                        <a:prstClr val="black"/>
                      </a:solidFill>
                    </a:rPr>
                    <a:t>nation_key</a:t>
                  </a:r>
                  <a:r>
                    <a:rPr lang="en-US" sz="1050" i="1" dirty="0" smtClean="0">
                      <a:solidFill>
                        <a:prstClr val="black"/>
                      </a:solidFill>
                    </a:rPr>
                    <a:t>, …)</a:t>
                  </a:r>
                  <a:endParaRPr lang="en-US" sz="1050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451915" y="3393469"/>
                  <a:ext cx="1339494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 smtClean="0">
                      <a:solidFill>
                        <a:prstClr val="black"/>
                      </a:solidFill>
                    </a:rPr>
                    <a:t>(</a:t>
                  </a:r>
                  <a:r>
                    <a:rPr lang="en-US" sz="1050" b="1" i="1" dirty="0" err="1" smtClean="0">
                      <a:solidFill>
                        <a:prstClr val="black"/>
                      </a:solidFill>
                    </a:rPr>
                    <a:t>nation_key</a:t>
                  </a:r>
                  <a:r>
                    <a:rPr lang="en-US" sz="1050" i="1" dirty="0" smtClean="0">
                      <a:solidFill>
                        <a:prstClr val="black"/>
                      </a:solidFill>
                    </a:rPr>
                    <a:t>, 1)</a:t>
                  </a:r>
                  <a:endParaRPr lang="en-US" sz="1050" i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Straight Arrow Connector 45"/>
                <p:cNvCxnSpPr>
                  <a:stCxn id="35" idx="0"/>
                  <a:endCxn id="38" idx="4"/>
                </p:cNvCxnSpPr>
                <p:nvPr/>
              </p:nvCxnSpPr>
              <p:spPr>
                <a:xfrm flipH="1" flipV="1">
                  <a:off x="3588380" y="4304963"/>
                  <a:ext cx="3144" cy="49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Oval 26"/>
              <p:cNvSpPr/>
              <p:nvPr/>
            </p:nvSpPr>
            <p:spPr>
              <a:xfrm>
                <a:off x="6609548" y="4609763"/>
                <a:ext cx="60959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M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lowchart: Document 27"/>
              <p:cNvSpPr/>
              <p:nvPr/>
            </p:nvSpPr>
            <p:spPr>
              <a:xfrm>
                <a:off x="6155046" y="5638800"/>
                <a:ext cx="1524000" cy="68580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prstClr val="white"/>
                    </a:solidFill>
                  </a:rPr>
                  <a:t>Suppliers.tbl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4"/>
              </p:cNvCxnSpPr>
              <p:nvPr/>
            </p:nvCxnSpPr>
            <p:spPr>
              <a:xfrm flipH="1" flipV="1">
                <a:off x="6914348" y="5143163"/>
                <a:ext cx="2697" cy="49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865251" y="4257675"/>
                <a:ext cx="1339493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i="1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1050" b="1" i="1" dirty="0" err="1" smtClean="0">
                    <a:solidFill>
                      <a:prstClr val="black"/>
                    </a:solidFill>
                  </a:rPr>
                  <a:t>nation_key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, 1)</a:t>
                </a:r>
                <a:endParaRPr lang="en-US" sz="1050" i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62600" y="19812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cxnSp>
            <p:nvCxnSpPr>
              <p:cNvPr id="32" name="Straight Arrow Connector 31"/>
              <p:cNvCxnSpPr>
                <a:stCxn id="27" idx="0"/>
                <a:endCxn id="31" idx="5"/>
              </p:cNvCxnSpPr>
              <p:nvPr/>
            </p:nvCxnSpPr>
            <p:spPr>
              <a:xfrm flipH="1" flipV="1">
                <a:off x="6082926" y="2436486"/>
                <a:ext cx="831422" cy="217327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399836" y="2879725"/>
                <a:ext cx="2482756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i="1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1050" b="1" i="1" dirty="0" err="1" smtClean="0">
                    <a:solidFill>
                      <a:prstClr val="black"/>
                    </a:solidFill>
                  </a:rPr>
                  <a:t>nation_key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1050" i="1" dirty="0" err="1" smtClean="0">
                    <a:solidFill>
                      <a:prstClr val="black"/>
                    </a:solidFill>
                  </a:rPr>
                  <a:t>n_name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1050" i="1" dirty="0" err="1" smtClean="0">
                    <a:solidFill>
                      <a:prstClr val="black"/>
                    </a:solidFill>
                  </a:rPr>
                  <a:t>c_count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)</a:t>
                </a:r>
                <a:endParaRPr lang="en-US" sz="1050" i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67039" y="1600200"/>
                <a:ext cx="3129133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i="1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1050" b="1" i="1" dirty="0" err="1" smtClean="0">
                    <a:solidFill>
                      <a:prstClr val="black"/>
                    </a:solidFill>
                  </a:rPr>
                  <a:t>nation_key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1050" i="1" dirty="0" err="1" smtClean="0">
                    <a:solidFill>
                      <a:prstClr val="black"/>
                    </a:solidFill>
                  </a:rPr>
                  <a:t>n_name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1050" i="1" dirty="0" err="1" smtClean="0">
                    <a:solidFill>
                      <a:prstClr val="black"/>
                    </a:solidFill>
                  </a:rPr>
                  <a:t>c_count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1050" i="1" dirty="0" err="1" smtClean="0">
                    <a:solidFill>
                      <a:prstClr val="black"/>
                    </a:solidFill>
                  </a:rPr>
                  <a:t>s_count</a:t>
                </a:r>
                <a:r>
                  <a:rPr lang="en-US" sz="1050" i="1" dirty="0" smtClean="0">
                    <a:solidFill>
                      <a:prstClr val="black"/>
                    </a:solidFill>
                  </a:rPr>
                  <a:t>)</a:t>
                </a:r>
                <a:endParaRPr lang="en-US" sz="1050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7" name="Oval 46"/>
            <p:cNvSpPr/>
            <p:nvPr/>
          </p:nvSpPr>
          <p:spPr>
            <a:xfrm rot="18907369">
              <a:off x="5224183" y="2875555"/>
              <a:ext cx="2217118" cy="110912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Fetch uncommitted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2672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Node can pull sorted spills from a running predecessor and merge</a:t>
            </a:r>
          </a:p>
          <a:p>
            <a:r>
              <a:rPr lang="en-US" dirty="0" smtClean="0"/>
              <a:t>Overlaps data transfer with computation</a:t>
            </a:r>
          </a:p>
          <a:p>
            <a:r>
              <a:rPr lang="en-US" dirty="0" smtClean="0"/>
              <a:t>Events raised for every spill generated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However,</a:t>
            </a:r>
          </a:p>
          <a:p>
            <a:pPr lvl="1"/>
            <a:r>
              <a:rPr lang="en-US" dirty="0" smtClean="0"/>
              <a:t>May increase load on the node manager where spills reside</a:t>
            </a:r>
          </a:p>
          <a:p>
            <a:pPr lvl="1"/>
            <a:r>
              <a:rPr lang="en-US" dirty="0" smtClean="0"/>
              <a:t>Will have to be discarded if predecessor fails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 rot="10800000">
            <a:off x="4724400" y="1676400"/>
            <a:ext cx="3716241" cy="3657600"/>
            <a:chOff x="4724400" y="1676400"/>
            <a:chExt cx="3716241" cy="3657600"/>
          </a:xfrm>
        </p:grpSpPr>
        <p:sp>
          <p:nvSpPr>
            <p:cNvPr id="4" name="Oval 3"/>
            <p:cNvSpPr/>
            <p:nvPr/>
          </p:nvSpPr>
          <p:spPr>
            <a:xfrm rot="10800000">
              <a:off x="7848600" y="4784469"/>
              <a:ext cx="592041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cxnSp>
          <p:nvCxnSpPr>
            <p:cNvPr id="5" name="Straight Arrow Connector 4"/>
            <p:cNvCxnSpPr>
              <a:stCxn id="4" idx="4"/>
              <a:endCxn id="6" idx="0"/>
            </p:cNvCxnSpPr>
            <p:nvPr/>
          </p:nvCxnSpPr>
          <p:spPr>
            <a:xfrm rot="10800000" flipH="1">
              <a:off x="8144620" y="2225875"/>
              <a:ext cx="5536" cy="2558594"/>
            </a:xfrm>
            <a:prstGeom prst="straightConnector1">
              <a:avLst/>
            </a:prstGeom>
            <a:ln w="38100"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10730728">
              <a:off x="7848600" y="1676400"/>
              <a:ext cx="592041" cy="54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M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Flowchart: Data 8"/>
            <p:cNvSpPr/>
            <p:nvPr/>
          </p:nvSpPr>
          <p:spPr>
            <a:xfrm rot="10800000">
              <a:off x="6014240" y="2590800"/>
              <a:ext cx="615160" cy="304800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S3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ata 9"/>
            <p:cNvSpPr/>
            <p:nvPr/>
          </p:nvSpPr>
          <p:spPr>
            <a:xfrm rot="10800000">
              <a:off x="6525409" y="2590800"/>
              <a:ext cx="569230" cy="304800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S2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Data 10"/>
            <p:cNvSpPr/>
            <p:nvPr/>
          </p:nvSpPr>
          <p:spPr>
            <a:xfrm rot="10800000">
              <a:off x="7010400" y="2590800"/>
              <a:ext cx="542925" cy="304800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S1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 rot="10800000">
              <a:off x="5943600" y="4139238"/>
              <a:ext cx="482357" cy="31750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C1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7310661" y="4139238"/>
              <a:ext cx="482357" cy="31750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C2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622541" y="2120896"/>
              <a:ext cx="593970" cy="31750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</a:t>
              </a:r>
              <a:r>
                <a:rPr lang="en-US" sz="1200" dirty="0" smtClean="0">
                  <a:solidFill>
                    <a:schemeClr val="tx1"/>
                  </a:solidFill>
                </a:rPr>
                <a:t>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3" idx="4"/>
              <a:endCxn id="10" idx="0"/>
            </p:cNvCxnSpPr>
            <p:nvPr/>
          </p:nvCxnSpPr>
          <p:spPr>
            <a:xfrm rot="10800000" flipH="1">
              <a:off x="6184778" y="2895600"/>
              <a:ext cx="568323" cy="124363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4"/>
              <a:endCxn id="11" idx="1"/>
            </p:cNvCxnSpPr>
            <p:nvPr/>
          </p:nvCxnSpPr>
          <p:spPr>
            <a:xfrm rot="10800000">
              <a:off x="7281862" y="2895600"/>
              <a:ext cx="269977" cy="1243638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4"/>
              <a:endCxn id="10" idx="1"/>
            </p:cNvCxnSpPr>
            <p:nvPr/>
          </p:nvCxnSpPr>
          <p:spPr>
            <a:xfrm rot="10800000">
              <a:off x="6810024" y="2895600"/>
              <a:ext cx="741815" cy="1243638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4"/>
              <a:endCxn id="9" idx="1"/>
            </p:cNvCxnSpPr>
            <p:nvPr/>
          </p:nvCxnSpPr>
          <p:spPr>
            <a:xfrm rot="10800000">
              <a:off x="6321820" y="2895600"/>
              <a:ext cx="1230019" cy="1243638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4"/>
              <a:endCxn id="9" idx="1"/>
            </p:cNvCxnSpPr>
            <p:nvPr/>
          </p:nvCxnSpPr>
          <p:spPr>
            <a:xfrm rot="10800000" flipH="1">
              <a:off x="6184778" y="2895600"/>
              <a:ext cx="137042" cy="124363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4"/>
              <a:endCxn id="11" idx="0"/>
            </p:cNvCxnSpPr>
            <p:nvPr/>
          </p:nvCxnSpPr>
          <p:spPr>
            <a:xfrm rot="10800000" flipH="1">
              <a:off x="6184778" y="2895600"/>
              <a:ext cx="1042792" cy="124363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545041" y="2310825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 rot="10800000">
              <a:off x="4724400" y="2286000"/>
              <a:ext cx="1301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sorted spills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 rot="10800000">
              <a:off x="5312067" y="3810000"/>
              <a:ext cx="78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Producer:</a:t>
            </a:r>
            <a:endParaRPr lang="en-US" dirty="0"/>
          </a:p>
          <a:p>
            <a:pPr lvl="1"/>
            <a:r>
              <a:rPr lang="en-US" dirty="0" smtClean="0"/>
              <a:t>Maintain output buffers per partition</a:t>
            </a:r>
          </a:p>
          <a:p>
            <a:pPr lvl="1"/>
            <a:r>
              <a:rPr lang="en-US" dirty="0" smtClean="0"/>
              <a:t>Perform spill (unsorted) per partition </a:t>
            </a:r>
          </a:p>
          <a:p>
            <a:pPr lvl="1"/>
            <a:r>
              <a:rPr lang="en-US" dirty="0" smtClean="0"/>
              <a:t>Concatenate partitions at the end</a:t>
            </a:r>
          </a:p>
          <a:p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No need to merge inputs from different tasks</a:t>
            </a:r>
          </a:p>
          <a:p>
            <a:pPr lvl="1"/>
            <a:r>
              <a:rPr lang="en-US" dirty="0" smtClean="0"/>
              <a:t>Directly invoke combiner with &lt;key, value&gt; pairs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Turning off Sort-Merge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Yarn MR Lifecycle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2153" y="838200"/>
            <a:ext cx="105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Resource</a:t>
            </a:r>
            <a:br>
              <a:rPr lang="en-US" b="1" dirty="0" smtClean="0"/>
            </a:br>
            <a:r>
              <a:rPr lang="en-US" b="1" dirty="0" smtClean="0"/>
              <a:t>Manager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926068"/>
            <a:ext cx="15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MRAppMaster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52150" y="838200"/>
            <a:ext cx="104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Node</a:t>
            </a:r>
            <a:br>
              <a:rPr lang="en-US" b="1" dirty="0" smtClean="0"/>
            </a:br>
            <a:r>
              <a:rPr lang="en-US" b="1" dirty="0" smtClean="0"/>
              <a:t>Manager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80084" y="877669"/>
            <a:ext cx="1089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YarnChild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(task)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0184" y="1588532"/>
            <a:ext cx="4809" cy="389786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38400" y="1588532"/>
            <a:ext cx="0" cy="397406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1588532"/>
            <a:ext cx="0" cy="397406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7000" y="1588532"/>
            <a:ext cx="0" cy="397406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24800" y="1588532"/>
            <a:ext cx="3459" cy="397406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0184" y="1828800"/>
            <a:ext cx="161821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1981200"/>
            <a:ext cx="1981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0184" y="2667000"/>
            <a:ext cx="161821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8200" y="2895600"/>
            <a:ext cx="161821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2590800"/>
            <a:ext cx="198120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38400" y="3276600"/>
            <a:ext cx="1981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9600" y="3429000"/>
            <a:ext cx="2057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77000" y="3581400"/>
            <a:ext cx="1447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800" y="15240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submit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19200" y="236220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poll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2861846"/>
            <a:ext cx="85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updates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010332" y="1718846"/>
            <a:ext cx="723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spawn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661544" y="2294092"/>
            <a:ext cx="1505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MR </a:t>
            </a:r>
            <a:r>
              <a:rPr lang="en-US" sz="1600" dirty="0" err="1" smtClean="0"/>
              <a:t>rsrc</a:t>
            </a:r>
            <a:r>
              <a:rPr lang="en-US" sz="1600" dirty="0" smtClean="0"/>
              <a:t> request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832770" y="3242846"/>
            <a:ext cx="105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llocated</a:t>
            </a:r>
            <a:br>
              <a:rPr lang="en-US" sz="1600" dirty="0" smtClean="0"/>
            </a:br>
            <a:r>
              <a:rPr lang="en-US" sz="1600" dirty="0" smtClean="0"/>
              <a:t>containers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651659" y="3124200"/>
            <a:ext cx="1642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scheduleMRTasks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820332" y="3276600"/>
            <a:ext cx="723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spawn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928259" y="3242846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</a:t>
            </a:r>
            <a:br>
              <a:rPr lang="en-US" sz="1600" dirty="0" smtClean="0"/>
            </a:br>
            <a:r>
              <a:rPr lang="en-US" sz="1600" dirty="0" smtClean="0"/>
              <a:t>R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19600" y="4495800"/>
            <a:ext cx="1981200" cy="0"/>
          </a:xfrm>
          <a:prstGeom prst="straightConnector1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48200" y="4157246"/>
            <a:ext cx="143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taskCompleted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38400" y="5215954"/>
            <a:ext cx="198120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23478" y="4919246"/>
            <a:ext cx="1819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rsrc</a:t>
            </a:r>
            <a:r>
              <a:rPr lang="en-US" sz="1600" dirty="0" smtClean="0"/>
              <a:t> release request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4267200"/>
            <a:ext cx="1451259" cy="0"/>
          </a:xfrm>
          <a:prstGeom prst="straightConnector1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19600" y="4648200"/>
            <a:ext cx="1981200" cy="0"/>
          </a:xfrm>
          <a:prstGeom prst="straightConnector1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435784" y="4800600"/>
            <a:ext cx="1981200" cy="0"/>
          </a:xfrm>
          <a:prstGeom prst="straightConnector1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77000" y="4419600"/>
            <a:ext cx="1451259" cy="0"/>
          </a:xfrm>
          <a:prstGeom prst="straightConnector1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07913" y="4843046"/>
            <a:ext cx="430887" cy="4498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600" b="1" dirty="0" smtClean="0"/>
              <a:t>. . . .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960513" y="3581400"/>
            <a:ext cx="430887" cy="4498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600" b="1" dirty="0" smtClean="0"/>
              <a:t>. . . .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036713" y="4503197"/>
            <a:ext cx="430887" cy="4498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600" b="1" dirty="0" smtClean="0"/>
              <a:t>. . . .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45513" y="3200400"/>
            <a:ext cx="430887" cy="4498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600" b="1" dirty="0" smtClean="0"/>
              <a:t>. . . .</a:t>
            </a:r>
            <a:endParaRPr lang="en-US" sz="16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38200" y="5334000"/>
            <a:ext cx="161821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5029200"/>
            <a:ext cx="96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complete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4419600" y="5147846"/>
            <a:ext cx="1364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jobCompleted</a:t>
            </a:r>
            <a:endParaRPr lang="en-US" sz="1600" dirty="0"/>
          </a:p>
        </p:txBody>
      </p:sp>
      <p:sp>
        <p:nvSpPr>
          <p:cNvPr id="77" name="Left Brace 76"/>
          <p:cNvSpPr/>
          <p:nvPr/>
        </p:nvSpPr>
        <p:spPr>
          <a:xfrm rot="16200000">
            <a:off x="670188" y="5257800"/>
            <a:ext cx="304800" cy="10668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2400" y="5983069"/>
            <a:ext cx="151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Process/node </a:t>
            </a:r>
            <a:br>
              <a:rPr lang="en-US" dirty="0" smtClean="0"/>
            </a:b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71320"/>
            <a:ext cx="9144000" cy="43153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81867"/>
            <a:ext cx="9144000" cy="37942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PACT programming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687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Generalization of map/reduce based on Parallelization contracts [</a:t>
            </a:r>
            <a:r>
              <a:rPr lang="en-US" sz="2400" dirty="0" err="1" smtClean="0"/>
              <a:t>Battré</a:t>
            </a:r>
            <a:r>
              <a:rPr lang="en-US" sz="2400" dirty="0" smtClean="0"/>
              <a:t> et al. SoCC2010]</a:t>
            </a:r>
          </a:p>
          <a:p>
            <a:r>
              <a:rPr lang="en-US" sz="2400" dirty="0" smtClean="0"/>
              <a:t>One second order function – “Input Contract”</a:t>
            </a:r>
          </a:p>
          <a:p>
            <a:pPr lvl="1"/>
            <a:r>
              <a:rPr lang="en-US" sz="2000" dirty="0" smtClean="0"/>
              <a:t>Accepts a first order function F and one or more input datasets</a:t>
            </a:r>
          </a:p>
          <a:p>
            <a:pPr lvl="1"/>
            <a:r>
              <a:rPr lang="en-US" sz="2000" dirty="0" smtClean="0"/>
              <a:t>Invokes F in  data parallel fashion</a:t>
            </a:r>
          </a:p>
          <a:p>
            <a:pPr lvl="1"/>
            <a:r>
              <a:rPr lang="en-US" sz="2000" dirty="0" smtClean="0"/>
              <a:t>F could be Map, Reduce, Match, Cross…</a:t>
            </a:r>
          </a:p>
          <a:p>
            <a:r>
              <a:rPr lang="en-US" sz="2400" dirty="0" smtClean="0"/>
              <a:t>Optional “Output Contract”</a:t>
            </a:r>
          </a:p>
          <a:p>
            <a:pPr lvl="1"/>
            <a:r>
              <a:rPr lang="en-US" sz="2000" dirty="0" smtClean="0"/>
              <a:t>Used to specify properties relevant to parallelization</a:t>
            </a:r>
          </a:p>
          <a:p>
            <a:endParaRPr lang="en-US" sz="2400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5192211"/>
              </p:ext>
            </p:extLst>
          </p:nvPr>
        </p:nvGraphicFramePr>
        <p:xfrm>
          <a:off x="457199" y="5181600"/>
          <a:ext cx="7924801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r>
              <a:rPr lang="en-US" dirty="0" smtClean="0"/>
              <a:t>Current MR vs. YARN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4040188" cy="639762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9911242"/>
              </p:ext>
            </p:extLst>
          </p:nvPr>
        </p:nvGraphicFramePr>
        <p:xfrm>
          <a:off x="304800" y="1916112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276350"/>
            <a:ext cx="4041775" cy="639762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YARN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37567602"/>
              </p:ext>
            </p:extLst>
          </p:nvPr>
        </p:nvGraphicFramePr>
        <p:xfrm>
          <a:off x="4721225" y="1916112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0" y="3200400"/>
            <a:ext cx="4343400" cy="1371600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09600" y="6076938"/>
            <a:ext cx="7924800" cy="552462"/>
            <a:chOff x="0" y="0"/>
            <a:chExt cx="7924800" cy="400062"/>
          </a:xfrm>
        </p:grpSpPr>
        <p:sp>
          <p:nvSpPr>
            <p:cNvPr id="11" name="Rounded Rectangle 10"/>
            <p:cNvSpPr/>
            <p:nvPr/>
          </p:nvSpPr>
          <p:spPr>
            <a:xfrm>
              <a:off x="0" y="0"/>
              <a:ext cx="7924800" cy="40006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9529" y="19529"/>
              <a:ext cx="7885742" cy="361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err="1" smtClean="0">
                  <a:solidFill>
                    <a:schemeClr val="tx1"/>
                  </a:solidFill>
                </a:rPr>
                <a:t>MapReduce</a:t>
              </a:r>
              <a:r>
                <a:rPr lang="en-US" sz="2400" b="1" kern="1200" dirty="0" smtClean="0">
                  <a:solidFill>
                    <a:schemeClr val="tx1"/>
                  </a:solidFill>
                </a:rPr>
                <a:t> itself is an Application on YARN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6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7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Extend the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YARN app with the following features</a:t>
            </a:r>
          </a:p>
          <a:p>
            <a:pPr lvl="1"/>
            <a:r>
              <a:rPr lang="en-US" sz="2400" dirty="0" smtClean="0"/>
              <a:t>Ability to combine datasets – a </a:t>
            </a:r>
            <a:r>
              <a:rPr lang="en-US" sz="2400" b="1" dirty="0" smtClean="0"/>
              <a:t>“</a:t>
            </a:r>
            <a:r>
              <a:rPr lang="en-US" sz="2400" b="1" dirty="0" smtClean="0">
                <a:solidFill>
                  <a:srgbClr val="00B050"/>
                </a:solidFill>
              </a:rPr>
              <a:t>Combine</a:t>
            </a:r>
            <a:r>
              <a:rPr lang="en-US" sz="2400" b="1" dirty="0" smtClean="0"/>
              <a:t>”</a:t>
            </a:r>
            <a:r>
              <a:rPr lang="en-US" sz="2400" dirty="0" smtClean="0"/>
              <a:t> </a:t>
            </a:r>
            <a:r>
              <a:rPr lang="en-US" sz="2400" dirty="0"/>
              <a:t>task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Similar to </a:t>
            </a:r>
            <a:r>
              <a:rPr lang="en-US" sz="2400" dirty="0" err="1" smtClean="0"/>
              <a:t>MultipleInput</a:t>
            </a:r>
            <a:r>
              <a:rPr lang="en-US" sz="2400" dirty="0" smtClean="0"/>
              <a:t> contracts </a:t>
            </a:r>
            <a:r>
              <a:rPr lang="en-US" sz="2400" dirty="0"/>
              <a:t>of </a:t>
            </a:r>
            <a:r>
              <a:rPr lang="en-US" sz="2400" dirty="0" smtClean="0"/>
              <a:t>PACT (</a:t>
            </a:r>
            <a:r>
              <a:rPr lang="en-US" sz="2400" dirty="0" err="1" smtClean="0"/>
              <a:t>eg</a:t>
            </a:r>
            <a:r>
              <a:rPr lang="en-US" sz="2400" dirty="0" smtClean="0"/>
              <a:t>. Match)</a:t>
            </a:r>
          </a:p>
          <a:p>
            <a:pPr lvl="1"/>
            <a:r>
              <a:rPr lang="en-US" sz="2400" dirty="0" smtClean="0"/>
              <a:t>Ability to </a:t>
            </a:r>
            <a:r>
              <a:rPr lang="en-US" sz="2400" b="1" dirty="0" smtClean="0">
                <a:solidFill>
                  <a:srgbClr val="00B050"/>
                </a:solidFill>
              </a:rPr>
              <a:t>schedule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DAGs that COMPOSE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map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6"/>
                </a:solidFill>
              </a:rPr>
              <a:t>reduce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B050"/>
                </a:solidFill>
              </a:rPr>
              <a:t>combine</a:t>
            </a:r>
            <a:r>
              <a:rPr lang="en-US" sz="2400" dirty="0" smtClean="0"/>
              <a:t> operators</a:t>
            </a:r>
          </a:p>
          <a:p>
            <a:r>
              <a:rPr lang="en-US" sz="2800" dirty="0" smtClean="0"/>
              <a:t>Other Optimizations</a:t>
            </a:r>
          </a:p>
          <a:p>
            <a:pPr lvl="1"/>
            <a:r>
              <a:rPr lang="en-US" sz="2400" dirty="0" smtClean="0"/>
              <a:t>Tradeoffs between fault-tolerance and performance</a:t>
            </a:r>
          </a:p>
          <a:p>
            <a:pPr lvl="1"/>
            <a:r>
              <a:rPr lang="en-US" sz="2400" dirty="0" smtClean="0"/>
              <a:t>Turning off sort-merge when not necessary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54102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486400"/>
            <a:ext cx="7962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Different from the </a:t>
            </a:r>
            <a:r>
              <a:rPr lang="en-US" sz="2000" dirty="0">
                <a:solidFill>
                  <a:prstClr val="black"/>
                </a:solidFill>
              </a:rPr>
              <a:t>combiner of traditional </a:t>
            </a:r>
            <a:r>
              <a:rPr lang="en-US" sz="2000" dirty="0" smtClean="0">
                <a:solidFill>
                  <a:prstClr val="black"/>
                </a:solidFill>
              </a:rPr>
              <a:t>MR that does a partial reduce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DAGs with “Combine”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Example: </a:t>
            </a:r>
            <a:br>
              <a:rPr lang="en-US" sz="2200" dirty="0" smtClean="0"/>
            </a:br>
            <a:r>
              <a:rPr lang="en-US" sz="2200" dirty="0" smtClean="0"/>
              <a:t>List the names of customers and the number of orders placed by them</a:t>
            </a:r>
            <a:endParaRPr lang="en-US" sz="2200" dirty="0"/>
          </a:p>
        </p:txBody>
      </p:sp>
      <p:sp>
        <p:nvSpPr>
          <p:cNvPr id="5" name="Flowchart: Document 4"/>
          <p:cNvSpPr/>
          <p:nvPr/>
        </p:nvSpPr>
        <p:spPr>
          <a:xfrm>
            <a:off x="2209800" y="5334000"/>
            <a:ext cx="15240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Customers.tbl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7503" y="4304963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4953000" y="5334000"/>
            <a:ext cx="15240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Orders.tbl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63856" y="4304963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10200" y="3124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86200" y="2133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13" name="Straight Arrow Connector 12"/>
          <p:cNvCxnSpPr>
            <a:stCxn id="7" idx="0"/>
            <a:endCxn id="6" idx="4"/>
          </p:cNvCxnSpPr>
          <p:nvPr/>
        </p:nvCxnSpPr>
        <p:spPr>
          <a:xfrm flipH="1" flipV="1">
            <a:off x="5712303" y="4838363"/>
            <a:ext cx="2697" cy="4956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0" idx="4"/>
          </p:cNvCxnSpPr>
          <p:nvPr/>
        </p:nvCxnSpPr>
        <p:spPr>
          <a:xfrm flipV="1">
            <a:off x="5712303" y="3657600"/>
            <a:ext cx="2697" cy="64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11" idx="5"/>
          </p:cNvCxnSpPr>
          <p:nvPr/>
        </p:nvCxnSpPr>
        <p:spPr>
          <a:xfrm flipH="1" flipV="1">
            <a:off x="4406526" y="2588885"/>
            <a:ext cx="1092948" cy="6134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11" idx="3"/>
          </p:cNvCxnSpPr>
          <p:nvPr/>
        </p:nvCxnSpPr>
        <p:spPr>
          <a:xfrm flipV="1">
            <a:off x="2968656" y="2588885"/>
            <a:ext cx="1006818" cy="1716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4191000" y="1828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4964" y="4035623"/>
            <a:ext cx="137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b="1" i="1" dirty="0" err="1" smtClean="0"/>
              <a:t>cust_key</a:t>
            </a:r>
            <a:r>
              <a:rPr lang="en-US" i="1" dirty="0" smtClean="0"/>
              <a:t>, 1)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3886200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b="1" i="1" dirty="0" err="1" smtClean="0"/>
              <a:t>cust_key</a:t>
            </a:r>
            <a:r>
              <a:rPr lang="en-US" i="1" dirty="0" smtClean="0"/>
              <a:t>, </a:t>
            </a:r>
            <a:r>
              <a:rPr lang="en-US" i="1" dirty="0" err="1" smtClean="0"/>
              <a:t>cust_name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42427" y="2667000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b="1" i="1" dirty="0" err="1" smtClean="0"/>
              <a:t>cust_key</a:t>
            </a:r>
            <a:r>
              <a:rPr lang="en-US" i="1" dirty="0" smtClean="0"/>
              <a:t>, </a:t>
            </a:r>
            <a:r>
              <a:rPr lang="en-US" i="1" dirty="0" err="1" smtClean="0"/>
              <a:t>o_count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37640" y="1524000"/>
            <a:ext cx="22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cust_name</a:t>
            </a:r>
            <a:r>
              <a:rPr lang="en-US" i="1" dirty="0" smtClean="0"/>
              <a:t>, </a:t>
            </a:r>
            <a:r>
              <a:rPr lang="en-US" i="1" dirty="0" err="1" smtClean="0"/>
              <a:t>o_count</a:t>
            </a:r>
            <a:r>
              <a:rPr lang="en-US" i="1" dirty="0" smtClean="0"/>
              <a:t>)</a:t>
            </a:r>
            <a:endParaRPr lang="en-US" i="1" dirty="0"/>
          </a:p>
        </p:txBody>
      </p:sp>
      <p:cxnSp>
        <p:nvCxnSpPr>
          <p:cNvPr id="33" name="Straight Arrow Connector 32"/>
          <p:cNvCxnSpPr>
            <a:stCxn id="5" idx="0"/>
            <a:endCxn id="9" idx="4"/>
          </p:cNvCxnSpPr>
          <p:nvPr/>
        </p:nvCxnSpPr>
        <p:spPr>
          <a:xfrm flipH="1" flipV="1">
            <a:off x="2968656" y="4838363"/>
            <a:ext cx="3144" cy="4956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ular Callout 41"/>
          <p:cNvSpPr/>
          <p:nvPr/>
        </p:nvSpPr>
        <p:spPr>
          <a:xfrm>
            <a:off x="457200" y="2057400"/>
            <a:ext cx="1828800" cy="413266"/>
          </a:xfrm>
          <a:prstGeom prst="wedgeRectCallout">
            <a:avLst>
              <a:gd name="adj1" fmla="val 96645"/>
              <a:gd name="adj2" fmla="val 519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Join on </a:t>
            </a:r>
            <a:r>
              <a:rPr lang="en-US" b="1" dirty="0" err="1" smtClean="0">
                <a:solidFill>
                  <a:schemeClr val="tx1"/>
                </a:solidFill>
              </a:rPr>
              <a:t>cust_key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381000" y="4419600"/>
            <a:ext cx="1676400" cy="914737"/>
          </a:xfrm>
          <a:prstGeom prst="wedgeRectCallout">
            <a:avLst>
              <a:gd name="adj1" fmla="val 78445"/>
              <a:gd name="adj2" fmla="val -3004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Scan customers and partition on </a:t>
            </a:r>
            <a:r>
              <a:rPr lang="en-US" b="1" dirty="0" err="1" smtClean="0">
                <a:solidFill>
                  <a:schemeClr val="tx1"/>
                </a:solidFill>
              </a:rPr>
              <a:t>cust_key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6934200" y="4736068"/>
            <a:ext cx="1752600" cy="1055132"/>
          </a:xfrm>
          <a:prstGeom prst="wedgeRectCallout">
            <a:avLst>
              <a:gd name="adj1" fmla="val -91927"/>
              <a:gd name="adj2" fmla="val -39433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Scan orders and partition on </a:t>
            </a:r>
            <a:r>
              <a:rPr lang="en-US" b="1" dirty="0" err="1" smtClean="0">
                <a:solidFill>
                  <a:schemeClr val="tx1"/>
                </a:solidFill>
              </a:rPr>
              <a:t>cust_key</a:t>
            </a:r>
            <a:r>
              <a:rPr lang="en-US" dirty="0" smtClean="0">
                <a:solidFill>
                  <a:schemeClr val="tx1"/>
                </a:solidFill>
              </a:rPr>
              <a:t> with value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6934200" y="3099911"/>
            <a:ext cx="1676400" cy="862489"/>
          </a:xfrm>
          <a:prstGeom prst="wedgeRectCallout">
            <a:avLst>
              <a:gd name="adj1" fmla="val -88387"/>
              <a:gd name="adj2" fmla="val -1779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order count per </a:t>
            </a:r>
            <a:r>
              <a:rPr lang="en-US" b="1" dirty="0" err="1" smtClean="0">
                <a:solidFill>
                  <a:schemeClr val="tx1"/>
                </a:solidFill>
              </a:rPr>
              <a:t>cust_key</a:t>
            </a:r>
            <a:r>
              <a:rPr lang="en-US" dirty="0" smtClean="0">
                <a:solidFill>
                  <a:schemeClr val="tx1"/>
                </a:solidFill>
              </a:rPr>
              <a:t> (sum)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0" y="4812268"/>
            <a:ext cx="888878" cy="369332"/>
            <a:chOff x="3683122" y="4002643"/>
            <a:chExt cx="888878" cy="369332"/>
          </a:xfrm>
        </p:grpSpPr>
        <p:sp>
          <p:nvSpPr>
            <p:cNvPr id="28" name="Oval 27"/>
            <p:cNvSpPr/>
            <p:nvPr/>
          </p:nvSpPr>
          <p:spPr>
            <a:xfrm>
              <a:off x="3683122" y="4151226"/>
              <a:ext cx="139639" cy="115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127561" y="4151226"/>
              <a:ext cx="139639" cy="115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911722" y="4151226"/>
              <a:ext cx="139639" cy="115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23828" y="400264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26122" y="4812268"/>
            <a:ext cx="888878" cy="369332"/>
            <a:chOff x="4597522" y="3364468"/>
            <a:chExt cx="888878" cy="369332"/>
          </a:xfrm>
        </p:grpSpPr>
        <p:sp>
          <p:nvSpPr>
            <p:cNvPr id="35" name="Oval 34"/>
            <p:cNvSpPr/>
            <p:nvPr/>
          </p:nvSpPr>
          <p:spPr>
            <a:xfrm>
              <a:off x="4597522" y="3513051"/>
              <a:ext cx="139639" cy="115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041961" y="3513051"/>
              <a:ext cx="139639" cy="115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26122" y="3513051"/>
              <a:ext cx="139639" cy="115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38228" y="33644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24400" y="3505200"/>
            <a:ext cx="660278" cy="369332"/>
            <a:chOff x="4826122" y="3364468"/>
            <a:chExt cx="660278" cy="369332"/>
          </a:xfrm>
        </p:grpSpPr>
        <p:sp>
          <p:nvSpPr>
            <p:cNvPr id="41" name="Oval 40"/>
            <p:cNvSpPr/>
            <p:nvPr/>
          </p:nvSpPr>
          <p:spPr>
            <a:xfrm>
              <a:off x="5041961" y="3513051"/>
              <a:ext cx="139639" cy="1159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826122" y="3513051"/>
              <a:ext cx="139639" cy="1159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8228" y="33644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95600" y="2590800"/>
            <a:ext cx="888878" cy="369332"/>
            <a:chOff x="4597522" y="3364468"/>
            <a:chExt cx="888878" cy="369332"/>
          </a:xfrm>
        </p:grpSpPr>
        <p:sp>
          <p:nvSpPr>
            <p:cNvPr id="50" name="Oval 49"/>
            <p:cNvSpPr/>
            <p:nvPr/>
          </p:nvSpPr>
          <p:spPr>
            <a:xfrm>
              <a:off x="4597522" y="3513051"/>
              <a:ext cx="139639" cy="1159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041961" y="3513051"/>
              <a:ext cx="139639" cy="1159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826122" y="3513051"/>
              <a:ext cx="139639" cy="1159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38228" y="33644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6107668"/>
            <a:ext cx="7927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Note: For the rest of the talk, a “Node” refers to a vertex in the DAG</a:t>
            </a:r>
            <a:endParaRPr lang="en-US" sz="22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42" grpId="0" animBg="1"/>
      <p:bldP spid="43" grpId="0" animBg="1"/>
      <p:bldP spid="44" grpId="0" animBg="1"/>
      <p:bldP spid="45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Extending the Task Hierarchy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MapTask</a:t>
            </a:r>
            <a:r>
              <a:rPr lang="en-US" dirty="0" smtClean="0"/>
              <a:t> - original</a:t>
            </a:r>
            <a:br>
              <a:rPr lang="en-US" dirty="0" smtClean="0"/>
            </a:br>
            <a:r>
              <a:rPr lang="en-US" sz="2800" dirty="0" smtClean="0"/>
              <a:t>(assumes that output goes only to reduce tasks/final output)</a:t>
            </a:r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PolybaseMapTask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 lvl="2"/>
            <a:r>
              <a:rPr lang="en-US" dirty="0"/>
              <a:t>generalized – output can be connected to any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No. of partitions is determined by the no. of instances of successor</a:t>
            </a:r>
          </a:p>
          <a:p>
            <a:r>
              <a:rPr lang="en-US" dirty="0" err="1" smtClean="0"/>
              <a:t>ReduceTask</a:t>
            </a:r>
            <a:r>
              <a:rPr lang="en-US" dirty="0" smtClean="0"/>
              <a:t> - original</a:t>
            </a:r>
            <a:br>
              <a:rPr lang="en-US" dirty="0" smtClean="0"/>
            </a:br>
            <a:r>
              <a:rPr lang="en-US" sz="2800" dirty="0" smtClean="0"/>
              <a:t>(assumes input from map tasks only; assumes output is final)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PolybaseReduceTask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 lvl="2"/>
            <a:r>
              <a:rPr lang="en-US" dirty="0" smtClean="0"/>
              <a:t>generalized </a:t>
            </a:r>
            <a:r>
              <a:rPr lang="en-US" dirty="0"/>
              <a:t>– output can be connected to any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Can pull output of any </a:t>
            </a:r>
            <a:r>
              <a:rPr lang="en-US" dirty="0" err="1" smtClean="0"/>
              <a:t>nodetype</a:t>
            </a:r>
            <a:r>
              <a:rPr lang="en-US" dirty="0" smtClean="0"/>
              <a:t>(M,R,C) and shuffle</a:t>
            </a:r>
            <a:endParaRPr lang="en-US" dirty="0"/>
          </a:p>
          <a:p>
            <a:pPr lvl="2"/>
            <a:r>
              <a:rPr lang="en-US" dirty="0"/>
              <a:t>No. of partitions is determined by the no. of instances of </a:t>
            </a:r>
            <a:r>
              <a:rPr lang="en-US" dirty="0" smtClean="0"/>
              <a:t>successor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PolybaseCombineTask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9507357"/>
              </p:ext>
            </p:extLst>
          </p:nvPr>
        </p:nvGraphicFramePr>
        <p:xfrm>
          <a:off x="685800" y="2667000"/>
          <a:ext cx="7086600" cy="123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PolybaseCombineTask</a:t>
            </a:r>
            <a:r>
              <a:rPr lang="en-US" dirty="0" smtClean="0"/>
              <a:t> (Binary)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362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Accepts input from tasks of two nodes</a:t>
            </a:r>
          </a:p>
          <a:p>
            <a:r>
              <a:rPr lang="en-US" sz="2800" dirty="0" smtClean="0"/>
              <a:t>Inputs can be M, R, or C tasks</a:t>
            </a:r>
          </a:p>
          <a:p>
            <a:r>
              <a:rPr lang="en-US" sz="2800" dirty="0" smtClean="0"/>
              <a:t>Shuffle </a:t>
            </a:r>
            <a:r>
              <a:rPr lang="en-US" sz="2800" dirty="0"/>
              <a:t>is identical to the one before </a:t>
            </a:r>
            <a:r>
              <a:rPr lang="en-US" sz="2800" dirty="0" smtClean="0"/>
              <a:t>reduce</a:t>
            </a:r>
            <a:endParaRPr lang="en-US" sz="2800" dirty="0"/>
          </a:p>
          <a:p>
            <a:pPr lvl="1"/>
            <a:r>
              <a:rPr lang="en-US" sz="2400" dirty="0" smtClean="0"/>
              <a:t>Further, It is also used to implement replication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800" y="3124200"/>
            <a:ext cx="8327434" cy="3162300"/>
            <a:chOff x="304800" y="3124200"/>
            <a:chExt cx="8327434" cy="3162300"/>
          </a:xfrm>
        </p:grpSpPr>
        <p:sp>
          <p:nvSpPr>
            <p:cNvPr id="4" name="Oval 3"/>
            <p:cNvSpPr/>
            <p:nvPr/>
          </p:nvSpPr>
          <p:spPr>
            <a:xfrm>
              <a:off x="4316117" y="3124200"/>
              <a:ext cx="609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C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45546" y="4572000"/>
              <a:ext cx="609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503705" y="4572000"/>
              <a:ext cx="6096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668346" y="5638800"/>
              <a:ext cx="1374789" cy="6477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Customers.tbl</a:t>
              </a:r>
              <a:endParaRPr lang="en-US" sz="1600" b="1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7132328" y="5638800"/>
              <a:ext cx="1374789" cy="6477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Orders.tbl</a:t>
              </a:r>
              <a:endParaRPr lang="en-US" sz="1600" b="1" dirty="0"/>
            </a:p>
          </p:txBody>
        </p:sp>
        <p:cxnSp>
          <p:nvCxnSpPr>
            <p:cNvPr id="9" name="Straight Arrow Connector 8"/>
            <p:cNvCxnSpPr>
              <a:stCxn id="8" idx="0"/>
              <a:endCxn id="6" idx="4"/>
            </p:cNvCxnSpPr>
            <p:nvPr/>
          </p:nvCxnSpPr>
          <p:spPr>
            <a:xfrm flipH="1" flipV="1">
              <a:off x="7808505" y="5105400"/>
              <a:ext cx="11218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H="1" flipV="1">
              <a:off x="1350346" y="5105400"/>
              <a:ext cx="5395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4800" y="4114800"/>
              <a:ext cx="1420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cust_key</a:t>
              </a:r>
              <a:r>
                <a:rPr lang="en-US" i="1" dirty="0" smtClean="0"/>
                <a:t>, …)</a:t>
              </a:r>
              <a:endParaRPr lang="en-US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1717" y="4191000"/>
              <a:ext cx="1420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(</a:t>
              </a:r>
              <a:r>
                <a:rPr lang="en-US" b="1" i="1" dirty="0" err="1" smtClean="0"/>
                <a:t>cust_key</a:t>
              </a:r>
              <a:r>
                <a:rPr lang="en-US" i="1" dirty="0" smtClean="0"/>
                <a:t>, …)</a:t>
              </a:r>
              <a:endParaRPr lang="en-US" i="1" dirty="0"/>
            </a:p>
          </p:txBody>
        </p:sp>
        <p:cxnSp>
          <p:nvCxnSpPr>
            <p:cNvPr id="20" name="Straight Arrow Connector 19"/>
            <p:cNvCxnSpPr>
              <a:stCxn id="5" idx="7"/>
              <a:endCxn id="4" idx="3"/>
            </p:cNvCxnSpPr>
            <p:nvPr/>
          </p:nvCxnSpPr>
          <p:spPr>
            <a:xfrm flipV="1">
              <a:off x="1565872" y="3579485"/>
              <a:ext cx="2839519" cy="10706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1"/>
              <a:endCxn id="4" idx="5"/>
            </p:cNvCxnSpPr>
            <p:nvPr/>
          </p:nvCxnSpPr>
          <p:spPr>
            <a:xfrm flipH="1" flipV="1">
              <a:off x="4836443" y="3579485"/>
              <a:ext cx="2756536" cy="10706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51666" y="4242523"/>
            <a:ext cx="4488268" cy="802341"/>
            <a:chOff x="2251666" y="4242523"/>
            <a:chExt cx="4488268" cy="802341"/>
          </a:xfrm>
        </p:grpSpPr>
        <p:cxnSp>
          <p:nvCxnSpPr>
            <p:cNvPr id="42" name="Straight Arrow Connector 41"/>
            <p:cNvCxnSpPr>
              <a:stCxn id="36" idx="7"/>
              <a:endCxn id="33" idx="3"/>
            </p:cNvCxnSpPr>
            <p:nvPr/>
          </p:nvCxnSpPr>
          <p:spPr>
            <a:xfrm flipV="1">
              <a:off x="2251666" y="4242523"/>
              <a:ext cx="1464277" cy="7547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7"/>
              <a:endCxn id="34" idx="3"/>
            </p:cNvCxnSpPr>
            <p:nvPr/>
          </p:nvCxnSpPr>
          <p:spPr>
            <a:xfrm flipV="1">
              <a:off x="2948930" y="4242523"/>
              <a:ext cx="1464277" cy="7547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7"/>
              <a:endCxn id="35" idx="3"/>
            </p:cNvCxnSpPr>
            <p:nvPr/>
          </p:nvCxnSpPr>
          <p:spPr>
            <a:xfrm flipV="1">
              <a:off x="3618727" y="4242523"/>
              <a:ext cx="1464277" cy="7547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1"/>
              <a:endCxn id="35" idx="5"/>
            </p:cNvCxnSpPr>
            <p:nvPr/>
          </p:nvCxnSpPr>
          <p:spPr>
            <a:xfrm flipH="1" flipV="1">
              <a:off x="5496444" y="4242523"/>
              <a:ext cx="1243490" cy="795995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4" idx="1"/>
              <a:endCxn id="33" idx="5"/>
            </p:cNvCxnSpPr>
            <p:nvPr/>
          </p:nvCxnSpPr>
          <p:spPr>
            <a:xfrm flipH="1" flipV="1">
              <a:off x="4129383" y="4242523"/>
              <a:ext cx="1265086" cy="802341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9" idx="1"/>
              <a:endCxn id="34" idx="5"/>
            </p:cNvCxnSpPr>
            <p:nvPr/>
          </p:nvCxnSpPr>
          <p:spPr>
            <a:xfrm flipH="1" flipV="1">
              <a:off x="4826647" y="4242523"/>
              <a:ext cx="1253622" cy="799168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182517" y="3910638"/>
            <a:ext cx="4876800" cy="2261562"/>
            <a:chOff x="2182517" y="3910638"/>
            <a:chExt cx="4876800" cy="2261562"/>
          </a:xfrm>
        </p:grpSpPr>
        <p:sp>
          <p:nvSpPr>
            <p:cNvPr id="33" name="Oval 32"/>
            <p:cNvSpPr/>
            <p:nvPr/>
          </p:nvSpPr>
          <p:spPr>
            <a:xfrm>
              <a:off x="3630317" y="3910638"/>
              <a:ext cx="584692" cy="38882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327581" y="3910638"/>
              <a:ext cx="584692" cy="38882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C2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997378" y="3910638"/>
              <a:ext cx="584692" cy="38882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C3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043560" y="5783372"/>
              <a:ext cx="643764" cy="3888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m2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182517" y="5707172"/>
              <a:ext cx="643764" cy="3888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944517" y="5707172"/>
              <a:ext cx="643764" cy="3888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</a:t>
              </a:r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0317" y="56504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306717" y="5783372"/>
              <a:ext cx="643764" cy="3888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11145" y="57266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52600" y="4940296"/>
            <a:ext cx="5486400" cy="843076"/>
            <a:chOff x="1801517" y="4940296"/>
            <a:chExt cx="5486400" cy="843076"/>
          </a:xfrm>
        </p:grpSpPr>
        <p:cxnSp>
          <p:nvCxnSpPr>
            <p:cNvPr id="69" name="Straight Arrow Connector 68"/>
            <p:cNvCxnSpPr>
              <a:stCxn id="30" idx="0"/>
              <a:endCxn id="39" idx="4"/>
            </p:cNvCxnSpPr>
            <p:nvPr/>
          </p:nvCxnSpPr>
          <p:spPr>
            <a:xfrm flipH="1" flipV="1">
              <a:off x="6335906" y="5373576"/>
              <a:ext cx="29536" cy="40979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01517" y="4940296"/>
              <a:ext cx="584692" cy="3888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498781" y="4940296"/>
              <a:ext cx="584692" cy="3888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p2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168578" y="4940296"/>
              <a:ext cx="584692" cy="3888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p3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043560" y="4984748"/>
              <a:ext cx="584692" cy="38882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</a:t>
              </a:r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357760" y="4987921"/>
              <a:ext cx="584692" cy="38882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703225" y="4981575"/>
              <a:ext cx="584692" cy="38882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</a:t>
              </a:r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7" name="Straight Arrow Connector 46"/>
            <p:cNvCxnSpPr>
              <a:stCxn id="32" idx="0"/>
              <a:endCxn id="38" idx="4"/>
            </p:cNvCxnSpPr>
            <p:nvPr/>
          </p:nvCxnSpPr>
          <p:spPr>
            <a:xfrm flipV="1">
              <a:off x="3266399" y="5329124"/>
              <a:ext cx="194525" cy="3780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0"/>
              <a:endCxn id="37" idx="4"/>
            </p:cNvCxnSpPr>
            <p:nvPr/>
          </p:nvCxnSpPr>
          <p:spPr>
            <a:xfrm flipH="1" flipV="1">
              <a:off x="2791127" y="5329124"/>
              <a:ext cx="475272" cy="3780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0"/>
              <a:endCxn id="36" idx="4"/>
            </p:cNvCxnSpPr>
            <p:nvPr/>
          </p:nvCxnSpPr>
          <p:spPr>
            <a:xfrm flipH="1" flipV="1">
              <a:off x="2093863" y="5329124"/>
              <a:ext cx="1172536" cy="3780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1" idx="0"/>
              <a:endCxn id="36" idx="4"/>
            </p:cNvCxnSpPr>
            <p:nvPr/>
          </p:nvCxnSpPr>
          <p:spPr>
            <a:xfrm flipH="1" flipV="1">
              <a:off x="2093863" y="5329124"/>
              <a:ext cx="410536" cy="3780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1" idx="0"/>
              <a:endCxn id="37" idx="4"/>
            </p:cNvCxnSpPr>
            <p:nvPr/>
          </p:nvCxnSpPr>
          <p:spPr>
            <a:xfrm flipV="1">
              <a:off x="2504399" y="5329124"/>
              <a:ext cx="286728" cy="3780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1" idx="0"/>
              <a:endCxn id="38" idx="4"/>
            </p:cNvCxnSpPr>
            <p:nvPr/>
          </p:nvCxnSpPr>
          <p:spPr>
            <a:xfrm flipV="1">
              <a:off x="2504399" y="5329124"/>
              <a:ext cx="956525" cy="3780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0" idx="0"/>
              <a:endCxn id="44" idx="4"/>
            </p:cNvCxnSpPr>
            <p:nvPr/>
          </p:nvCxnSpPr>
          <p:spPr>
            <a:xfrm flipV="1">
              <a:off x="5628599" y="5376749"/>
              <a:ext cx="21507" cy="40662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0" idx="0"/>
              <a:endCxn id="39" idx="4"/>
            </p:cNvCxnSpPr>
            <p:nvPr/>
          </p:nvCxnSpPr>
          <p:spPr>
            <a:xfrm flipV="1">
              <a:off x="5628599" y="5373576"/>
              <a:ext cx="707307" cy="40979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0" idx="0"/>
              <a:endCxn id="45" idx="4"/>
            </p:cNvCxnSpPr>
            <p:nvPr/>
          </p:nvCxnSpPr>
          <p:spPr>
            <a:xfrm flipV="1">
              <a:off x="5628599" y="5370403"/>
              <a:ext cx="1366972" cy="412969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0" idx="0"/>
              <a:endCxn id="44" idx="4"/>
            </p:cNvCxnSpPr>
            <p:nvPr/>
          </p:nvCxnSpPr>
          <p:spPr>
            <a:xfrm flipH="1" flipV="1">
              <a:off x="5650106" y="5376749"/>
              <a:ext cx="715336" cy="40662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0" idx="0"/>
              <a:endCxn id="45" idx="4"/>
            </p:cNvCxnSpPr>
            <p:nvPr/>
          </p:nvCxnSpPr>
          <p:spPr>
            <a:xfrm flipV="1">
              <a:off x="6365442" y="5370403"/>
              <a:ext cx="630129" cy="412969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Combiner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Accepts two &lt;key, [value</a:t>
            </a:r>
            <a:r>
              <a:rPr lang="en-US" sz="4000" dirty="0" smtClean="0"/>
              <a:t>]&gt;s ; emits </a:t>
            </a:r>
            <a:r>
              <a:rPr lang="en-US" sz="4000" dirty="0"/>
              <a:t>&lt;</a:t>
            </a:r>
            <a:r>
              <a:rPr lang="en-US" sz="4000" dirty="0" err="1"/>
              <a:t>key,value</a:t>
            </a:r>
            <a:r>
              <a:rPr lang="en-US" sz="4000" dirty="0"/>
              <a:t>&gt; </a:t>
            </a:r>
            <a:r>
              <a:rPr lang="en-US" sz="4000" dirty="0" smtClean="0"/>
              <a:t>pairs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	Combine(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k1, </a:t>
            </a:r>
            <a:r>
              <a:rPr lang="en-U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&lt;Value1&gt;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v1</a:t>
            </a:r>
            <a:r>
              <a:rPr lang="en-US" sz="4000" b="1" dirty="0">
                <a:solidFill>
                  <a:srgbClr val="C00000"/>
                </a:solidFill>
              </a:rPr>
              <a:t>, </a:t>
            </a:r>
            <a:endParaRPr lang="en-US" sz="4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	</a:t>
            </a:r>
            <a:r>
              <a:rPr lang="en-US" sz="4000" b="1" dirty="0" smtClean="0">
                <a:solidFill>
                  <a:srgbClr val="C00000"/>
                </a:solidFill>
              </a:rPr>
              <a:t>		</a:t>
            </a:r>
            <a:r>
              <a:rPr lang="en-US" sz="4000" b="1" dirty="0" smtClean="0">
                <a:solidFill>
                  <a:srgbClr val="00B050"/>
                </a:solidFill>
              </a:rPr>
              <a:t>Key k2, </a:t>
            </a:r>
            <a:r>
              <a:rPr lang="en-US" sz="4000" b="1" dirty="0" err="1" smtClean="0">
                <a:solidFill>
                  <a:srgbClr val="00B050"/>
                </a:solidFill>
              </a:rPr>
              <a:t>Iterable</a:t>
            </a:r>
            <a:r>
              <a:rPr lang="en-US" sz="4000" b="1" dirty="0" smtClean="0">
                <a:solidFill>
                  <a:srgbClr val="00B050"/>
                </a:solidFill>
              </a:rPr>
              <a:t>&lt;Value2&gt; </a:t>
            </a:r>
            <a:r>
              <a:rPr lang="en-US" sz="4000" b="1" dirty="0">
                <a:solidFill>
                  <a:srgbClr val="00B050"/>
                </a:solidFill>
              </a:rPr>
              <a:t>v2</a:t>
            </a:r>
            <a:r>
              <a:rPr lang="en-US" sz="4000" b="1" dirty="0" smtClean="0">
                <a:solidFill>
                  <a:srgbClr val="C0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sz="4000" dirty="0" smtClean="0"/>
              <a:t>Two ways of iteration</a:t>
            </a:r>
          </a:p>
          <a:p>
            <a:pPr lvl="1"/>
            <a:r>
              <a:rPr lang="en-US" sz="3600" dirty="0" smtClean="0"/>
              <a:t>Invoked for every pair of matching keys (k1 == k2)</a:t>
            </a:r>
          </a:p>
          <a:p>
            <a:pPr lvl="2"/>
            <a:r>
              <a:rPr lang="en-US" sz="3300" dirty="0" smtClean="0"/>
              <a:t>Inputs are iterated over once (like sort-merge)</a:t>
            </a:r>
            <a:endParaRPr lang="en-US" sz="3300" dirty="0"/>
          </a:p>
          <a:p>
            <a:pPr lvl="1"/>
            <a:r>
              <a:rPr lang="en-US" sz="3600" dirty="0" smtClean="0"/>
              <a:t>Invoked for every pair of k1 and k2 (cross)</a:t>
            </a:r>
          </a:p>
          <a:p>
            <a:pPr lvl="2"/>
            <a:r>
              <a:rPr lang="en-US" sz="3100" dirty="0"/>
              <a:t>Values in </a:t>
            </a:r>
            <a:r>
              <a:rPr lang="en-US" sz="3100" dirty="0" smtClean="0"/>
              <a:t>v2 </a:t>
            </a:r>
            <a:r>
              <a:rPr lang="en-US" sz="3100" dirty="0"/>
              <a:t>are iterated over </a:t>
            </a:r>
            <a:r>
              <a:rPr lang="en-US" sz="3100" dirty="0" smtClean="0"/>
              <a:t>multiple times (like nested loops)</a:t>
            </a:r>
            <a:endParaRPr lang="en-US" sz="31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 Different from the combiner in MR that does a partial reduce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55626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551D-5FAF-4924-961D-2E82AB8441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1294</Words>
  <Application>Microsoft Office PowerPoint</Application>
  <PresentationFormat>On-screen Show (4:3)</PresentationFormat>
  <Paragraphs>434</Paragraphs>
  <Slides>29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Yarn Prototype</vt:lpstr>
      <vt:lpstr>Motivation</vt:lpstr>
      <vt:lpstr>The PACT programming model</vt:lpstr>
      <vt:lpstr>Current MR vs. YARN architecture</vt:lpstr>
      <vt:lpstr>Goals</vt:lpstr>
      <vt:lpstr>Example: DAGs with “Combine”</vt:lpstr>
      <vt:lpstr>Extending the Task Hierarchy</vt:lpstr>
      <vt:lpstr>PolybaseCombineTask (Binary)</vt:lpstr>
      <vt:lpstr>Combiner*</vt:lpstr>
      <vt:lpstr>Optimization: Chaining Nodes</vt:lpstr>
      <vt:lpstr>Example: 3-way join on a single key</vt:lpstr>
      <vt:lpstr>PolybaseCombineTask (N-ary)</vt:lpstr>
      <vt:lpstr>Example: Adapted from TPCH Query 3</vt:lpstr>
      <vt:lpstr>Example: DAG</vt:lpstr>
      <vt:lpstr>DAG Specification</vt:lpstr>
      <vt:lpstr>DAG Specification contd.</vt:lpstr>
      <vt:lpstr>Mapper</vt:lpstr>
      <vt:lpstr>2-Way Combiner</vt:lpstr>
      <vt:lpstr>1-Way Combiner (Reducer)</vt:lpstr>
      <vt:lpstr>Optimization</vt:lpstr>
      <vt:lpstr>Fault Tolerance vs. performance/utilization</vt:lpstr>
      <vt:lpstr>Relaxing the Reducer/Combiner input contract</vt:lpstr>
      <vt:lpstr>Putting it together</vt:lpstr>
      <vt:lpstr>Chaining Combines</vt:lpstr>
      <vt:lpstr>1. Fetch uncommitted output</vt:lpstr>
      <vt:lpstr>2. Turning off Sort-Merge</vt:lpstr>
      <vt:lpstr>Yarn MR Lifecycle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Ramachandra</dc:creator>
  <cp:lastModifiedBy>Lenovo-PC</cp:lastModifiedBy>
  <cp:revision>837</cp:revision>
  <dcterms:created xsi:type="dcterms:W3CDTF">2012-11-12T20:23:58Z</dcterms:created>
  <dcterms:modified xsi:type="dcterms:W3CDTF">2016-08-27T13:28:15Z</dcterms:modified>
</cp:coreProperties>
</file>