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80296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640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952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7376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1933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2371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5171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9763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2789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4171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20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2366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2838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4479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1657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470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4594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0004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572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9236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22519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264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893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49894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584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9533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7407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9143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78384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555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54594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2671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45539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598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69398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22676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42963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39461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7972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6761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50105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2540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11501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80312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0452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6613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73533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4452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262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761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683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52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201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914400" y="3028950"/>
            <a:ext cx="6400799" cy="17716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2: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Cellular Wireless Networks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406400" y="-207962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Call in Single MTSO Area (1)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57200" y="976312"/>
            <a:ext cx="8178799" cy="5518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unit initialization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 and select strongest set up control channel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Automatically selected BS antenna of cell</a:t>
            </a:r>
          </a:p>
          <a:p>
            <a:pPr marL="1293812" marR="0" lvl="2" indent="-2270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but not always nearest (propagation anomalies)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Handshake to identify user and register location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 repeated to allow for movement</a:t>
            </a:r>
          </a:p>
          <a:p>
            <a:pPr marL="1293812" marR="0" lvl="2" indent="-2270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of cell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unit monitors for pages (see below)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originated call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set up channel is free</a:t>
            </a:r>
          </a:p>
          <a:p>
            <a:pPr marL="1293812" marR="0" lvl="2" indent="-2270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forward channel (from BS) and wait for idle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 number on pre-selected channel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Paging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MTSO attempts to connect to mobile unit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Paging message sent to BSs depending on called mobile number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Paging signal transmitted on set up channel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Typical Call in </a:t>
            </a:r>
            <a:b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Single MTSO Area (2)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-11112" y="508000"/>
            <a:ext cx="8697911" cy="91392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accepted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unit recognizes number on set up channel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Responds to BS which sends response to MTSO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MTSO sets up circuit between calling and called BSs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MTSO selects available traffic channel within cells and notifies BSs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BSs notify mobile unit of channel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Ongoing call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Voice/data exchanged through respective BSs and MTSO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Handoff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unit moves out of range of cell into range of another cell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channel changes to one assigned to new BS</a:t>
            </a:r>
          </a:p>
          <a:p>
            <a:pPr marL="1293812" marR="0" lvl="2" indent="-2270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interruption of service to user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 Stages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8903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304800" y="-22860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Functions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228600" y="838200"/>
            <a:ext cx="8178799" cy="49641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blocking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mobile-initiated call stage, if all traffic channels busy, mobile tries again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number of fails, busy tone returned</a:t>
            </a:r>
          </a:p>
          <a:p>
            <a:pPr marL="430212" marR="0" lvl="0" indent="-3286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termination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hangs up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MTSO informed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channels at two BSs released</a:t>
            </a:r>
          </a:p>
          <a:p>
            <a:pPr marL="430212" marR="0" lvl="0" indent="-3286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drop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BS cannot maintain required signal strength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channel dropped and MTSO informed</a:t>
            </a:r>
          </a:p>
          <a:p>
            <a:pPr marL="430212" marR="0" lvl="0" indent="-3286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Calls to/from fixed and remote mobile subscriber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MTSO connects to PSTN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MTSO can connect mobile user and fixed subscriber via PSTN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MTSO can connect to remote MTSO via PSTN or via dedicated lines 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connect mobile user in its area and remote mobile user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Mobile Radio </a:t>
            </a:r>
            <a:b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Propagation Effects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04800" y="457200"/>
            <a:ext cx="8178799" cy="468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strength</a:t>
            </a:r>
          </a:p>
          <a:p>
            <a:pPr marL="862012" marR="0" lvl="1" indent="-290512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Strength of signal between BS and mobile unit strong enough to maintain signal quality at the receiver</a:t>
            </a:r>
          </a:p>
          <a:p>
            <a:pPr marL="862012" marR="0" lvl="1" indent="-290512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strong enough to create too much co channel interference </a:t>
            </a:r>
          </a:p>
          <a:p>
            <a:pPr marL="862012" marR="0" lvl="1" indent="-290512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 varies </a:t>
            </a:r>
          </a:p>
          <a:p>
            <a:pPr marL="1293812" marR="0" lvl="2" indent="-227012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Automobile ignition noise greater in city than in suburbs</a:t>
            </a:r>
          </a:p>
          <a:p>
            <a:pPr marL="1293812" marR="0" lvl="2" indent="-227012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signal sources vary </a:t>
            </a:r>
          </a:p>
          <a:p>
            <a:pPr marL="1293812" marR="0" lvl="2" indent="-227012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strength varies as function of distance from BS </a:t>
            </a:r>
          </a:p>
          <a:p>
            <a:pPr marL="1293812" marR="0" lvl="2" indent="-227012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strength varies dynamically as mobile unit moves</a:t>
            </a:r>
          </a:p>
          <a:p>
            <a:pPr marL="430212" marR="0" lvl="0" indent="-328612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Fading</a:t>
            </a:r>
          </a:p>
          <a:p>
            <a:pPr marL="862012" marR="0" lvl="1" indent="-290512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if signal strength in effective range, signal propagation effects may disrupt the signal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Design Factors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04800" y="381000"/>
            <a:ext cx="8178799" cy="5576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Propagation effects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to predict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transmit power level at BS and mobile units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height of mobile unit antenna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height of the BS antenna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factors determine size of individual cell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based on empirical data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model to given environment to develop guidelines for cell size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model by Okumura et al refined by Hata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analysis of Tokyo area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Produced path loss information for an urban environment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Hata's model is an empirical formulation</a:t>
            </a:r>
          </a:p>
          <a:p>
            <a:pPr marL="1293812" marR="0" lvl="2" indent="-2270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into account variety of environments and conditions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Fading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04800" y="685800"/>
            <a:ext cx="8178799" cy="468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variation of received signal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Caused by changes in transmission path(s)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atmospheric conditions (rain)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Movement of (mobile unit) antenna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Multipath Propagation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28600" y="457200"/>
            <a:ext cx="8178799" cy="50371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Surface large relative to wavelength of signal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have phase shift from original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cancel out original or increase it</a:t>
            </a:r>
          </a:p>
          <a:p>
            <a:pPr marL="430212" marR="0" lvl="0" indent="-328612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Diffraction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of impenetrable body that is large relative to wavelength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receive signal even if no line of sight (LOS) to transmitter</a:t>
            </a:r>
          </a:p>
          <a:p>
            <a:pPr marL="430212" marR="0" lvl="0" indent="-328612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Scattering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Obstacle size on order of wavelength</a:t>
            </a:r>
          </a:p>
          <a:p>
            <a:pPr marL="1293812" marR="0" lvl="2" indent="-227012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Lamp posts etc.</a:t>
            </a:r>
          </a:p>
          <a:p>
            <a:pPr marL="430212" marR="0" lvl="0" indent="-328612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LOS, diffracted and scattered signals not significant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Reflected signals may be</a:t>
            </a:r>
          </a:p>
          <a:p>
            <a:pPr marL="430212" marR="0" lvl="0" indent="-328612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 LOS, diffraction and scattering are primary means of reception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Reflection, Diffraction, Scattering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17547"/>
          <a:stretch/>
        </p:blipFill>
        <p:spPr>
          <a:xfrm>
            <a:off x="304800" y="1371600"/>
            <a:ext cx="8470900" cy="54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Fading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57200" y="1371600"/>
            <a:ext cx="8178799" cy="468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fading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Rapid changes in strength over distances about half wavelength</a:t>
            </a:r>
          </a:p>
          <a:p>
            <a:pPr marL="1293812" marR="0" lvl="2" indent="-227012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900MHz wavelength is 0.33m</a:t>
            </a:r>
          </a:p>
          <a:p>
            <a:pPr marL="430212" marR="0" lvl="0" indent="-328612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 fading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Slower changes due to user passing different height buildings, gaps in buildings etc.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longer distances than fast fading</a:t>
            </a:r>
          </a:p>
          <a:p>
            <a:pPr marL="430212" marR="0" lvl="0" indent="-328612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Flat fading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Nonselective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Affects all frequencies in same proportion</a:t>
            </a:r>
          </a:p>
          <a:p>
            <a:pPr marL="430212" marR="0" lvl="0" indent="-328612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Selective fading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frequency components affected differently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Principles of Cellular Networks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33350" y="363537"/>
            <a:ext cx="8782050" cy="53514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18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9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Principles of Cellular Networking</a:t>
            </a:r>
          </a:p>
          <a:p>
            <a:pPr marL="431800" marR="0" lvl="0" indent="-3302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Underlying technology for mobile phones, personal communication systems, wireless networking etc.</a:t>
            </a:r>
          </a:p>
          <a:p>
            <a:pPr marL="431800" marR="0" lvl="0" indent="-3302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for mobile radio telephone</a:t>
            </a:r>
          </a:p>
          <a:p>
            <a:pPr marL="862012" marR="0" lvl="1" indent="-290512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high power transmitter/receiver systems</a:t>
            </a:r>
          </a:p>
          <a:p>
            <a:pPr marL="1293812" marR="0" lvl="2" indent="-227012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support for 25 channels over 80km</a:t>
            </a:r>
          </a:p>
          <a:p>
            <a:pPr marL="862012" marR="0" lvl="1" indent="-290512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lower power, shorter range, more transmitters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Generation Analog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457200" y="1371600"/>
            <a:ext cx="8178799" cy="468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cellular telephone networks</a:t>
            </a:r>
          </a:p>
          <a:p>
            <a:pPr marL="430212" marR="0" lvl="0" indent="-328612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traffic channels</a:t>
            </a:r>
          </a:p>
          <a:p>
            <a:pPr marL="430212" marR="0" lvl="0" indent="-328612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1980s in North America</a:t>
            </a:r>
          </a:p>
          <a:p>
            <a:pPr marL="430212" marR="0" lvl="0" indent="-328612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Mobile Phone Service (AMPS) </a:t>
            </a:r>
          </a:p>
          <a:p>
            <a:pPr marL="862012" marR="0" lvl="1" indent="-290512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AT&amp;T</a:t>
            </a:r>
          </a:p>
          <a:p>
            <a:pPr marL="430212" marR="0" lvl="0" indent="-328612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common in South America, Australia, and China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Spectral Allocation In North America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57200" y="1371600"/>
            <a:ext cx="8178799" cy="56006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25-MHz bands are allocated to AMPS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from BS to mobile unit (869–894 MHz)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from mobile to base station (824–849 MHz)</a:t>
            </a:r>
          </a:p>
          <a:p>
            <a:pPr marL="430212" marR="0" lvl="0" indent="-3286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Bands is split in two to encourage competition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each market two operators can be accommodated</a:t>
            </a:r>
          </a:p>
          <a:p>
            <a:pPr marL="430212" marR="0" lvl="0" indent="-3286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 is allocated only 12.5 MHz in each direction 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of 416 channels per operator</a:t>
            </a:r>
          </a:p>
          <a:p>
            <a:pPr marL="430212" marR="0" lvl="0" indent="-3286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 channels allocated for control</a:t>
            </a:r>
          </a:p>
          <a:p>
            <a:pPr marL="430212" marR="0" lvl="0" indent="-3286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395 to carry calls</a:t>
            </a:r>
          </a:p>
          <a:p>
            <a:pPr marL="430212" marR="0" lvl="0" indent="-3286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channels are 10 kbps data channels </a:t>
            </a:r>
          </a:p>
          <a:p>
            <a:pPr marL="430212" marR="0" lvl="0" indent="-3286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Conversation channels carry analog using frequency modulation</a:t>
            </a:r>
          </a:p>
          <a:p>
            <a:pPr marL="430212" marR="0" lvl="0" indent="-3286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information also sent on conversation channels in bursts as data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152400" y="-344488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03200" y="876300"/>
            <a:ext cx="8178799" cy="468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AMPS-capable phone has numeric assignment module (NAM) in read-only memory</a:t>
            </a:r>
          </a:p>
          <a:p>
            <a:pPr marL="862012" marR="0" lvl="1" indent="-290512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 contains number of phone</a:t>
            </a:r>
          </a:p>
          <a:p>
            <a:pPr marL="1293812" marR="0" lvl="2" indent="-227012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Assigned by service provider</a:t>
            </a:r>
          </a:p>
          <a:p>
            <a:pPr marL="862012" marR="0" lvl="1" indent="-290512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 number of phone</a:t>
            </a:r>
          </a:p>
          <a:p>
            <a:pPr marL="1293812" marR="0" lvl="2" indent="-227012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Assigned by the manufacturer</a:t>
            </a:r>
          </a:p>
          <a:p>
            <a:pPr marL="862012" marR="0" lvl="1" indent="-290512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phone turned on, transmits serial number and phone number to MTSO</a:t>
            </a:r>
          </a:p>
          <a:p>
            <a:pPr marL="862012" marR="0" lvl="1" indent="-290512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MTSO has database of mobile units reported stolen</a:t>
            </a:r>
          </a:p>
          <a:p>
            <a:pPr marL="1293812" marR="0" lvl="2" indent="-227012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serial number to lock out stolen units</a:t>
            </a:r>
          </a:p>
          <a:p>
            <a:pPr marL="862012" marR="0" lvl="1" indent="-290512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MTSO uses phone number for billing</a:t>
            </a:r>
          </a:p>
          <a:p>
            <a:pPr marL="862012" marR="0" lvl="1" indent="-290512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phone is used in remote city, service is still billed to user's local service provider</a:t>
            </a: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Sequence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57200" y="1371600"/>
            <a:ext cx="8178799" cy="52101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Times New Roman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Subscriber initiates call by keying in number and presses send</a:t>
            </a:r>
          </a:p>
          <a:p>
            <a:pPr marL="45720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Times New Roman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MTSO validates telephone number and checks user authorized to place call</a:t>
            </a:r>
          </a:p>
          <a:p>
            <a:pPr marL="835025" marR="0" lvl="1" indent="-37782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Tahoma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service providers require a PIN to counter theft</a:t>
            </a:r>
          </a:p>
          <a:p>
            <a:pPr marL="45720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MTSO issues message to user's phone indicating traffic channels to use</a:t>
            </a:r>
          </a:p>
          <a:p>
            <a:pPr marL="45720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MTSO sends ringing signal to called party</a:t>
            </a:r>
          </a:p>
          <a:p>
            <a:pPr marL="835025" marR="0" lvl="1" indent="-37782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Tahoma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operations, 2 through 4, occur within 10 s of initiating call</a:t>
            </a:r>
          </a:p>
          <a:p>
            <a:pPr marL="45720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called party answers, MTSO establishes circuit and initiates billing information</a:t>
            </a:r>
          </a:p>
          <a:p>
            <a:pPr marL="45720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one party hangs up MTSO releases circuit, frees radio channels, and completes billing information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Second Generation CDMA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57200" y="1371600"/>
            <a:ext cx="8178799" cy="5346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quality signals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data rates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of digital services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Greater capacity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traffic channels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digital data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Voice traffic digitized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traffic (data or digitized voice) converted to analog signal for transmission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Encryption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to encrypt digital traffic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detection and correction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(See chapter 6)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clear voice reception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Channel access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Channel dynamically shared by users via Time division multiple access (TDMA) or code division multiple access (CDMA)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 Division Multiple Access 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57200" y="1371600"/>
            <a:ext cx="8178799" cy="468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cell allocated frequency bandwidth</a:t>
            </a:r>
          </a:p>
          <a:p>
            <a:pPr marL="862012" marR="0" lvl="1" indent="-2905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in two</a:t>
            </a:r>
          </a:p>
          <a:p>
            <a:pPr marL="1293812" marR="0" lvl="2" indent="-2270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Half for reverse, half for forward</a:t>
            </a:r>
          </a:p>
          <a:p>
            <a:pPr marL="1293812" marR="0" lvl="2" indent="-2270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Direct-sequence spread spectrum (DSSS) (see chapter 9) </a:t>
            </a: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 Division Multiple Access</a:t>
            </a:r>
            <a:b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Advantages 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57200" y="1371600"/>
            <a:ext cx="8178799" cy="5040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Frequency diversity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Frequency-dependent transmission impairments (noise bursts, selective fading) have less effect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Multipath resistance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DSSS overcomes multipath fading by frequency diversity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Also, chipping codes used only exhibit low cross correlation and low autocorrelation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of signal delayed more than one chip interval does not interfere with the dominant signal as much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Privacy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spread spectrum (see chapter 9) 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Graceful degradation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FDMA or TDMA, fixed number of users can access system simultaneously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CDMA, as more users access the system simultaneously, noise level and hence error rate increases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Gradually system degrades</a:t>
            </a: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 Division Multiple Access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57200" y="1371600"/>
            <a:ext cx="8178799" cy="4868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Self-jamming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Unless all mobile users are perfectly synchronized, arriving transmissions from multiple users will not be perfectly aligned on chip boundaries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Spreading sequences of different users not orthogonal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cross correlation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Distinct from either TDMA or FDMA</a:t>
            </a:r>
          </a:p>
          <a:p>
            <a:pPr marL="1293812" marR="0" lvl="2" indent="-2270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which, for reasonable time or frequency guardbands, respectively, received signals are orthogonal or nearly so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Near-far problem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Signals closer to receiver are received with less attenuation than signals farther away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lack of complete orthogonality, transmissions from more remote mobile units may be more difficult to recover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RAKE Receiver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57200" y="1371600"/>
            <a:ext cx="8178799" cy="4881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multiple versions of signal arrive more than one chip interval apart, receiver can recover signal by correlating chip sequence with dominant incoming signal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Remaining signals treated as noise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performance if receiver attempts to recover signals from multiple paths and combine them, with suitable delays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binary signal is spread by XOR operation with chipping code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Spread sequence modulated for transmission over wireless channel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Multipath effects generate multiple copies of signal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with a different amount of time delay 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τ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τ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 etc.)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with a different attenuation factors (a1, a2, etc.)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Receiver demodulates combined signal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Demodulated chip stream fed into multiple correlators, each delayed by different amount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Signals combined using weighting factors estimated from the channel</a:t>
            </a: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Principle of RAKE Receiver</a:t>
            </a: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17619"/>
          <a:stretch/>
        </p:blipFill>
        <p:spPr>
          <a:xfrm>
            <a:off x="1600200" y="1447800"/>
            <a:ext cx="5791200" cy="5357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Cellular Network Organization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28600" y="571500"/>
            <a:ext cx="8178799" cy="468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 divided into cells</a:t>
            </a:r>
          </a:p>
          <a:p>
            <a:pPr marL="862012" marR="0" lvl="1" indent="-2905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with own antenna</a:t>
            </a:r>
          </a:p>
          <a:p>
            <a:pPr marL="862012" marR="0" lvl="1" indent="-2905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with own range of frequencies</a:t>
            </a:r>
          </a:p>
          <a:p>
            <a:pPr marL="862012" marR="0" lvl="1" indent="-2905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Served by base station</a:t>
            </a:r>
          </a:p>
          <a:p>
            <a:pPr marL="1293812" marR="0" lvl="2" indent="-2270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Transmitter, receiver, control unit</a:t>
            </a:r>
          </a:p>
          <a:p>
            <a:pPr marL="862012" marR="0" lvl="1" indent="-2905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Adjacent cells on different frequencies to avoid crosstalk</a:t>
            </a:r>
          </a:p>
          <a:p>
            <a:pPr marL="862012" marR="0" lvl="1" indent="-2905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IS-95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457200" y="1371600"/>
            <a:ext cx="8178799" cy="468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generation CDMA scheme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Primarily deployed in North America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Transmission structures different on forward and reverse links</a:t>
            </a: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IS-95 Channel Structure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8502"/>
          <a:stretch/>
        </p:blipFill>
        <p:spPr>
          <a:xfrm>
            <a:off x="152400" y="1295400"/>
            <a:ext cx="8915400" cy="54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IS-95 Forward Link (1)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457200" y="1371600"/>
            <a:ext cx="8178799" cy="5348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 to 64 logical CDMA channels each occupying the same 1228-kHz bandwidth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Four types of channels: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Pilot (channel 0)</a:t>
            </a:r>
          </a:p>
          <a:p>
            <a:pPr marL="1293812" marR="0" lvl="2" indent="-2270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signal on a single channel</a:t>
            </a:r>
          </a:p>
          <a:p>
            <a:pPr marL="1293812" marR="0" lvl="2" indent="-2270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mobile unit to acquire timing information</a:t>
            </a:r>
          </a:p>
          <a:p>
            <a:pPr marL="1293812" marR="0" lvl="2" indent="-2270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phase reference for demodulation process</a:t>
            </a:r>
          </a:p>
          <a:p>
            <a:pPr marL="1293812" marR="0" lvl="2" indent="-2270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signal strength comparison for handoff determination</a:t>
            </a:r>
          </a:p>
          <a:p>
            <a:pPr marL="1293812" marR="0" lvl="2" indent="-2270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Consists of all zeros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Synchronization (channel 32)</a:t>
            </a:r>
          </a:p>
          <a:p>
            <a:pPr marL="1293812" marR="0" lvl="2" indent="-2270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1200-bps channel used by mobile station to obtain identification information about the cellular system </a:t>
            </a:r>
          </a:p>
          <a:p>
            <a:pPr marL="1293812" marR="0" lvl="2" indent="-2270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time, long code state, protocol revision, etc. </a:t>
            </a: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IS-95 Forward Link (2)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457200" y="1371600"/>
            <a:ext cx="8178799" cy="468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862012" marR="0" lvl="1" indent="-2905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Paging (channels 1 to 7)</a:t>
            </a:r>
          </a:p>
          <a:p>
            <a:pPr marL="1293812" marR="0" lvl="2" indent="-2270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 messages for one or more mobile stations</a:t>
            </a:r>
          </a:p>
          <a:p>
            <a:pPr marL="862012" marR="0" lvl="1" indent="-2905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Traffic (channels 8 to 31 and 33 to 63)</a:t>
            </a:r>
          </a:p>
          <a:p>
            <a:pPr marL="1293812" marR="0" lvl="2" indent="-2270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 traffic channels</a:t>
            </a:r>
          </a:p>
          <a:p>
            <a:pPr marL="1293812" marR="0" lvl="2" indent="-2270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specification supported data rates of up to 9600 bps</a:t>
            </a:r>
          </a:p>
          <a:p>
            <a:pPr marL="1293812" marR="0" lvl="2" indent="-2270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Revision added rates up to 14,400 bps</a:t>
            </a:r>
          </a:p>
          <a:p>
            <a:pPr marL="862012" marR="0" lvl="1" indent="-2905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channels use same bandwidth</a:t>
            </a:r>
          </a:p>
          <a:p>
            <a:pPr marL="1293812" marR="0" lvl="2" indent="-2270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Chipping code distinguishes among channels</a:t>
            </a:r>
          </a:p>
          <a:p>
            <a:pPr marL="1293812" marR="0" lvl="2" indent="-2270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Chipping codes are the 64 orthogonal 64-bit codes derived from 64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64 Walsh matrix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Forward Link Processing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457200" y="1371600"/>
            <a:ext cx="8178799" cy="48021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Voice traffic encoded at 8550 bps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bits added for error detection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Rate now 9600 bps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capacity not used when user not speaking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Quiet period data rate as low as 1200 bps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2400 bps rate used to transmit transients in background noise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4800 bps rate to mix digitized speech and signaling data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transmitted in 20 ms blocks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error correction 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Convolutional encoder with rate ½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Doubling effective data rate to 19.2 kbps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lower data rates encoder output bits (called code symbols) replicated to yield 19.2-kbps 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interleaved in blocks to reduce effects of errors by spreading them</a:t>
            </a: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Scrambling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457200" y="1371600"/>
            <a:ext cx="8178799" cy="5191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interleaver, data scrambled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Privacy mask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Prevent sending of repetitive patterns</a:t>
            </a:r>
          </a:p>
          <a:p>
            <a:pPr marL="862012" marR="0" lvl="1" indent="-2905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probability of users sending at peak power at same time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Scrambling done by long code </a:t>
            </a:r>
          </a:p>
          <a:p>
            <a:pPr marL="862012" marR="0" lvl="1" indent="-2905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Pseudorandom number generated from 42-bit-long shift register</a:t>
            </a:r>
          </a:p>
          <a:p>
            <a:pPr marL="862012" marR="0" lvl="1" indent="-2905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Shift register initialized with user's electronic serial number</a:t>
            </a:r>
          </a:p>
          <a:p>
            <a:pPr marL="862012" marR="0" lvl="1" indent="-2905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of long code generator is at a rate of 1.2288 Mbps</a:t>
            </a:r>
          </a:p>
          <a:p>
            <a:pPr marL="1293812" marR="0" lvl="2" indent="-2270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 times 19.2 kbps</a:t>
            </a:r>
          </a:p>
          <a:p>
            <a:pPr marL="1293812" marR="0" lvl="2" indent="-2270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bit in 64 selected (by the decimator function)</a:t>
            </a:r>
          </a:p>
          <a:p>
            <a:pPr marL="1293812" marR="0" lvl="2" indent="-2270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Resulting stream XORed with output of block interleaver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Power Control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457200" y="1371600"/>
            <a:ext cx="8178799" cy="468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 inserts power control information in traffic channel</a:t>
            </a:r>
          </a:p>
          <a:p>
            <a:pPr marL="862012" marR="0" lvl="1" indent="-2905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control the power output of antenna</a:t>
            </a:r>
          </a:p>
          <a:p>
            <a:pPr marL="862012" marR="0" lvl="1" indent="-2905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Robs traffic channel of bits at rate of 800 bps by stealing code bits</a:t>
            </a:r>
          </a:p>
          <a:p>
            <a:pPr marL="862012" marR="0" lvl="1" indent="-2905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800-bps channel carries information directing mobile unit to change output level</a:t>
            </a:r>
          </a:p>
          <a:p>
            <a:pPr marL="862012" marR="0" lvl="1" indent="-2905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control stream multiplexed into 19.2 kbps</a:t>
            </a:r>
          </a:p>
          <a:p>
            <a:pPr marL="1293812" marR="0" lvl="2" indent="-2270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some code bits, using long code generator to encode bits</a:t>
            </a:r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DSSS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457200" y="1371600"/>
            <a:ext cx="8178799" cy="6359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Spreads 19.2 kbps to 1.2288 Mbps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one row of Walsh matrix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Assigned to mobile station during call setup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0 presented to XOR, 64 bits of assigned row sent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1 presented, bitwise XOR of row sent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bit rate 1.2288 Mbps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 stream modulated onto carrier using QPSK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split into I and Q (in-phase and quadrature) channels 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 each channel XORed with unique short code</a:t>
            </a:r>
          </a:p>
          <a:p>
            <a:pPr marL="1293812" marR="0" lvl="2" indent="-2270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Pseudorandom numbers from 15-bit-long shift register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406400" y="274637"/>
            <a:ext cx="8204200" cy="1554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b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b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Transmission</a:t>
            </a:r>
          </a:p>
        </p:txBody>
      </p:sp>
      <p:pic>
        <p:nvPicPr>
          <p:cNvPr id="312" name="Shape 312"/>
          <p:cNvPicPr preferRelativeResize="0"/>
          <p:nvPr/>
        </p:nvPicPr>
        <p:blipFill rotWithShape="1">
          <a:blip r:embed="rId3">
            <a:alphaModFix/>
          </a:blip>
          <a:srcRect b="10464"/>
          <a:stretch/>
        </p:blipFill>
        <p:spPr>
          <a:xfrm>
            <a:off x="3430587" y="0"/>
            <a:ext cx="571341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Reverse Link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457200" y="1371600"/>
            <a:ext cx="8178799" cy="468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 to 94 logical CDMA channels</a:t>
            </a:r>
          </a:p>
          <a:p>
            <a:pPr marL="862012" marR="0" lvl="1" indent="-2905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occupying same 1228-kHz bandwidth</a:t>
            </a:r>
          </a:p>
          <a:p>
            <a:pPr marL="862012" marR="0" lvl="1" indent="-2905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up to 32 access channels and 62 traffic channels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Traffic channels mobile unique</a:t>
            </a:r>
          </a:p>
          <a:p>
            <a:pPr marL="862012" marR="0" lvl="1" indent="-2905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station has unique long code mask based on serial number</a:t>
            </a:r>
          </a:p>
          <a:p>
            <a:pPr marL="1293812" marR="0" lvl="2" indent="-2270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42-bit number, 2</a:t>
            </a:r>
            <a:r>
              <a:rPr lang="en-US" sz="22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1 different masks</a:t>
            </a:r>
          </a:p>
          <a:p>
            <a:pPr marL="1293812" marR="0" lvl="2" indent="-2270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channel used by mobile to initiate call, respond to paging channel message, and for location update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Shape of Cells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79400" y="571500"/>
            <a:ext cx="8178799" cy="468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cell has four neighbors at distance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foura at distance          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</a:p>
          <a:p>
            <a:pPr marL="430212" marR="0" lvl="0" indent="-3286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Better if all adjacent antennas equidistant</a:t>
            </a:r>
          </a:p>
          <a:p>
            <a:pPr marL="1293812" marR="0" lvl="2" indent="-227012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Simplifies choosing and switching to new antenna</a:t>
            </a:r>
          </a:p>
          <a:p>
            <a:pPr marL="430212" marR="0" lvl="0" indent="-328612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Hexagon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equidistant antennas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Radius defined as radius of circum-circle</a:t>
            </a:r>
          </a:p>
          <a:p>
            <a:pPr marL="1293812" marR="0" lvl="2" indent="-227012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from center to vertex equals length of side</a:t>
            </a:r>
          </a:p>
          <a:p>
            <a:pPr marL="430212" marR="0" lvl="0" indent="-3286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Distance between centers of cells radius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    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</a:p>
          <a:p>
            <a:pPr marL="862012" marR="0" lvl="1" indent="-29051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always precise hexagons</a:t>
            </a:r>
          </a:p>
          <a:p>
            <a:pPr marL="1293812" marR="0" lvl="2" indent="-227012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Topographical limitations</a:t>
            </a:r>
          </a:p>
          <a:p>
            <a:pPr marL="1293812" marR="0" lvl="2" indent="-227012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signal propagation conditions</a:t>
            </a:r>
          </a:p>
          <a:p>
            <a:pPr marL="1293812" marR="0" lvl="2" indent="-227012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of antennas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3150" y="1250950"/>
            <a:ext cx="406399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3850" y="3589337"/>
            <a:ext cx="393700" cy="36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Reverse Link Processing</a:t>
            </a:r>
            <a:b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Spreading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457200" y="1371600"/>
            <a:ext cx="8178799" cy="523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steps same as forward channel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Convolutional encoder rate 1/3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Tripling effective data rate to max. 28.8 kbps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block interleaved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Spreading using Walsh matrix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and purpose different from forward channel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from block interleaver grouped in units of 6 bits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6-bit unit serves as index to select row of matrix (2</a:t>
            </a:r>
            <a:r>
              <a:rPr lang="en-US" sz="18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64)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is substituted for input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rate expanded by factor of 64/6 to 307.2 kbps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 to improve reception at BS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possible codings orthogonal, block coding enhances decision-making algorithm at receiver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computationally efficient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Walsh modulation form of block error-correcting code 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(n, k) = (64, 6) and d</a:t>
            </a:r>
            <a:r>
              <a:rPr lang="en-US" sz="1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32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fact, all distances 32</a:t>
            </a:r>
          </a:p>
        </p:txBody>
      </p: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Burst Randomizer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57200" y="1371600"/>
            <a:ext cx="8178799" cy="468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interference from other mobile stations 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long code mask to smooth data out over 20 ms frame</a:t>
            </a: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DSSS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457200" y="1371600"/>
            <a:ext cx="8178799" cy="518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code unique to mobile XORed with output of randomizer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1.2288-Mbps final data stream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Modulated using orthogonal QPSK modulation scheme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Differs from forward channel in use of delay element in modulator to produce orthogonality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channel, spreading codes orthogonal</a:t>
            </a:r>
          </a:p>
          <a:p>
            <a:pPr marL="1293812" marR="0" lvl="2" indent="-2270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Coming from Walsh matrix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Reverse channel orthogonality of spreading codes not guaranteed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406400" y="254000"/>
            <a:ext cx="8204200" cy="165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Reverse</a:t>
            </a:r>
            <a:b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b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Transmission</a:t>
            </a:r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3">
            <a:alphaModFix/>
          </a:blip>
          <a:srcRect b="10121"/>
          <a:stretch/>
        </p:blipFill>
        <p:spPr>
          <a:xfrm>
            <a:off x="3987800" y="0"/>
            <a:ext cx="51561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Third Generation Systems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457200" y="1371600"/>
            <a:ext cx="8178799" cy="5792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 to provide fairly high-speed wireless communications to support multimedia, data, and video in addition to voice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ITU’s International Mobile Telecommunications for the year 2000 (IMT-2000) initiative defined ITU’s view of third-generation capabilities as: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Voice quality comparable to PSTN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144 kbps available to users in vehicles over large areas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384 kbps available to pedestrians over small areas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for 2.048 Mbps for office use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Symmetrical and asymmetrical data rates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for packet-switched and circuit-switched services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Adaptive interface to Internet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efficient use of available spectrum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for variety of mobile equipment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Flexibility to allow introduction of new services and technologies</a:t>
            </a:r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Driving Forces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457200" y="1371600"/>
            <a:ext cx="8178799" cy="48021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Trend toward universal personal telecommunications 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Ability of person to identify himself and use any communication system in globally, in terms of single account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Universal communications access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one’s terminal in a wide variety of environments to connect to information services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portable terminal that will work in office, street, and planes equally well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GSM cellular telephony with subscriber identity module, is step towards goals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communications services (PCSs) and personal communication networks (PCNs) also form objectives for third-generation wireless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 is digital using time division multiple access or code-division multiple access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PCS handsets low power, small and light</a:t>
            </a:r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Alternative Interfaces (1)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457200" y="1371600"/>
            <a:ext cx="8178799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IMT-2000 specification covers set of radio interfaces for optimized performance in different radio environments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Five alternatives to enable smooth evolution from existing systems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Alternatives reflect evolution from second generation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specifications grow out of work at European Telecommunications Standards Institute (ETSI)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UMTS (universal mobile telecommunications system) as Europe's 3G wireless standard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two standards</a:t>
            </a:r>
          </a:p>
          <a:p>
            <a:pPr marL="1293812" marR="0" lvl="2" indent="-2270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Wideband CDMA, or W-CDMA</a:t>
            </a:r>
          </a:p>
          <a:p>
            <a:pPr marL="1725611" marR="0" lvl="3" indent="-21431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Fully exploits CDMA technology</a:t>
            </a:r>
          </a:p>
          <a:p>
            <a:pPr marL="1725611" marR="0" lvl="3" indent="-21431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high data rates with efficient use of bandwidth</a:t>
            </a:r>
          </a:p>
          <a:p>
            <a:pPr marL="1293812" marR="0" lvl="2" indent="-2270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IMT-TC, or TD-CDMA</a:t>
            </a:r>
          </a:p>
          <a:p>
            <a:pPr marL="1725611" marR="0" lvl="3" indent="-21431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Combination of W-CDMA and TDMA technology</a:t>
            </a:r>
          </a:p>
          <a:p>
            <a:pPr marL="1725611" marR="0" lvl="3" indent="-21431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Intended to provide upgrade path for TDMA-based GSM systems</a:t>
            </a:r>
          </a:p>
        </p:txBody>
      </p:sp>
    </p:spTree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Alternative Interfaces (2)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457200" y="1371600"/>
            <a:ext cx="8178799" cy="49260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CDMA2000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North American origin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to, but incompatible with, W-CDMA</a:t>
            </a:r>
          </a:p>
          <a:p>
            <a:pPr marL="1293812" marR="0" lvl="2" indent="-2270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part because standards use different chip rates</a:t>
            </a:r>
          </a:p>
          <a:p>
            <a:pPr marL="1293812" marR="0" lvl="2" indent="-2270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Also, cdma2000 uses multicarrier, not used with W-CDMA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IMT-SC designed for TDMA-only networks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IMT-FC can be used by both TDMA and FDMA carriers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provide some 3G services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Outgrowth of Digital European Cordless Telecommunications (DECT) standard</a:t>
            </a:r>
          </a:p>
        </p:txBody>
      </p:sp>
    </p:spTree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IMT-2000 Terrestrial Radio Interfaces</a:t>
            </a:r>
          </a:p>
        </p:txBody>
      </p:sp>
      <p:pic>
        <p:nvPicPr>
          <p:cNvPr id="372" name="Shape 372"/>
          <p:cNvPicPr preferRelativeResize="0"/>
          <p:nvPr/>
        </p:nvPicPr>
        <p:blipFill rotWithShape="1">
          <a:blip r:embed="rId3">
            <a:alphaModFix/>
          </a:blip>
          <a:srcRect b="24157"/>
          <a:stretch/>
        </p:blipFill>
        <p:spPr>
          <a:xfrm>
            <a:off x="152400" y="1828800"/>
            <a:ext cx="8915400" cy="446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CDMA Design Considerations – Bandwidth and Chip Rate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457200" y="1371600"/>
            <a:ext cx="8178799" cy="48180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Dominant technology for 3G systems is CDMA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different CDMA schemes have been adopted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 some common design issues 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Bandwidth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 channel usage to 5 MHz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bandwidth improves the receiver's ability to resolve multipath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available spectrum is limited by competing needs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MHz reasonable upper limit on what can be allocated for 3G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MHz is enoughfordata rates of 144 and 384 kHz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Chip rate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bandwidth, chip rate depends on desired data rate, need for error control, and bandwidth limitations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Chip rate of 3 Mcps or more reasonable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Cellular Geometries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24442"/>
          <a:stretch/>
        </p:blipFill>
        <p:spPr>
          <a:xfrm>
            <a:off x="228600" y="1814510"/>
            <a:ext cx="8686800" cy="443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CDMA Design Considerations –</a:t>
            </a:r>
            <a:b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Multirate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457200" y="1371600"/>
            <a:ext cx="8178799" cy="468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Provision of multiple fixed-data-rate logical channels to a given user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data rates provided on different logical channels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Traffic on each logical channel can be switched independently through wireless fixed networks to different destinations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Flexibly support multiple simultaneous applications from user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Efficiently use available capacity by only providing the capacity required for each service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Achieved with TDMA scheme within single CDMA channel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number of slots per frame assigned for different data rates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Subchannels at a given data rate protected by error correction and interleaving techniques 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Alternative: use multiple CDMA codes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Separate coding and interleaving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them to separate CDMA channels</a:t>
            </a:r>
          </a:p>
        </p:txBody>
      </p:sp>
    </p:spTree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Code Multiplexing</a:t>
            </a: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3">
            <a:alphaModFix/>
          </a:blip>
          <a:srcRect b="8199"/>
          <a:stretch/>
        </p:blipFill>
        <p:spPr>
          <a:xfrm>
            <a:off x="762000" y="1373187"/>
            <a:ext cx="7467600" cy="548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Required Reading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457200" y="1371600"/>
            <a:ext cx="8178799" cy="468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Stallings chapter 14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search on 3G mobile phones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Characterizing Frequency</a:t>
            </a: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Reuse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33400" y="1447800"/>
            <a:ext cx="8178799" cy="468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= minimum distance between centers of cells that use the same band of frequencies (called cochannels)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= radius of a cell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= distance between centers of adjacent cells (d = R)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-746125" y="-136525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of Cellular System</a:t>
            </a:r>
            <a:r>
              <a:rPr lang="en-US" sz="3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57200" y="1143000"/>
            <a:ext cx="8178799" cy="53451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station (BS) at center of each cell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Antenna, controller, transceivers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 handles call process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mobile units may in use at a time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BS connected to mobile telecommunications switching office (MTSO)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MTSO serves multiple BS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MTSO to BS link by wire or wireless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MTSO: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Connects calls between mobile units and from mobile to fixed telecommunications network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Assigns voice channel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handoffs</a:t>
            </a:r>
          </a:p>
          <a:p>
            <a:pPr marL="862012" marR="0" lvl="1" indent="-2905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Monitors calls (billing)</a:t>
            </a:r>
          </a:p>
          <a:p>
            <a:pPr marL="430212" marR="0" lvl="0" indent="-3286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 automated</a:t>
            </a:r>
            <a:endParaRPr lang="en-US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 of Cellular System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18014"/>
          <a:stretch/>
        </p:blipFill>
        <p:spPr>
          <a:xfrm>
            <a:off x="152400" y="1870075"/>
            <a:ext cx="8839199" cy="37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406400" y="150810"/>
            <a:ext cx="8204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69860" y="441325"/>
            <a:ext cx="8178799" cy="468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channels</a:t>
            </a:r>
          </a:p>
          <a:p>
            <a:pPr marL="862012" marR="0" lvl="1" indent="-2905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up and maintaining calls</a:t>
            </a:r>
          </a:p>
          <a:p>
            <a:pPr marL="862012" marR="0" lvl="1" indent="-2905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 relationship between mobile unit and nearest BS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45000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channels</a:t>
            </a:r>
          </a:p>
          <a:p>
            <a:pPr marL="862012" marR="0" lvl="1" indent="-2905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Carry voice and data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3013</Words>
  <Application>Microsoft Office PowerPoint</Application>
  <PresentationFormat>On-screen Show (4:3)</PresentationFormat>
  <Paragraphs>443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Noto Sans Symbols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C103A-05</cp:lastModifiedBy>
  <cp:revision>1</cp:revision>
  <dcterms:modified xsi:type="dcterms:W3CDTF">2017-06-22T04:57:04Z</dcterms:modified>
</cp:coreProperties>
</file>