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1" r:id="rId13"/>
    <p:sldId id="269" r:id="rId14"/>
    <p:sldId id="270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0F67-2D81-4B40-B8AE-5DC5311DD0C3}" type="datetimeFigureOut">
              <a:rPr lang="en-US" smtClean="0"/>
              <a:pPr/>
              <a:t>12/23/2016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D16-7ED9-4AE9-BFA7-6E86DB273B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0F67-2D81-4B40-B8AE-5DC5311DD0C3}" type="datetimeFigureOut">
              <a:rPr lang="en-US" smtClean="0"/>
              <a:pPr/>
              <a:t>12/23/2016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D16-7ED9-4AE9-BFA7-6E86DB273B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0F67-2D81-4B40-B8AE-5DC5311DD0C3}" type="datetimeFigureOut">
              <a:rPr lang="en-US" smtClean="0"/>
              <a:pPr/>
              <a:t>12/23/2016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D16-7ED9-4AE9-BFA7-6E86DB273B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0F67-2D81-4B40-B8AE-5DC5311DD0C3}" type="datetimeFigureOut">
              <a:rPr lang="en-US" smtClean="0"/>
              <a:pPr/>
              <a:t>12/23/2016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D16-7ED9-4AE9-BFA7-6E86DB273B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0F67-2D81-4B40-B8AE-5DC5311DD0C3}" type="datetimeFigureOut">
              <a:rPr lang="en-US" smtClean="0"/>
              <a:pPr/>
              <a:t>12/23/2016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D16-7ED9-4AE9-BFA7-6E86DB273B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0F67-2D81-4B40-B8AE-5DC5311DD0C3}" type="datetimeFigureOut">
              <a:rPr lang="en-US" smtClean="0"/>
              <a:pPr/>
              <a:t>12/23/2016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D16-7ED9-4AE9-BFA7-6E86DB273B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0F67-2D81-4B40-B8AE-5DC5311DD0C3}" type="datetimeFigureOut">
              <a:rPr lang="en-US" smtClean="0"/>
              <a:pPr/>
              <a:t>12/23/2016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D16-7ED9-4AE9-BFA7-6E86DB273B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0F67-2D81-4B40-B8AE-5DC5311DD0C3}" type="datetimeFigureOut">
              <a:rPr lang="en-US" smtClean="0"/>
              <a:pPr/>
              <a:t>12/23/2016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D16-7ED9-4AE9-BFA7-6E86DB273B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0F67-2D81-4B40-B8AE-5DC5311DD0C3}" type="datetimeFigureOut">
              <a:rPr lang="en-US" smtClean="0"/>
              <a:pPr/>
              <a:t>12/23/2016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D16-7ED9-4AE9-BFA7-6E86DB273B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0F67-2D81-4B40-B8AE-5DC5311DD0C3}" type="datetimeFigureOut">
              <a:rPr lang="en-US" smtClean="0"/>
              <a:pPr/>
              <a:t>12/23/2016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D16-7ED9-4AE9-BFA7-6E86DB273B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0F67-2D81-4B40-B8AE-5DC5311DD0C3}" type="datetimeFigureOut">
              <a:rPr lang="en-US" smtClean="0"/>
              <a:pPr/>
              <a:t>12/23/2016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D16-7ED9-4AE9-BFA7-6E86DB273B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0F67-2D81-4B40-B8AE-5DC5311DD0C3}" type="datetimeFigureOut">
              <a:rPr lang="en-US" smtClean="0"/>
              <a:pPr/>
              <a:t>12/23/2016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C8D16-7ED9-4AE9-BFA7-6E86DB273B3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ASP.NET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</a:t>
            </a:r>
          </a:p>
          <a:p>
            <a:r>
              <a:rPr lang="en-US" dirty="0" err="1" smtClean="0"/>
              <a:t>Dulari</a:t>
            </a:r>
            <a:r>
              <a:rPr lang="en-US" smtClean="0"/>
              <a:t> Bhatt</a:t>
            </a: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&lt;input type="text" size="40"&gt;</a:t>
            </a:r>
          </a:p>
          <a:p>
            <a:r>
              <a:rPr lang="en-IN" dirty="0" smtClean="0"/>
              <a:t>you can convert it to an HTML server control by adding the id and run at attributes, as follows: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&lt;input type="text" id="</a:t>
            </a:r>
            <a:r>
              <a:rPr lang="en-IN" dirty="0" err="1" smtClean="0">
                <a:solidFill>
                  <a:srgbClr val="FF0000"/>
                </a:solidFill>
              </a:rPr>
              <a:t>BookTitle</a:t>
            </a:r>
            <a:r>
              <a:rPr lang="en-IN" dirty="0" smtClean="0">
                <a:solidFill>
                  <a:srgbClr val="FF0000"/>
                </a:solidFill>
              </a:rPr>
              <a:t>" size="40“ </a:t>
            </a:r>
            <a:r>
              <a:rPr lang="en-IN" dirty="0" err="1" smtClean="0">
                <a:solidFill>
                  <a:srgbClr val="FF0000"/>
                </a:solidFill>
              </a:rPr>
              <a:t>runat</a:t>
            </a:r>
            <a:r>
              <a:rPr lang="en-IN" dirty="0" smtClean="0">
                <a:solidFill>
                  <a:srgbClr val="FF0000"/>
                </a:solidFill>
              </a:rPr>
              <a:t>="server"&gt;</a:t>
            </a:r>
          </a:p>
          <a:p>
            <a:r>
              <a:rPr lang="en-IN" dirty="0" smtClean="0"/>
              <a:t>There are several benefits to converting an HTML control to an HTML server control:</a:t>
            </a:r>
          </a:p>
          <a:p>
            <a:r>
              <a:rPr lang="en-IN" dirty="0" smtClean="0"/>
              <a:t>Once a control is converted to a server control, it can be referred to in code. </a:t>
            </a:r>
          </a:p>
          <a:p>
            <a:r>
              <a:rPr lang="en-IN" dirty="0" smtClean="0"/>
              <a:t>Server controls retain state during round trips to the server </a:t>
            </a:r>
            <a:r>
              <a:rPr lang="en-IN" dirty="0" err="1" smtClean="0"/>
              <a:t>Server</a:t>
            </a:r>
            <a:r>
              <a:rPr lang="en-IN" dirty="0" smtClean="0"/>
              <a:t> controls generate events, which your code can then handle.</a:t>
            </a:r>
          </a:p>
          <a:p>
            <a:r>
              <a:rPr lang="en-IN" dirty="0" smtClean="0"/>
              <a:t>Server controls are aware of the client browser level and generate HTML appropriate to the target browser.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3. ASP.NET </a:t>
            </a:r>
            <a:r>
              <a:rPr lang="en-IN" dirty="0" smtClean="0"/>
              <a:t>Server controls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These controls can be grouped into the following categories</a:t>
            </a:r>
            <a:r>
              <a:rPr lang="en-IN" dirty="0" smtClean="0"/>
              <a:t>: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IN" b="1" dirty="0"/>
              <a:t>Validation controls</a:t>
            </a:r>
            <a:r>
              <a:rPr lang="en-IN" dirty="0"/>
              <a:t> - These are used to validate user input and they work by running client-side script.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IN" b="1" dirty="0"/>
              <a:t>Data source controls</a:t>
            </a:r>
            <a:r>
              <a:rPr lang="en-IN" dirty="0"/>
              <a:t> - These controls provides data binding to different data sources.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IN" b="1" dirty="0"/>
              <a:t>Data view controls</a:t>
            </a:r>
            <a:r>
              <a:rPr lang="en-IN" dirty="0"/>
              <a:t> - These are various lists and tables, which can bind to data from data sources for displaying.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IN" b="1" dirty="0"/>
              <a:t>Personalization controls</a:t>
            </a:r>
            <a:r>
              <a:rPr lang="en-IN" dirty="0"/>
              <a:t> - These are used for personalization of a page according to the user preferences, based on user information.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lnSpcReduction="10000"/>
          </a:bodyPr>
          <a:lstStyle/>
          <a:p>
            <a:pPr marL="571500" indent="-571500" algn="just">
              <a:buFont typeface="+mj-lt"/>
              <a:buAutoNum type="romanLcPeriod" startAt="5"/>
            </a:pPr>
            <a:r>
              <a:rPr lang="en-IN" b="1" dirty="0"/>
              <a:t>Login and security controls</a:t>
            </a:r>
            <a:r>
              <a:rPr lang="en-IN" dirty="0"/>
              <a:t> - These controls provide user authentication.</a:t>
            </a:r>
          </a:p>
          <a:p>
            <a:pPr marL="571500" indent="-571500" algn="just">
              <a:buFont typeface="+mj-lt"/>
              <a:buAutoNum type="romanLcPeriod" startAt="5"/>
            </a:pPr>
            <a:r>
              <a:rPr lang="en-IN" b="1" dirty="0"/>
              <a:t>Master pages</a:t>
            </a:r>
            <a:r>
              <a:rPr lang="en-IN" dirty="0"/>
              <a:t> - These controls provide consistent layout and interface throughout the application.</a:t>
            </a:r>
          </a:p>
          <a:p>
            <a:pPr marL="571500" indent="-571500" algn="just">
              <a:buFont typeface="+mj-lt"/>
              <a:buAutoNum type="romanLcPeriod" startAt="5"/>
            </a:pPr>
            <a:r>
              <a:rPr lang="en-IN" b="1" dirty="0"/>
              <a:t>Navigation controls</a:t>
            </a:r>
            <a:r>
              <a:rPr lang="en-IN" dirty="0"/>
              <a:t> - These controls help in navigation. For example, menus, tree view etc.</a:t>
            </a:r>
          </a:p>
          <a:p>
            <a:pPr marL="571500" indent="-571500" algn="just">
              <a:buFont typeface="+mj-lt"/>
              <a:buAutoNum type="romanLcPeriod" startAt="5"/>
            </a:pPr>
            <a:r>
              <a:rPr lang="en-IN" b="1" dirty="0"/>
              <a:t>Rich controls</a:t>
            </a:r>
            <a:r>
              <a:rPr lang="en-IN" dirty="0"/>
              <a:t> - These controls implement special features. For example, </a:t>
            </a:r>
            <a:r>
              <a:rPr lang="en-IN" dirty="0" err="1"/>
              <a:t>AdRotator</a:t>
            </a:r>
            <a:r>
              <a:rPr lang="en-IN" dirty="0"/>
              <a:t>, </a:t>
            </a:r>
            <a:r>
              <a:rPr lang="en-IN" dirty="0" err="1"/>
              <a:t>FileUpload</a:t>
            </a:r>
            <a:r>
              <a:rPr lang="en-IN" dirty="0"/>
              <a:t>, and Calendar control.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The syntax for using server controls is: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0088"/>
                </a:solidFill>
              </a:rPr>
              <a:t>&lt;</a:t>
            </a:r>
            <a:r>
              <a:rPr lang="en-IN" dirty="0" err="1" smtClean="0">
                <a:solidFill>
                  <a:srgbClr val="000088"/>
                </a:solidFill>
              </a:rPr>
              <a:t>asp:controlType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7F0055"/>
                </a:solidFill>
              </a:rPr>
              <a:t>ID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666600"/>
                </a:solidFill>
              </a:rPr>
              <a:t>=</a:t>
            </a:r>
            <a:r>
              <a:rPr lang="en-IN" dirty="0" smtClean="0">
                <a:solidFill>
                  <a:srgbClr val="008800"/>
                </a:solidFill>
              </a:rPr>
              <a:t>"</a:t>
            </a:r>
            <a:r>
              <a:rPr lang="en-IN" dirty="0" err="1" smtClean="0">
                <a:solidFill>
                  <a:srgbClr val="008800"/>
                </a:solidFill>
              </a:rPr>
              <a:t>ControlID</a:t>
            </a:r>
            <a:r>
              <a:rPr lang="en-IN" dirty="0" smtClean="0">
                <a:solidFill>
                  <a:srgbClr val="008800"/>
                </a:solidFill>
              </a:rPr>
              <a:t>"</a:t>
            </a:r>
            <a:r>
              <a:rPr lang="en-IN" dirty="0" smtClean="0"/>
              <a:t> </a:t>
            </a:r>
            <a:r>
              <a:rPr lang="en-IN" dirty="0" err="1" smtClean="0">
                <a:solidFill>
                  <a:srgbClr val="7F0055"/>
                </a:solidFill>
              </a:rPr>
              <a:t>runat</a:t>
            </a:r>
            <a:r>
              <a:rPr lang="en-IN" dirty="0" smtClean="0">
                <a:solidFill>
                  <a:srgbClr val="666600"/>
                </a:solidFill>
              </a:rPr>
              <a:t>=</a:t>
            </a:r>
            <a:r>
              <a:rPr lang="en-IN" dirty="0" smtClean="0">
                <a:solidFill>
                  <a:srgbClr val="008800"/>
                </a:solidFill>
              </a:rPr>
              <a:t>"server"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7F0055"/>
                </a:solidFill>
              </a:rPr>
              <a:t>Property1</a:t>
            </a:r>
            <a:r>
              <a:rPr lang="en-IN" dirty="0" smtClean="0">
                <a:solidFill>
                  <a:srgbClr val="666600"/>
                </a:solidFill>
              </a:rPr>
              <a:t>=</a:t>
            </a:r>
            <a:r>
              <a:rPr lang="en-IN" dirty="0" smtClean="0">
                <a:solidFill>
                  <a:srgbClr val="008800"/>
                </a:solidFill>
              </a:rPr>
              <a:t>value1</a:t>
            </a:r>
            <a:r>
              <a:rPr lang="en-IN" dirty="0" smtClean="0"/>
              <a:t> [</a:t>
            </a:r>
            <a:r>
              <a:rPr lang="en-IN" dirty="0" smtClean="0">
                <a:solidFill>
                  <a:srgbClr val="7F0055"/>
                </a:solidFill>
              </a:rPr>
              <a:t>Property2</a:t>
            </a:r>
            <a:r>
              <a:rPr lang="en-IN" dirty="0" smtClean="0">
                <a:solidFill>
                  <a:srgbClr val="666600"/>
                </a:solidFill>
              </a:rPr>
              <a:t>=</a:t>
            </a:r>
            <a:r>
              <a:rPr lang="en-IN" dirty="0" smtClean="0">
                <a:solidFill>
                  <a:srgbClr val="008800"/>
                </a:solidFill>
              </a:rPr>
              <a:t>value2]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0088"/>
                </a:solidFill>
              </a:rPr>
              <a:t>/&gt;</a:t>
            </a:r>
          </a:p>
          <a:p>
            <a:r>
              <a:rPr lang="en-IN" dirty="0"/>
              <a:t>In addition, visual studio has the following features, to help produce in error-free coding:</a:t>
            </a:r>
          </a:p>
          <a:p>
            <a:pPr lvl="1"/>
            <a:r>
              <a:rPr lang="en-IN" dirty="0"/>
              <a:t>Dragging and dropping of controls in design view</a:t>
            </a:r>
          </a:p>
          <a:p>
            <a:pPr lvl="1"/>
            <a:r>
              <a:rPr lang="en-IN" dirty="0"/>
              <a:t>IntelliSense feature that displays and auto-completes the properties</a:t>
            </a:r>
          </a:p>
          <a:p>
            <a:pPr lvl="1"/>
            <a:r>
              <a:rPr lang="en-IN" dirty="0"/>
              <a:t>The properties window to set the property values directly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Properties of the Server Controls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ASP.NET </a:t>
            </a:r>
            <a:r>
              <a:rPr lang="en-IN" dirty="0"/>
              <a:t>server controls with a visual aspect are derived from the </a:t>
            </a:r>
            <a:r>
              <a:rPr lang="en-IN" dirty="0" err="1"/>
              <a:t>WebControl</a:t>
            </a:r>
            <a:r>
              <a:rPr lang="en-IN" dirty="0"/>
              <a:t> class and inherit all the properties, events, and methods of this class.</a:t>
            </a:r>
          </a:p>
          <a:p>
            <a:pPr algn="just"/>
            <a:r>
              <a:rPr lang="en-IN" dirty="0"/>
              <a:t>The </a:t>
            </a:r>
            <a:r>
              <a:rPr lang="en-IN" dirty="0" err="1"/>
              <a:t>WebControl</a:t>
            </a:r>
            <a:r>
              <a:rPr lang="en-IN" dirty="0"/>
              <a:t> class itself and some other server controls that are not visually rendered are derived from the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System.Web.UI.Control</a:t>
            </a:r>
            <a:r>
              <a:rPr lang="en-IN" dirty="0"/>
              <a:t> class. For example, </a:t>
            </a:r>
            <a:r>
              <a:rPr lang="en-IN" dirty="0" err="1"/>
              <a:t>PlaceHolder</a:t>
            </a:r>
            <a:r>
              <a:rPr lang="en-IN" dirty="0"/>
              <a:t> control or XML control.</a:t>
            </a:r>
          </a:p>
          <a:p>
            <a:pPr algn="just"/>
            <a:r>
              <a:rPr lang="en-IN" dirty="0" err="1"/>
              <a:t>ASP.Net</a:t>
            </a:r>
            <a:r>
              <a:rPr lang="en-IN" dirty="0"/>
              <a:t> server controls inherit all properties, events, and methods of the </a:t>
            </a:r>
            <a:r>
              <a:rPr lang="en-IN" dirty="0" err="1"/>
              <a:t>WebControl</a:t>
            </a:r>
            <a:r>
              <a:rPr lang="en-IN" dirty="0"/>
              <a:t> and </a:t>
            </a:r>
            <a:r>
              <a:rPr lang="en-IN" dirty="0" err="1"/>
              <a:t>System.Web.UI.Control</a:t>
            </a:r>
            <a:r>
              <a:rPr lang="en-IN" dirty="0"/>
              <a:t> class.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Table </a:t>
            </a:r>
            <a:r>
              <a:rPr lang="en-IN" sz="2000" dirty="0"/>
              <a:t>shows the inherited properties, common to all server controls</a:t>
            </a:r>
            <a:r>
              <a:rPr lang="en-IN" sz="2000" dirty="0" smtClean="0"/>
              <a:t>:</a:t>
            </a:r>
          </a:p>
          <a:p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1000107"/>
          <a:ext cx="7929618" cy="5557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5786478"/>
              </a:tblGrid>
              <a:tr h="500067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Pressing this key with the Alt key moves focus to the control.</a:t>
                      </a:r>
                      <a:endParaRPr lang="en-IN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collection of arbitrary attributes (for rendering only) that do not correspond to properties on the control.</a:t>
                      </a:r>
                      <a:endParaRPr lang="en-IN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BindingContainer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The </a:t>
                      </a:r>
                      <a:r>
                        <a:rPr lang="en-IN" dirty="0"/>
                        <a:t>control that contains this control's data binding</a:t>
                      </a:r>
                    </a:p>
                  </a:txBody>
                  <a:tcPr marL="76200" marR="76200" marT="76200" marB="76200"/>
                </a:tc>
              </a:tr>
              <a:tr h="421966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BorderColor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BorderColor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424828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BorderStyle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BorderStyle</a:t>
                      </a:r>
                      <a:endParaRPr lang="en-IN" dirty="0"/>
                    </a:p>
                  </a:txBody>
                  <a:tcPr/>
                </a:tc>
              </a:tr>
              <a:tr h="424828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BorderWidth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BorderWidth</a:t>
                      </a:r>
                      <a:endParaRPr lang="en-IN" dirty="0"/>
                    </a:p>
                  </a:txBody>
                  <a:tcPr/>
                </a:tc>
              </a:tr>
              <a:tr h="424828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CausesValidation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Indicates if it causes validation</a:t>
                      </a:r>
                      <a:endParaRPr lang="en-IN" dirty="0"/>
                    </a:p>
                  </a:txBody>
                  <a:tcPr/>
                </a:tc>
              </a:tr>
              <a:tr h="424828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ChildControlCreated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indicates whether the server control's child controls have been created.</a:t>
                      </a:r>
                      <a:endParaRPr lang="en-IN" dirty="0"/>
                    </a:p>
                  </a:txBody>
                  <a:tcPr/>
                </a:tc>
              </a:tr>
              <a:tr h="424828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ID for HTML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markup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571500"/>
          <a:ext cx="8229600" cy="601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36"/>
                <a:gridCol w="6115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HttpContext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associated with the server control.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of all controls contained within the control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ControlStyle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style of the Web server control.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 class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DataItemContainer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a reference to the naming container if the naming container implements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IDataItemContainer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DataKeysContainer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a reference to the naming container if the naming container implements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IDataKeysControl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</a:tr>
              <a:tr h="294644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indicates whether the control is being used on a design surface.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DisabledCssClass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Gets </a:t>
                      </a:r>
                      <a:r>
                        <a:rPr lang="en-IN" dirty="0"/>
                        <a:t>or sets the CSS class to apply to the rendered HTML element when the control is disabled.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whether the control is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grayed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out.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EnableTheming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whether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theming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applies to the control.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EnableViewState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whether the view state of the control is maintained.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Gets </a:t>
                      </a:r>
                      <a:r>
                        <a:rPr lang="en-IN" dirty="0"/>
                        <a:t>a list of event handler delegates for the control.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214290"/>
          <a:ext cx="8229600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850"/>
                <a:gridCol w="5900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Foreground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HasAttributes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Indicates whether </a:t>
                      </a:r>
                      <a:r>
                        <a:rPr lang="en-IN" dirty="0"/>
                        <a:t>the control has attributes set.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HasChildViewState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whether the current server control's child controls have any saved view-state settings.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 in pixels or %.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Identifier for the control.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IsChildControlStateCleared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whether controls contained within this control have control state.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IsEnabled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a value indicating whether the control is enabled.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IsTrackingViewState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indicates whether the server control is saving changes to its view state.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IsViewStateEnabled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It </a:t>
                      </a:r>
                      <a:r>
                        <a:rPr lang="en-IN" dirty="0"/>
                        <a:t>indicates whether view state is enabled for this control.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LoadViewStateById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It </a:t>
                      </a:r>
                      <a:r>
                        <a:rPr lang="en-IN" dirty="0"/>
                        <a:t>indicates whether the control participates in loading its view state by ID instead of index.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 containing the control.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28596" y="214290"/>
          <a:ext cx="828680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776"/>
                <a:gridCol w="5841032"/>
              </a:tblGrid>
              <a:tr h="357575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5757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Control</a:t>
                      </a:r>
                      <a:endParaRPr lang="en-IN" dirty="0"/>
                    </a:p>
                  </a:txBody>
                  <a:tcPr/>
                </a:tc>
              </a:tr>
              <a:tr h="617185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RenderingCompatibility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specifies the ASP.NET version that the rendered HTML will be compatible with.</a:t>
                      </a:r>
                      <a:endParaRPr lang="en-IN" dirty="0"/>
                    </a:p>
                  </a:txBody>
                  <a:tcPr/>
                </a:tc>
              </a:tr>
              <a:tr h="675964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container that hosts the current control when rendered on a design surface.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  <a:tr h="411456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or sets the skin to apply to the control.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  <a:tr h="675964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a collection of text attributes that will be rendered as a style attribute on the outer tag of the Web server control.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  <a:tr h="411456">
                <a:tc>
                  <a:txBody>
                    <a:bodyPr/>
                    <a:lstStyle/>
                    <a:p>
                      <a:pPr fontAlgn="t"/>
                      <a:r>
                        <a:rPr lang="en-IN" dirty="0" err="1"/>
                        <a:t>TabIndex</a:t>
                      </a:r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or sets the tab index of the Web server control.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  <a:tr h="675964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Gets </a:t>
                      </a:r>
                      <a:r>
                        <a:rPr lang="en-IN" dirty="0"/>
                        <a:t>the </a:t>
                      </a:r>
                      <a:r>
                        <a:rPr lang="en-IN" dirty="0" err="1"/>
                        <a:t>HtmlTextWriterTag</a:t>
                      </a:r>
                      <a:r>
                        <a:rPr lang="en-IN" dirty="0"/>
                        <a:t> value that corresponds to this Web server control.</a:t>
                      </a:r>
                    </a:p>
                  </a:txBody>
                  <a:tcPr marL="76200" marR="76200" marT="76200" marB="76200"/>
                </a:tc>
              </a:tr>
              <a:tr h="411456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the name of the control tag.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  <a:tr h="411456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TemplateControl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template that contains this control.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  <a:tr h="675964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TemplateSourceDirectory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the virtual directory of the page or control containing this control.</a:t>
                      </a:r>
                      <a:endParaRPr lang="en-IN" dirty="0"/>
                    </a:p>
                  </a:txBody>
                  <a:tcPr marL="76200" marR="76200" marT="76200" marB="76200"/>
                </a:tc>
              </a:tr>
              <a:tr h="675964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ToolTip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Gets </a:t>
                      </a:r>
                      <a:r>
                        <a:rPr lang="en-IN" dirty="0"/>
                        <a:t>or sets the text displayed when the mouse pointer hovers over the web server control.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28596" y="214290"/>
          <a:ext cx="8286808" cy="3163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776"/>
                <a:gridCol w="5841032"/>
              </a:tblGrid>
              <a:tr h="357575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UniqueID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Unique identifier.</a:t>
                      </a:r>
                      <a:endParaRPr lang="en-IN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a dictionary of state information that saves and restores the view state of a server control across multiple requests for the same page.</a:t>
                      </a:r>
                      <a:endParaRPr lang="en-IN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ViewStateIgnoreCase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indicates whether the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StateBag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is case-insensitive.</a:t>
                      </a:r>
                      <a:endParaRPr lang="en-IN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ViewStateMode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or sets the view-state mode of this control.</a:t>
                      </a:r>
                      <a:endParaRPr lang="en-IN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indicates whether a server control is visible.</a:t>
                      </a:r>
                      <a:endParaRPr lang="en-IN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or sets the width of the Web server control.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Introduction </a:t>
            </a:r>
            <a:r>
              <a:rPr lang="en-IN" dirty="0"/>
              <a:t>to </a:t>
            </a:r>
            <a:r>
              <a:rPr lang="en-IN" dirty="0" smtClean="0"/>
              <a:t>ASP.NET</a:t>
            </a:r>
          </a:p>
          <a:p>
            <a:r>
              <a:rPr lang="en-IN" dirty="0" smtClean="0"/>
              <a:t>Working </a:t>
            </a:r>
            <a:r>
              <a:rPr lang="en-IN" dirty="0"/>
              <a:t>with Web and HTML </a:t>
            </a:r>
            <a:r>
              <a:rPr lang="en-IN" dirty="0" smtClean="0"/>
              <a:t>Controls</a:t>
            </a:r>
          </a:p>
          <a:p>
            <a:r>
              <a:rPr lang="en-IN" dirty="0" smtClean="0"/>
              <a:t>Using </a:t>
            </a:r>
            <a:r>
              <a:rPr lang="en-IN" dirty="0"/>
              <a:t>Rich Server </a:t>
            </a:r>
            <a:r>
              <a:rPr lang="en-IN" dirty="0" smtClean="0"/>
              <a:t>Controls</a:t>
            </a:r>
          </a:p>
          <a:p>
            <a:r>
              <a:rPr lang="en-IN" dirty="0" smtClean="0"/>
              <a:t>Login controls</a:t>
            </a:r>
          </a:p>
          <a:p>
            <a:r>
              <a:rPr lang="en-IN" dirty="0" smtClean="0"/>
              <a:t>Overview </a:t>
            </a:r>
            <a:r>
              <a:rPr lang="en-IN" dirty="0"/>
              <a:t>of </a:t>
            </a:r>
            <a:r>
              <a:rPr lang="en-IN" dirty="0" err="1"/>
              <a:t>ASP.NETValidation</a:t>
            </a:r>
            <a:r>
              <a:rPr lang="en-IN" dirty="0"/>
              <a:t> </a:t>
            </a:r>
            <a:r>
              <a:rPr lang="en-IN" dirty="0" smtClean="0"/>
              <a:t>Controls</a:t>
            </a:r>
          </a:p>
          <a:p>
            <a:r>
              <a:rPr lang="en-IN" dirty="0" smtClean="0"/>
              <a:t>Using </a:t>
            </a:r>
            <a:r>
              <a:rPr lang="en-IN" dirty="0"/>
              <a:t>the Simple </a:t>
            </a:r>
            <a:r>
              <a:rPr lang="en-IN" dirty="0" smtClean="0"/>
              <a:t>Validations</a:t>
            </a:r>
          </a:p>
          <a:p>
            <a:r>
              <a:rPr lang="en-IN" dirty="0" smtClean="0"/>
              <a:t>Using </a:t>
            </a:r>
            <a:r>
              <a:rPr lang="en-IN" dirty="0"/>
              <a:t>the Complex </a:t>
            </a:r>
            <a:r>
              <a:rPr lang="en-IN" dirty="0" err="1"/>
              <a:t>Validators</a:t>
            </a:r>
            <a:r>
              <a:rPr lang="en-IN" dirty="0"/>
              <a:t> Accessing Data using </a:t>
            </a:r>
            <a:r>
              <a:rPr lang="en-IN" dirty="0" smtClean="0"/>
              <a:t>ADO.NET</a:t>
            </a:r>
          </a:p>
          <a:p>
            <a:r>
              <a:rPr lang="en-IN" dirty="0" smtClean="0"/>
              <a:t>Using </a:t>
            </a:r>
            <a:r>
              <a:rPr lang="en-IN" dirty="0"/>
              <a:t>the Complex </a:t>
            </a:r>
            <a:r>
              <a:rPr lang="en-IN" dirty="0" err="1"/>
              <a:t>Validators</a:t>
            </a:r>
            <a:r>
              <a:rPr lang="en-IN" dirty="0"/>
              <a:t> Accessing Data using </a:t>
            </a:r>
            <a:r>
              <a:rPr lang="en-IN" dirty="0" smtClean="0"/>
              <a:t>ADO.NET</a:t>
            </a:r>
          </a:p>
          <a:p>
            <a:r>
              <a:rPr lang="en-IN" dirty="0" smtClean="0"/>
              <a:t>Configuration </a:t>
            </a:r>
            <a:r>
              <a:rPr lang="en-IN" dirty="0"/>
              <a:t>Overview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Methods of the Server Controls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 descr="fi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928688"/>
            <a:ext cx="8286808" cy="5500708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714356"/>
            <a:ext cx="8742594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84540"/>
            <a:ext cx="8501121" cy="67456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34490"/>
            <a:ext cx="8215369" cy="63663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3" y="714356"/>
            <a:ext cx="8823842" cy="53578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6" y="357166"/>
            <a:ext cx="7972152" cy="565723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7" y="857232"/>
            <a:ext cx="8245054" cy="50006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 to ASP.NET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ASP.NET is a web development platform, which provides a programming model, a comprehensive software infrastructure and various services required to build up robust web applications for PC, as well as mobile devices</a:t>
            </a:r>
            <a:r>
              <a:rPr lang="en-IN" dirty="0" smtClean="0"/>
              <a:t>.</a:t>
            </a:r>
          </a:p>
          <a:p>
            <a:r>
              <a:rPr lang="en-IN" dirty="0"/>
              <a:t>works on top of the HTTP protocol, and uses the HTTP commands and policies to set a browser-to-server bilateral communication and cooperation.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401080" cy="58579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ASP.NET is a part of Microsoft </a:t>
            </a:r>
            <a:r>
              <a:rPr lang="en-IN" dirty="0" err="1"/>
              <a:t>.Net</a:t>
            </a:r>
            <a:r>
              <a:rPr lang="en-IN" dirty="0"/>
              <a:t> platform. </a:t>
            </a:r>
            <a:endParaRPr lang="en-IN" dirty="0" smtClean="0"/>
          </a:p>
          <a:p>
            <a:pPr algn="just"/>
            <a:r>
              <a:rPr lang="en-IN" dirty="0" smtClean="0"/>
              <a:t>ASP.NET </a:t>
            </a:r>
            <a:r>
              <a:rPr lang="en-IN" dirty="0"/>
              <a:t>applications are compiled codes, written using the extensible and reusable components or objects present in </a:t>
            </a:r>
            <a:r>
              <a:rPr lang="en-IN" dirty="0" err="1"/>
              <a:t>.Net</a:t>
            </a:r>
            <a:r>
              <a:rPr lang="en-IN" dirty="0"/>
              <a:t> framework. These codes can use the entire hierarchy of classes in </a:t>
            </a:r>
            <a:r>
              <a:rPr lang="en-IN" dirty="0" err="1"/>
              <a:t>.Net</a:t>
            </a:r>
            <a:r>
              <a:rPr lang="en-IN" dirty="0"/>
              <a:t> framework.</a:t>
            </a:r>
          </a:p>
          <a:p>
            <a:pPr algn="just"/>
            <a:r>
              <a:rPr lang="en-IN" dirty="0" smtClean="0"/>
              <a:t>codes </a:t>
            </a:r>
            <a:r>
              <a:rPr lang="en-IN" dirty="0"/>
              <a:t>can be written in </a:t>
            </a:r>
            <a:r>
              <a:rPr lang="en-IN" dirty="0" smtClean="0"/>
              <a:t>:</a:t>
            </a:r>
            <a:endParaRPr lang="en-IN" dirty="0"/>
          </a:p>
          <a:p>
            <a:pPr lvl="1" algn="just"/>
            <a:r>
              <a:rPr lang="en-IN" dirty="0"/>
              <a:t>C#</a:t>
            </a:r>
          </a:p>
          <a:p>
            <a:pPr lvl="1" algn="just"/>
            <a:r>
              <a:rPr lang="en-IN" dirty="0"/>
              <a:t>Visual </a:t>
            </a:r>
            <a:r>
              <a:rPr lang="en-IN" dirty="0" err="1"/>
              <a:t>Basic.Net</a:t>
            </a:r>
            <a:endParaRPr lang="en-IN" dirty="0"/>
          </a:p>
          <a:p>
            <a:pPr lvl="1" algn="just"/>
            <a:r>
              <a:rPr lang="en-IN" dirty="0"/>
              <a:t>Jscript</a:t>
            </a:r>
          </a:p>
          <a:p>
            <a:pPr lvl="1" algn="just"/>
            <a:r>
              <a:rPr lang="en-IN" dirty="0"/>
              <a:t>J#</a:t>
            </a:r>
          </a:p>
          <a:p>
            <a:pPr algn="just"/>
            <a:r>
              <a:rPr lang="en-IN" dirty="0" smtClean="0"/>
              <a:t>used </a:t>
            </a:r>
            <a:r>
              <a:rPr lang="en-IN" dirty="0"/>
              <a:t>to produce interactive, data-driven web applications over the internet.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consists of a large number of controls such as text boxes, buttons, and labels for assembling, configuring, and manipulating code to create HTML pages.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Working with Web and HTML Controls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What is control?</a:t>
            </a:r>
          </a:p>
          <a:p>
            <a:pPr algn="just"/>
            <a:r>
              <a:rPr lang="en-IN" dirty="0"/>
              <a:t>Controls are small building blocks of the </a:t>
            </a:r>
            <a:r>
              <a:rPr lang="en-IN" dirty="0" smtClean="0"/>
              <a:t>GUI, </a:t>
            </a:r>
            <a:r>
              <a:rPr lang="en-IN" dirty="0"/>
              <a:t>which include text boxes, buttons, check boxes, list boxes, labels, and numerous other tools. Using these tools, the users can enter data, make selections and indicate their preferences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also used for structural jobs, like validation, data access, security, creating master pages, and data manipulation.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Control in ASP.net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5 types of web control as listed below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HTML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HTML Server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ASP.NET Server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ASP.NET Ajax Server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User controls and custom controls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1. HTML controls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algn="just"/>
            <a:r>
              <a:rPr lang="en-IN" dirty="0"/>
              <a:t>The original controls available to any HTML page. </a:t>
            </a:r>
            <a:endParaRPr lang="en-IN" dirty="0" smtClean="0"/>
          </a:p>
          <a:p>
            <a:pPr algn="just"/>
            <a:r>
              <a:rPr lang="en-IN" dirty="0" smtClean="0"/>
              <a:t>These </a:t>
            </a:r>
            <a:r>
              <a:rPr lang="en-IN" dirty="0"/>
              <a:t>all work in ASP.NET exactly as they work in other web pages. </a:t>
            </a:r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2. HTML </a:t>
            </a:r>
            <a:r>
              <a:rPr lang="en-IN" dirty="0" smtClean="0"/>
              <a:t>Server controls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HTML server controls and ASP controls both offer significant improvements over the old-style HTML controls. These include:</a:t>
            </a:r>
          </a:p>
          <a:p>
            <a:pPr algn="just"/>
            <a:r>
              <a:rPr lang="en-IN" dirty="0"/>
              <a:t>The ability to automatically maintain </a:t>
            </a:r>
            <a:r>
              <a:rPr lang="en-IN" dirty="0" smtClean="0"/>
              <a:t>state</a:t>
            </a:r>
            <a:endParaRPr lang="en-IN" dirty="0"/>
          </a:p>
          <a:p>
            <a:pPr algn="just"/>
            <a:r>
              <a:rPr lang="en-IN" dirty="0"/>
              <a:t>Browser independence. </a:t>
            </a:r>
            <a:endParaRPr lang="en-IN" dirty="0" smtClean="0"/>
          </a:p>
          <a:p>
            <a:pPr lvl="1" algn="just"/>
            <a:r>
              <a:rPr lang="en-IN" dirty="0" smtClean="0"/>
              <a:t>ASP.NET </a:t>
            </a:r>
            <a:r>
              <a:rPr lang="en-IN" dirty="0"/>
              <a:t>detects the level of the target browser. Up-level DHTML browsers are sent script for client-side processing. On </a:t>
            </a:r>
            <a:r>
              <a:rPr lang="en-IN" dirty="0" smtClean="0"/>
              <a:t>down level </a:t>
            </a:r>
            <a:r>
              <a:rPr lang="en-IN" dirty="0"/>
              <a:t>standard browsers, all processing is done on the server. The appropriate HTML is generated for each browser.</a:t>
            </a:r>
          </a:p>
          <a:p>
            <a:pPr algn="just"/>
            <a:r>
              <a:rPr lang="en-IN" dirty="0"/>
              <a:t>Use of a compiled language instead of interpreted script, resulting in better performance.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329642" cy="621510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Normal HTML controls such as &lt;h1&gt;, &lt;a&gt;, and &lt;input&gt; are not processed by the server, but are sent directly to the browser for display. </a:t>
            </a:r>
            <a:endParaRPr lang="en-IN" dirty="0" smtClean="0"/>
          </a:p>
          <a:p>
            <a:pPr algn="just"/>
            <a:r>
              <a:rPr lang="en-IN" dirty="0" smtClean="0"/>
              <a:t>Standard </a:t>
            </a:r>
            <a:r>
              <a:rPr lang="en-IN" dirty="0"/>
              <a:t>HTML controls can be exposed to the server and made available for server-side processing by turning them into HTML server controls. </a:t>
            </a:r>
            <a:endParaRPr lang="en-IN" dirty="0" smtClean="0"/>
          </a:p>
          <a:p>
            <a:pPr algn="just"/>
            <a:r>
              <a:rPr lang="en-IN" dirty="0" smtClean="0"/>
              <a:t>Server-side </a:t>
            </a:r>
            <a:r>
              <a:rPr lang="en-IN" dirty="0"/>
              <a:t>processing allows for data binding, programmatic response to events, and the ability to use a fully featured and compiled coding language rather than a scripting language.</a:t>
            </a:r>
          </a:p>
          <a:p>
            <a:pPr algn="just"/>
            <a:r>
              <a:rPr lang="en-IN" dirty="0"/>
              <a:t>In order to convert an HTML control to an HTML server control, simply add the attribute </a:t>
            </a:r>
            <a:r>
              <a:rPr lang="en-IN" b="1" dirty="0" err="1"/>
              <a:t>runat</a:t>
            </a:r>
            <a:r>
              <a:rPr lang="en-IN" b="1" dirty="0"/>
              <a:t>="server</a:t>
            </a:r>
            <a:r>
              <a:rPr lang="en-IN" b="1" dirty="0" smtClean="0"/>
              <a:t>".</a:t>
            </a:r>
          </a:p>
          <a:p>
            <a:pPr algn="just"/>
            <a:r>
              <a:rPr lang="en-IN" dirty="0" smtClean="0"/>
              <a:t>You can add an </a:t>
            </a:r>
            <a:r>
              <a:rPr lang="en-IN" b="1" dirty="0" smtClean="0"/>
              <a:t>id</a:t>
            </a:r>
            <a:r>
              <a:rPr lang="en-IN" b="1" dirty="0"/>
              <a:t> attribute</a:t>
            </a:r>
            <a:r>
              <a:rPr lang="en-IN" dirty="0"/>
              <a:t>, so that contents of the control can be accessed and controlled programmatically.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1160</Words>
  <Application>Microsoft Office PowerPoint</Application>
  <PresentationFormat>On-screen Show (4:3)</PresentationFormat>
  <Paragraphs>191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ASP.NET</vt:lpstr>
      <vt:lpstr>Outline</vt:lpstr>
      <vt:lpstr>Introduction to ASP.NET </vt:lpstr>
      <vt:lpstr>Slide 4</vt:lpstr>
      <vt:lpstr>Working with Web and HTML Controls </vt:lpstr>
      <vt:lpstr>Web Control in ASP.net</vt:lpstr>
      <vt:lpstr>1. HTML controls </vt:lpstr>
      <vt:lpstr>2. HTML Server controls </vt:lpstr>
      <vt:lpstr>Slide 9</vt:lpstr>
      <vt:lpstr>Slide 10</vt:lpstr>
      <vt:lpstr>3. ASP.NET Server controls </vt:lpstr>
      <vt:lpstr>Slide 12</vt:lpstr>
      <vt:lpstr>The syntax for using server controls is:</vt:lpstr>
      <vt:lpstr>Properties of the Server Controls </vt:lpstr>
      <vt:lpstr>Slide 15</vt:lpstr>
      <vt:lpstr>Slide 16</vt:lpstr>
      <vt:lpstr>Slide 17</vt:lpstr>
      <vt:lpstr>Slide 18</vt:lpstr>
      <vt:lpstr>Slide 19</vt:lpstr>
      <vt:lpstr>Methods of the Server Controls 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</dc:title>
  <dc:creator>hp</dc:creator>
  <cp:lastModifiedBy>hp</cp:lastModifiedBy>
  <cp:revision>36</cp:revision>
  <dcterms:created xsi:type="dcterms:W3CDTF">2016-12-23T03:45:11Z</dcterms:created>
  <dcterms:modified xsi:type="dcterms:W3CDTF">2016-12-23T09:24:53Z</dcterms:modified>
</cp:coreProperties>
</file>