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93" r:id="rId20"/>
    <p:sldId id="294" r:id="rId21"/>
    <p:sldId id="320" r:id="rId22"/>
    <p:sldId id="321" r:id="rId23"/>
    <p:sldId id="322" r:id="rId24"/>
    <p:sldId id="323" r:id="rId25"/>
    <p:sldId id="324" r:id="rId26"/>
    <p:sldId id="325" r:id="rId27"/>
    <p:sldId id="326" r:id="rId28"/>
    <p:sldId id="327" r:id="rId29"/>
    <p:sldId id="328" r:id="rId30"/>
    <p:sldId id="367" r:id="rId31"/>
    <p:sldId id="368" r:id="rId32"/>
    <p:sldId id="369" r:id="rId33"/>
    <p:sldId id="370" r:id="rId34"/>
    <p:sldId id="371" r:id="rId35"/>
    <p:sldId id="372" r:id="rId36"/>
    <p:sldId id="329" r:id="rId37"/>
    <p:sldId id="330" r:id="rId38"/>
    <p:sldId id="331" r:id="rId39"/>
    <p:sldId id="333" r:id="rId40"/>
    <p:sldId id="334" r:id="rId41"/>
    <p:sldId id="335" r:id="rId42"/>
    <p:sldId id="336" r:id="rId43"/>
    <p:sldId id="337" r:id="rId44"/>
    <p:sldId id="338" r:id="rId45"/>
    <p:sldId id="339" r:id="rId46"/>
    <p:sldId id="340" r:id="rId47"/>
    <p:sldId id="341" r:id="rId48"/>
    <p:sldId id="342" r:id="rId49"/>
    <p:sldId id="343" r:id="rId50"/>
    <p:sldId id="344" r:id="rId51"/>
    <p:sldId id="345" r:id="rId52"/>
    <p:sldId id="349" r:id="rId53"/>
    <p:sldId id="350" r:id="rId54"/>
    <p:sldId id="351" r:id="rId55"/>
    <p:sldId id="352" r:id="rId56"/>
    <p:sldId id="353" r:id="rId57"/>
    <p:sldId id="354" r:id="rId58"/>
    <p:sldId id="355" r:id="rId59"/>
    <p:sldId id="356" r:id="rId60"/>
    <p:sldId id="357" r:id="rId61"/>
    <p:sldId id="358" r:id="rId62"/>
    <p:sldId id="359" r:id="rId63"/>
    <p:sldId id="360" r:id="rId64"/>
    <p:sldId id="361" r:id="rId65"/>
    <p:sldId id="366" r:id="rId66"/>
    <p:sldId id="362" r:id="rId67"/>
    <p:sldId id="363" r:id="rId68"/>
    <p:sldId id="364" r:id="rId69"/>
    <p:sldId id="365" r:id="rId70"/>
    <p:sldId id="373" r:id="rId71"/>
    <p:sldId id="278" r:id="rId72"/>
    <p:sldId id="279" r:id="rId73"/>
    <p:sldId id="280" r:id="rId74"/>
    <p:sldId id="281" r:id="rId75"/>
    <p:sldId id="374" r:id="rId76"/>
    <p:sldId id="277" r:id="rId77"/>
    <p:sldId id="282" r:id="rId78"/>
    <p:sldId id="283" r:id="rId79"/>
    <p:sldId id="284" r:id="rId80"/>
    <p:sldId id="285" r:id="rId81"/>
    <p:sldId id="286" r:id="rId82"/>
    <p:sldId id="287" r:id="rId83"/>
    <p:sldId id="288" r:id="rId84"/>
    <p:sldId id="289" r:id="rId85"/>
    <p:sldId id="290" r:id="rId86"/>
    <p:sldId id="291" r:id="rId87"/>
    <p:sldId id="292"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C6EF"/>
    <a:srgbClr val="FF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906C78-5713-4F3D-987D-15D25BDF27C3}" type="datetimeFigureOut">
              <a:rPr lang="en-US" smtClean="0"/>
              <a:pPr/>
              <a:t>12/26/2016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D94AB42-1ABB-49C9-B5E7-E751E229445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906C78-5713-4F3D-987D-15D25BDF27C3}" type="datetimeFigureOut">
              <a:rPr lang="en-US" smtClean="0"/>
              <a:pPr/>
              <a:t>12/26/2016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AB42-1ABB-49C9-B5E7-E751E22944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906C78-5713-4F3D-987D-15D25BDF27C3}" type="datetimeFigureOut">
              <a:rPr lang="en-US" smtClean="0"/>
              <a:pPr/>
              <a:t>12/26/2016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AB42-1ABB-49C9-B5E7-E751E22944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906C78-5713-4F3D-987D-15D25BDF27C3}" type="datetimeFigureOut">
              <a:rPr lang="en-US" smtClean="0"/>
              <a:pPr/>
              <a:t>12/26/2016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AB42-1ABB-49C9-B5E7-E751E22944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906C78-5713-4F3D-987D-15D25BDF27C3}" type="datetimeFigureOut">
              <a:rPr lang="en-US" smtClean="0"/>
              <a:pPr/>
              <a:t>12/26/2016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94AB42-1ABB-49C9-B5E7-E751E229445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906C78-5713-4F3D-987D-15D25BDF27C3}" type="datetimeFigureOut">
              <a:rPr lang="en-US" smtClean="0"/>
              <a:pPr/>
              <a:t>12/26/2016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4AB42-1ABB-49C9-B5E7-E751E22944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906C78-5713-4F3D-987D-15D25BDF27C3}" type="datetimeFigureOut">
              <a:rPr lang="en-US" smtClean="0"/>
              <a:pPr/>
              <a:t>12/26/2016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94AB42-1ABB-49C9-B5E7-E751E22944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906C78-5713-4F3D-987D-15D25BDF27C3}" type="datetimeFigureOut">
              <a:rPr lang="en-US" smtClean="0"/>
              <a:pPr/>
              <a:t>12/26/2016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94AB42-1ABB-49C9-B5E7-E751E22944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06C78-5713-4F3D-987D-15D25BDF27C3}" type="datetimeFigureOut">
              <a:rPr lang="en-US" smtClean="0"/>
              <a:pPr/>
              <a:t>12/26/2016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94AB42-1ABB-49C9-B5E7-E751E22944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906C78-5713-4F3D-987D-15D25BDF27C3}" type="datetimeFigureOut">
              <a:rPr lang="en-US" smtClean="0"/>
              <a:pPr/>
              <a:t>12/26/2016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94AB42-1ABB-49C9-B5E7-E751E22944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906C78-5713-4F3D-987D-15D25BDF27C3}" type="datetimeFigureOut">
              <a:rPr lang="en-US" smtClean="0"/>
              <a:pPr/>
              <a:t>12/26/2016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D94AB42-1ABB-49C9-B5E7-E751E229445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6906C78-5713-4F3D-987D-15D25BDF27C3}" type="datetimeFigureOut">
              <a:rPr lang="en-US" smtClean="0"/>
              <a:pPr/>
              <a:t>12/26/2016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D94AB42-1ABB-49C9-B5E7-E751E229445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www.w3schools.com/jsref/jsref_push.asp" TargetMode="External"/><Relationship Id="rId13" Type="http://schemas.openxmlformats.org/officeDocument/2006/relationships/hyperlink" Target="http://www.w3schools.com/jsref/jsref_sort.asp" TargetMode="External"/><Relationship Id="rId3" Type="http://schemas.openxmlformats.org/officeDocument/2006/relationships/hyperlink" Target="http://www.w3schools.com/jsref/jsref_copywithin.asp" TargetMode="External"/><Relationship Id="rId7" Type="http://schemas.openxmlformats.org/officeDocument/2006/relationships/hyperlink" Target="http://www.w3schools.com/jsref/jsref_pop.asp" TargetMode="External"/><Relationship Id="rId12" Type="http://schemas.openxmlformats.org/officeDocument/2006/relationships/hyperlink" Target="http://www.w3schools.com/jsref/jsref_some.asp" TargetMode="External"/><Relationship Id="rId2" Type="http://schemas.openxmlformats.org/officeDocument/2006/relationships/hyperlink" Target="http://www.w3schools.com/jsref/jsref_concat_array.asp" TargetMode="External"/><Relationship Id="rId16" Type="http://schemas.openxmlformats.org/officeDocument/2006/relationships/hyperlink" Target="http://www.w3schools.com/jsref/jsref_unshift.asp" TargetMode="External"/><Relationship Id="rId1" Type="http://schemas.openxmlformats.org/officeDocument/2006/relationships/slideLayout" Target="../slideLayouts/slideLayout2.xml"/><Relationship Id="rId6" Type="http://schemas.openxmlformats.org/officeDocument/2006/relationships/hyperlink" Target="http://www.w3schools.com/jsref/jsref_join.asp" TargetMode="External"/><Relationship Id="rId11" Type="http://schemas.openxmlformats.org/officeDocument/2006/relationships/hyperlink" Target="http://www.w3schools.com/jsref/jsref_slice_array.asp" TargetMode="External"/><Relationship Id="rId5" Type="http://schemas.openxmlformats.org/officeDocument/2006/relationships/hyperlink" Target="http://www.w3schools.com/jsref/jsref_indexof_array.asp" TargetMode="External"/><Relationship Id="rId15" Type="http://schemas.openxmlformats.org/officeDocument/2006/relationships/hyperlink" Target="http://www.w3schools.com/jsref/jsref_tostring_array.asp" TargetMode="External"/><Relationship Id="rId10" Type="http://schemas.openxmlformats.org/officeDocument/2006/relationships/hyperlink" Target="http://www.w3schools.com/jsref/jsref_shift.asp" TargetMode="External"/><Relationship Id="rId4" Type="http://schemas.openxmlformats.org/officeDocument/2006/relationships/hyperlink" Target="http://www.w3schools.com/jsref/jsref_every.asp" TargetMode="External"/><Relationship Id="rId9" Type="http://schemas.openxmlformats.org/officeDocument/2006/relationships/hyperlink" Target="http://www.w3schools.com/jsref/jsref_reverse.asp" TargetMode="External"/><Relationship Id="rId14" Type="http://schemas.openxmlformats.org/officeDocument/2006/relationships/hyperlink" Target="http://www.w3schools.com/jsref/jsref_splice.asp"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hyperlink" Target="http://www.w3schools.com/js/tryit.asp?filename=tryjs_events_onkeydown" TargetMode="External"/><Relationship Id="rId3" Type="http://schemas.openxmlformats.org/officeDocument/2006/relationships/hyperlink" Target="http://www.w3schools.com/js/tryit.asp?filename=tryjs_events_onchange" TargetMode="External"/><Relationship Id="rId7" Type="http://schemas.openxmlformats.org/officeDocument/2006/relationships/hyperlink" Target="http://www.w3schools.com/js/tryit.asp?filename=tryjs_events_onreset" TargetMode="External"/><Relationship Id="rId12" Type="http://schemas.openxmlformats.org/officeDocument/2006/relationships/hyperlink" Target="http://www.w3schools.com/js/tryit.asp?filename=tryjs_events_onkeydownup" TargetMode="External"/><Relationship Id="rId2" Type="http://schemas.openxmlformats.org/officeDocument/2006/relationships/hyperlink" Target="http://www.w3schools.com/js/tryit.asp?filename=tryjs_events_onblur" TargetMode="External"/><Relationship Id="rId1" Type="http://schemas.openxmlformats.org/officeDocument/2006/relationships/slideLayout" Target="../slideLayouts/slideLayout2.xml"/><Relationship Id="rId6" Type="http://schemas.openxmlformats.org/officeDocument/2006/relationships/hyperlink" Target="http://www.w3schools.com/js/tryit.asp?filename=tryjs_events_onsubmit" TargetMode="External"/><Relationship Id="rId11" Type="http://schemas.openxmlformats.org/officeDocument/2006/relationships/hyperlink" Target="http://www.w3schools.com/js/tryit.asp?filename=tryjs_events_onkeyup2" TargetMode="External"/><Relationship Id="rId5" Type="http://schemas.openxmlformats.org/officeDocument/2006/relationships/hyperlink" Target="http://www.w3schools.com/js/tryit.asp?filename=tryjs_events_onselect" TargetMode="External"/><Relationship Id="rId10" Type="http://schemas.openxmlformats.org/officeDocument/2006/relationships/hyperlink" Target="http://www.w3schools.com/js/tryit.asp?filename=tryjs_events_onkeyup" TargetMode="External"/><Relationship Id="rId4" Type="http://schemas.openxmlformats.org/officeDocument/2006/relationships/hyperlink" Target="http://www.w3schools.com/js/tryit.asp?filename=tryjs_events_onfocus" TargetMode="External"/><Relationship Id="rId9" Type="http://schemas.openxmlformats.org/officeDocument/2006/relationships/hyperlink" Target="http://www.w3schools.com/js/tryit.asp?filename=tryjs_events_onkeypress" TargetMode="External"/></Relationships>
</file>

<file path=ppt/slides/_rels/slide78.xml.rels><?xml version="1.0" encoding="UTF-8" standalone="yes"?>
<Relationships xmlns="http://schemas.openxmlformats.org/package/2006/relationships"><Relationship Id="rId3" Type="http://schemas.openxmlformats.org/officeDocument/2006/relationships/hyperlink" Target="http://www.w3schools.com/js/tryit.asp?filename=tryjs_events_onmousedown" TargetMode="External"/><Relationship Id="rId2" Type="http://schemas.openxmlformats.org/officeDocument/2006/relationships/hyperlink" Target="http://www.w3schools.com/js/tryit.asp?filename=tryjs_events_onmouse" TargetMode="External"/><Relationship Id="rId1" Type="http://schemas.openxmlformats.org/officeDocument/2006/relationships/slideLayout" Target="../slideLayouts/slideLayout2.xml"/><Relationship Id="rId4" Type="http://schemas.openxmlformats.org/officeDocument/2006/relationships/hyperlink" Target="http://www.w3schools.com/js/tryit.asp?filename=tryjs_events_onmousemove" TargetMode="External"/></Relationships>
</file>

<file path=ppt/slides/_rels/slide79.xml.rels><?xml version="1.0" encoding="UTF-8" standalone="yes"?>
<Relationships xmlns="http://schemas.openxmlformats.org/package/2006/relationships"><Relationship Id="rId3" Type="http://schemas.openxmlformats.org/officeDocument/2006/relationships/hyperlink" Target="http://www.w3schools.com/js/tryit.asp?filename=tryjs_events_ondblclick" TargetMode="External"/><Relationship Id="rId2" Type="http://schemas.openxmlformats.org/officeDocument/2006/relationships/hyperlink" Target="http://www.w3schools.com/js/tryit.asp?filename=tryjs_events_oncli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www.w3schools.com/js/tryit.asp?filename=tryjs_events_onerror" TargetMode="External"/><Relationship Id="rId2" Type="http://schemas.openxmlformats.org/officeDocument/2006/relationships/hyperlink" Target="http://www.w3schools.com/js/tryit.asp?filename=tryjs_events_body_onload" TargetMode="External"/><Relationship Id="rId1" Type="http://schemas.openxmlformats.org/officeDocument/2006/relationships/slideLayout" Target="../slideLayouts/slideLayout2.xml"/><Relationship Id="rId5" Type="http://schemas.openxmlformats.org/officeDocument/2006/relationships/hyperlink" Target="http://www.w3schools.com/js/tryit.asp?filename=tryjs_events_onresize" TargetMode="External"/><Relationship Id="rId4" Type="http://schemas.openxmlformats.org/officeDocument/2006/relationships/hyperlink" Target="http://www.w3schools.com/js/tryit.asp?filename=tryjs_events_onunload"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smtClean="0"/>
              <a:t>Introduction to JavaScript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09600"/>
          </a:xfrm>
        </p:spPr>
        <p:txBody>
          <a:bodyPr>
            <a:normAutofit fontScale="90000"/>
          </a:bodyPr>
          <a:lstStyle/>
          <a:p>
            <a:r>
              <a:rPr lang="en-US" b="1" dirty="0" smtClean="0"/>
              <a:t>Semicolons are Optional</a:t>
            </a:r>
            <a:br>
              <a:rPr lang="en-US" b="1" dirty="0" smtClean="0"/>
            </a:br>
            <a:endParaRPr lang="en-US" dirty="0"/>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pPr algn="just"/>
            <a:r>
              <a:rPr lang="en-US" dirty="0" smtClean="0"/>
              <a:t>Simple statements in JavaScript are generally followed by a semicolon character, just as they are in C, C++, and Java. JavaScript, however, allows you to omit this semicolon if each of your statements are placed on a separate line. For example, the following code could be written without semicolons. </a:t>
            </a:r>
          </a:p>
          <a:p>
            <a:pPr>
              <a:buNone/>
            </a:pPr>
            <a:r>
              <a:rPr lang="en-US" dirty="0" smtClean="0"/>
              <a:t>&lt;script language="</a:t>
            </a:r>
            <a:r>
              <a:rPr lang="en-US" dirty="0" err="1" smtClean="0"/>
              <a:t>javascript</a:t>
            </a:r>
            <a:r>
              <a:rPr lang="en-US" dirty="0" smtClean="0"/>
              <a:t>" type="text/</a:t>
            </a:r>
            <a:r>
              <a:rPr lang="en-US" dirty="0" err="1" smtClean="0"/>
              <a:t>javascript</a:t>
            </a:r>
            <a:r>
              <a:rPr lang="en-US" dirty="0" smtClean="0"/>
              <a:t>"&gt; </a:t>
            </a:r>
          </a:p>
          <a:p>
            <a:pPr>
              <a:buNone/>
            </a:pPr>
            <a:r>
              <a:rPr lang="en-US" dirty="0" smtClean="0"/>
              <a:t> 	var1 = 10 </a:t>
            </a:r>
          </a:p>
          <a:p>
            <a:pPr>
              <a:buNone/>
            </a:pPr>
            <a:r>
              <a:rPr lang="en-US" dirty="0" smtClean="0"/>
              <a:t>	var2 = 20 </a:t>
            </a:r>
          </a:p>
          <a:p>
            <a:pPr>
              <a:buNone/>
            </a:pPr>
            <a:r>
              <a:rPr lang="en-US" dirty="0" smtClean="0"/>
              <a:t>&lt;/script&gt; </a:t>
            </a:r>
          </a:p>
          <a:p>
            <a:r>
              <a:rPr lang="en-US" dirty="0" smtClean="0"/>
              <a:t>But when formatted in a single line as follows, you must use semicolons: </a:t>
            </a:r>
          </a:p>
          <a:p>
            <a:pPr>
              <a:buNone/>
            </a:pPr>
            <a:r>
              <a:rPr lang="en-US" dirty="0" smtClean="0"/>
              <a:t>	&lt;script language="</a:t>
            </a:r>
            <a:r>
              <a:rPr lang="en-US" dirty="0" err="1" smtClean="0"/>
              <a:t>javascript</a:t>
            </a:r>
            <a:r>
              <a:rPr lang="en-US" dirty="0" smtClean="0"/>
              <a:t>" type="text/</a:t>
            </a:r>
            <a:r>
              <a:rPr lang="en-US" dirty="0" err="1" smtClean="0"/>
              <a:t>javascript</a:t>
            </a:r>
            <a:r>
              <a:rPr lang="en-US" dirty="0" smtClean="0"/>
              <a:t>"&gt; </a:t>
            </a:r>
          </a:p>
          <a:p>
            <a:pPr>
              <a:buNone/>
            </a:pPr>
            <a:r>
              <a:rPr lang="en-US" dirty="0" smtClean="0"/>
              <a:t>	var1 = 10; var2 = 20; </a:t>
            </a:r>
          </a:p>
          <a:p>
            <a:pPr>
              <a:buNone/>
            </a:pPr>
            <a:r>
              <a:rPr lang="en-US" dirty="0" smtClean="0"/>
              <a:t>	&lt;/script&gt;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b="1" dirty="0" smtClean="0"/>
              <a:t>Case Sensitivity</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smtClean="0"/>
              <a:t>JavaScript is a case-sensitive language. This means that the language keywords, variables, function names, and any other identifiers must always be typed with a consistent capitalization of letters. </a:t>
            </a:r>
          </a:p>
          <a:p>
            <a:r>
              <a:rPr lang="en-US" dirty="0" smtClean="0"/>
              <a:t>So the identifiers </a:t>
            </a:r>
            <a:r>
              <a:rPr lang="en-US" b="1" dirty="0" smtClean="0"/>
              <a:t>Time and TIME will convey different meanings in JavaScript. </a:t>
            </a:r>
          </a:p>
          <a:p>
            <a:r>
              <a:rPr lang="en-US" b="1" dirty="0" smtClean="0"/>
              <a:t>NOTE: Care should be taken while writing variable and function names in JavaScript.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b="1" dirty="0" smtClean="0"/>
              <a:t>Comments in JavaScript</a:t>
            </a: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10000"/>
          </a:bodyPr>
          <a:lstStyle/>
          <a:p>
            <a:r>
              <a:rPr lang="en-US" dirty="0" smtClean="0"/>
              <a:t>JavaScript supports both C-style and C++-style comments. Thus: </a:t>
            </a:r>
          </a:p>
          <a:p>
            <a:endParaRPr lang="en-US" dirty="0" smtClean="0"/>
          </a:p>
          <a:p>
            <a:r>
              <a:rPr lang="en-US" dirty="0" smtClean="0"/>
              <a:t>Any text between a // and the end of a line is treated as a comment and is ignored by JavaScript. </a:t>
            </a:r>
          </a:p>
          <a:p>
            <a:endParaRPr lang="en-US" dirty="0" smtClean="0"/>
          </a:p>
          <a:p>
            <a:r>
              <a:rPr lang="en-US" dirty="0" smtClean="0"/>
              <a:t>Any text between the characters /* and */ is treated as a comment. This may span multiple lines. </a:t>
            </a:r>
          </a:p>
          <a:p>
            <a:endParaRPr lang="en-US" dirty="0" smtClean="0"/>
          </a:p>
          <a:p>
            <a:r>
              <a:rPr lang="en-US" dirty="0" smtClean="0"/>
              <a:t>JavaScript also recognizes the HTML comment opening sequence &lt;!-- JavaScript treats this as a single-line comment, just as it does the // comment. </a:t>
            </a:r>
          </a:p>
          <a:p>
            <a:endParaRPr lang="en-US" dirty="0" smtClean="0"/>
          </a:p>
          <a:p>
            <a:r>
              <a:rPr lang="en-US" dirty="0" smtClean="0"/>
              <a:t> The HTML comment closing sequence --&gt; is not recognized by JavaScript so it should be written as //--&gt;.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a:bodyPr>
          <a:lstStyle/>
          <a:p>
            <a:r>
              <a:rPr lang="en-US" dirty="0" smtClean="0"/>
              <a:t>Embedding JavaScript</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dirty="0" smtClean="0"/>
              <a:t>There is a flexibility given to include JavaScript code anywhere in an HTML document. However the most preferred ways to include JavaScript in an HTML file are as follows: </a:t>
            </a:r>
          </a:p>
          <a:p>
            <a:endParaRPr lang="en-US" dirty="0" smtClean="0"/>
          </a:p>
          <a:p>
            <a:pPr lvl="1"/>
            <a:r>
              <a:rPr lang="en-US" dirty="0" smtClean="0"/>
              <a:t> Script in &lt;head&gt;...&lt;/head&gt; section. </a:t>
            </a:r>
          </a:p>
          <a:p>
            <a:endParaRPr lang="en-US" dirty="0" smtClean="0"/>
          </a:p>
          <a:p>
            <a:pPr lvl="1"/>
            <a:r>
              <a:rPr lang="en-US" dirty="0" smtClean="0"/>
              <a:t> Script in &lt;body&gt;...&lt;/body&gt; section. </a:t>
            </a:r>
          </a:p>
          <a:p>
            <a:endParaRPr lang="en-US" dirty="0" smtClean="0"/>
          </a:p>
          <a:p>
            <a:pPr lvl="1"/>
            <a:r>
              <a:rPr lang="en-US" dirty="0" smtClean="0"/>
              <a:t>Script in &lt;body&gt;...&lt;/body&gt; and &lt;head&gt;...&lt;/head&gt; sections. </a:t>
            </a:r>
          </a:p>
          <a:p>
            <a:endParaRPr lang="en-US" dirty="0" smtClean="0"/>
          </a:p>
          <a:p>
            <a:pPr lvl="1"/>
            <a:r>
              <a:rPr lang="en-US" dirty="0" smtClean="0"/>
              <a:t>Script in an external file and then include in &lt;head&gt;...&lt;/head&gt; section.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dirty="0" smtClean="0"/>
              <a:t>JavaScript in External File</a:t>
            </a:r>
            <a:endParaRPr lang="en-US" dirty="0"/>
          </a:p>
        </p:txBody>
      </p:sp>
      <p:sp>
        <p:nvSpPr>
          <p:cNvPr id="3" name="Content Placeholder 2"/>
          <p:cNvSpPr>
            <a:spLocks noGrp="1"/>
          </p:cNvSpPr>
          <p:nvPr>
            <p:ph idx="1"/>
          </p:nvPr>
        </p:nvSpPr>
        <p:spPr>
          <a:xfrm>
            <a:off x="457200" y="1524000"/>
            <a:ext cx="8229600" cy="5105400"/>
          </a:xfrm>
        </p:spPr>
        <p:txBody>
          <a:bodyPr>
            <a:normAutofit fontScale="85000" lnSpcReduction="10000"/>
          </a:bodyPr>
          <a:lstStyle/>
          <a:p>
            <a:pPr>
              <a:buNone/>
            </a:pPr>
            <a:r>
              <a:rPr lang="en-US" sz="2800" dirty="0" smtClean="0"/>
              <a:t>	&lt;html&gt; </a:t>
            </a:r>
          </a:p>
          <a:p>
            <a:pPr>
              <a:buNone/>
            </a:pPr>
            <a:r>
              <a:rPr lang="en-US" sz="2800" dirty="0" smtClean="0"/>
              <a:t>	&lt;head&gt; </a:t>
            </a:r>
          </a:p>
          <a:p>
            <a:pPr>
              <a:buNone/>
            </a:pPr>
            <a:r>
              <a:rPr lang="en-US" sz="2800" dirty="0" smtClean="0"/>
              <a:t>	&lt;script type="text/</a:t>
            </a:r>
            <a:r>
              <a:rPr lang="en-US" sz="2800" dirty="0" err="1" smtClean="0"/>
              <a:t>javascript</a:t>
            </a:r>
            <a:r>
              <a:rPr lang="en-US" sz="2800" dirty="0" smtClean="0"/>
              <a:t>" </a:t>
            </a:r>
            <a:r>
              <a:rPr lang="en-US" sz="2800" dirty="0" err="1" smtClean="0"/>
              <a:t>src</a:t>
            </a:r>
            <a:r>
              <a:rPr lang="en-US" sz="2800" dirty="0" smtClean="0"/>
              <a:t>="filename.js" &gt;&lt;/script&gt; </a:t>
            </a:r>
          </a:p>
          <a:p>
            <a:pPr>
              <a:buNone/>
            </a:pPr>
            <a:r>
              <a:rPr lang="en-US" sz="2800" dirty="0" smtClean="0"/>
              <a:t>	&lt;/head&gt; </a:t>
            </a:r>
          </a:p>
          <a:p>
            <a:pPr>
              <a:buNone/>
            </a:pPr>
            <a:r>
              <a:rPr lang="en-US" sz="2800" dirty="0" smtClean="0"/>
              <a:t>	&lt;body&gt; </a:t>
            </a:r>
          </a:p>
          <a:p>
            <a:pPr>
              <a:buNone/>
            </a:pPr>
            <a:r>
              <a:rPr lang="en-US" sz="2800" dirty="0" smtClean="0"/>
              <a:t>	....... </a:t>
            </a:r>
          </a:p>
          <a:p>
            <a:pPr>
              <a:buNone/>
            </a:pPr>
            <a:r>
              <a:rPr lang="en-US" sz="2800" dirty="0" smtClean="0"/>
              <a:t>	&lt;/body&gt; </a:t>
            </a:r>
          </a:p>
          <a:p>
            <a:pPr>
              <a:buNone/>
            </a:pPr>
            <a:r>
              <a:rPr lang="en-US" sz="2800" dirty="0" smtClean="0"/>
              <a:t>	&lt;/html&gt; </a:t>
            </a:r>
          </a:p>
          <a:p>
            <a:pPr>
              <a:buNone/>
            </a:pPr>
            <a:endParaRPr lang="en-US" sz="2800" dirty="0" smtClean="0"/>
          </a:p>
          <a:p>
            <a:pPr algn="just"/>
            <a:r>
              <a:rPr lang="en-US" sz="2800" dirty="0" smtClean="0">
                <a:latin typeface="Times New Roman" pitchFamily="18" charset="0"/>
                <a:cs typeface="Times New Roman" pitchFamily="18" charset="0"/>
              </a:rPr>
              <a:t>To use JavaScript from an external file source, you need to write all your JavaScript source code in a simple text file with the extension ".</a:t>
            </a:r>
            <a:r>
              <a:rPr lang="en-US" sz="2800" dirty="0" err="1" smtClean="0">
                <a:latin typeface="Times New Roman" pitchFamily="18" charset="0"/>
                <a:cs typeface="Times New Roman" pitchFamily="18" charset="0"/>
              </a:rPr>
              <a:t>js</a:t>
            </a:r>
            <a:r>
              <a:rPr lang="en-US" sz="2800" dirty="0" smtClean="0">
                <a:latin typeface="Times New Roman" pitchFamily="18" charset="0"/>
                <a:cs typeface="Times New Roman" pitchFamily="18" charset="0"/>
              </a:rPr>
              <a:t>" and then include that file as shown above. </a:t>
            </a:r>
          </a:p>
          <a:p>
            <a:pPr algn="just"/>
            <a:endParaRPr lang="en-US" sz="2800" dirty="0" smtClean="0">
              <a:latin typeface="Times New Roman" pitchFamily="18" charset="0"/>
              <a:cs typeface="Times New Roman" pitchFamily="18"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Continue..</a:t>
            </a:r>
            <a:endParaRPr lang="en-US" dirty="0"/>
          </a:p>
        </p:txBody>
      </p:sp>
      <p:sp>
        <p:nvSpPr>
          <p:cNvPr id="3" name="Content Placeholder 2"/>
          <p:cNvSpPr>
            <a:spLocks noGrp="1"/>
          </p:cNvSpPr>
          <p:nvPr>
            <p:ph idx="1"/>
          </p:nvPr>
        </p:nvSpPr>
        <p:spPr/>
        <p:txBody>
          <a:bodyPr/>
          <a:lstStyle/>
          <a:p>
            <a:r>
              <a:rPr lang="en-US" sz="2400" dirty="0" smtClean="0">
                <a:latin typeface="Times New Roman" pitchFamily="18" charset="0"/>
                <a:cs typeface="Times New Roman" pitchFamily="18" charset="0"/>
              </a:rPr>
              <a:t>For example, you can keep the following content in filename.js file and then you can use </a:t>
            </a:r>
            <a:r>
              <a:rPr lang="en-US" sz="2400" dirty="0" err="1" smtClean="0">
                <a:latin typeface="Times New Roman" pitchFamily="18" charset="0"/>
                <a:cs typeface="Times New Roman" pitchFamily="18" charset="0"/>
              </a:rPr>
              <a:t>sayHello</a:t>
            </a:r>
            <a:r>
              <a:rPr lang="en-US" sz="2400" dirty="0" smtClean="0">
                <a:latin typeface="Times New Roman" pitchFamily="18" charset="0"/>
                <a:cs typeface="Times New Roman" pitchFamily="18" charset="0"/>
              </a:rPr>
              <a:t> function in your HTML file after including the filename.js file. </a:t>
            </a:r>
            <a:endParaRPr lang="en-US" sz="2400" dirty="0" smtClean="0">
              <a:effectLst>
                <a:outerShdw blurRad="38100" dist="38100" dir="2700000" algn="tl">
                  <a:srgbClr val="000000"/>
                </a:outerShdw>
              </a:effectLst>
              <a:latin typeface="Times New Roman" pitchFamily="18" charset="0"/>
              <a:cs typeface="Times New Roman" pitchFamily="18" charset="0"/>
            </a:endParaRPr>
          </a:p>
          <a:p>
            <a:pPr>
              <a:buNone/>
            </a:pPr>
            <a:r>
              <a:rPr lang="en-US" dirty="0" smtClean="0"/>
              <a:t>	function </a:t>
            </a:r>
            <a:r>
              <a:rPr lang="en-US" dirty="0" err="1" smtClean="0"/>
              <a:t>sayHello</a:t>
            </a:r>
            <a:r>
              <a:rPr lang="en-US" dirty="0" smtClean="0"/>
              <a:t>() { </a:t>
            </a:r>
          </a:p>
          <a:p>
            <a:pPr>
              <a:buNone/>
            </a:pPr>
            <a:r>
              <a:rPr lang="en-US" dirty="0" smtClean="0"/>
              <a:t>	alert("Hello World") </a:t>
            </a:r>
          </a:p>
          <a:p>
            <a:pPr>
              <a:buNone/>
            </a:pPr>
            <a:r>
              <a:rPr lang="en-US" dirty="0" smtClean="0"/>
              <a:t>	}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dirty="0" smtClean="0"/>
              <a:t>Variables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a:lnSpc>
                <a:spcPct val="90000"/>
              </a:lnSpc>
              <a:defRPr/>
            </a:pPr>
            <a:r>
              <a:rPr lang="en-US" sz="2800" dirty="0" smtClean="0"/>
              <a:t>JavaScript allows you to declare and use variables to store values.</a:t>
            </a:r>
          </a:p>
          <a:p>
            <a:pPr>
              <a:lnSpc>
                <a:spcPct val="90000"/>
              </a:lnSpc>
              <a:defRPr/>
            </a:pPr>
            <a:r>
              <a:rPr lang="en-US" sz="2800" dirty="0" smtClean="0">
                <a:solidFill>
                  <a:srgbClr val="FF3300"/>
                </a:solidFill>
              </a:rPr>
              <a:t>How to assign a name to a variable?</a:t>
            </a:r>
          </a:p>
          <a:p>
            <a:pPr lvl="1" algn="just"/>
            <a:r>
              <a:rPr lang="en-US" sz="2200" dirty="0" smtClean="0"/>
              <a:t>You should not use any of the JavaScript reserved keywords as a variable name. These keywords are mentioned in the next section. For example, </a:t>
            </a:r>
            <a:r>
              <a:rPr lang="en-US" sz="2200" b="1" dirty="0" smtClean="0"/>
              <a:t>break or </a:t>
            </a:r>
            <a:r>
              <a:rPr lang="en-US" sz="2200" b="1" dirty="0" err="1" smtClean="0"/>
              <a:t>boolean</a:t>
            </a:r>
            <a:r>
              <a:rPr lang="en-US" sz="2200" b="1" dirty="0" smtClean="0"/>
              <a:t> variable names are not valid. </a:t>
            </a:r>
          </a:p>
          <a:p>
            <a:pPr lvl="1" algn="just"/>
            <a:r>
              <a:rPr lang="en-US" sz="2200" dirty="0" smtClean="0"/>
              <a:t>JavaScript variable names should not start with a numeral (0-9). They must begin with a letter or an underscore character. For example, </a:t>
            </a:r>
            <a:r>
              <a:rPr lang="en-US" sz="2200" b="1" dirty="0" smtClean="0"/>
              <a:t>123test is an invalid variable name but </a:t>
            </a:r>
            <a:r>
              <a:rPr lang="en-US" sz="2200" b="1" i="1" dirty="0" smtClean="0"/>
              <a:t>_123test is a valid one. </a:t>
            </a:r>
          </a:p>
          <a:p>
            <a:pPr lvl="1" algn="just">
              <a:lnSpc>
                <a:spcPct val="90000"/>
              </a:lnSpc>
              <a:defRPr/>
            </a:pPr>
            <a:r>
              <a:rPr lang="en-US" sz="2200" dirty="0" smtClean="0"/>
              <a:t>Case-sensitive</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b="1" dirty="0" smtClean="0"/>
              <a:t>JavaScript Reserved Words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066800" y="1371600"/>
            <a:ext cx="6172200" cy="510472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Which one is legal?</a:t>
            </a:r>
            <a:endParaRPr lang="en-US" dirty="0"/>
          </a:p>
        </p:txBody>
      </p:sp>
      <p:sp>
        <p:nvSpPr>
          <p:cNvPr id="3" name="Content Placeholder 2"/>
          <p:cNvSpPr>
            <a:spLocks noGrp="1"/>
          </p:cNvSpPr>
          <p:nvPr>
            <p:ph idx="1"/>
          </p:nvPr>
        </p:nvSpPr>
        <p:spPr/>
        <p:txBody>
          <a:bodyPr>
            <a:normAutofit fontScale="92500" lnSpcReduction="10000"/>
          </a:bodyPr>
          <a:lstStyle/>
          <a:p>
            <a:pPr>
              <a:buClr>
                <a:schemeClr val="hlink"/>
              </a:buClr>
              <a:buSzPct val="70000"/>
              <a:buNone/>
              <a:defRPr/>
            </a:pPr>
            <a:r>
              <a:rPr lang="en-US" sz="2800" dirty="0" err="1" smtClean="0">
                <a:effectLst>
                  <a:outerShdw blurRad="38100" dist="38100" dir="2700000" algn="tl">
                    <a:srgbClr val="000000"/>
                  </a:outerShdw>
                </a:effectLst>
                <a:latin typeface="Comic Sans MS" pitchFamily="66" charset="0"/>
              </a:rPr>
              <a:t>My_variable</a:t>
            </a:r>
            <a:endParaRPr lang="en-US" sz="2800" dirty="0" smtClean="0">
              <a:effectLst>
                <a:outerShdw blurRad="38100" dist="38100" dir="2700000" algn="tl">
                  <a:srgbClr val="000000"/>
                </a:outerShdw>
              </a:effectLst>
              <a:latin typeface="Comic Sans MS" pitchFamily="66" charset="0"/>
            </a:endParaRPr>
          </a:p>
          <a:p>
            <a:pPr>
              <a:buClr>
                <a:schemeClr val="hlink"/>
              </a:buClr>
              <a:buSzPct val="70000"/>
              <a:buNone/>
              <a:defRPr/>
            </a:pPr>
            <a:r>
              <a:rPr lang="en-US" sz="2800" dirty="0" smtClean="0">
                <a:effectLst>
                  <a:outerShdw blurRad="38100" dist="38100" dir="2700000" algn="tl">
                    <a:srgbClr val="000000"/>
                  </a:outerShdw>
                </a:effectLst>
                <a:latin typeface="Comic Sans MS" pitchFamily="66" charset="0"/>
              </a:rPr>
              <a:t>1my_example</a:t>
            </a:r>
          </a:p>
          <a:p>
            <a:pPr>
              <a:buClr>
                <a:schemeClr val="hlink"/>
              </a:buClr>
              <a:buSzPct val="70000"/>
              <a:buNone/>
              <a:defRPr/>
            </a:pPr>
            <a:r>
              <a:rPr lang="en-US" sz="2800" dirty="0" smtClean="0">
                <a:effectLst>
                  <a:outerShdw blurRad="38100" dist="38100" dir="2700000" algn="tl">
                    <a:srgbClr val="000000"/>
                  </a:outerShdw>
                </a:effectLst>
                <a:latin typeface="Comic Sans MS" pitchFamily="66" charset="0"/>
              </a:rPr>
              <a:t>_</a:t>
            </a:r>
            <a:r>
              <a:rPr lang="en-US" sz="2800" dirty="0" err="1" smtClean="0">
                <a:effectLst>
                  <a:outerShdw blurRad="38100" dist="38100" dir="2700000" algn="tl">
                    <a:srgbClr val="000000"/>
                  </a:outerShdw>
                </a:effectLst>
                <a:latin typeface="Comic Sans MS" pitchFamily="66" charset="0"/>
              </a:rPr>
              <a:t>my_variable</a:t>
            </a:r>
            <a:endParaRPr lang="en-US" sz="2800" dirty="0" smtClean="0">
              <a:effectLst>
                <a:outerShdw blurRad="38100" dist="38100" dir="2700000" algn="tl">
                  <a:srgbClr val="000000"/>
                </a:outerShdw>
              </a:effectLst>
              <a:latin typeface="Comic Sans MS" pitchFamily="66" charset="0"/>
            </a:endParaRPr>
          </a:p>
          <a:p>
            <a:pPr>
              <a:buClr>
                <a:schemeClr val="hlink"/>
              </a:buClr>
              <a:buSzPct val="70000"/>
              <a:buNone/>
              <a:defRPr/>
            </a:pPr>
            <a:r>
              <a:rPr lang="en-US" sz="2800" dirty="0" smtClean="0">
                <a:effectLst>
                  <a:outerShdw blurRad="38100" dist="38100" dir="2700000" algn="tl">
                    <a:srgbClr val="000000"/>
                  </a:outerShdw>
                </a:effectLst>
                <a:latin typeface="Comic Sans MS" pitchFamily="66" charset="0"/>
              </a:rPr>
              <a:t>@</a:t>
            </a:r>
            <a:r>
              <a:rPr lang="en-US" sz="2800" dirty="0" err="1" smtClean="0">
                <a:effectLst>
                  <a:outerShdw blurRad="38100" dist="38100" dir="2700000" algn="tl">
                    <a:srgbClr val="000000"/>
                  </a:outerShdw>
                </a:effectLst>
                <a:latin typeface="Comic Sans MS" pitchFamily="66" charset="0"/>
              </a:rPr>
              <a:t>my_variable</a:t>
            </a:r>
            <a:endParaRPr lang="en-US" sz="2800" dirty="0" smtClean="0">
              <a:effectLst>
                <a:outerShdw blurRad="38100" dist="38100" dir="2700000" algn="tl">
                  <a:srgbClr val="000000"/>
                </a:outerShdw>
              </a:effectLst>
              <a:latin typeface="Comic Sans MS" pitchFamily="66" charset="0"/>
            </a:endParaRPr>
          </a:p>
          <a:p>
            <a:pPr>
              <a:buClr>
                <a:schemeClr val="hlink"/>
              </a:buClr>
              <a:buSzPct val="70000"/>
              <a:buNone/>
              <a:defRPr/>
            </a:pPr>
            <a:r>
              <a:rPr lang="en-US" sz="2800" dirty="0" err="1" smtClean="0">
                <a:effectLst>
                  <a:outerShdw blurRad="38100" dist="38100" dir="2700000" algn="tl">
                    <a:srgbClr val="000000"/>
                  </a:outerShdw>
                </a:effectLst>
                <a:latin typeface="Comic Sans MS" pitchFamily="66" charset="0"/>
              </a:rPr>
              <a:t>My_variable_example</a:t>
            </a:r>
            <a:endParaRPr lang="en-US" sz="2800" dirty="0" smtClean="0">
              <a:effectLst>
                <a:outerShdw blurRad="38100" dist="38100" dir="2700000" algn="tl">
                  <a:srgbClr val="000000"/>
                </a:outerShdw>
              </a:effectLst>
              <a:latin typeface="Comic Sans MS" pitchFamily="66" charset="0"/>
            </a:endParaRPr>
          </a:p>
          <a:p>
            <a:pPr>
              <a:buClr>
                <a:schemeClr val="hlink"/>
              </a:buClr>
              <a:buSzPct val="70000"/>
              <a:buNone/>
              <a:defRPr/>
            </a:pPr>
            <a:r>
              <a:rPr lang="en-US" sz="2800" dirty="0" smtClean="0">
                <a:effectLst>
                  <a:outerShdw blurRad="38100" dist="38100" dir="2700000" algn="tl">
                    <a:srgbClr val="000000"/>
                  </a:outerShdw>
                </a:effectLst>
                <a:latin typeface="Comic Sans MS" pitchFamily="66" charset="0"/>
              </a:rPr>
              <a:t>++</a:t>
            </a:r>
            <a:r>
              <a:rPr lang="en-US" sz="2800" dirty="0" err="1" smtClean="0">
                <a:effectLst>
                  <a:outerShdw blurRad="38100" dist="38100" dir="2700000" algn="tl">
                    <a:srgbClr val="000000"/>
                  </a:outerShdw>
                </a:effectLst>
                <a:latin typeface="Comic Sans MS" pitchFamily="66" charset="0"/>
              </a:rPr>
              <a:t>my_variable</a:t>
            </a:r>
            <a:endParaRPr lang="en-US" sz="2800" dirty="0" smtClean="0">
              <a:effectLst>
                <a:outerShdw blurRad="38100" dist="38100" dir="2700000" algn="tl">
                  <a:srgbClr val="000000"/>
                </a:outerShdw>
              </a:effectLst>
              <a:latin typeface="Comic Sans MS" pitchFamily="66" charset="0"/>
            </a:endParaRPr>
          </a:p>
          <a:p>
            <a:pPr>
              <a:buClr>
                <a:schemeClr val="hlink"/>
              </a:buClr>
              <a:buSzPct val="70000"/>
              <a:buNone/>
              <a:defRPr/>
            </a:pPr>
            <a:r>
              <a:rPr lang="en-US" sz="2800" dirty="0" smtClean="0">
                <a:effectLst>
                  <a:outerShdw blurRad="38100" dist="38100" dir="2700000" algn="tl">
                    <a:srgbClr val="000000"/>
                  </a:outerShdw>
                </a:effectLst>
                <a:latin typeface="Comic Sans MS" pitchFamily="66" charset="0"/>
              </a:rPr>
              <a:t>%</a:t>
            </a:r>
            <a:r>
              <a:rPr lang="en-US" sz="2800" dirty="0" err="1" smtClean="0">
                <a:effectLst>
                  <a:outerShdw blurRad="38100" dist="38100" dir="2700000" algn="tl">
                    <a:srgbClr val="000000"/>
                  </a:outerShdw>
                </a:effectLst>
                <a:latin typeface="Comic Sans MS" pitchFamily="66" charset="0"/>
              </a:rPr>
              <a:t>my_variable</a:t>
            </a:r>
            <a:endParaRPr lang="en-US" sz="2800" dirty="0" smtClean="0">
              <a:effectLst>
                <a:outerShdw blurRad="38100" dist="38100" dir="2700000" algn="tl">
                  <a:srgbClr val="000000"/>
                </a:outerShdw>
              </a:effectLst>
              <a:latin typeface="Comic Sans MS" pitchFamily="66" charset="0"/>
            </a:endParaRPr>
          </a:p>
          <a:p>
            <a:pPr>
              <a:buClr>
                <a:schemeClr val="hlink"/>
              </a:buClr>
              <a:buSzPct val="70000"/>
              <a:buNone/>
              <a:defRPr/>
            </a:pPr>
            <a:r>
              <a:rPr lang="en-US" sz="2800" dirty="0" smtClean="0">
                <a:effectLst>
                  <a:outerShdw blurRad="38100" dist="38100" dir="2700000" algn="tl">
                    <a:srgbClr val="000000"/>
                  </a:outerShdw>
                </a:effectLst>
                <a:latin typeface="Comic Sans MS" pitchFamily="66" charset="0"/>
              </a:rPr>
              <a:t>#</a:t>
            </a:r>
            <a:r>
              <a:rPr lang="en-US" sz="2800" dirty="0" err="1" smtClean="0">
                <a:effectLst>
                  <a:outerShdw blurRad="38100" dist="38100" dir="2700000" algn="tl">
                    <a:srgbClr val="000000"/>
                  </a:outerShdw>
                </a:effectLst>
                <a:latin typeface="Comic Sans MS" pitchFamily="66" charset="0"/>
              </a:rPr>
              <a:t>my_variable</a:t>
            </a:r>
            <a:endParaRPr lang="en-US" sz="2800" dirty="0" smtClean="0">
              <a:effectLst>
                <a:outerShdw blurRad="38100" dist="38100" dir="2700000" algn="tl">
                  <a:srgbClr val="000000"/>
                </a:outerShdw>
              </a:effectLst>
              <a:latin typeface="Comic Sans MS" pitchFamily="66" charset="0"/>
            </a:endParaRPr>
          </a:p>
          <a:p>
            <a:pPr>
              <a:buClr>
                <a:schemeClr val="hlink"/>
              </a:buClr>
              <a:buSzPct val="70000"/>
              <a:buNone/>
              <a:defRPr/>
            </a:pPr>
            <a:r>
              <a:rPr lang="en-US" sz="2800" dirty="0" smtClean="0">
                <a:effectLst>
                  <a:outerShdw blurRad="38100" dist="38100" dir="2700000" algn="tl">
                    <a:srgbClr val="000000"/>
                  </a:outerShdw>
                </a:effectLst>
                <a:latin typeface="Comic Sans MS" pitchFamily="66" charset="0"/>
              </a:rPr>
              <a:t>~</a:t>
            </a:r>
            <a:r>
              <a:rPr lang="en-US" sz="2800" dirty="0" err="1" smtClean="0">
                <a:effectLst>
                  <a:outerShdw blurRad="38100" dist="38100" dir="2700000" algn="tl">
                    <a:srgbClr val="000000"/>
                  </a:outerShdw>
                </a:effectLst>
                <a:latin typeface="Comic Sans MS" pitchFamily="66" charset="0"/>
              </a:rPr>
              <a:t>my_variable</a:t>
            </a:r>
            <a:endParaRPr lang="en-US" sz="2800" dirty="0" smtClean="0">
              <a:effectLst>
                <a:outerShdw blurRad="38100" dist="38100" dir="2700000" algn="tl">
                  <a:srgbClr val="000000"/>
                </a:outerShdw>
              </a:effectLst>
              <a:latin typeface="Comic Sans MS" pitchFamily="66" charset="0"/>
            </a:endParaRPr>
          </a:p>
          <a:p>
            <a:pPr>
              <a:buClr>
                <a:schemeClr val="hlink"/>
              </a:buClr>
              <a:buSzPct val="70000"/>
              <a:buNone/>
              <a:defRPr/>
            </a:pPr>
            <a:r>
              <a:rPr lang="en-US" sz="2800" dirty="0" err="1" smtClean="0">
                <a:effectLst>
                  <a:outerShdw blurRad="38100" dist="38100" dir="2700000" algn="tl">
                    <a:srgbClr val="000000"/>
                  </a:outerShdw>
                </a:effectLst>
                <a:latin typeface="Comic Sans MS" pitchFamily="66" charset="0"/>
              </a:rPr>
              <a:t>myVariableExample</a:t>
            </a:r>
            <a:endParaRPr lang="en-US" sz="2800" dirty="0" smtClean="0">
              <a:effectLst>
                <a:outerShdw blurRad="38100" dist="38100" dir="2700000" algn="tl">
                  <a:srgbClr val="000000"/>
                </a:outerShdw>
              </a:effectLst>
              <a:latin typeface="Comic Sans MS" pitchFamily="66" charset="0"/>
            </a:endParaRP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fontScale="90000"/>
          </a:bodyPr>
          <a:lstStyle/>
          <a:p>
            <a:r>
              <a:rPr lang="en-US" dirty="0" smtClean="0"/>
              <a:t>Data Types</a:t>
            </a:r>
            <a:endParaRPr lang="en-US" dirty="0"/>
          </a:p>
        </p:txBody>
      </p:sp>
      <p:sp>
        <p:nvSpPr>
          <p:cNvPr id="3" name="Content Placeholder 2"/>
          <p:cNvSpPr>
            <a:spLocks noGrp="1"/>
          </p:cNvSpPr>
          <p:nvPr>
            <p:ph idx="1"/>
          </p:nvPr>
        </p:nvSpPr>
        <p:spPr>
          <a:xfrm>
            <a:off x="457200" y="1219200"/>
            <a:ext cx="8229600" cy="5105400"/>
          </a:xfrm>
        </p:spPr>
        <p:txBody>
          <a:bodyPr/>
          <a:lstStyle/>
          <a:p>
            <a:pPr>
              <a:lnSpc>
                <a:spcPct val="90000"/>
              </a:lnSpc>
              <a:defRPr/>
            </a:pPr>
            <a:r>
              <a:rPr lang="en-US" sz="2400" dirty="0" smtClean="0"/>
              <a:t>JavaScript allows the same variable to contain different types of data values.</a:t>
            </a:r>
          </a:p>
          <a:p>
            <a:pPr>
              <a:lnSpc>
                <a:spcPct val="90000"/>
              </a:lnSpc>
              <a:defRPr/>
            </a:pPr>
            <a:r>
              <a:rPr lang="en-US" sz="2400" dirty="0" smtClean="0">
                <a:solidFill>
                  <a:srgbClr val="FF5050"/>
                </a:solidFill>
              </a:rPr>
              <a:t>Primitive data types</a:t>
            </a:r>
          </a:p>
          <a:p>
            <a:pPr lvl="1">
              <a:lnSpc>
                <a:spcPct val="90000"/>
              </a:lnSpc>
              <a:defRPr/>
            </a:pPr>
            <a:r>
              <a:rPr lang="en-US" sz="2000" dirty="0" smtClean="0">
                <a:solidFill>
                  <a:srgbClr val="00FF00"/>
                </a:solidFill>
              </a:rPr>
              <a:t>Number</a:t>
            </a:r>
            <a:r>
              <a:rPr lang="en-US" sz="2000" dirty="0" smtClean="0"/>
              <a:t>: integer &amp; floating-point numbers</a:t>
            </a:r>
          </a:p>
          <a:p>
            <a:pPr lvl="1">
              <a:lnSpc>
                <a:spcPct val="90000"/>
              </a:lnSpc>
              <a:defRPr/>
            </a:pPr>
            <a:r>
              <a:rPr lang="en-US" sz="2000" dirty="0" smtClean="0">
                <a:solidFill>
                  <a:srgbClr val="00FF00"/>
                </a:solidFill>
              </a:rPr>
              <a:t>Boolean</a:t>
            </a:r>
            <a:r>
              <a:rPr lang="en-US" sz="2000" dirty="0" smtClean="0"/>
              <a:t>: logical values </a:t>
            </a:r>
            <a:r>
              <a:rPr lang="en-US" sz="2000" dirty="0" smtClean="0">
                <a:latin typeface="Arial"/>
              </a:rPr>
              <a:t>“</a:t>
            </a:r>
            <a:r>
              <a:rPr lang="en-US" sz="2000" dirty="0" smtClean="0"/>
              <a:t>true</a:t>
            </a:r>
            <a:r>
              <a:rPr lang="en-US" sz="2000" dirty="0" smtClean="0">
                <a:latin typeface="Arial"/>
              </a:rPr>
              <a:t>”</a:t>
            </a:r>
            <a:r>
              <a:rPr lang="en-US" sz="2000" dirty="0" smtClean="0"/>
              <a:t> or </a:t>
            </a:r>
            <a:r>
              <a:rPr lang="en-US" sz="2000" dirty="0" smtClean="0">
                <a:latin typeface="Arial"/>
              </a:rPr>
              <a:t>“</a:t>
            </a:r>
            <a:r>
              <a:rPr lang="en-US" sz="2000" dirty="0" smtClean="0"/>
              <a:t>false</a:t>
            </a:r>
            <a:r>
              <a:rPr lang="en-US" sz="2000" dirty="0" smtClean="0">
                <a:latin typeface="Arial"/>
              </a:rPr>
              <a:t>”</a:t>
            </a:r>
            <a:endParaRPr lang="en-US" sz="2000" dirty="0" smtClean="0"/>
          </a:p>
          <a:p>
            <a:pPr lvl="1">
              <a:lnSpc>
                <a:spcPct val="90000"/>
              </a:lnSpc>
              <a:defRPr/>
            </a:pPr>
            <a:r>
              <a:rPr lang="en-US" sz="2000" dirty="0" smtClean="0">
                <a:solidFill>
                  <a:srgbClr val="00FF00"/>
                </a:solidFill>
              </a:rPr>
              <a:t>String</a:t>
            </a:r>
            <a:r>
              <a:rPr lang="en-US" sz="2000" dirty="0" smtClean="0"/>
              <a:t>: a sequence of alphanumeric characters</a:t>
            </a:r>
          </a:p>
          <a:p>
            <a:pPr>
              <a:lnSpc>
                <a:spcPct val="90000"/>
              </a:lnSpc>
              <a:defRPr/>
            </a:pPr>
            <a:r>
              <a:rPr lang="en-US" sz="2400" dirty="0" smtClean="0">
                <a:solidFill>
                  <a:srgbClr val="FF9900"/>
                </a:solidFill>
              </a:rPr>
              <a:t>Composite data types (or Complex data types)</a:t>
            </a:r>
          </a:p>
          <a:p>
            <a:pPr lvl="1">
              <a:lnSpc>
                <a:spcPct val="90000"/>
              </a:lnSpc>
              <a:defRPr/>
            </a:pPr>
            <a:r>
              <a:rPr lang="en-US" sz="2000" dirty="0" smtClean="0">
                <a:solidFill>
                  <a:schemeClr val="accent1"/>
                </a:solidFill>
              </a:rPr>
              <a:t>Object</a:t>
            </a:r>
            <a:r>
              <a:rPr lang="en-US" sz="2000" dirty="0" smtClean="0"/>
              <a:t>: a named collection of data</a:t>
            </a:r>
          </a:p>
          <a:p>
            <a:pPr lvl="1">
              <a:lnSpc>
                <a:spcPct val="90000"/>
              </a:lnSpc>
              <a:defRPr/>
            </a:pPr>
            <a:r>
              <a:rPr lang="en-US" sz="2000" dirty="0" smtClean="0">
                <a:solidFill>
                  <a:schemeClr val="accent1"/>
                </a:solidFill>
              </a:rPr>
              <a:t>Array</a:t>
            </a:r>
            <a:r>
              <a:rPr lang="en-US" sz="2000" dirty="0" smtClean="0"/>
              <a:t>: a sequence of values</a:t>
            </a:r>
          </a:p>
          <a:p>
            <a:pPr>
              <a:lnSpc>
                <a:spcPct val="90000"/>
              </a:lnSpc>
              <a:defRPr/>
            </a:pPr>
            <a:r>
              <a:rPr lang="en-US" sz="2400" dirty="0" smtClean="0">
                <a:solidFill>
                  <a:srgbClr val="7030A0"/>
                </a:solidFill>
              </a:rPr>
              <a:t>Special data types</a:t>
            </a:r>
          </a:p>
          <a:p>
            <a:pPr lvl="1">
              <a:lnSpc>
                <a:spcPct val="90000"/>
              </a:lnSpc>
              <a:defRPr/>
            </a:pPr>
            <a:r>
              <a:rPr lang="en-US" sz="2000" dirty="0" smtClean="0">
                <a:solidFill>
                  <a:srgbClr val="FF33CC"/>
                </a:solidFill>
              </a:rPr>
              <a:t>Null:</a:t>
            </a:r>
            <a:r>
              <a:rPr lang="en-US" sz="2000" dirty="0" smtClean="0"/>
              <a:t> an initial value is assigned</a:t>
            </a:r>
          </a:p>
          <a:p>
            <a:pPr lvl="1">
              <a:lnSpc>
                <a:spcPct val="90000"/>
              </a:lnSpc>
              <a:defRPr/>
            </a:pPr>
            <a:r>
              <a:rPr lang="en-US" sz="2000" dirty="0" smtClean="0">
                <a:solidFill>
                  <a:srgbClr val="FF33CC"/>
                </a:solidFill>
              </a:rPr>
              <a:t>Undefined:</a:t>
            </a:r>
            <a:r>
              <a:rPr lang="en-US" sz="2000" dirty="0" smtClean="0"/>
              <a:t> the variable has been created by not yet assigned a value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pPr>
              <a:lnSpc>
                <a:spcPct val="90000"/>
              </a:lnSpc>
              <a:defRPr/>
            </a:pPr>
            <a:r>
              <a:rPr lang="en-US" b="1" dirty="0" smtClean="0"/>
              <a:t>Overview of JavaScript</a:t>
            </a:r>
          </a:p>
          <a:p>
            <a:pPr lvl="1">
              <a:lnSpc>
                <a:spcPct val="90000"/>
              </a:lnSpc>
              <a:defRPr/>
            </a:pPr>
            <a:r>
              <a:rPr lang="en-US" dirty="0" smtClean="0"/>
              <a:t>Versions, embedding, comments</a:t>
            </a:r>
          </a:p>
          <a:p>
            <a:pPr>
              <a:lnSpc>
                <a:spcPct val="90000"/>
              </a:lnSpc>
              <a:defRPr/>
            </a:pPr>
            <a:r>
              <a:rPr lang="en-US" b="1" dirty="0" smtClean="0"/>
              <a:t>JavaScript Basics</a:t>
            </a:r>
          </a:p>
          <a:p>
            <a:pPr lvl="1">
              <a:lnSpc>
                <a:spcPct val="90000"/>
              </a:lnSpc>
              <a:defRPr/>
            </a:pPr>
            <a:r>
              <a:rPr lang="en-US" dirty="0" smtClean="0"/>
              <a:t>Variables and Data Types</a:t>
            </a:r>
          </a:p>
          <a:p>
            <a:pPr lvl="1">
              <a:lnSpc>
                <a:spcPct val="90000"/>
              </a:lnSpc>
              <a:defRPr/>
            </a:pPr>
            <a:r>
              <a:rPr lang="en-US" dirty="0" smtClean="0"/>
              <a:t>Operators</a:t>
            </a:r>
          </a:p>
          <a:p>
            <a:pPr lvl="1">
              <a:lnSpc>
                <a:spcPct val="90000"/>
              </a:lnSpc>
              <a:defRPr/>
            </a:pPr>
            <a:r>
              <a:rPr lang="en-US" dirty="0" smtClean="0"/>
              <a:t>Expressions</a:t>
            </a:r>
          </a:p>
          <a:p>
            <a:pPr>
              <a:lnSpc>
                <a:spcPct val="90000"/>
              </a:lnSpc>
              <a:defRPr/>
            </a:pPr>
            <a:r>
              <a:rPr lang="en-US" b="1" dirty="0" smtClean="0"/>
              <a:t>JavaScript Control Structures</a:t>
            </a:r>
          </a:p>
          <a:p>
            <a:pPr lvl="1">
              <a:lnSpc>
                <a:spcPct val="90000"/>
              </a:lnSpc>
              <a:defRPr/>
            </a:pPr>
            <a:r>
              <a:rPr lang="en-US" dirty="0" smtClean="0"/>
              <a:t>Conditional Statements</a:t>
            </a:r>
          </a:p>
          <a:p>
            <a:pPr lvl="1">
              <a:lnSpc>
                <a:spcPct val="90000"/>
              </a:lnSpc>
              <a:defRPr/>
            </a:pPr>
            <a:r>
              <a:rPr lang="en-US" dirty="0" smtClean="0"/>
              <a:t>Looping Statements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4572000" y="6618288"/>
            <a:ext cx="611188" cy="239712"/>
          </a:xfrm>
        </p:spPr>
        <p:txBody>
          <a:bodyPr/>
          <a:lstStyle/>
          <a:p>
            <a:pPr>
              <a:defRPr/>
            </a:pPr>
            <a:endParaRPr lang="en-US" altLang="zh-TW" dirty="0"/>
          </a:p>
        </p:txBody>
      </p:sp>
      <p:sp>
        <p:nvSpPr>
          <p:cNvPr id="7" name="Rectangle 2"/>
          <p:cNvSpPr txBox="1">
            <a:spLocks noChangeArrowheads="1"/>
          </p:cNvSpPr>
          <p:nvPr/>
        </p:nvSpPr>
        <p:spPr>
          <a:xfrm>
            <a:off x="1066800" y="304800"/>
            <a:ext cx="7543800" cy="1431925"/>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smtClean="0">
                <a:ln>
                  <a:noFill/>
                </a:ln>
                <a:solidFill>
                  <a:schemeClr val="tx2"/>
                </a:solidFill>
                <a:effectLst/>
                <a:uLnTx/>
                <a:uFillTx/>
                <a:latin typeface="+mj-lt"/>
                <a:ea typeface="+mj-ea"/>
                <a:cs typeface="+mj-cs"/>
              </a:rPr>
              <a:t>Numeric Data Types</a:t>
            </a:r>
          </a:p>
        </p:txBody>
      </p:sp>
      <p:sp>
        <p:nvSpPr>
          <p:cNvPr id="8" name="Rectangle 3"/>
          <p:cNvSpPr txBox="1">
            <a:spLocks noChangeArrowheads="1"/>
          </p:cNvSpPr>
          <p:nvPr/>
        </p:nvSpPr>
        <p:spPr>
          <a:xfrm>
            <a:off x="1066800" y="1981200"/>
            <a:ext cx="7543800" cy="4572000"/>
          </a:xfrm>
          <a:prstGeom prst="rect">
            <a:avLst/>
          </a:prstGeom>
        </p:spPr>
        <p:txBody>
          <a:bodyPr vert="horz">
            <a:normAutofit/>
          </a:bodyPr>
          <a:lstStyle/>
          <a:p>
            <a:pPr marL="274320" marR="0" lvl="0" indent="-274320" algn="l" defTabSz="914400" rtl="0" eaLnBrk="1" fontAlgn="auto" latinLnBrk="0" hangingPunct="1">
              <a:lnSpc>
                <a:spcPct val="9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It is an important part of any programming language for doing arithmetic calculations.</a:t>
            </a:r>
          </a:p>
          <a:p>
            <a:pPr marL="274320" marR="0" lvl="0" indent="-274320" algn="l" defTabSz="914400" rtl="0" eaLnBrk="1" fontAlgn="auto" latinLnBrk="0" hangingPunct="1">
              <a:lnSpc>
                <a:spcPct val="9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JavaScript supports: </a:t>
            </a:r>
          </a:p>
          <a:p>
            <a:pPr marL="640080" marR="0" lvl="1" indent="-246888" algn="l" defTabSz="914400" rtl="0" eaLnBrk="1" fontAlgn="auto" latinLnBrk="0" hangingPunct="1">
              <a:lnSpc>
                <a:spcPct val="9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smtClean="0">
                <a:ln>
                  <a:noFill/>
                </a:ln>
                <a:solidFill>
                  <a:srgbClr val="FF3300"/>
                </a:solidFill>
                <a:effectLst/>
                <a:uLnTx/>
                <a:uFillTx/>
                <a:latin typeface="+mn-lt"/>
                <a:ea typeface="+mn-ea"/>
                <a:cs typeface="+mn-cs"/>
              </a:rPr>
              <a:t>Integers:</a:t>
            </a:r>
            <a:r>
              <a:rPr kumimoji="0" lang="en-US" sz="2400" b="0" i="0" u="none" strike="noStrike" kern="1200" cap="none" spc="0" normalizeH="0" baseline="0" noProof="0" smtClean="0">
                <a:ln>
                  <a:noFill/>
                </a:ln>
                <a:solidFill>
                  <a:schemeClr val="tx1"/>
                </a:solidFill>
                <a:effectLst/>
                <a:uLnTx/>
                <a:uFillTx/>
                <a:latin typeface="+mn-lt"/>
                <a:ea typeface="+mn-ea"/>
                <a:cs typeface="+mn-cs"/>
              </a:rPr>
              <a:t> A positive or negative number with no decimal places.</a:t>
            </a:r>
          </a:p>
          <a:p>
            <a:pPr marL="914400" marR="0" lvl="2" indent="-246888" algn="l" defTabSz="914400" rtl="0" eaLnBrk="1" fontAlgn="auto" latinLnBrk="0" hangingPunct="1">
              <a:lnSpc>
                <a:spcPct val="90000"/>
              </a:lnSpc>
              <a:spcBef>
                <a:spcPct val="20000"/>
              </a:spcBef>
              <a:spcAft>
                <a:spcPts val="0"/>
              </a:spcAft>
              <a:buClr>
                <a:schemeClr val="accent2"/>
              </a:buClr>
              <a:buSzPct val="70000"/>
              <a:buFont typeface="Wingdings 2"/>
              <a:buChar char=""/>
              <a:tabLst/>
              <a:defRPr/>
            </a:pPr>
            <a:r>
              <a:rPr kumimoji="0" lang="en-US" sz="2100" b="0" i="0" u="none" strike="noStrike" kern="1200" cap="none" spc="0" normalizeH="0" baseline="0" noProof="0" smtClean="0">
                <a:ln>
                  <a:noFill/>
                </a:ln>
                <a:solidFill>
                  <a:schemeClr val="tx1"/>
                </a:solidFill>
                <a:effectLst/>
                <a:uLnTx/>
                <a:uFillTx/>
                <a:latin typeface="+mn-lt"/>
                <a:ea typeface="+mn-ea"/>
                <a:cs typeface="+mn-cs"/>
              </a:rPr>
              <a:t>Ranged from </a:t>
            </a:r>
            <a:r>
              <a:rPr kumimoji="0" lang="en-US" sz="2100" b="0" i="0" u="none" strike="noStrike" kern="1200" cap="none" spc="0" normalizeH="0" baseline="0" noProof="0" smtClean="0">
                <a:ln>
                  <a:noFill/>
                </a:ln>
                <a:solidFill>
                  <a:schemeClr val="tx1"/>
                </a:solidFill>
                <a:effectLst/>
                <a:uLnTx/>
                <a:uFillTx/>
                <a:latin typeface="Arial"/>
                <a:ea typeface="+mn-ea"/>
                <a:cs typeface="+mn-cs"/>
              </a:rPr>
              <a:t>–</a:t>
            </a:r>
            <a:r>
              <a:rPr kumimoji="0" lang="en-US" sz="2100" b="0" i="0" u="none" strike="noStrike" kern="1200" cap="none" spc="0" normalizeH="0" baseline="0" noProof="0" smtClean="0">
                <a:ln>
                  <a:noFill/>
                </a:ln>
                <a:solidFill>
                  <a:schemeClr val="tx1"/>
                </a:solidFill>
                <a:effectLst/>
                <a:uLnTx/>
                <a:uFillTx/>
                <a:latin typeface="+mn-lt"/>
                <a:ea typeface="+mn-ea"/>
                <a:cs typeface="+mn-cs"/>
              </a:rPr>
              <a:t>2</a:t>
            </a:r>
            <a:r>
              <a:rPr kumimoji="0" lang="en-US" sz="2100" b="0" i="0" u="none" strike="noStrike" kern="1200" cap="none" spc="0" normalizeH="0" baseline="30000" noProof="0" smtClean="0">
                <a:ln>
                  <a:noFill/>
                </a:ln>
                <a:solidFill>
                  <a:schemeClr val="tx1"/>
                </a:solidFill>
                <a:effectLst/>
                <a:uLnTx/>
                <a:uFillTx/>
                <a:latin typeface="+mn-lt"/>
                <a:ea typeface="+mn-ea"/>
                <a:cs typeface="+mn-cs"/>
              </a:rPr>
              <a:t>53</a:t>
            </a:r>
            <a:r>
              <a:rPr kumimoji="0" lang="en-US" sz="2100" b="0" i="0" u="none" strike="noStrike" kern="1200" cap="none" spc="0" normalizeH="0" baseline="0" noProof="0" smtClean="0">
                <a:ln>
                  <a:noFill/>
                </a:ln>
                <a:solidFill>
                  <a:schemeClr val="tx1"/>
                </a:solidFill>
                <a:effectLst/>
                <a:uLnTx/>
                <a:uFillTx/>
                <a:latin typeface="+mn-lt"/>
                <a:ea typeface="+mn-ea"/>
                <a:cs typeface="+mn-cs"/>
              </a:rPr>
              <a:t> to 2</a:t>
            </a:r>
            <a:r>
              <a:rPr kumimoji="0" lang="en-US" sz="2100" b="0" i="0" u="none" strike="noStrike" kern="1200" cap="none" spc="0" normalizeH="0" baseline="30000" noProof="0" smtClean="0">
                <a:ln>
                  <a:noFill/>
                </a:ln>
                <a:solidFill>
                  <a:schemeClr val="tx1"/>
                </a:solidFill>
                <a:effectLst/>
                <a:uLnTx/>
                <a:uFillTx/>
                <a:latin typeface="+mn-lt"/>
                <a:ea typeface="+mn-ea"/>
                <a:cs typeface="+mn-cs"/>
              </a:rPr>
              <a:t>53</a:t>
            </a:r>
          </a:p>
          <a:p>
            <a:pPr marL="640080" marR="0" lvl="1" indent="-246888" algn="l" defTabSz="914400" rtl="0" eaLnBrk="1" fontAlgn="auto" latinLnBrk="0" hangingPunct="1">
              <a:lnSpc>
                <a:spcPct val="9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smtClean="0">
                <a:ln>
                  <a:noFill/>
                </a:ln>
                <a:solidFill>
                  <a:srgbClr val="00FF00"/>
                </a:solidFill>
                <a:effectLst/>
                <a:uLnTx/>
                <a:uFillTx/>
                <a:latin typeface="+mn-lt"/>
                <a:ea typeface="+mn-ea"/>
                <a:cs typeface="+mn-cs"/>
              </a:rPr>
              <a:t>Floating-point numbers:</a:t>
            </a:r>
            <a:r>
              <a:rPr kumimoji="0" lang="en-US" sz="2400" b="0" i="0" u="none" strike="noStrike" kern="1200" cap="none" spc="0" normalizeH="0" baseline="0" noProof="0" smtClean="0">
                <a:ln>
                  <a:noFill/>
                </a:ln>
                <a:solidFill>
                  <a:schemeClr val="tx1"/>
                </a:solidFill>
                <a:effectLst/>
                <a:uLnTx/>
                <a:uFillTx/>
                <a:latin typeface="+mn-lt"/>
                <a:ea typeface="+mn-ea"/>
                <a:cs typeface="+mn-cs"/>
              </a:rPr>
              <a:t> usually written in exponential notation. </a:t>
            </a:r>
          </a:p>
          <a:p>
            <a:pPr marL="914400" marR="0" lvl="2" indent="-246888" algn="l" defTabSz="914400" rtl="0" eaLnBrk="1" fontAlgn="auto" latinLnBrk="0" hangingPunct="1">
              <a:lnSpc>
                <a:spcPct val="90000"/>
              </a:lnSpc>
              <a:spcBef>
                <a:spcPct val="20000"/>
              </a:spcBef>
              <a:spcAft>
                <a:spcPts val="0"/>
              </a:spcAft>
              <a:buClr>
                <a:schemeClr val="accent2"/>
              </a:buClr>
              <a:buSzPct val="70000"/>
              <a:buFont typeface="Wingdings 2"/>
              <a:buChar char=""/>
              <a:tabLst/>
              <a:defRPr/>
            </a:pPr>
            <a:r>
              <a:rPr kumimoji="0" lang="en-US" sz="2100" b="0" i="0" u="none" strike="noStrike" kern="1200" cap="none" spc="0" normalizeH="0" baseline="0" noProof="0" smtClean="0">
                <a:ln>
                  <a:noFill/>
                </a:ln>
                <a:solidFill>
                  <a:schemeClr val="tx1"/>
                </a:solidFill>
                <a:effectLst/>
                <a:uLnTx/>
                <a:uFillTx/>
                <a:latin typeface="+mn-lt"/>
                <a:ea typeface="+mn-ea"/>
                <a:cs typeface="+mn-cs"/>
              </a:rPr>
              <a:t>3.1415</a:t>
            </a:r>
            <a:r>
              <a:rPr kumimoji="0" lang="en-US" sz="2100" b="0" i="0" u="none" strike="noStrike" kern="1200" cap="none" spc="0" normalizeH="0" baseline="0" noProof="0" smtClean="0">
                <a:ln>
                  <a:noFill/>
                </a:ln>
                <a:solidFill>
                  <a:schemeClr val="tx1"/>
                </a:solidFill>
                <a:effectLst/>
                <a:uLnTx/>
                <a:uFillTx/>
                <a:latin typeface="Arial"/>
                <a:ea typeface="+mn-ea"/>
                <a:cs typeface="+mn-cs"/>
              </a:rPr>
              <a:t>…</a:t>
            </a:r>
            <a:r>
              <a:rPr kumimoji="0" lang="en-US" sz="2100" b="0" i="0" u="none" strike="noStrike" kern="1200" cap="none" spc="0" normalizeH="0" baseline="0" noProof="0" smtClean="0">
                <a:ln>
                  <a:noFill/>
                </a:ln>
                <a:solidFill>
                  <a:schemeClr val="tx1"/>
                </a:solidFill>
                <a:effectLst/>
                <a:uLnTx/>
                <a:uFillTx/>
                <a:latin typeface="+mn-lt"/>
                <a:ea typeface="+mn-ea"/>
                <a:cs typeface="+mn-cs"/>
              </a:rPr>
              <a:t>, 2.0e11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endParaRPr lang="en-US" altLang="zh-TW" dirty="0"/>
          </a:p>
        </p:txBody>
      </p:sp>
      <p:sp>
        <p:nvSpPr>
          <p:cNvPr id="444418" name="Rectangle 2"/>
          <p:cNvSpPr>
            <a:spLocks noGrp="1" noChangeArrowheads="1"/>
          </p:cNvSpPr>
          <p:nvPr>
            <p:ph type="title"/>
          </p:nvPr>
        </p:nvSpPr>
        <p:spPr/>
        <p:txBody>
          <a:bodyPr>
            <a:normAutofit fontScale="90000"/>
          </a:bodyPr>
          <a:lstStyle/>
          <a:p>
            <a:pPr eaLnBrk="1" hangingPunct="1">
              <a:defRPr/>
            </a:pPr>
            <a:r>
              <a:rPr lang="en-US" smtClean="0"/>
              <a:t>Integer and Floating-point number example</a:t>
            </a:r>
          </a:p>
        </p:txBody>
      </p:sp>
      <p:sp>
        <p:nvSpPr>
          <p:cNvPr id="444420" name="Text Box 4"/>
          <p:cNvSpPr txBox="1">
            <a:spLocks noChangeArrowheads="1"/>
          </p:cNvSpPr>
          <p:nvPr/>
        </p:nvSpPr>
        <p:spPr bwMode="auto">
          <a:xfrm>
            <a:off x="1066800" y="1981200"/>
            <a:ext cx="7620000" cy="308610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&lt;script </a:t>
            </a:r>
            <a:r>
              <a:rPr lang="en-US" sz="2400">
                <a:solidFill>
                  <a:srgbClr val="FF3300"/>
                </a:solidFill>
                <a:effectLst>
                  <a:outerShdw blurRad="38100" dist="38100" dir="2700000" algn="tl">
                    <a:srgbClr val="000000"/>
                  </a:outerShdw>
                </a:effectLst>
                <a:latin typeface="Comic Sans MS" pitchFamily="66" charset="0"/>
              </a:rPr>
              <a:t>language</a:t>
            </a:r>
            <a:r>
              <a:rPr lang="en-US" sz="2400">
                <a:effectLst>
                  <a:outerShdw blurRad="38100" dist="38100" dir="2700000" algn="tl">
                    <a:srgbClr val="000000"/>
                  </a:outerShdw>
                </a:effectLst>
                <a:latin typeface="Comic Sans MS" pitchFamily="66" charset="0"/>
              </a:rPr>
              <a:t>=</a:t>
            </a:r>
            <a:r>
              <a:rPr lang="en-US" sz="2400">
                <a:solidFill>
                  <a:srgbClr val="FF9933"/>
                </a:solidFill>
                <a:effectLst>
                  <a:outerShdw blurRad="38100" dist="38100" dir="2700000" algn="tl">
                    <a:srgbClr val="000000"/>
                  </a:outerShdw>
                </a:effectLst>
                <a:latin typeface="Comic Sans MS" pitchFamily="66" charset="0"/>
              </a:rPr>
              <a:t>“</a:t>
            </a:r>
            <a:r>
              <a:rPr lang="en-US" sz="2400">
                <a:solidFill>
                  <a:srgbClr val="00FF00"/>
                </a:solidFill>
                <a:effectLst>
                  <a:outerShdw blurRad="38100" dist="38100" dir="2700000" algn="tl">
                    <a:srgbClr val="000000"/>
                  </a:outerShdw>
                </a:effectLst>
                <a:latin typeface="Comic Sans MS" pitchFamily="66" charset="0"/>
              </a:rPr>
              <a:t>JavaScript</a:t>
            </a:r>
            <a:r>
              <a:rPr lang="en-US" sz="2400">
                <a:solidFill>
                  <a:srgbClr val="FF9933"/>
                </a:solidFill>
                <a:effectLst>
                  <a:outerShdw blurRad="38100" dist="38100" dir="2700000" algn="tl">
                    <a:srgbClr val="000000"/>
                  </a:outerShdw>
                </a:effectLst>
                <a:latin typeface="Comic Sans MS" pitchFamily="66" charset="0"/>
              </a:rPr>
              <a:t>”</a:t>
            </a:r>
            <a:r>
              <a:rPr lang="en-US" sz="2400">
                <a:solidFill>
                  <a:srgbClr val="FFFF00"/>
                </a:solidFill>
                <a:effectLst>
                  <a:outerShdw blurRad="38100" dist="38100" dir="2700000" algn="tl">
                    <a:srgbClr val="000000"/>
                  </a:outerShdw>
                </a:effectLst>
                <a:latin typeface="Comic Sans MS" pitchFamily="66" charset="0"/>
              </a:rPr>
              <a:t>&gt;</a:t>
            </a:r>
          </a:p>
          <a:p>
            <a:pPr>
              <a:spcBef>
                <a:spcPct val="20000"/>
              </a:spcBef>
              <a:buClr>
                <a:schemeClr val="hlink"/>
              </a:buClr>
              <a:buSzPct val="70000"/>
              <a:buFont typeface="Wingdings" pitchFamily="2" charset="2"/>
              <a:buNone/>
              <a:defRPr/>
            </a:pPr>
            <a:r>
              <a:rPr lang="en-US" sz="2400">
                <a:solidFill>
                  <a:srgbClr val="FF9933"/>
                </a:solidFill>
                <a:effectLst>
                  <a:outerShdw blurRad="38100" dist="38100" dir="2700000" algn="tl">
                    <a:srgbClr val="000000"/>
                  </a:outerShdw>
                </a:effectLst>
                <a:latin typeface="Comic Sans MS" pitchFamily="66" charset="0"/>
              </a:rPr>
              <a:t>	var integerVar = 100;</a:t>
            </a:r>
          </a:p>
          <a:p>
            <a:pPr>
              <a:spcBef>
                <a:spcPct val="20000"/>
              </a:spcBef>
              <a:buClr>
                <a:schemeClr val="hlink"/>
              </a:buClr>
              <a:buSzPct val="70000"/>
              <a:buFont typeface="Wingdings" pitchFamily="2" charset="2"/>
              <a:buNone/>
              <a:defRPr/>
            </a:pPr>
            <a:r>
              <a:rPr lang="en-US" sz="2400">
                <a:solidFill>
                  <a:srgbClr val="FF9933"/>
                </a:solidFill>
                <a:effectLst>
                  <a:outerShdw blurRad="38100" dist="38100" dir="2700000" algn="tl">
                    <a:srgbClr val="000000"/>
                  </a:outerShdw>
                </a:effectLst>
                <a:latin typeface="Comic Sans MS" pitchFamily="66" charset="0"/>
              </a:rPr>
              <a:t>	var floatingPointVar = 3.0e10;</a:t>
            </a:r>
          </a:p>
          <a:p>
            <a:pPr>
              <a:spcBef>
                <a:spcPct val="20000"/>
              </a:spcBef>
              <a:buClr>
                <a:schemeClr val="hlink"/>
              </a:buClr>
              <a:buSzPct val="70000"/>
              <a:buFont typeface="Wingdings" pitchFamily="2" charset="2"/>
              <a:buNone/>
              <a:defRPr/>
            </a:pPr>
            <a:r>
              <a:rPr lang="en-US" sz="2400">
                <a:solidFill>
                  <a:srgbClr val="FF9933"/>
                </a:solidFill>
                <a:effectLst>
                  <a:outerShdw blurRad="38100" dist="38100" dir="2700000" algn="tl">
                    <a:srgbClr val="000000"/>
                  </a:outerShdw>
                </a:effectLst>
                <a:latin typeface="Comic Sans MS" pitchFamily="66" charset="0"/>
              </a:rPr>
              <a:t>	// floating-point number 30000000000</a:t>
            </a:r>
          </a:p>
          <a:p>
            <a:pPr>
              <a:spcBef>
                <a:spcPct val="20000"/>
              </a:spcBef>
              <a:buClr>
                <a:schemeClr val="hlink"/>
              </a:buClr>
              <a:buSzPct val="70000"/>
              <a:buFont typeface="Wingdings" pitchFamily="2" charset="2"/>
              <a:buNone/>
              <a:defRPr/>
            </a:pPr>
            <a:r>
              <a:rPr lang="en-US" sz="2400">
                <a:solidFill>
                  <a:srgbClr val="FF9933"/>
                </a:solidFill>
                <a:effectLst>
                  <a:outerShdw blurRad="38100" dist="38100" dir="2700000" algn="tl">
                    <a:srgbClr val="000000"/>
                  </a:outerShdw>
                </a:effectLst>
                <a:latin typeface="Comic Sans MS" pitchFamily="66" charset="0"/>
              </a:rPr>
              <a:t>	document.write(integerVar);</a:t>
            </a:r>
          </a:p>
          <a:p>
            <a:pPr>
              <a:spcBef>
                <a:spcPct val="20000"/>
              </a:spcBef>
              <a:buClr>
                <a:schemeClr val="hlink"/>
              </a:buClr>
              <a:buSzPct val="70000"/>
              <a:buFont typeface="Wingdings" pitchFamily="2" charset="2"/>
              <a:buNone/>
              <a:defRPr/>
            </a:pPr>
            <a:r>
              <a:rPr lang="en-US" sz="2400">
                <a:solidFill>
                  <a:srgbClr val="FF9933"/>
                </a:solidFill>
                <a:effectLst>
                  <a:outerShdw blurRad="38100" dist="38100" dir="2700000" algn="tl">
                    <a:srgbClr val="000000"/>
                  </a:outerShdw>
                </a:effectLst>
                <a:latin typeface="Comic Sans MS" pitchFamily="66" charset="0"/>
              </a:rPr>
              <a:t>	document.write(floatingPointVar);</a:t>
            </a:r>
          </a:p>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&lt;/script&gt;</a:t>
            </a:r>
          </a:p>
        </p:txBody>
      </p:sp>
      <p:sp>
        <p:nvSpPr>
          <p:cNvPr id="444421" name="Rectangle 5"/>
          <p:cNvSpPr>
            <a:spLocks noGrp="1" noChangeArrowheads="1"/>
          </p:cNvSpPr>
          <p:nvPr>
            <p:ph type="body" idx="1"/>
          </p:nvPr>
        </p:nvSpPr>
        <p:spPr>
          <a:xfrm>
            <a:off x="1066800" y="5257800"/>
            <a:ext cx="7543800" cy="1295400"/>
          </a:xfrm>
        </p:spPr>
        <p:txBody>
          <a:bodyPr/>
          <a:lstStyle/>
          <a:p>
            <a:pPr eaLnBrk="1" hangingPunct="1">
              <a:lnSpc>
                <a:spcPct val="90000"/>
              </a:lnSpc>
              <a:defRPr/>
            </a:pPr>
            <a:r>
              <a:rPr lang="en-US" sz="2800" smtClean="0"/>
              <a:t>The integer 100 and the number 30,000,000,000 will be appeared in the browser window.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hangingPunct="1">
              <a:defRPr/>
            </a:pPr>
            <a:r>
              <a:rPr lang="en-US" smtClean="0"/>
              <a:t>Boolean Values</a:t>
            </a:r>
          </a:p>
        </p:txBody>
      </p:sp>
      <p:sp>
        <p:nvSpPr>
          <p:cNvPr id="402435" name="Rectangle 3"/>
          <p:cNvSpPr>
            <a:spLocks noGrp="1" noChangeArrowheads="1"/>
          </p:cNvSpPr>
          <p:nvPr>
            <p:ph type="body" idx="1"/>
          </p:nvPr>
        </p:nvSpPr>
        <p:spPr/>
        <p:txBody>
          <a:bodyPr/>
          <a:lstStyle/>
          <a:p>
            <a:pPr eaLnBrk="1" hangingPunct="1">
              <a:lnSpc>
                <a:spcPct val="90000"/>
              </a:lnSpc>
              <a:defRPr/>
            </a:pPr>
            <a:r>
              <a:rPr lang="en-US" smtClean="0"/>
              <a:t>A Boolean value is a logical value of either true or false. (yes/no, on/off)</a:t>
            </a:r>
          </a:p>
          <a:p>
            <a:pPr eaLnBrk="1" hangingPunct="1">
              <a:lnSpc>
                <a:spcPct val="90000"/>
              </a:lnSpc>
              <a:defRPr/>
            </a:pPr>
            <a:r>
              <a:rPr lang="en-US" smtClean="0"/>
              <a:t>Often used in decision making and data comparison.</a:t>
            </a:r>
          </a:p>
          <a:p>
            <a:pPr eaLnBrk="1" hangingPunct="1">
              <a:lnSpc>
                <a:spcPct val="90000"/>
              </a:lnSpc>
              <a:defRPr/>
            </a:pPr>
            <a:r>
              <a:rPr lang="en-US" smtClean="0"/>
              <a:t>In JavaScript, you can use the words </a:t>
            </a:r>
            <a:r>
              <a:rPr lang="en-US" smtClean="0">
                <a:latin typeface="Arial"/>
              </a:rPr>
              <a:t>“</a:t>
            </a:r>
            <a:r>
              <a:rPr lang="en-US" smtClean="0"/>
              <a:t>true</a:t>
            </a:r>
            <a:r>
              <a:rPr lang="en-US" smtClean="0">
                <a:latin typeface="Arial"/>
              </a:rPr>
              <a:t>”</a:t>
            </a:r>
            <a:r>
              <a:rPr lang="en-US" smtClean="0"/>
              <a:t> and </a:t>
            </a:r>
            <a:r>
              <a:rPr lang="en-US" smtClean="0">
                <a:latin typeface="Arial"/>
              </a:rPr>
              <a:t>“</a:t>
            </a:r>
            <a:r>
              <a:rPr lang="en-US" smtClean="0"/>
              <a:t>false</a:t>
            </a:r>
            <a:r>
              <a:rPr lang="en-US" smtClean="0">
                <a:latin typeface="Arial"/>
              </a:rPr>
              <a:t>”</a:t>
            </a:r>
            <a:r>
              <a:rPr lang="en-US" smtClean="0"/>
              <a:t> directly to indicate Boolean values.</a:t>
            </a:r>
          </a:p>
          <a:p>
            <a:pPr eaLnBrk="1" hangingPunct="1">
              <a:lnSpc>
                <a:spcPct val="90000"/>
              </a:lnSpc>
              <a:defRPr/>
            </a:pPr>
            <a:r>
              <a:rPr lang="en-US" smtClean="0"/>
              <a:t>Named by the 19</a:t>
            </a:r>
            <a:r>
              <a:rPr lang="en-US" baseline="30000" smtClean="0"/>
              <a:t>th</a:t>
            </a:r>
            <a:r>
              <a:rPr lang="en-US" smtClean="0"/>
              <a:t> century mathematician </a:t>
            </a:r>
            <a:r>
              <a:rPr lang="en-US" smtClean="0">
                <a:latin typeface="Arial"/>
              </a:rPr>
              <a:t>“</a:t>
            </a:r>
            <a:r>
              <a:rPr lang="en-US" smtClean="0"/>
              <a:t>George Boole</a:t>
            </a:r>
            <a:r>
              <a:rPr lang="en-US" smtClean="0">
                <a:latin typeface="Arial"/>
              </a:rPr>
              <a:t>”</a:t>
            </a:r>
            <a:r>
              <a:rPr lang="en-US" smtClean="0"/>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1026"/>
          <p:cNvSpPr>
            <a:spLocks noGrp="1" noChangeArrowheads="1"/>
          </p:cNvSpPr>
          <p:nvPr>
            <p:ph type="title"/>
          </p:nvPr>
        </p:nvSpPr>
        <p:spPr/>
        <p:txBody>
          <a:bodyPr/>
          <a:lstStyle/>
          <a:p>
            <a:pPr eaLnBrk="1" hangingPunct="1">
              <a:defRPr/>
            </a:pPr>
            <a:r>
              <a:rPr lang="en-US" smtClean="0"/>
              <a:t>Boolean value example</a:t>
            </a:r>
          </a:p>
        </p:txBody>
      </p:sp>
      <p:sp>
        <p:nvSpPr>
          <p:cNvPr id="445443" name="Rectangle 1027"/>
          <p:cNvSpPr>
            <a:spLocks noGrp="1" noChangeArrowheads="1"/>
          </p:cNvSpPr>
          <p:nvPr>
            <p:ph type="body" idx="1"/>
          </p:nvPr>
        </p:nvSpPr>
        <p:spPr>
          <a:xfrm>
            <a:off x="1066800" y="4941888"/>
            <a:ext cx="7543800" cy="1773237"/>
          </a:xfrm>
        </p:spPr>
        <p:txBody>
          <a:bodyPr/>
          <a:lstStyle/>
          <a:p>
            <a:pPr eaLnBrk="1" hangingPunct="1">
              <a:defRPr/>
            </a:pPr>
            <a:r>
              <a:rPr lang="en-US" smtClean="0"/>
              <a:t>The expression is converted to </a:t>
            </a:r>
          </a:p>
          <a:p>
            <a:pPr lvl="1" eaLnBrk="1" hangingPunct="1">
              <a:defRPr/>
            </a:pPr>
            <a:r>
              <a:rPr lang="en-US" smtClean="0"/>
              <a:t>(1*10 + 0*7) = 10</a:t>
            </a:r>
          </a:p>
          <a:p>
            <a:pPr eaLnBrk="1" hangingPunct="1">
              <a:defRPr/>
            </a:pPr>
            <a:r>
              <a:rPr lang="en-US" smtClean="0"/>
              <a:t>They are automatically converted.</a:t>
            </a:r>
          </a:p>
        </p:txBody>
      </p:sp>
      <p:sp>
        <p:nvSpPr>
          <p:cNvPr id="445444" name="Text Box 1028"/>
          <p:cNvSpPr txBox="1">
            <a:spLocks noChangeArrowheads="1"/>
          </p:cNvSpPr>
          <p:nvPr/>
        </p:nvSpPr>
        <p:spPr bwMode="auto">
          <a:xfrm>
            <a:off x="1066800" y="1844675"/>
            <a:ext cx="7620000" cy="308610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dirty="0">
                <a:solidFill>
                  <a:srgbClr val="FFFF00"/>
                </a:solidFill>
                <a:effectLst>
                  <a:outerShdw blurRad="38100" dist="38100" dir="2700000" algn="tl">
                    <a:srgbClr val="000000"/>
                  </a:outerShdw>
                </a:effectLst>
                <a:latin typeface="Comic Sans MS" pitchFamily="66" charset="0"/>
              </a:rPr>
              <a:t>&lt;head&gt;</a:t>
            </a:r>
          </a:p>
          <a:p>
            <a:pPr>
              <a:spcBef>
                <a:spcPct val="20000"/>
              </a:spcBef>
              <a:buClr>
                <a:schemeClr val="hlink"/>
              </a:buClr>
              <a:buSzPct val="70000"/>
              <a:buFont typeface="Wingdings" pitchFamily="2" charset="2"/>
              <a:buNone/>
              <a:defRPr/>
            </a:pPr>
            <a:r>
              <a:rPr lang="en-US" sz="2400" dirty="0">
                <a:solidFill>
                  <a:srgbClr val="FFFF00"/>
                </a:solidFill>
                <a:effectLst>
                  <a:outerShdw blurRad="38100" dist="38100" dir="2700000" algn="tl">
                    <a:srgbClr val="000000"/>
                  </a:outerShdw>
                </a:effectLst>
                <a:latin typeface="Comic Sans MS" pitchFamily="66" charset="0"/>
              </a:rPr>
              <a:t>&lt;script </a:t>
            </a:r>
            <a:r>
              <a:rPr lang="en-US" sz="2400" dirty="0">
                <a:solidFill>
                  <a:srgbClr val="FF3300"/>
                </a:solidFill>
                <a:effectLst>
                  <a:outerShdw blurRad="38100" dist="38100" dir="2700000" algn="tl">
                    <a:srgbClr val="000000"/>
                  </a:outerShdw>
                </a:effectLst>
                <a:latin typeface="Comic Sans MS" pitchFamily="66" charset="0"/>
              </a:rPr>
              <a:t>language</a:t>
            </a:r>
            <a:r>
              <a:rPr lang="en-US" sz="2400" dirty="0">
                <a:effectLst>
                  <a:outerShdw blurRad="38100" dist="38100" dir="2700000" algn="tl">
                    <a:srgbClr val="000000"/>
                  </a:outerShdw>
                </a:effectLst>
                <a:latin typeface="Comic Sans MS" pitchFamily="66" charset="0"/>
              </a:rPr>
              <a:t>=</a:t>
            </a:r>
            <a:r>
              <a:rPr lang="en-US" sz="2400" dirty="0">
                <a:solidFill>
                  <a:srgbClr val="FF9933"/>
                </a:solidFill>
                <a:effectLst>
                  <a:outerShdw blurRad="38100" dist="38100" dir="2700000" algn="tl">
                    <a:srgbClr val="000000"/>
                  </a:outerShdw>
                </a:effectLst>
                <a:latin typeface="Comic Sans MS" pitchFamily="66" charset="0"/>
              </a:rPr>
              <a:t>“</a:t>
            </a:r>
            <a:r>
              <a:rPr lang="en-US" sz="2400" dirty="0">
                <a:solidFill>
                  <a:srgbClr val="00FF00"/>
                </a:solidFill>
                <a:effectLst>
                  <a:outerShdw blurRad="38100" dist="38100" dir="2700000" algn="tl">
                    <a:srgbClr val="000000"/>
                  </a:outerShdw>
                </a:effectLst>
                <a:latin typeface="Comic Sans MS" pitchFamily="66" charset="0"/>
              </a:rPr>
              <a:t>JavaScript</a:t>
            </a:r>
            <a:r>
              <a:rPr lang="en-US" sz="2400" dirty="0">
                <a:solidFill>
                  <a:srgbClr val="FF9933"/>
                </a:solidFill>
                <a:effectLst>
                  <a:outerShdw blurRad="38100" dist="38100" dir="2700000" algn="tl">
                    <a:srgbClr val="000000"/>
                  </a:outerShdw>
                </a:effectLst>
                <a:latin typeface="Comic Sans MS" pitchFamily="66" charset="0"/>
              </a:rPr>
              <a:t>”</a:t>
            </a:r>
            <a:r>
              <a:rPr lang="en-US" sz="2400" dirty="0">
                <a:solidFill>
                  <a:srgbClr val="FFFF00"/>
                </a:solidFill>
                <a:effectLst>
                  <a:outerShdw blurRad="38100" dist="38100" dir="2700000" algn="tl">
                    <a:srgbClr val="000000"/>
                  </a:outerShdw>
                </a:effectLst>
                <a:latin typeface="Comic Sans MS" pitchFamily="66" charset="0"/>
              </a:rPr>
              <a:t>&gt;</a:t>
            </a:r>
          </a:p>
          <a:p>
            <a:pPr>
              <a:spcBef>
                <a:spcPct val="20000"/>
              </a:spcBef>
              <a:buClr>
                <a:schemeClr val="hlink"/>
              </a:buClr>
              <a:buSzPct val="70000"/>
              <a:buFont typeface="Wingdings" pitchFamily="2" charset="2"/>
              <a:buNone/>
              <a:defRPr/>
            </a:pPr>
            <a:r>
              <a:rPr lang="en-US" sz="2400" dirty="0">
                <a:solidFill>
                  <a:srgbClr val="FF9933"/>
                </a:solidFill>
                <a:effectLst>
                  <a:outerShdw blurRad="38100" dist="38100" dir="2700000" algn="tl">
                    <a:srgbClr val="000000"/>
                  </a:outerShdw>
                </a:effectLst>
                <a:latin typeface="Comic Sans MS" pitchFamily="66" charset="0"/>
              </a:rPr>
              <a:t>	</a:t>
            </a:r>
            <a:r>
              <a:rPr lang="en-US" sz="2400" dirty="0" err="1">
                <a:solidFill>
                  <a:srgbClr val="FF9933"/>
                </a:solidFill>
                <a:effectLst>
                  <a:outerShdw blurRad="38100" dist="38100" dir="2700000" algn="tl">
                    <a:srgbClr val="000000"/>
                  </a:outerShdw>
                </a:effectLst>
                <a:latin typeface="Comic Sans MS" pitchFamily="66" charset="0"/>
              </a:rPr>
              <a:t>var</a:t>
            </a:r>
            <a:r>
              <a:rPr lang="en-US" sz="2400" dirty="0">
                <a:solidFill>
                  <a:srgbClr val="FF9933"/>
                </a:solidFill>
                <a:effectLst>
                  <a:outerShdw blurRad="38100" dist="38100" dir="2700000" algn="tl">
                    <a:srgbClr val="000000"/>
                  </a:outerShdw>
                </a:effectLst>
                <a:latin typeface="Comic Sans MS" pitchFamily="66" charset="0"/>
              </a:rPr>
              <a:t> result;</a:t>
            </a:r>
          </a:p>
          <a:p>
            <a:pPr>
              <a:spcBef>
                <a:spcPct val="20000"/>
              </a:spcBef>
              <a:buClr>
                <a:schemeClr val="hlink"/>
              </a:buClr>
              <a:buSzPct val="70000"/>
              <a:buFont typeface="Wingdings" pitchFamily="2" charset="2"/>
              <a:buNone/>
              <a:defRPr/>
            </a:pPr>
            <a:r>
              <a:rPr lang="en-US" sz="2400" dirty="0">
                <a:solidFill>
                  <a:srgbClr val="FF9933"/>
                </a:solidFill>
                <a:effectLst>
                  <a:outerShdw blurRad="38100" dist="38100" dir="2700000" algn="tl">
                    <a:srgbClr val="000000"/>
                  </a:outerShdw>
                </a:effectLst>
                <a:latin typeface="Comic Sans MS" pitchFamily="66" charset="0"/>
              </a:rPr>
              <a:t>	result = (true*10 + false*7);</a:t>
            </a:r>
          </a:p>
          <a:p>
            <a:pPr>
              <a:spcBef>
                <a:spcPct val="20000"/>
              </a:spcBef>
              <a:buClr>
                <a:schemeClr val="hlink"/>
              </a:buClr>
              <a:buSzPct val="70000"/>
              <a:buFont typeface="Wingdings" pitchFamily="2" charset="2"/>
              <a:buNone/>
              <a:defRPr/>
            </a:pPr>
            <a:r>
              <a:rPr lang="en-US" sz="2400" dirty="0">
                <a:solidFill>
                  <a:srgbClr val="FF9933"/>
                </a:solidFill>
                <a:effectLst>
                  <a:outerShdw blurRad="38100" dist="38100" dir="2700000" algn="tl">
                    <a:srgbClr val="000000"/>
                  </a:outerShdw>
                </a:effectLst>
                <a:latin typeface="Comic Sans MS" pitchFamily="66" charset="0"/>
              </a:rPr>
              <a:t>	alert(“true*10 + false*7 = “, result);</a:t>
            </a:r>
          </a:p>
          <a:p>
            <a:pPr>
              <a:spcBef>
                <a:spcPct val="20000"/>
              </a:spcBef>
              <a:buClr>
                <a:schemeClr val="hlink"/>
              </a:buClr>
              <a:buSzPct val="70000"/>
              <a:buFont typeface="Wingdings" pitchFamily="2" charset="2"/>
              <a:buNone/>
              <a:defRPr/>
            </a:pPr>
            <a:r>
              <a:rPr lang="en-US" sz="2400" dirty="0">
                <a:solidFill>
                  <a:srgbClr val="FFFF00"/>
                </a:solidFill>
                <a:effectLst>
                  <a:outerShdw blurRad="38100" dist="38100" dir="2700000" algn="tl">
                    <a:srgbClr val="000000"/>
                  </a:outerShdw>
                </a:effectLst>
                <a:latin typeface="Comic Sans MS" pitchFamily="66" charset="0"/>
              </a:rPr>
              <a:t>&lt;/script&gt;</a:t>
            </a:r>
          </a:p>
          <a:p>
            <a:pPr>
              <a:spcBef>
                <a:spcPct val="20000"/>
              </a:spcBef>
              <a:buClr>
                <a:schemeClr val="hlink"/>
              </a:buClr>
              <a:buSzPct val="70000"/>
              <a:buFont typeface="Wingdings" pitchFamily="2" charset="2"/>
              <a:buNone/>
              <a:defRPr/>
            </a:pPr>
            <a:r>
              <a:rPr lang="en-US" sz="2400" dirty="0">
                <a:solidFill>
                  <a:srgbClr val="FFFF00"/>
                </a:solidFill>
                <a:effectLst>
                  <a:outerShdw blurRad="38100" dist="38100" dir="2700000" algn="tl">
                    <a:srgbClr val="000000"/>
                  </a:outerShdw>
                </a:effectLst>
                <a:latin typeface="Comic Sans MS" pitchFamily="66" charset="0"/>
              </a:rPr>
              <a:t>&lt;/head&gt;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eaLnBrk="1" hangingPunct="1">
              <a:defRPr/>
            </a:pPr>
            <a:r>
              <a:rPr lang="en-US" smtClean="0"/>
              <a:t>Strings</a:t>
            </a:r>
          </a:p>
        </p:txBody>
      </p:sp>
      <p:sp>
        <p:nvSpPr>
          <p:cNvPr id="403459" name="Rectangle 3"/>
          <p:cNvSpPr>
            <a:spLocks noGrp="1" noChangeArrowheads="1"/>
          </p:cNvSpPr>
          <p:nvPr>
            <p:ph type="body" idx="1"/>
          </p:nvPr>
        </p:nvSpPr>
        <p:spPr/>
        <p:txBody>
          <a:bodyPr/>
          <a:lstStyle/>
          <a:p>
            <a:pPr eaLnBrk="1" hangingPunct="1">
              <a:lnSpc>
                <a:spcPct val="90000"/>
              </a:lnSpc>
              <a:defRPr/>
            </a:pPr>
            <a:r>
              <a:rPr lang="en-US" smtClean="0"/>
              <a:t>A string variable can store a sequence of alphanumeric characters, spaces and special characters.</a:t>
            </a:r>
          </a:p>
          <a:p>
            <a:pPr eaLnBrk="1" hangingPunct="1">
              <a:lnSpc>
                <a:spcPct val="90000"/>
              </a:lnSpc>
              <a:defRPr/>
            </a:pPr>
            <a:r>
              <a:rPr lang="en-US" smtClean="0"/>
              <a:t>String can also be enclosed in single quotation marks (</a:t>
            </a:r>
            <a:r>
              <a:rPr lang="en-US" smtClean="0">
                <a:latin typeface="Arial"/>
              </a:rPr>
              <a:t>‘</a:t>
            </a:r>
            <a:r>
              <a:rPr lang="en-US" smtClean="0"/>
              <a:t>) or in double quotation marks (</a:t>
            </a:r>
            <a:r>
              <a:rPr lang="en-US" smtClean="0">
                <a:latin typeface="Arial"/>
              </a:rPr>
              <a:t>“</a:t>
            </a:r>
            <a:r>
              <a:rPr lang="en-US" smtClean="0"/>
              <a:t>).</a:t>
            </a:r>
          </a:p>
          <a:p>
            <a:pPr eaLnBrk="1" hangingPunct="1">
              <a:lnSpc>
                <a:spcPct val="90000"/>
              </a:lnSpc>
              <a:defRPr/>
            </a:pPr>
            <a:r>
              <a:rPr lang="en-US" smtClean="0"/>
              <a:t>What is the data type of </a:t>
            </a:r>
            <a:r>
              <a:rPr lang="en-US" smtClean="0">
                <a:latin typeface="Arial"/>
              </a:rPr>
              <a:t>“</a:t>
            </a:r>
            <a:r>
              <a:rPr lang="en-US" smtClean="0"/>
              <a:t>100</a:t>
            </a:r>
            <a:r>
              <a:rPr lang="en-US" smtClean="0">
                <a:latin typeface="Arial"/>
              </a:rPr>
              <a:t>”</a:t>
            </a:r>
            <a:r>
              <a:rPr lang="en-US" smtClean="0"/>
              <a:t>?</a:t>
            </a:r>
          </a:p>
          <a:p>
            <a:pPr lvl="1" eaLnBrk="1" hangingPunct="1">
              <a:lnSpc>
                <a:spcPct val="90000"/>
              </a:lnSpc>
              <a:defRPr/>
            </a:pPr>
            <a:r>
              <a:rPr lang="en-US" smtClean="0"/>
              <a:t>String but not number type</a:t>
            </a:r>
          </a:p>
          <a:p>
            <a:pPr eaLnBrk="1" hangingPunct="1">
              <a:lnSpc>
                <a:spcPct val="90000"/>
              </a:lnSpc>
              <a:defRPr/>
            </a:pPr>
            <a:r>
              <a:rPr lang="en-US" smtClean="0"/>
              <a:t>Pay attention to the special characters.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pPr eaLnBrk="1" hangingPunct="1">
              <a:defRPr/>
            </a:pPr>
            <a:r>
              <a:rPr lang="en-US" smtClean="0"/>
              <a:t>Strings example</a:t>
            </a:r>
          </a:p>
        </p:txBody>
      </p:sp>
      <p:sp>
        <p:nvSpPr>
          <p:cNvPr id="446467" name="Rectangle 3"/>
          <p:cNvSpPr>
            <a:spLocks noGrp="1" noChangeArrowheads="1"/>
          </p:cNvSpPr>
          <p:nvPr>
            <p:ph type="body" idx="1"/>
          </p:nvPr>
        </p:nvSpPr>
        <p:spPr>
          <a:xfrm>
            <a:off x="1066800" y="5105400"/>
            <a:ext cx="7543800" cy="1447800"/>
          </a:xfrm>
        </p:spPr>
        <p:txBody>
          <a:bodyPr/>
          <a:lstStyle/>
          <a:p>
            <a:pPr eaLnBrk="1" hangingPunct="1">
              <a:lnSpc>
                <a:spcPct val="90000"/>
              </a:lnSpc>
              <a:defRPr/>
            </a:pPr>
            <a:r>
              <a:rPr lang="en-US" smtClean="0"/>
              <a:t>Unlike Java and C, JavaScript does not have a single character (char) data type.</a:t>
            </a:r>
          </a:p>
        </p:txBody>
      </p:sp>
      <p:sp>
        <p:nvSpPr>
          <p:cNvPr id="446468" name="Text Box 4"/>
          <p:cNvSpPr txBox="1">
            <a:spLocks noChangeArrowheads="1"/>
          </p:cNvSpPr>
          <p:nvPr/>
        </p:nvSpPr>
        <p:spPr bwMode="auto">
          <a:xfrm>
            <a:off x="1066800" y="1981200"/>
            <a:ext cx="7620000" cy="295275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000">
                <a:solidFill>
                  <a:srgbClr val="FFFF00"/>
                </a:solidFill>
                <a:effectLst>
                  <a:outerShdw blurRad="38100" dist="38100" dir="2700000" algn="tl">
                    <a:srgbClr val="000000"/>
                  </a:outerShdw>
                </a:effectLst>
                <a:latin typeface="Comic Sans MS" pitchFamily="66" charset="0"/>
              </a:rPr>
              <a:t>&lt;head&gt;</a:t>
            </a:r>
          </a:p>
          <a:p>
            <a:pPr>
              <a:spcBef>
                <a:spcPct val="20000"/>
              </a:spcBef>
              <a:buClr>
                <a:schemeClr val="hlink"/>
              </a:buClr>
              <a:buSzPct val="70000"/>
              <a:buFont typeface="Wingdings" pitchFamily="2" charset="2"/>
              <a:buNone/>
              <a:defRPr/>
            </a:pPr>
            <a:r>
              <a:rPr lang="en-US" sz="2000">
                <a:solidFill>
                  <a:srgbClr val="FFFF00"/>
                </a:solidFill>
                <a:effectLst>
                  <a:outerShdw blurRad="38100" dist="38100" dir="2700000" algn="tl">
                    <a:srgbClr val="000000"/>
                  </a:outerShdw>
                </a:effectLst>
                <a:latin typeface="Comic Sans MS" pitchFamily="66" charset="0"/>
              </a:rPr>
              <a:t>&lt;script </a:t>
            </a:r>
            <a:r>
              <a:rPr lang="en-US" sz="2000">
                <a:solidFill>
                  <a:srgbClr val="FF3300"/>
                </a:solidFill>
                <a:effectLst>
                  <a:outerShdw blurRad="38100" dist="38100" dir="2700000" algn="tl">
                    <a:srgbClr val="000000"/>
                  </a:outerShdw>
                </a:effectLst>
                <a:latin typeface="Comic Sans MS" pitchFamily="66" charset="0"/>
              </a:rPr>
              <a:t>language</a:t>
            </a:r>
            <a:r>
              <a:rPr lang="en-US" sz="2000">
                <a:effectLst>
                  <a:outerShdw blurRad="38100" dist="38100" dir="2700000" algn="tl">
                    <a:srgbClr val="000000"/>
                  </a:outerShdw>
                </a:effectLst>
                <a:latin typeface="Comic Sans MS" pitchFamily="66" charset="0"/>
              </a:rPr>
              <a:t>=</a:t>
            </a:r>
            <a:r>
              <a:rPr lang="en-US" sz="2000">
                <a:solidFill>
                  <a:srgbClr val="FF9933"/>
                </a:solidFill>
                <a:effectLst>
                  <a:outerShdw blurRad="38100" dist="38100" dir="2700000" algn="tl">
                    <a:srgbClr val="000000"/>
                  </a:outerShdw>
                </a:effectLst>
                <a:latin typeface="Comic Sans MS" pitchFamily="66" charset="0"/>
              </a:rPr>
              <a:t>“</a:t>
            </a:r>
            <a:r>
              <a:rPr lang="en-US" sz="2000">
                <a:solidFill>
                  <a:srgbClr val="00FF00"/>
                </a:solidFill>
                <a:effectLst>
                  <a:outerShdw blurRad="38100" dist="38100" dir="2700000" algn="tl">
                    <a:srgbClr val="000000"/>
                  </a:outerShdw>
                </a:effectLst>
                <a:latin typeface="Comic Sans MS" pitchFamily="66" charset="0"/>
              </a:rPr>
              <a:t>JavaScript</a:t>
            </a:r>
            <a:r>
              <a:rPr lang="en-US" sz="2000">
                <a:solidFill>
                  <a:srgbClr val="FF9933"/>
                </a:solidFill>
                <a:effectLst>
                  <a:outerShdw blurRad="38100" dist="38100" dir="2700000" algn="tl">
                    <a:srgbClr val="000000"/>
                  </a:outerShdw>
                </a:effectLst>
                <a:latin typeface="Comic Sans MS" pitchFamily="66" charset="0"/>
              </a:rPr>
              <a:t>”</a:t>
            </a:r>
            <a:r>
              <a:rPr lang="en-US" sz="2000">
                <a:solidFill>
                  <a:srgbClr val="FFFF00"/>
                </a:solidFill>
                <a:effectLst>
                  <a:outerShdw blurRad="38100" dist="38100" dir="2700000" algn="tl">
                    <a:srgbClr val="000000"/>
                  </a:outerShdw>
                </a:effectLst>
                <a:latin typeface="Comic Sans MS" pitchFamily="66" charset="0"/>
              </a:rPr>
              <a:t>&gt;</a:t>
            </a:r>
          </a:p>
          <a:p>
            <a:pPr>
              <a:spcBef>
                <a:spcPct val="20000"/>
              </a:spcBef>
              <a:buClr>
                <a:schemeClr val="hlink"/>
              </a:buClr>
              <a:buSzPct val="70000"/>
              <a:buFont typeface="Wingdings" pitchFamily="2" charset="2"/>
              <a:buNone/>
              <a:defRPr/>
            </a:pPr>
            <a:r>
              <a:rPr lang="en-US" sz="2000">
                <a:solidFill>
                  <a:srgbClr val="FF9933"/>
                </a:solidFill>
                <a:effectLst>
                  <a:outerShdw blurRad="38100" dist="38100" dir="2700000" algn="tl">
                    <a:srgbClr val="000000"/>
                  </a:outerShdw>
                </a:effectLst>
                <a:latin typeface="Comic Sans MS" pitchFamily="66" charset="0"/>
              </a:rPr>
              <a:t>	document.write(“This is a string.”);</a:t>
            </a:r>
          </a:p>
          <a:p>
            <a:pPr>
              <a:spcBef>
                <a:spcPct val="20000"/>
              </a:spcBef>
              <a:buClr>
                <a:schemeClr val="hlink"/>
              </a:buClr>
              <a:buSzPct val="70000"/>
              <a:buFont typeface="Wingdings" pitchFamily="2" charset="2"/>
              <a:buNone/>
              <a:defRPr/>
            </a:pPr>
            <a:r>
              <a:rPr lang="en-US" sz="2000">
                <a:solidFill>
                  <a:srgbClr val="FF9933"/>
                </a:solidFill>
                <a:effectLst>
                  <a:outerShdw blurRad="38100" dist="38100" dir="2700000" algn="tl">
                    <a:srgbClr val="000000"/>
                  </a:outerShdw>
                </a:effectLst>
                <a:latin typeface="Comic Sans MS" pitchFamily="66" charset="0"/>
              </a:rPr>
              <a:t>	document.write(“This string contains ‘quote’.”);	</a:t>
            </a:r>
          </a:p>
          <a:p>
            <a:pPr>
              <a:spcBef>
                <a:spcPct val="20000"/>
              </a:spcBef>
              <a:buClr>
                <a:schemeClr val="hlink"/>
              </a:buClr>
              <a:buSzPct val="70000"/>
              <a:buFont typeface="Wingdings" pitchFamily="2" charset="2"/>
              <a:buNone/>
              <a:defRPr/>
            </a:pPr>
            <a:r>
              <a:rPr lang="en-US" sz="2000">
                <a:solidFill>
                  <a:srgbClr val="FF9933"/>
                </a:solidFill>
                <a:effectLst>
                  <a:outerShdw blurRad="38100" dist="38100" dir="2700000" algn="tl">
                    <a:srgbClr val="000000"/>
                  </a:outerShdw>
                </a:effectLst>
                <a:latin typeface="Comic Sans MS" pitchFamily="66" charset="0"/>
              </a:rPr>
              <a:t>	var myString = “My testing string”;</a:t>
            </a:r>
          </a:p>
          <a:p>
            <a:pPr>
              <a:spcBef>
                <a:spcPct val="20000"/>
              </a:spcBef>
              <a:buClr>
                <a:schemeClr val="hlink"/>
              </a:buClr>
              <a:buSzPct val="70000"/>
              <a:buFont typeface="Wingdings" pitchFamily="2" charset="2"/>
              <a:buNone/>
              <a:defRPr/>
            </a:pPr>
            <a:r>
              <a:rPr lang="en-US" sz="2000">
                <a:solidFill>
                  <a:srgbClr val="FF9933"/>
                </a:solidFill>
                <a:effectLst>
                  <a:outerShdw blurRad="38100" dist="38100" dir="2700000" algn="tl">
                    <a:srgbClr val="000000"/>
                  </a:outerShdw>
                </a:effectLst>
                <a:latin typeface="Comic Sans MS" pitchFamily="66" charset="0"/>
              </a:rPr>
              <a:t>	alert(myString);</a:t>
            </a:r>
          </a:p>
          <a:p>
            <a:pPr>
              <a:spcBef>
                <a:spcPct val="20000"/>
              </a:spcBef>
              <a:buClr>
                <a:schemeClr val="hlink"/>
              </a:buClr>
              <a:buSzPct val="70000"/>
              <a:buFont typeface="Wingdings" pitchFamily="2" charset="2"/>
              <a:buNone/>
              <a:defRPr/>
            </a:pPr>
            <a:r>
              <a:rPr lang="en-US" sz="2000">
                <a:solidFill>
                  <a:srgbClr val="FFFF00"/>
                </a:solidFill>
                <a:effectLst>
                  <a:outerShdw blurRad="38100" dist="38100" dir="2700000" algn="tl">
                    <a:srgbClr val="000000"/>
                  </a:outerShdw>
                </a:effectLst>
                <a:latin typeface="Comic Sans MS" pitchFamily="66" charset="0"/>
              </a:rPr>
              <a:t>&lt;/script&gt;</a:t>
            </a:r>
          </a:p>
          <a:p>
            <a:pPr>
              <a:spcBef>
                <a:spcPct val="20000"/>
              </a:spcBef>
              <a:buClr>
                <a:schemeClr val="hlink"/>
              </a:buClr>
              <a:buSzPct val="70000"/>
              <a:buFont typeface="Wingdings" pitchFamily="2" charset="2"/>
              <a:buNone/>
              <a:defRPr/>
            </a:pPr>
            <a:r>
              <a:rPr lang="en-US" sz="2000">
                <a:solidFill>
                  <a:srgbClr val="FFFF00"/>
                </a:solidFill>
                <a:effectLst>
                  <a:outerShdw blurRad="38100" dist="38100" dir="2700000" algn="tl">
                    <a:srgbClr val="000000"/>
                  </a:outerShdw>
                </a:effectLst>
                <a:latin typeface="Comic Sans MS" pitchFamily="66" charset="0"/>
              </a:rPr>
              <a:t>&lt;/head&gt;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1026"/>
          <p:cNvSpPr>
            <a:spLocks noGrp="1" noChangeArrowheads="1"/>
          </p:cNvSpPr>
          <p:nvPr>
            <p:ph type="title"/>
          </p:nvPr>
        </p:nvSpPr>
        <p:spPr/>
        <p:txBody>
          <a:bodyPr/>
          <a:lstStyle/>
          <a:p>
            <a:pPr eaLnBrk="1" hangingPunct="1">
              <a:defRPr/>
            </a:pPr>
            <a:r>
              <a:rPr lang="en-US" smtClean="0"/>
              <a:t>typeof operator</a:t>
            </a:r>
          </a:p>
        </p:txBody>
      </p:sp>
      <p:sp>
        <p:nvSpPr>
          <p:cNvPr id="425987" name="Rectangle 1027"/>
          <p:cNvSpPr>
            <a:spLocks noGrp="1" noChangeArrowheads="1"/>
          </p:cNvSpPr>
          <p:nvPr>
            <p:ph type="body" idx="1"/>
          </p:nvPr>
        </p:nvSpPr>
        <p:spPr>
          <a:xfrm>
            <a:off x="1066800" y="5105400"/>
            <a:ext cx="7543800" cy="1447800"/>
          </a:xfrm>
        </p:spPr>
        <p:txBody>
          <a:bodyPr/>
          <a:lstStyle/>
          <a:p>
            <a:pPr eaLnBrk="1" hangingPunct="1">
              <a:lnSpc>
                <a:spcPct val="90000"/>
              </a:lnSpc>
              <a:defRPr/>
            </a:pPr>
            <a:r>
              <a:rPr lang="en-US" dirty="0" smtClean="0"/>
              <a:t>It is an unary operator.</a:t>
            </a:r>
          </a:p>
          <a:p>
            <a:pPr lvl="1" eaLnBrk="1" hangingPunct="1">
              <a:lnSpc>
                <a:spcPct val="90000"/>
              </a:lnSpc>
              <a:defRPr/>
            </a:pPr>
            <a:r>
              <a:rPr lang="en-US" dirty="0" smtClean="0"/>
              <a:t>Return either: Number, string, undefined.</a:t>
            </a:r>
          </a:p>
        </p:txBody>
      </p:sp>
      <p:sp>
        <p:nvSpPr>
          <p:cNvPr id="425988" name="Text Box 1028"/>
          <p:cNvSpPr txBox="1">
            <a:spLocks noChangeArrowheads="1"/>
          </p:cNvSpPr>
          <p:nvPr/>
        </p:nvSpPr>
        <p:spPr bwMode="auto">
          <a:xfrm>
            <a:off x="1066800" y="1981200"/>
            <a:ext cx="7620000" cy="2985433"/>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000" dirty="0">
                <a:solidFill>
                  <a:srgbClr val="FFFF00"/>
                </a:solidFill>
                <a:effectLst>
                  <a:outerShdw blurRad="38100" dist="38100" dir="2700000" algn="tl">
                    <a:srgbClr val="000000"/>
                  </a:outerShdw>
                </a:effectLst>
                <a:latin typeface="Comic Sans MS" pitchFamily="66" charset="0"/>
              </a:rPr>
              <a:t>&lt;head&gt;</a:t>
            </a:r>
          </a:p>
          <a:p>
            <a:pPr>
              <a:spcBef>
                <a:spcPct val="20000"/>
              </a:spcBef>
              <a:buClr>
                <a:schemeClr val="hlink"/>
              </a:buClr>
              <a:buSzPct val="70000"/>
              <a:buFont typeface="Wingdings" pitchFamily="2" charset="2"/>
              <a:buNone/>
              <a:defRPr/>
            </a:pPr>
            <a:r>
              <a:rPr lang="en-US" sz="2000" dirty="0">
                <a:solidFill>
                  <a:srgbClr val="FFFF00"/>
                </a:solidFill>
                <a:effectLst>
                  <a:outerShdw blurRad="38100" dist="38100" dir="2700000" algn="tl">
                    <a:srgbClr val="000000"/>
                  </a:outerShdw>
                </a:effectLst>
                <a:latin typeface="Comic Sans MS" pitchFamily="66" charset="0"/>
              </a:rPr>
              <a:t>&lt;script </a:t>
            </a:r>
            <a:r>
              <a:rPr lang="en-US" sz="2000" dirty="0" smtClean="0">
                <a:solidFill>
                  <a:srgbClr val="FF3300"/>
                </a:solidFill>
                <a:effectLst>
                  <a:outerShdw blurRad="38100" dist="38100" dir="2700000" algn="tl">
                    <a:srgbClr val="000000"/>
                  </a:outerShdw>
                </a:effectLst>
                <a:latin typeface="Comic Sans MS" pitchFamily="66" charset="0"/>
              </a:rPr>
              <a:t>language</a:t>
            </a:r>
            <a:r>
              <a:rPr lang="en-US" sz="2000" dirty="0" smtClean="0">
                <a:effectLst>
                  <a:outerShdw blurRad="38100" dist="38100" dir="2700000" algn="tl">
                    <a:srgbClr val="000000"/>
                  </a:outerShdw>
                </a:effectLst>
                <a:latin typeface="Comic Sans MS" pitchFamily="66" charset="0"/>
              </a:rPr>
              <a:t>=“</a:t>
            </a:r>
            <a:r>
              <a:rPr lang="en-US" sz="2000" dirty="0" smtClean="0">
                <a:solidFill>
                  <a:srgbClr val="00FF00"/>
                </a:solidFill>
                <a:effectLst>
                  <a:outerShdw blurRad="38100" dist="38100" dir="2700000" algn="tl">
                    <a:srgbClr val="000000"/>
                  </a:outerShdw>
                </a:effectLst>
                <a:latin typeface="Comic Sans MS" pitchFamily="66" charset="0"/>
              </a:rPr>
              <a:t>JavaScript”</a:t>
            </a:r>
            <a:r>
              <a:rPr lang="en-US" sz="2000" dirty="0" smtClean="0">
                <a:solidFill>
                  <a:srgbClr val="FFFF00"/>
                </a:solidFill>
                <a:effectLst>
                  <a:outerShdw blurRad="38100" dist="38100" dir="2700000" algn="tl">
                    <a:srgbClr val="000000"/>
                  </a:outerShdw>
                </a:effectLst>
                <a:latin typeface="Comic Sans MS" pitchFamily="66" charset="0"/>
              </a:rPr>
              <a:t>&gt;</a:t>
            </a:r>
            <a:endParaRPr lang="en-US" sz="2000" dirty="0">
              <a:solidFill>
                <a:srgbClr val="FFFF00"/>
              </a:solidFill>
              <a:effectLst>
                <a:outerShdw blurRad="38100" dist="38100" dir="2700000" algn="tl">
                  <a:srgbClr val="000000"/>
                </a:outerShdw>
              </a:effectLst>
              <a:latin typeface="Comic Sans MS" pitchFamily="66" charset="0"/>
            </a:endParaRP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a:t>
            </a:r>
            <a:r>
              <a:rPr lang="en-US" sz="2000" dirty="0" err="1">
                <a:solidFill>
                  <a:srgbClr val="FF9933"/>
                </a:solidFill>
                <a:effectLst>
                  <a:outerShdw blurRad="38100" dist="38100" dir="2700000" algn="tl">
                    <a:srgbClr val="000000"/>
                  </a:outerShdw>
                </a:effectLst>
                <a:latin typeface="Comic Sans MS" pitchFamily="66" charset="0"/>
              </a:rPr>
              <a:t>var</a:t>
            </a:r>
            <a:r>
              <a:rPr lang="en-US" sz="2000" dirty="0">
                <a:solidFill>
                  <a:srgbClr val="FF9933"/>
                </a:solidFill>
                <a:effectLst>
                  <a:outerShdw blurRad="38100" dist="38100" dir="2700000" algn="tl">
                    <a:srgbClr val="000000"/>
                  </a:outerShdw>
                </a:effectLst>
                <a:latin typeface="Comic Sans MS" pitchFamily="66" charset="0"/>
              </a:rPr>
              <a:t> x = </a:t>
            </a:r>
            <a:r>
              <a:rPr lang="en-US" sz="2000" dirty="0" smtClean="0">
                <a:solidFill>
                  <a:srgbClr val="FF9933"/>
                </a:solidFill>
                <a:effectLst>
                  <a:outerShdw blurRad="38100" dist="38100" dir="2700000" algn="tl">
                    <a:srgbClr val="000000"/>
                  </a:outerShdw>
                </a:effectLst>
                <a:latin typeface="Comic Sans MS" pitchFamily="66" charset="0"/>
              </a:rPr>
              <a:t>“hello”, </a:t>
            </a:r>
            <a:r>
              <a:rPr lang="en-US" sz="2000" dirty="0">
                <a:solidFill>
                  <a:srgbClr val="FF9933"/>
                </a:solidFill>
                <a:effectLst>
                  <a:outerShdw blurRad="38100" dist="38100" dir="2700000" algn="tl">
                    <a:srgbClr val="000000"/>
                  </a:outerShdw>
                </a:effectLst>
                <a:latin typeface="Comic Sans MS" pitchFamily="66" charset="0"/>
              </a:rPr>
              <a:t>y;</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a:t>
            </a:r>
            <a:r>
              <a:rPr lang="en-US" sz="2000" dirty="0" smtClean="0">
                <a:solidFill>
                  <a:srgbClr val="FF9933"/>
                </a:solidFill>
                <a:effectLst>
                  <a:outerShdw blurRad="38100" dist="38100" dir="2700000" algn="tl">
                    <a:srgbClr val="000000"/>
                  </a:outerShdw>
                </a:effectLst>
                <a:latin typeface="Comic Sans MS" pitchFamily="66" charset="0"/>
              </a:rPr>
              <a:t>alert(“Variable </a:t>
            </a:r>
            <a:r>
              <a:rPr lang="en-US" sz="2000" dirty="0">
                <a:solidFill>
                  <a:srgbClr val="FF9933"/>
                </a:solidFill>
                <a:effectLst>
                  <a:outerShdw blurRad="38100" dist="38100" dir="2700000" algn="tl">
                    <a:srgbClr val="000000"/>
                  </a:outerShdw>
                </a:effectLst>
                <a:latin typeface="Comic Sans MS" pitchFamily="66" charset="0"/>
              </a:rPr>
              <a:t>x value is </a:t>
            </a:r>
            <a:r>
              <a:rPr lang="en-US" sz="2000" dirty="0" smtClean="0">
                <a:solidFill>
                  <a:srgbClr val="FF9933"/>
                </a:solidFill>
                <a:effectLst>
                  <a:outerShdw blurRad="38100" dist="38100" dir="2700000" algn="tl">
                    <a:srgbClr val="000000"/>
                  </a:outerShdw>
                </a:effectLst>
                <a:latin typeface="Comic Sans MS" pitchFamily="66" charset="0"/>
              </a:rPr>
              <a:t>“ </a:t>
            </a:r>
            <a:r>
              <a:rPr lang="en-US" sz="2000" dirty="0">
                <a:solidFill>
                  <a:srgbClr val="FF9933"/>
                </a:solidFill>
                <a:effectLst>
                  <a:outerShdw blurRad="38100" dist="38100" dir="2700000" algn="tl">
                    <a:srgbClr val="000000"/>
                  </a:outerShdw>
                </a:effectLst>
                <a:latin typeface="Comic Sans MS" pitchFamily="66" charset="0"/>
              </a:rPr>
              <a:t>+ </a:t>
            </a:r>
            <a:r>
              <a:rPr lang="en-US" sz="2000" dirty="0" err="1">
                <a:solidFill>
                  <a:srgbClr val="FF9933"/>
                </a:solidFill>
                <a:effectLst>
                  <a:outerShdw blurRad="38100" dist="38100" dir="2700000" algn="tl">
                    <a:srgbClr val="000000"/>
                  </a:outerShdw>
                </a:effectLst>
                <a:latin typeface="Comic Sans MS" pitchFamily="66" charset="0"/>
              </a:rPr>
              <a:t>typeof</a:t>
            </a:r>
            <a:r>
              <a:rPr lang="en-US" sz="2000" dirty="0">
                <a:solidFill>
                  <a:srgbClr val="FF9933"/>
                </a:solidFill>
                <a:effectLst>
                  <a:outerShdw blurRad="38100" dist="38100" dir="2700000" algn="tl">
                    <a:srgbClr val="000000"/>
                  </a:outerShdw>
                </a:effectLst>
                <a:latin typeface="Comic Sans MS" pitchFamily="66" charset="0"/>
              </a:rPr>
              <a:t>(x));</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alert(“Variable y value is </a:t>
            </a:r>
            <a:r>
              <a:rPr lang="en-US" sz="2000" dirty="0" smtClean="0">
                <a:solidFill>
                  <a:srgbClr val="FF9933"/>
                </a:solidFill>
                <a:effectLst>
                  <a:outerShdw blurRad="38100" dist="38100" dir="2700000" algn="tl">
                    <a:srgbClr val="000000"/>
                  </a:outerShdw>
                </a:effectLst>
                <a:latin typeface="Comic Sans MS" pitchFamily="66" charset="0"/>
              </a:rPr>
              <a:t>“ </a:t>
            </a:r>
            <a:r>
              <a:rPr lang="en-US" sz="2000" dirty="0">
                <a:solidFill>
                  <a:srgbClr val="FF9933"/>
                </a:solidFill>
                <a:effectLst>
                  <a:outerShdw blurRad="38100" dist="38100" dir="2700000" algn="tl">
                    <a:srgbClr val="000000"/>
                  </a:outerShdw>
                </a:effectLst>
                <a:latin typeface="Comic Sans MS" pitchFamily="66" charset="0"/>
              </a:rPr>
              <a:t>+ </a:t>
            </a:r>
            <a:r>
              <a:rPr lang="en-US" sz="2000" dirty="0" err="1">
                <a:solidFill>
                  <a:srgbClr val="FF9933"/>
                </a:solidFill>
                <a:effectLst>
                  <a:outerShdw blurRad="38100" dist="38100" dir="2700000" algn="tl">
                    <a:srgbClr val="000000"/>
                  </a:outerShdw>
                </a:effectLst>
                <a:latin typeface="Comic Sans MS" pitchFamily="66" charset="0"/>
              </a:rPr>
              <a:t>typeof</a:t>
            </a:r>
            <a:r>
              <a:rPr lang="en-US" sz="2000" dirty="0">
                <a:solidFill>
                  <a:srgbClr val="FF9933"/>
                </a:solidFill>
                <a:effectLst>
                  <a:outerShdw blurRad="38100" dist="38100" dir="2700000" algn="tl">
                    <a:srgbClr val="000000"/>
                  </a:outerShdw>
                </a:effectLst>
                <a:latin typeface="Comic Sans MS" pitchFamily="66" charset="0"/>
              </a:rPr>
              <a:t>(y));</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alert(“Variable x value is “ + </a:t>
            </a:r>
            <a:r>
              <a:rPr lang="en-US" sz="2000" dirty="0" err="1">
                <a:solidFill>
                  <a:srgbClr val="FF9933"/>
                </a:solidFill>
                <a:effectLst>
                  <a:outerShdw blurRad="38100" dist="38100" dir="2700000" algn="tl">
                    <a:srgbClr val="000000"/>
                  </a:outerShdw>
                </a:effectLst>
                <a:latin typeface="Comic Sans MS" pitchFamily="66" charset="0"/>
              </a:rPr>
              <a:t>typeof</a:t>
            </a:r>
            <a:r>
              <a:rPr lang="en-US" sz="2000" dirty="0">
                <a:solidFill>
                  <a:srgbClr val="FF9933"/>
                </a:solidFill>
                <a:effectLst>
                  <a:outerShdw blurRad="38100" dist="38100" dir="2700000" algn="tl">
                    <a:srgbClr val="000000"/>
                  </a:outerShdw>
                </a:effectLst>
                <a:latin typeface="Comic Sans MS" pitchFamily="66" charset="0"/>
              </a:rPr>
              <a:t>(z));</a:t>
            </a:r>
          </a:p>
          <a:p>
            <a:pPr>
              <a:spcBef>
                <a:spcPct val="20000"/>
              </a:spcBef>
              <a:buClr>
                <a:schemeClr val="hlink"/>
              </a:buClr>
              <a:buSzPct val="70000"/>
              <a:buFont typeface="Wingdings" pitchFamily="2" charset="2"/>
              <a:buNone/>
              <a:defRPr/>
            </a:pPr>
            <a:r>
              <a:rPr lang="en-US" sz="2000" dirty="0">
                <a:solidFill>
                  <a:srgbClr val="FFFF00"/>
                </a:solidFill>
                <a:effectLst>
                  <a:outerShdw blurRad="38100" dist="38100" dir="2700000" algn="tl">
                    <a:srgbClr val="000000"/>
                  </a:outerShdw>
                </a:effectLst>
                <a:latin typeface="Comic Sans MS" pitchFamily="66" charset="0"/>
              </a:rPr>
              <a:t>&lt;/script&gt;</a:t>
            </a:r>
          </a:p>
          <a:p>
            <a:pPr>
              <a:spcBef>
                <a:spcPct val="20000"/>
              </a:spcBef>
              <a:buClr>
                <a:schemeClr val="hlink"/>
              </a:buClr>
              <a:buSzPct val="70000"/>
              <a:buFont typeface="Wingdings" pitchFamily="2" charset="2"/>
              <a:buNone/>
              <a:defRPr/>
            </a:pPr>
            <a:r>
              <a:rPr lang="en-US" sz="2000" dirty="0">
                <a:solidFill>
                  <a:srgbClr val="FFFF00"/>
                </a:solidFill>
                <a:effectLst>
                  <a:outerShdw blurRad="38100" dist="38100" dir="2700000" algn="tl">
                    <a:srgbClr val="000000"/>
                  </a:outerShdw>
                </a:effectLst>
                <a:latin typeface="Comic Sans MS" pitchFamily="66" charset="0"/>
              </a:rPr>
              <a:t>&lt;/head&gt;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pPr eaLnBrk="1" hangingPunct="1">
              <a:defRPr/>
            </a:pPr>
            <a:r>
              <a:rPr lang="en-US" smtClean="0"/>
              <a:t>What is an Object?</a:t>
            </a:r>
          </a:p>
        </p:txBody>
      </p:sp>
      <p:sp>
        <p:nvSpPr>
          <p:cNvPr id="356355" name="Rectangle 3"/>
          <p:cNvSpPr>
            <a:spLocks noGrp="1" noChangeArrowheads="1"/>
          </p:cNvSpPr>
          <p:nvPr>
            <p:ph type="body" idx="1"/>
          </p:nvPr>
        </p:nvSpPr>
        <p:spPr>
          <a:xfrm>
            <a:off x="1066800" y="1916113"/>
            <a:ext cx="7543800" cy="4572000"/>
          </a:xfrm>
        </p:spPr>
        <p:txBody>
          <a:bodyPr>
            <a:normAutofit lnSpcReduction="10000"/>
          </a:bodyPr>
          <a:lstStyle/>
          <a:p>
            <a:pPr eaLnBrk="1" hangingPunct="1">
              <a:lnSpc>
                <a:spcPct val="90000"/>
              </a:lnSpc>
              <a:defRPr/>
            </a:pPr>
            <a:r>
              <a:rPr lang="en-US" sz="2800" smtClean="0"/>
              <a:t>An object is a thing, anything, just as things in the real world. </a:t>
            </a:r>
          </a:p>
          <a:p>
            <a:pPr lvl="1" eaLnBrk="1" hangingPunct="1">
              <a:lnSpc>
                <a:spcPct val="90000"/>
              </a:lnSpc>
              <a:defRPr/>
            </a:pPr>
            <a:r>
              <a:rPr lang="en-US" sz="2400" smtClean="0"/>
              <a:t>E.g. (cars, dogs, money, books, </a:t>
            </a:r>
            <a:r>
              <a:rPr lang="en-US" sz="2400" smtClean="0">
                <a:latin typeface="Arial"/>
              </a:rPr>
              <a:t>…</a:t>
            </a:r>
            <a:r>
              <a:rPr lang="en-US" sz="2400" smtClean="0"/>
              <a:t> )</a:t>
            </a:r>
          </a:p>
          <a:p>
            <a:pPr eaLnBrk="1" hangingPunct="1">
              <a:lnSpc>
                <a:spcPct val="90000"/>
              </a:lnSpc>
              <a:defRPr/>
            </a:pPr>
            <a:r>
              <a:rPr lang="en-US" sz="2800" smtClean="0"/>
              <a:t>In the web browser, objects are the browser window itself, forms, buttons, text boxes, </a:t>
            </a:r>
            <a:r>
              <a:rPr lang="en-US" sz="2800" smtClean="0">
                <a:latin typeface="Arial"/>
              </a:rPr>
              <a:t>…</a:t>
            </a:r>
            <a:endParaRPr lang="en-US" sz="2800" smtClean="0"/>
          </a:p>
          <a:p>
            <a:pPr eaLnBrk="1" hangingPunct="1">
              <a:lnSpc>
                <a:spcPct val="90000"/>
              </a:lnSpc>
              <a:defRPr/>
            </a:pPr>
            <a:r>
              <a:rPr lang="en-US" sz="2800" smtClean="0"/>
              <a:t>Methods are things that objects can do.</a:t>
            </a:r>
          </a:p>
          <a:p>
            <a:pPr lvl="1" eaLnBrk="1" hangingPunct="1">
              <a:lnSpc>
                <a:spcPct val="90000"/>
              </a:lnSpc>
              <a:defRPr/>
            </a:pPr>
            <a:r>
              <a:rPr lang="en-US" sz="2400" smtClean="0"/>
              <a:t>Cars can move, dogs can bark.</a:t>
            </a:r>
          </a:p>
          <a:p>
            <a:pPr lvl="1" eaLnBrk="1" hangingPunct="1">
              <a:lnSpc>
                <a:spcPct val="90000"/>
              </a:lnSpc>
              <a:defRPr/>
            </a:pPr>
            <a:r>
              <a:rPr lang="en-US" sz="2400" smtClean="0"/>
              <a:t>Window object can alert the user </a:t>
            </a:r>
            <a:r>
              <a:rPr lang="en-US" sz="2400" smtClean="0">
                <a:latin typeface="Arial"/>
              </a:rPr>
              <a:t>“</a:t>
            </a:r>
            <a:r>
              <a:rPr lang="en-US" sz="2400" smtClean="0"/>
              <a:t>alert()</a:t>
            </a:r>
            <a:r>
              <a:rPr lang="en-US" sz="2400" smtClean="0">
                <a:latin typeface="Arial"/>
              </a:rPr>
              <a:t>”</a:t>
            </a:r>
            <a:r>
              <a:rPr lang="en-US" sz="2400" smtClean="0"/>
              <a:t>.</a:t>
            </a:r>
          </a:p>
          <a:p>
            <a:pPr eaLnBrk="1" hangingPunct="1">
              <a:lnSpc>
                <a:spcPct val="90000"/>
              </a:lnSpc>
              <a:defRPr/>
            </a:pPr>
            <a:r>
              <a:rPr lang="en-US" sz="2800" smtClean="0"/>
              <a:t>All objects have properties.</a:t>
            </a:r>
          </a:p>
          <a:p>
            <a:pPr lvl="1" eaLnBrk="1" hangingPunct="1">
              <a:lnSpc>
                <a:spcPct val="90000"/>
              </a:lnSpc>
              <a:defRPr/>
            </a:pPr>
            <a:r>
              <a:rPr lang="en-US" sz="2400" smtClean="0"/>
              <a:t>Cars have wheels, dogs have fur.</a:t>
            </a:r>
          </a:p>
          <a:p>
            <a:pPr lvl="1" eaLnBrk="1" hangingPunct="1">
              <a:lnSpc>
                <a:spcPct val="90000"/>
              </a:lnSpc>
              <a:defRPr/>
            </a:pPr>
            <a:r>
              <a:rPr lang="en-US" sz="2400" smtClean="0"/>
              <a:t>Browser has a name and version number.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1026"/>
          <p:cNvSpPr>
            <a:spLocks noGrp="1" noChangeArrowheads="1"/>
          </p:cNvSpPr>
          <p:nvPr>
            <p:ph type="title"/>
          </p:nvPr>
        </p:nvSpPr>
        <p:spPr/>
        <p:txBody>
          <a:bodyPr/>
          <a:lstStyle/>
          <a:p>
            <a:pPr eaLnBrk="1" hangingPunct="1">
              <a:defRPr/>
            </a:pPr>
            <a:r>
              <a:rPr lang="en-US" smtClean="0"/>
              <a:t>Array</a:t>
            </a:r>
          </a:p>
        </p:txBody>
      </p:sp>
      <p:sp>
        <p:nvSpPr>
          <p:cNvPr id="405507" name="Rectangle 1027"/>
          <p:cNvSpPr>
            <a:spLocks noGrp="1" noChangeArrowheads="1"/>
          </p:cNvSpPr>
          <p:nvPr>
            <p:ph type="body" idx="1"/>
          </p:nvPr>
        </p:nvSpPr>
        <p:spPr/>
        <p:txBody>
          <a:bodyPr/>
          <a:lstStyle/>
          <a:p>
            <a:pPr eaLnBrk="1" hangingPunct="1">
              <a:lnSpc>
                <a:spcPct val="90000"/>
              </a:lnSpc>
              <a:defRPr/>
            </a:pPr>
            <a:r>
              <a:rPr lang="en-US" smtClean="0"/>
              <a:t>An Array contains a set of data represented by a single variable name.</a:t>
            </a:r>
          </a:p>
          <a:p>
            <a:pPr eaLnBrk="1" hangingPunct="1">
              <a:lnSpc>
                <a:spcPct val="90000"/>
              </a:lnSpc>
              <a:defRPr/>
            </a:pPr>
            <a:r>
              <a:rPr lang="en-US" smtClean="0"/>
              <a:t>Arrays in JavaScript are represented by the Array Object, we need to </a:t>
            </a:r>
            <a:r>
              <a:rPr lang="en-US" smtClean="0">
                <a:latin typeface="Arial"/>
              </a:rPr>
              <a:t>“</a:t>
            </a:r>
            <a:r>
              <a:rPr lang="en-US" smtClean="0"/>
              <a:t>new Array()</a:t>
            </a:r>
            <a:r>
              <a:rPr lang="en-US" smtClean="0">
                <a:latin typeface="Arial"/>
              </a:rPr>
              <a:t>”</a:t>
            </a:r>
            <a:r>
              <a:rPr lang="en-US" smtClean="0"/>
              <a:t> to construct this object.</a:t>
            </a:r>
          </a:p>
          <a:p>
            <a:pPr eaLnBrk="1" hangingPunct="1">
              <a:lnSpc>
                <a:spcPct val="90000"/>
              </a:lnSpc>
              <a:defRPr/>
            </a:pPr>
            <a:r>
              <a:rPr lang="en-US" smtClean="0"/>
              <a:t>The first element of the array is </a:t>
            </a:r>
            <a:r>
              <a:rPr lang="en-US" smtClean="0">
                <a:latin typeface="Arial"/>
              </a:rPr>
              <a:t>“</a:t>
            </a:r>
            <a:r>
              <a:rPr lang="en-US" smtClean="0"/>
              <a:t>Array[0]</a:t>
            </a:r>
            <a:r>
              <a:rPr lang="en-US" smtClean="0">
                <a:latin typeface="Arial"/>
              </a:rPr>
              <a:t>”</a:t>
            </a:r>
            <a:r>
              <a:rPr lang="en-US" smtClean="0"/>
              <a:t> until the last one Array[i-1].</a:t>
            </a:r>
          </a:p>
          <a:p>
            <a:pPr eaLnBrk="1" hangingPunct="1">
              <a:lnSpc>
                <a:spcPct val="90000"/>
              </a:lnSpc>
              <a:defRPr/>
            </a:pPr>
            <a:r>
              <a:rPr lang="en-US" smtClean="0"/>
              <a:t>E.g. myArray = new Array(5)</a:t>
            </a:r>
          </a:p>
          <a:p>
            <a:pPr lvl="1" eaLnBrk="1" hangingPunct="1">
              <a:lnSpc>
                <a:spcPct val="90000"/>
              </a:lnSpc>
              <a:defRPr/>
            </a:pPr>
            <a:r>
              <a:rPr lang="en-US" smtClean="0"/>
              <a:t>We have myArray[0,1,2,3,4].</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050"/>
          <p:cNvSpPr>
            <a:spLocks noGrp="1" noChangeArrowheads="1"/>
          </p:cNvSpPr>
          <p:nvPr>
            <p:ph type="title"/>
          </p:nvPr>
        </p:nvSpPr>
        <p:spPr/>
        <p:txBody>
          <a:bodyPr/>
          <a:lstStyle/>
          <a:p>
            <a:pPr eaLnBrk="1" hangingPunct="1">
              <a:defRPr/>
            </a:pPr>
            <a:r>
              <a:rPr lang="en-US" smtClean="0"/>
              <a:t>Array Example</a:t>
            </a:r>
          </a:p>
        </p:txBody>
      </p:sp>
      <p:sp>
        <p:nvSpPr>
          <p:cNvPr id="451588" name="Text Box 2052"/>
          <p:cNvSpPr txBox="1">
            <a:spLocks noChangeArrowheads="1"/>
          </p:cNvSpPr>
          <p:nvPr/>
        </p:nvSpPr>
        <p:spPr bwMode="auto">
          <a:xfrm>
            <a:off x="1066800" y="1981200"/>
            <a:ext cx="7620000" cy="3317875"/>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000" dirty="0">
                <a:solidFill>
                  <a:srgbClr val="FFFF00"/>
                </a:solidFill>
                <a:effectLst>
                  <a:outerShdw blurRad="38100" dist="38100" dir="2700000" algn="tl">
                    <a:srgbClr val="000000"/>
                  </a:outerShdw>
                </a:effectLst>
                <a:latin typeface="Comic Sans MS" pitchFamily="66" charset="0"/>
              </a:rPr>
              <a:t>&lt;script </a:t>
            </a:r>
            <a:r>
              <a:rPr lang="en-US" sz="2000" dirty="0">
                <a:solidFill>
                  <a:srgbClr val="FF3300"/>
                </a:solidFill>
                <a:effectLst>
                  <a:outerShdw blurRad="38100" dist="38100" dir="2700000" algn="tl">
                    <a:srgbClr val="000000"/>
                  </a:outerShdw>
                </a:effectLst>
                <a:latin typeface="Comic Sans MS" pitchFamily="66" charset="0"/>
              </a:rPr>
              <a:t>language</a:t>
            </a:r>
            <a:r>
              <a:rPr lang="en-US" sz="2000" dirty="0">
                <a:effectLst>
                  <a:outerShdw blurRad="38100" dist="38100" dir="2700000" algn="tl">
                    <a:srgbClr val="000000"/>
                  </a:outerShdw>
                </a:effectLst>
                <a:latin typeface="Comic Sans MS" pitchFamily="66" charset="0"/>
              </a:rPr>
              <a:t>=</a:t>
            </a:r>
            <a:r>
              <a:rPr lang="en-US" sz="2000" dirty="0">
                <a:solidFill>
                  <a:srgbClr val="FF9933"/>
                </a:solidFill>
                <a:effectLst>
                  <a:outerShdw blurRad="38100" dist="38100" dir="2700000" algn="tl">
                    <a:srgbClr val="000000"/>
                  </a:outerShdw>
                </a:effectLst>
                <a:latin typeface="Comic Sans MS" pitchFamily="66" charset="0"/>
              </a:rPr>
              <a:t>“</a:t>
            </a:r>
            <a:r>
              <a:rPr lang="en-US" sz="2000" dirty="0">
                <a:solidFill>
                  <a:srgbClr val="00FF00"/>
                </a:solidFill>
                <a:effectLst>
                  <a:outerShdw blurRad="38100" dist="38100" dir="2700000" algn="tl">
                    <a:srgbClr val="000000"/>
                  </a:outerShdw>
                </a:effectLst>
                <a:latin typeface="Comic Sans MS" pitchFamily="66" charset="0"/>
              </a:rPr>
              <a:t>JavaScript</a:t>
            </a:r>
            <a:r>
              <a:rPr lang="en-US" sz="2000" dirty="0">
                <a:solidFill>
                  <a:srgbClr val="FF9933"/>
                </a:solidFill>
                <a:effectLst>
                  <a:outerShdw blurRad="38100" dist="38100" dir="2700000" algn="tl">
                    <a:srgbClr val="000000"/>
                  </a:outerShdw>
                </a:effectLst>
                <a:latin typeface="Comic Sans MS" pitchFamily="66" charset="0"/>
              </a:rPr>
              <a:t>”</a:t>
            </a:r>
            <a:r>
              <a:rPr lang="en-US" sz="2000" dirty="0">
                <a:solidFill>
                  <a:srgbClr val="FFFF00"/>
                </a:solidFill>
                <a:effectLst>
                  <a:outerShdw blurRad="38100" dist="38100" dir="2700000" algn="tl">
                    <a:srgbClr val="000000"/>
                  </a:outerShdw>
                </a:effectLst>
                <a:latin typeface="Comic Sans MS" pitchFamily="66" charset="0"/>
              </a:rPr>
              <a:t>&gt;</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Car = new Array(3);</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Car[0] = “Ford”;</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Car[1] = “Toyota”;</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Car[2] = “Honda”;</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a:t>
            </a:r>
            <a:r>
              <a:rPr lang="en-US" sz="2000" dirty="0" err="1">
                <a:solidFill>
                  <a:srgbClr val="FF9933"/>
                </a:solidFill>
                <a:effectLst>
                  <a:outerShdw blurRad="38100" dist="38100" dir="2700000" algn="tl">
                    <a:srgbClr val="000000"/>
                  </a:outerShdw>
                </a:effectLst>
                <a:latin typeface="Comic Sans MS" pitchFamily="66" charset="0"/>
              </a:rPr>
              <a:t>document.write</a:t>
            </a:r>
            <a:r>
              <a:rPr lang="en-US" sz="2000" dirty="0">
                <a:solidFill>
                  <a:srgbClr val="FF9933"/>
                </a:solidFill>
                <a:effectLst>
                  <a:outerShdw blurRad="38100" dist="38100" dir="2700000" algn="tl">
                    <a:srgbClr val="000000"/>
                  </a:outerShdw>
                </a:effectLst>
                <a:latin typeface="Comic Sans MS" pitchFamily="66" charset="0"/>
              </a:rPr>
              <a:t>(Car[0] + “&lt;</a:t>
            </a:r>
            <a:r>
              <a:rPr lang="en-US" sz="2000" dirty="0" err="1">
                <a:solidFill>
                  <a:srgbClr val="FF9933"/>
                </a:solidFill>
                <a:effectLst>
                  <a:outerShdw blurRad="38100" dist="38100" dir="2700000" algn="tl">
                    <a:srgbClr val="000000"/>
                  </a:outerShdw>
                </a:effectLst>
                <a:latin typeface="Comic Sans MS" pitchFamily="66" charset="0"/>
              </a:rPr>
              <a:t>br</a:t>
            </a:r>
            <a:r>
              <a:rPr lang="en-US" sz="2000" dirty="0">
                <a:solidFill>
                  <a:srgbClr val="FF9933"/>
                </a:solidFill>
                <a:effectLst>
                  <a:outerShdw blurRad="38100" dist="38100" dir="2700000" algn="tl">
                    <a:srgbClr val="000000"/>
                  </a:outerShdw>
                </a:effectLst>
                <a:latin typeface="Comic Sans MS" pitchFamily="66" charset="0"/>
              </a:rPr>
              <a:t>&gt;”);</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a:t>
            </a:r>
            <a:r>
              <a:rPr lang="en-US" sz="2000" dirty="0" err="1">
                <a:solidFill>
                  <a:srgbClr val="FF9933"/>
                </a:solidFill>
                <a:effectLst>
                  <a:outerShdw blurRad="38100" dist="38100" dir="2700000" algn="tl">
                    <a:srgbClr val="000000"/>
                  </a:outerShdw>
                </a:effectLst>
                <a:latin typeface="Comic Sans MS" pitchFamily="66" charset="0"/>
              </a:rPr>
              <a:t>document.write</a:t>
            </a:r>
            <a:r>
              <a:rPr lang="en-US" sz="2000" dirty="0">
                <a:solidFill>
                  <a:srgbClr val="FF9933"/>
                </a:solidFill>
                <a:effectLst>
                  <a:outerShdw blurRad="38100" dist="38100" dir="2700000" algn="tl">
                    <a:srgbClr val="000000"/>
                  </a:outerShdw>
                </a:effectLst>
                <a:latin typeface="Comic Sans MS" pitchFamily="66" charset="0"/>
              </a:rPr>
              <a:t>(Car[1] + “&lt;</a:t>
            </a:r>
            <a:r>
              <a:rPr lang="en-US" sz="2000" dirty="0" err="1">
                <a:solidFill>
                  <a:srgbClr val="FF9933"/>
                </a:solidFill>
                <a:effectLst>
                  <a:outerShdw blurRad="38100" dist="38100" dir="2700000" algn="tl">
                    <a:srgbClr val="000000"/>
                  </a:outerShdw>
                </a:effectLst>
                <a:latin typeface="Comic Sans MS" pitchFamily="66" charset="0"/>
              </a:rPr>
              <a:t>br</a:t>
            </a:r>
            <a:r>
              <a:rPr lang="en-US" sz="2000" dirty="0">
                <a:solidFill>
                  <a:srgbClr val="FF9933"/>
                </a:solidFill>
                <a:effectLst>
                  <a:outerShdw blurRad="38100" dist="38100" dir="2700000" algn="tl">
                    <a:srgbClr val="000000"/>
                  </a:outerShdw>
                </a:effectLst>
                <a:latin typeface="Comic Sans MS" pitchFamily="66" charset="0"/>
              </a:rPr>
              <a:t>&gt;”);</a:t>
            </a:r>
          </a:p>
          <a:p>
            <a:pPr>
              <a:spcBef>
                <a:spcPct val="20000"/>
              </a:spcBef>
              <a:buClr>
                <a:schemeClr val="hlink"/>
              </a:buClr>
              <a:buSzPct val="70000"/>
              <a:buFont typeface="Wingdings" pitchFamily="2" charset="2"/>
              <a:buNone/>
              <a:defRPr/>
            </a:pPr>
            <a:r>
              <a:rPr lang="en-US" sz="2000" dirty="0">
                <a:solidFill>
                  <a:srgbClr val="FF9933"/>
                </a:solidFill>
                <a:effectLst>
                  <a:outerShdw blurRad="38100" dist="38100" dir="2700000" algn="tl">
                    <a:srgbClr val="000000"/>
                  </a:outerShdw>
                </a:effectLst>
                <a:latin typeface="Comic Sans MS" pitchFamily="66" charset="0"/>
              </a:rPr>
              <a:t>	</a:t>
            </a:r>
            <a:r>
              <a:rPr lang="en-US" sz="2000" dirty="0" err="1">
                <a:solidFill>
                  <a:srgbClr val="FF9933"/>
                </a:solidFill>
                <a:effectLst>
                  <a:outerShdw blurRad="38100" dist="38100" dir="2700000" algn="tl">
                    <a:srgbClr val="000000"/>
                  </a:outerShdw>
                </a:effectLst>
                <a:latin typeface="Comic Sans MS" pitchFamily="66" charset="0"/>
              </a:rPr>
              <a:t>document.write</a:t>
            </a:r>
            <a:r>
              <a:rPr lang="en-US" sz="2000" dirty="0">
                <a:solidFill>
                  <a:srgbClr val="FF9933"/>
                </a:solidFill>
                <a:effectLst>
                  <a:outerShdw blurRad="38100" dist="38100" dir="2700000" algn="tl">
                    <a:srgbClr val="000000"/>
                  </a:outerShdw>
                </a:effectLst>
                <a:latin typeface="Comic Sans MS" pitchFamily="66" charset="0"/>
              </a:rPr>
              <a:t>(Car[2] + “&lt;</a:t>
            </a:r>
            <a:r>
              <a:rPr lang="en-US" sz="2000" dirty="0" err="1">
                <a:solidFill>
                  <a:srgbClr val="FF9933"/>
                </a:solidFill>
                <a:effectLst>
                  <a:outerShdw blurRad="38100" dist="38100" dir="2700000" algn="tl">
                    <a:srgbClr val="000000"/>
                  </a:outerShdw>
                </a:effectLst>
                <a:latin typeface="Comic Sans MS" pitchFamily="66" charset="0"/>
              </a:rPr>
              <a:t>br</a:t>
            </a:r>
            <a:r>
              <a:rPr lang="en-US" sz="2000" dirty="0">
                <a:solidFill>
                  <a:srgbClr val="FF9933"/>
                </a:solidFill>
                <a:effectLst>
                  <a:outerShdw blurRad="38100" dist="38100" dir="2700000" algn="tl">
                    <a:srgbClr val="000000"/>
                  </a:outerShdw>
                </a:effectLst>
                <a:latin typeface="Comic Sans MS" pitchFamily="66" charset="0"/>
              </a:rPr>
              <a:t>&gt;”);</a:t>
            </a:r>
          </a:p>
          <a:p>
            <a:pPr>
              <a:spcBef>
                <a:spcPct val="20000"/>
              </a:spcBef>
              <a:buClr>
                <a:schemeClr val="hlink"/>
              </a:buClr>
              <a:buSzPct val="70000"/>
              <a:buFont typeface="Wingdings" pitchFamily="2" charset="2"/>
              <a:buNone/>
              <a:defRPr/>
            </a:pPr>
            <a:r>
              <a:rPr lang="en-US" sz="2000" dirty="0">
                <a:solidFill>
                  <a:srgbClr val="FFFF00"/>
                </a:solidFill>
                <a:effectLst>
                  <a:outerShdw blurRad="38100" dist="38100" dir="2700000" algn="tl">
                    <a:srgbClr val="000000"/>
                  </a:outerShdw>
                </a:effectLst>
                <a:latin typeface="Comic Sans MS" pitchFamily="66" charset="0"/>
              </a:rPr>
              <a:t>&lt;/script&gt;</a:t>
            </a:r>
          </a:p>
        </p:txBody>
      </p:sp>
      <p:sp>
        <p:nvSpPr>
          <p:cNvPr id="451589" name="Rectangle 2053"/>
          <p:cNvSpPr>
            <a:spLocks noGrp="1" noChangeArrowheads="1"/>
          </p:cNvSpPr>
          <p:nvPr>
            <p:ph type="body" idx="1"/>
          </p:nvPr>
        </p:nvSpPr>
        <p:spPr>
          <a:xfrm>
            <a:off x="1066800" y="5334000"/>
            <a:ext cx="7543800" cy="1295400"/>
          </a:xfrm>
        </p:spPr>
        <p:txBody>
          <a:bodyPr/>
          <a:lstStyle/>
          <a:p>
            <a:pPr eaLnBrk="1" hangingPunct="1">
              <a:lnSpc>
                <a:spcPct val="90000"/>
              </a:lnSpc>
              <a:defRPr/>
            </a:pPr>
            <a:r>
              <a:rPr lang="en-US" sz="2000" smtClean="0"/>
              <a:t>You can also declare arrays with variable length.</a:t>
            </a:r>
          </a:p>
          <a:p>
            <a:pPr lvl="1" eaLnBrk="1" hangingPunct="1">
              <a:lnSpc>
                <a:spcPct val="90000"/>
              </a:lnSpc>
              <a:defRPr/>
            </a:pPr>
            <a:r>
              <a:rPr lang="en-US" sz="1800" smtClean="0"/>
              <a:t>arrayName = new Array();</a:t>
            </a:r>
          </a:p>
          <a:p>
            <a:pPr lvl="1" eaLnBrk="1" hangingPunct="1">
              <a:lnSpc>
                <a:spcPct val="90000"/>
              </a:lnSpc>
              <a:defRPr/>
            </a:pPr>
            <a:r>
              <a:rPr lang="en-US" sz="1800" smtClean="0"/>
              <a:t>Length = 0, allows automatic extension of the length.</a:t>
            </a:r>
          </a:p>
          <a:p>
            <a:pPr lvl="1" eaLnBrk="1" hangingPunct="1">
              <a:lnSpc>
                <a:spcPct val="90000"/>
              </a:lnSpc>
              <a:defRPr/>
            </a:pPr>
            <a:r>
              <a:rPr lang="en-US" sz="1800" smtClean="0"/>
              <a:t>Car[9] = </a:t>
            </a:r>
            <a:r>
              <a:rPr lang="en-US" sz="1800" smtClean="0">
                <a:latin typeface="Arial"/>
              </a:rPr>
              <a:t>“</a:t>
            </a:r>
            <a:r>
              <a:rPr lang="en-US" sz="1800" smtClean="0"/>
              <a:t>Ford</a:t>
            </a:r>
            <a:r>
              <a:rPr lang="en-US" sz="1800" smtClean="0">
                <a:latin typeface="Arial"/>
              </a:rPr>
              <a:t>”</a:t>
            </a:r>
            <a:r>
              <a:rPr lang="en-US" sz="1800" smtClean="0"/>
              <a:t>; Car[99] = </a:t>
            </a:r>
            <a:r>
              <a:rPr lang="en-US" sz="1800" smtClean="0">
                <a:latin typeface="Arial"/>
              </a:rPr>
              <a:t>“</a:t>
            </a:r>
            <a:r>
              <a:rPr lang="en-US" sz="1800" smtClean="0"/>
              <a:t>Honda</a:t>
            </a:r>
            <a:r>
              <a:rPr lang="en-US" sz="1800" smtClean="0">
                <a:latin typeface="Arial"/>
              </a:rPr>
              <a:t>”</a:t>
            </a:r>
            <a:r>
              <a:rPr lang="en-US" sz="1800"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b="1" dirty="0" smtClean="0"/>
              <a:t>What is JavaScript?</a:t>
            </a:r>
            <a:endParaRPr lang="en-US" dirty="0"/>
          </a:p>
        </p:txBody>
      </p:sp>
      <p:sp>
        <p:nvSpPr>
          <p:cNvPr id="3" name="Content Placeholder 2"/>
          <p:cNvSpPr>
            <a:spLocks noGrp="1"/>
          </p:cNvSpPr>
          <p:nvPr>
            <p:ph idx="1"/>
          </p:nvPr>
        </p:nvSpPr>
        <p:spPr>
          <a:xfrm>
            <a:off x="457200" y="1295400"/>
            <a:ext cx="8229600" cy="5029200"/>
          </a:xfrm>
        </p:spPr>
        <p:txBody>
          <a:bodyPr>
            <a:normAutofit/>
          </a:bodyPr>
          <a:lstStyle/>
          <a:p>
            <a:pPr algn="just"/>
            <a:r>
              <a:rPr lang="en-US" dirty="0" err="1" smtClean="0"/>
              <a:t>Javascript</a:t>
            </a:r>
            <a:r>
              <a:rPr lang="en-US" dirty="0" smtClean="0"/>
              <a:t> is a dynamic computer programming language. It is lightweight and most commonly used as a part of web pages, whose implementations allow client-side script to interact with the user and make dynamic pages.</a:t>
            </a:r>
          </a:p>
          <a:p>
            <a:pPr algn="just"/>
            <a:r>
              <a:rPr lang="en-US" dirty="0" smtClean="0"/>
              <a:t> It is an interpreted programming language with object-oriented capabilities. </a:t>
            </a:r>
          </a:p>
          <a:p>
            <a:pPr algn="just"/>
            <a:r>
              <a:rPr lang="en-US" dirty="0" smtClean="0"/>
              <a:t>JavaScript was first known as </a:t>
            </a:r>
            <a:r>
              <a:rPr lang="en-US" b="1" dirty="0" err="1" smtClean="0"/>
              <a:t>LiveScript</a:t>
            </a:r>
            <a:r>
              <a:rPr lang="en-US" b="1" dirty="0" smtClean="0"/>
              <a:t>, but Netscape changed its name to JavaScript,</a:t>
            </a:r>
          </a:p>
          <a:p>
            <a:pPr algn="just"/>
            <a:r>
              <a:rPr lang="en-US" dirty="0" smtClean="0"/>
              <a:t>JavaScript made its first appearance in Netscape 2.0 in 1995 with the name </a:t>
            </a:r>
            <a:r>
              <a:rPr lang="en-US" b="1" dirty="0" err="1" smtClean="0"/>
              <a:t>LiveScript</a:t>
            </a:r>
            <a:r>
              <a:rPr lang="en-US" b="1" dirty="0" smtClean="0"/>
              <a: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dirty="0" smtClean="0"/>
              <a:t>Array Methods</a:t>
            </a:r>
            <a:br>
              <a:rPr lang="en-US" dirty="0" smtClean="0"/>
            </a:br>
            <a:endParaRPr lang="en-US" dirty="0"/>
          </a:p>
        </p:txBody>
      </p:sp>
      <p:sp>
        <p:nvSpPr>
          <p:cNvPr id="3" name="Content Placeholder 2"/>
          <p:cNvSpPr>
            <a:spLocks noGrp="1"/>
          </p:cNvSpPr>
          <p:nvPr>
            <p:ph idx="1"/>
          </p:nvPr>
        </p:nvSpPr>
        <p:spPr>
          <a:xfrm>
            <a:off x="228600" y="762000"/>
            <a:ext cx="8686800" cy="6324600"/>
          </a:xfrm>
        </p:spPr>
        <p:txBody>
          <a:bodyPr>
            <a:normAutofit fontScale="62500" lnSpcReduction="20000"/>
          </a:bodyPr>
          <a:lstStyle/>
          <a:p>
            <a:pPr>
              <a:buNone/>
            </a:pPr>
            <a:r>
              <a:rPr lang="en-US" dirty="0" smtClean="0"/>
              <a:t>     </a:t>
            </a:r>
            <a:r>
              <a:rPr lang="en-US" sz="3200" dirty="0" smtClean="0">
                <a:latin typeface="Times New Roman" pitchFamily="18" charset="0"/>
                <a:cs typeface="Times New Roman" pitchFamily="18" charset="0"/>
              </a:rPr>
              <a:t>Method                         Description</a:t>
            </a:r>
          </a:p>
          <a:p>
            <a:r>
              <a:rPr lang="en-US" sz="3200" dirty="0" err="1" smtClean="0">
                <a:latin typeface="Times New Roman" pitchFamily="18" charset="0"/>
                <a:cs typeface="Times New Roman" pitchFamily="18" charset="0"/>
                <a:hlinkClick r:id="rId2"/>
              </a:rPr>
              <a:t>concat</a:t>
            </a:r>
            <a:r>
              <a:rPr lang="en-US" sz="3200" dirty="0" smtClean="0">
                <a:latin typeface="Times New Roman" pitchFamily="18" charset="0"/>
                <a:cs typeface="Times New Roman" pitchFamily="18" charset="0"/>
                <a:hlinkClick r:id="rId2"/>
              </a:rPr>
              <a:t>()</a:t>
            </a:r>
            <a:r>
              <a:rPr lang="en-US" sz="3200" dirty="0" smtClean="0">
                <a:latin typeface="Times New Roman" pitchFamily="18" charset="0"/>
                <a:cs typeface="Times New Roman" pitchFamily="18" charset="0"/>
              </a:rPr>
              <a:t>           Joins two or more arrays, and returns a copy of the joined arrays</a:t>
            </a:r>
          </a:p>
          <a:p>
            <a:r>
              <a:rPr lang="en-US" sz="3200" dirty="0" err="1" smtClean="0">
                <a:latin typeface="Times New Roman" pitchFamily="18" charset="0"/>
                <a:cs typeface="Times New Roman" pitchFamily="18" charset="0"/>
                <a:hlinkClick r:id="rId3"/>
              </a:rPr>
              <a:t>copyWithin</a:t>
            </a:r>
            <a:r>
              <a:rPr lang="en-US" sz="3200" dirty="0" smtClean="0">
                <a:latin typeface="Times New Roman" pitchFamily="18" charset="0"/>
                <a:cs typeface="Times New Roman" pitchFamily="18" charset="0"/>
                <a:hlinkClick r:id="rId3"/>
              </a:rPr>
              <a:t>()</a:t>
            </a:r>
            <a:r>
              <a:rPr lang="en-US" sz="3200" dirty="0" smtClean="0">
                <a:latin typeface="Times New Roman" pitchFamily="18" charset="0"/>
                <a:cs typeface="Times New Roman" pitchFamily="18" charset="0"/>
              </a:rPr>
              <a:t> Copies array elements within the array, to and from specified               </a:t>
            </a:r>
          </a:p>
          <a:p>
            <a:pPr>
              <a:buNone/>
            </a:pPr>
            <a:r>
              <a:rPr lang="en-US" sz="3200" dirty="0" smtClean="0">
                <a:latin typeface="Times New Roman" pitchFamily="18" charset="0"/>
                <a:cs typeface="Times New Roman" pitchFamily="18" charset="0"/>
              </a:rPr>
              <a:t>                              positions</a:t>
            </a:r>
          </a:p>
          <a:p>
            <a:r>
              <a:rPr lang="en-US" sz="3200" dirty="0" smtClean="0">
                <a:latin typeface="Times New Roman" pitchFamily="18" charset="0"/>
                <a:cs typeface="Times New Roman" pitchFamily="18" charset="0"/>
                <a:hlinkClick r:id="rId4"/>
              </a:rPr>
              <a:t>every()</a:t>
            </a:r>
            <a:r>
              <a:rPr lang="en-US" sz="3200" dirty="0" smtClean="0">
                <a:latin typeface="Times New Roman" pitchFamily="18" charset="0"/>
                <a:cs typeface="Times New Roman" pitchFamily="18" charset="0"/>
              </a:rPr>
              <a:t>            Checks if every element in an array pass a test</a:t>
            </a:r>
          </a:p>
          <a:p>
            <a:r>
              <a:rPr lang="en-US" sz="3200" dirty="0" err="1" smtClean="0">
                <a:latin typeface="Times New Roman" pitchFamily="18" charset="0"/>
                <a:cs typeface="Times New Roman" pitchFamily="18" charset="0"/>
                <a:hlinkClick r:id="rId5"/>
              </a:rPr>
              <a:t>indexOf</a:t>
            </a:r>
            <a:r>
              <a:rPr lang="en-US" sz="3200" dirty="0" smtClean="0">
                <a:latin typeface="Times New Roman" pitchFamily="18" charset="0"/>
                <a:cs typeface="Times New Roman" pitchFamily="18" charset="0"/>
                <a:hlinkClick r:id="rId5"/>
              </a:rPr>
              <a:t>()</a:t>
            </a:r>
            <a:r>
              <a:rPr lang="en-US" sz="3200" dirty="0" smtClean="0">
                <a:latin typeface="Times New Roman" pitchFamily="18" charset="0"/>
                <a:cs typeface="Times New Roman" pitchFamily="18" charset="0"/>
              </a:rPr>
              <a:t>        Search the array for an element and returns its </a:t>
            </a:r>
          </a:p>
          <a:p>
            <a:r>
              <a:rPr lang="en-US" sz="3200" dirty="0" smtClean="0">
                <a:latin typeface="Times New Roman" pitchFamily="18" charset="0"/>
                <a:cs typeface="Times New Roman" pitchFamily="18" charset="0"/>
                <a:hlinkClick r:id="rId6"/>
              </a:rPr>
              <a:t>join()</a:t>
            </a:r>
            <a:r>
              <a:rPr lang="en-US" sz="3200" dirty="0" smtClean="0">
                <a:latin typeface="Times New Roman" pitchFamily="18" charset="0"/>
                <a:cs typeface="Times New Roman" pitchFamily="18" charset="0"/>
              </a:rPr>
              <a:t>               Joins all elements of an array into a string</a:t>
            </a:r>
          </a:p>
          <a:p>
            <a:r>
              <a:rPr lang="en-US" sz="3200" dirty="0" smtClean="0">
                <a:latin typeface="Times New Roman" pitchFamily="18" charset="0"/>
                <a:cs typeface="Times New Roman" pitchFamily="18" charset="0"/>
                <a:hlinkClick r:id="rId7"/>
              </a:rPr>
              <a:t>pop()</a:t>
            </a:r>
            <a:r>
              <a:rPr lang="en-US" sz="3200" dirty="0" smtClean="0">
                <a:latin typeface="Times New Roman" pitchFamily="18" charset="0"/>
                <a:cs typeface="Times New Roman" pitchFamily="18" charset="0"/>
              </a:rPr>
              <a:t>               Removes the last element of an array, and returns that element</a:t>
            </a:r>
          </a:p>
          <a:p>
            <a:r>
              <a:rPr lang="en-US" sz="3200" dirty="0" smtClean="0">
                <a:latin typeface="Times New Roman" pitchFamily="18" charset="0"/>
                <a:cs typeface="Times New Roman" pitchFamily="18" charset="0"/>
                <a:hlinkClick r:id="rId8"/>
              </a:rPr>
              <a:t>push()</a:t>
            </a:r>
            <a:r>
              <a:rPr lang="en-US" sz="3200" dirty="0" smtClean="0">
                <a:latin typeface="Times New Roman" pitchFamily="18" charset="0"/>
                <a:cs typeface="Times New Roman" pitchFamily="18" charset="0"/>
              </a:rPr>
              <a:t>             Adds new elements to the end of an array, and returns the new   </a:t>
            </a:r>
          </a:p>
          <a:p>
            <a:pPr>
              <a:buNone/>
            </a:pPr>
            <a:r>
              <a:rPr lang="en-US" sz="3200" dirty="0" smtClean="0">
                <a:latin typeface="Times New Roman" pitchFamily="18" charset="0"/>
                <a:cs typeface="Times New Roman" pitchFamily="18" charset="0"/>
              </a:rPr>
              <a:t>                              length</a:t>
            </a:r>
          </a:p>
          <a:p>
            <a:r>
              <a:rPr lang="en-US" sz="3200" dirty="0" smtClean="0">
                <a:latin typeface="Times New Roman" pitchFamily="18" charset="0"/>
                <a:cs typeface="Times New Roman" pitchFamily="18" charset="0"/>
                <a:hlinkClick r:id="rId9"/>
              </a:rPr>
              <a:t>reverse()</a:t>
            </a:r>
            <a:r>
              <a:rPr lang="en-US" sz="3200" dirty="0" smtClean="0">
                <a:latin typeface="Times New Roman" pitchFamily="18" charset="0"/>
                <a:cs typeface="Times New Roman" pitchFamily="18" charset="0"/>
              </a:rPr>
              <a:t>         Reverses the order of the elements in an array</a:t>
            </a:r>
          </a:p>
          <a:p>
            <a:r>
              <a:rPr lang="en-US" sz="3200" dirty="0" smtClean="0">
                <a:latin typeface="Times New Roman" pitchFamily="18" charset="0"/>
                <a:cs typeface="Times New Roman" pitchFamily="18" charset="0"/>
                <a:hlinkClick r:id="rId10"/>
              </a:rPr>
              <a:t>shift()</a:t>
            </a:r>
            <a:r>
              <a:rPr lang="en-US" sz="3200" dirty="0" smtClean="0">
                <a:latin typeface="Times New Roman" pitchFamily="18" charset="0"/>
                <a:cs typeface="Times New Roman" pitchFamily="18" charset="0"/>
              </a:rPr>
              <a:t>             Removes the first element of an array, and returns that element</a:t>
            </a:r>
          </a:p>
          <a:p>
            <a:r>
              <a:rPr lang="en-US" sz="3200" dirty="0" smtClean="0">
                <a:latin typeface="Times New Roman" pitchFamily="18" charset="0"/>
                <a:cs typeface="Times New Roman" pitchFamily="18" charset="0"/>
                <a:hlinkClick r:id="rId11"/>
              </a:rPr>
              <a:t>slice()</a:t>
            </a:r>
            <a:r>
              <a:rPr lang="en-US" sz="3200" dirty="0" smtClean="0">
                <a:latin typeface="Times New Roman" pitchFamily="18" charset="0"/>
                <a:cs typeface="Times New Roman" pitchFamily="18" charset="0"/>
              </a:rPr>
              <a:t>             Selects a part of an array, and returns the new array</a:t>
            </a:r>
          </a:p>
          <a:p>
            <a:r>
              <a:rPr lang="en-US" sz="3200" dirty="0" smtClean="0">
                <a:latin typeface="Times New Roman" pitchFamily="18" charset="0"/>
                <a:cs typeface="Times New Roman" pitchFamily="18" charset="0"/>
                <a:hlinkClick r:id="rId12"/>
              </a:rPr>
              <a:t>some()</a:t>
            </a:r>
            <a:r>
              <a:rPr lang="en-US" sz="3200" dirty="0" smtClean="0">
                <a:latin typeface="Times New Roman" pitchFamily="18" charset="0"/>
                <a:cs typeface="Times New Roman" pitchFamily="18" charset="0"/>
              </a:rPr>
              <a:t>           Checks if any of the elements in an array pass a test</a:t>
            </a:r>
          </a:p>
          <a:p>
            <a:r>
              <a:rPr lang="en-US" sz="3200" dirty="0" smtClean="0">
                <a:latin typeface="Times New Roman" pitchFamily="18" charset="0"/>
                <a:cs typeface="Times New Roman" pitchFamily="18" charset="0"/>
                <a:hlinkClick r:id="rId13"/>
              </a:rPr>
              <a:t>sort()</a:t>
            </a:r>
            <a:r>
              <a:rPr lang="en-US" sz="3200" dirty="0" smtClean="0">
                <a:latin typeface="Times New Roman" pitchFamily="18" charset="0"/>
                <a:cs typeface="Times New Roman" pitchFamily="18" charset="0"/>
              </a:rPr>
              <a:t>              Sorts the elements of an array</a:t>
            </a:r>
          </a:p>
          <a:p>
            <a:r>
              <a:rPr lang="en-US" sz="3200" dirty="0" smtClean="0">
                <a:latin typeface="Times New Roman" pitchFamily="18" charset="0"/>
                <a:cs typeface="Times New Roman" pitchFamily="18" charset="0"/>
                <a:hlinkClick r:id="rId14"/>
              </a:rPr>
              <a:t>splice()</a:t>
            </a:r>
            <a:r>
              <a:rPr lang="en-US" sz="3200" dirty="0" smtClean="0">
                <a:latin typeface="Times New Roman" pitchFamily="18" charset="0"/>
                <a:cs typeface="Times New Roman" pitchFamily="18" charset="0"/>
              </a:rPr>
              <a:t>           Adds/Removes elements from an array</a:t>
            </a:r>
          </a:p>
          <a:p>
            <a:r>
              <a:rPr lang="en-US" sz="3200" dirty="0" err="1" smtClean="0">
                <a:latin typeface="Times New Roman" pitchFamily="18" charset="0"/>
                <a:cs typeface="Times New Roman" pitchFamily="18" charset="0"/>
                <a:hlinkClick r:id="rId15"/>
              </a:rPr>
              <a:t>toString</a:t>
            </a:r>
            <a:r>
              <a:rPr lang="en-US" sz="3200" dirty="0" smtClean="0">
                <a:latin typeface="Times New Roman" pitchFamily="18" charset="0"/>
                <a:cs typeface="Times New Roman" pitchFamily="18" charset="0"/>
                <a:hlinkClick r:id="rId15"/>
              </a:rPr>
              <a:t>()</a:t>
            </a:r>
            <a:r>
              <a:rPr lang="en-US" sz="3200" dirty="0" smtClean="0">
                <a:latin typeface="Times New Roman" pitchFamily="18" charset="0"/>
                <a:cs typeface="Times New Roman" pitchFamily="18" charset="0"/>
              </a:rPr>
              <a:t>       Converts an array to a string, and returns the result</a:t>
            </a:r>
          </a:p>
          <a:p>
            <a:r>
              <a:rPr lang="en-US" sz="3200" dirty="0" err="1" smtClean="0">
                <a:latin typeface="Times New Roman" pitchFamily="18" charset="0"/>
                <a:cs typeface="Times New Roman" pitchFamily="18" charset="0"/>
                <a:hlinkClick r:id="rId16"/>
              </a:rPr>
              <a:t>unshift</a:t>
            </a:r>
            <a:r>
              <a:rPr lang="en-US" sz="3200" dirty="0" smtClean="0">
                <a:latin typeface="Times New Roman" pitchFamily="18" charset="0"/>
                <a:cs typeface="Times New Roman" pitchFamily="18" charset="0"/>
                <a:hlinkClick r:id="rId16"/>
              </a:rPr>
              <a:t>()</a:t>
            </a:r>
            <a:r>
              <a:rPr lang="en-US" sz="3200" dirty="0" smtClean="0">
                <a:latin typeface="Times New Roman" pitchFamily="18" charset="0"/>
                <a:cs typeface="Times New Roman" pitchFamily="18" charset="0"/>
              </a:rPr>
              <a:t>         Adds new elements to the beginning of an array, and returns the </a:t>
            </a:r>
          </a:p>
          <a:p>
            <a:pPr>
              <a:buNone/>
            </a:pPr>
            <a:r>
              <a:rPr lang="en-US" sz="3200" dirty="0" smtClean="0">
                <a:latin typeface="Times New Roman" pitchFamily="18" charset="0"/>
                <a:cs typeface="Times New Roman" pitchFamily="18" charset="0"/>
              </a:rPr>
              <a:t>                             new length</a:t>
            </a:r>
          </a:p>
          <a:p>
            <a:r>
              <a:rPr lang="en-US" sz="3200" dirty="0" smtClean="0">
                <a:latin typeface="Times New Roman" pitchFamily="18" charset="0"/>
                <a:cs typeface="Times New Roman" pitchFamily="18" charset="0"/>
              </a:rPr>
              <a:t>Some More….</a:t>
            </a:r>
            <a:endParaRPr lang="en-US" sz="32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sort()</a:t>
            </a:r>
            <a:r>
              <a:rPr lang="en-US" dirty="0" smtClean="0"/>
              <a:t> method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&lt;html&gt;</a:t>
            </a:r>
          </a:p>
          <a:p>
            <a:pPr>
              <a:buNone/>
            </a:pPr>
            <a:r>
              <a:rPr lang="en-US" dirty="0" smtClean="0"/>
              <a:t>   &lt;head&gt;</a:t>
            </a:r>
          </a:p>
          <a:p>
            <a:pPr>
              <a:buNone/>
            </a:pPr>
            <a:r>
              <a:rPr lang="en-US" dirty="0" smtClean="0"/>
              <a:t>      &lt;title&gt;JavaScript Array sort Method&lt;/title&gt;</a:t>
            </a:r>
          </a:p>
          <a:p>
            <a:pPr>
              <a:buNone/>
            </a:pPr>
            <a:r>
              <a:rPr lang="en-US" dirty="0" smtClean="0"/>
              <a:t>   &lt;/head&gt;</a:t>
            </a:r>
          </a:p>
          <a:p>
            <a:pPr>
              <a:buNone/>
            </a:pPr>
            <a:r>
              <a:rPr lang="en-US" dirty="0" smtClean="0"/>
              <a:t>   </a:t>
            </a:r>
          </a:p>
          <a:p>
            <a:pPr>
              <a:buNone/>
            </a:pPr>
            <a:r>
              <a:rPr lang="en-US" dirty="0" smtClean="0"/>
              <a:t>   &lt;body&gt;</a:t>
            </a:r>
          </a:p>
          <a:p>
            <a:pPr>
              <a:buNone/>
            </a:pPr>
            <a:r>
              <a:rPr lang="en-US" dirty="0" smtClean="0"/>
              <a:t>      &lt;script type="text/</a:t>
            </a:r>
            <a:r>
              <a:rPr lang="en-US" dirty="0" err="1" smtClean="0"/>
              <a:t>javascript</a:t>
            </a:r>
            <a:r>
              <a:rPr lang="en-US" dirty="0" smtClean="0"/>
              <a:t>"&gt;</a:t>
            </a:r>
          </a:p>
          <a:p>
            <a:pPr>
              <a:buNone/>
            </a:pPr>
            <a:r>
              <a:rPr lang="en-US" dirty="0" smtClean="0"/>
              <a:t>         </a:t>
            </a:r>
            <a:r>
              <a:rPr lang="en-US" dirty="0" err="1" smtClean="0"/>
              <a:t>var</a:t>
            </a:r>
            <a:r>
              <a:rPr lang="en-US" dirty="0" smtClean="0"/>
              <a:t> </a:t>
            </a:r>
            <a:r>
              <a:rPr lang="en-US" dirty="0" err="1" smtClean="0"/>
              <a:t>arr</a:t>
            </a:r>
            <a:r>
              <a:rPr lang="en-US" dirty="0" smtClean="0"/>
              <a:t> = new Array("orange", "mango", "banana", "sugar");</a:t>
            </a:r>
          </a:p>
          <a:p>
            <a:pPr>
              <a:buNone/>
            </a:pPr>
            <a:r>
              <a:rPr lang="en-US" dirty="0" smtClean="0"/>
              <a:t>         </a:t>
            </a:r>
          </a:p>
          <a:p>
            <a:pPr>
              <a:buNone/>
            </a:pPr>
            <a:r>
              <a:rPr lang="en-US" dirty="0" smtClean="0"/>
              <a:t>         </a:t>
            </a:r>
            <a:r>
              <a:rPr lang="en-US" dirty="0" err="1" smtClean="0"/>
              <a:t>var</a:t>
            </a:r>
            <a:r>
              <a:rPr lang="en-US" dirty="0" smtClean="0"/>
              <a:t> sorted = </a:t>
            </a:r>
            <a:r>
              <a:rPr lang="en-US" dirty="0" err="1" smtClean="0"/>
              <a:t>arr.sort</a:t>
            </a:r>
            <a:r>
              <a:rPr lang="en-US" dirty="0" smtClean="0"/>
              <a:t>();</a:t>
            </a:r>
          </a:p>
          <a:p>
            <a:pPr>
              <a:buNone/>
            </a:pPr>
            <a:r>
              <a:rPr lang="en-US" dirty="0" smtClean="0"/>
              <a:t>         </a:t>
            </a:r>
            <a:r>
              <a:rPr lang="en-US" dirty="0" err="1" smtClean="0"/>
              <a:t>document.write</a:t>
            </a:r>
            <a:r>
              <a:rPr lang="en-US" dirty="0" smtClean="0"/>
              <a:t>("Returned string is : " + sorted );</a:t>
            </a:r>
          </a:p>
          <a:p>
            <a:pPr>
              <a:buNone/>
            </a:pPr>
            <a:r>
              <a:rPr lang="en-US" dirty="0" smtClean="0"/>
              <a:t>      &lt;/script&gt;</a:t>
            </a:r>
          </a:p>
          <a:p>
            <a:pPr>
              <a:buNone/>
            </a:pPr>
            <a:r>
              <a:rPr lang="en-US" dirty="0" smtClean="0"/>
              <a:t>      </a:t>
            </a:r>
          </a:p>
          <a:p>
            <a:pPr>
              <a:buNone/>
            </a:pPr>
            <a:r>
              <a:rPr lang="en-US" dirty="0" smtClean="0"/>
              <a:t>   &lt;/body&gt;</a:t>
            </a:r>
          </a:p>
          <a:p>
            <a:pPr>
              <a:buNone/>
            </a:pPr>
            <a:r>
              <a:rPr lang="en-US" dirty="0" smtClean="0"/>
              <a:t>&lt;/html&gt;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Definition and Usage</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sort() method sorts the items of an array.</a:t>
            </a:r>
          </a:p>
          <a:p>
            <a:r>
              <a:rPr lang="en-US" dirty="0" smtClean="0"/>
              <a:t>The sort order can be either  alphabetic or numeric, and either  ascending (up) or descending (down).</a:t>
            </a:r>
          </a:p>
          <a:p>
            <a:r>
              <a:rPr lang="en-US" dirty="0" smtClean="0"/>
              <a:t>By default, the sort() method sorts the values as strings in alphabetical and ascending order.</a:t>
            </a:r>
          </a:p>
          <a:p>
            <a:r>
              <a:rPr lang="en-US" dirty="0" smtClean="0"/>
              <a:t>This works well for strings ("Apple" comes before "Banana"). However, if numbers are sorted as strings, "25" is bigger than "100", because "2" is bigger than "1".</a:t>
            </a:r>
          </a:p>
          <a:p>
            <a:r>
              <a:rPr lang="en-US" dirty="0" smtClean="0"/>
              <a:t>Because of this, the sort() method will produce an incorrect result when sorting numbers.</a:t>
            </a:r>
          </a:p>
          <a:p>
            <a:r>
              <a:rPr lang="en-US" dirty="0" smtClean="0"/>
              <a:t>You can fix this by providing a "compare function"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Syntax</a:t>
            </a:r>
            <a:br>
              <a:rPr lang="en-US" dirty="0" smtClean="0"/>
            </a:br>
            <a:endParaRPr lang="en-US" dirty="0"/>
          </a:p>
        </p:txBody>
      </p:sp>
      <p:sp>
        <p:nvSpPr>
          <p:cNvPr id="3" name="Content Placeholder 2"/>
          <p:cNvSpPr>
            <a:spLocks noGrp="1"/>
          </p:cNvSpPr>
          <p:nvPr>
            <p:ph idx="1"/>
          </p:nvPr>
        </p:nvSpPr>
        <p:spPr>
          <a:xfrm>
            <a:off x="533400" y="1219200"/>
            <a:ext cx="8153400" cy="5105400"/>
          </a:xfrm>
        </p:spPr>
        <p:txBody>
          <a:bodyPr>
            <a:normAutofit fontScale="92500"/>
          </a:bodyPr>
          <a:lstStyle/>
          <a:p>
            <a:r>
              <a:rPr lang="en-US" b="1" i="1" dirty="0" err="1" smtClean="0"/>
              <a:t>array</a:t>
            </a:r>
            <a:r>
              <a:rPr lang="en-US" b="1" dirty="0" err="1" smtClean="0"/>
              <a:t>.sort</a:t>
            </a:r>
            <a:r>
              <a:rPr lang="en-US" b="1" dirty="0" smtClean="0"/>
              <a:t>(</a:t>
            </a:r>
            <a:r>
              <a:rPr lang="en-US" b="1" i="1" dirty="0" err="1" smtClean="0"/>
              <a:t>compareFunction</a:t>
            </a:r>
            <a:r>
              <a:rPr lang="en-US" b="1" dirty="0" smtClean="0"/>
              <a:t>)</a:t>
            </a:r>
          </a:p>
          <a:p>
            <a:pPr fontAlgn="t"/>
            <a:r>
              <a:rPr lang="en-US" b="1" i="1" dirty="0" err="1" smtClean="0"/>
              <a:t>compareFunction</a:t>
            </a:r>
            <a:r>
              <a:rPr lang="en-US" b="1" i="1" dirty="0" smtClean="0"/>
              <a:t>:-</a:t>
            </a:r>
            <a:r>
              <a:rPr lang="en-US" b="1" dirty="0" smtClean="0"/>
              <a:t>Optional</a:t>
            </a:r>
            <a:r>
              <a:rPr lang="en-US" dirty="0" smtClean="0"/>
              <a:t>.</a:t>
            </a:r>
          </a:p>
          <a:p>
            <a:pPr lvl="1" fontAlgn="t"/>
            <a:r>
              <a:rPr lang="en-US" dirty="0" smtClean="0"/>
              <a:t>The function should return a negative, zero, or positive value, depending on the arguments, </a:t>
            </a:r>
            <a:r>
              <a:rPr lang="en-US" dirty="0" err="1" smtClean="0"/>
              <a:t>like:function</a:t>
            </a:r>
            <a:r>
              <a:rPr lang="en-US" dirty="0" smtClean="0"/>
              <a:t>(a, b){return a-b}</a:t>
            </a:r>
          </a:p>
          <a:p>
            <a:pPr lvl="1" fontAlgn="t"/>
            <a:r>
              <a:rPr lang="en-US" dirty="0" smtClean="0"/>
              <a:t>When the sort() method compares two values, it sends the values to the compare function, and sorts the values according to the returned (negative, zero, positive) value.</a:t>
            </a:r>
          </a:p>
          <a:p>
            <a:pPr fontAlgn="t">
              <a:buNone/>
            </a:pPr>
            <a:r>
              <a:rPr lang="en-US" b="1" dirty="0" smtClean="0"/>
              <a:t> Example:</a:t>
            </a:r>
            <a:endParaRPr lang="en-US" dirty="0" smtClean="0"/>
          </a:p>
          <a:p>
            <a:pPr lvl="1" fontAlgn="t"/>
            <a:r>
              <a:rPr lang="en-US" dirty="0" smtClean="0"/>
              <a:t>When comparing 40 and 100, the sort() method calls the compare function(40,100).</a:t>
            </a:r>
          </a:p>
          <a:p>
            <a:pPr lvl="1" fontAlgn="t"/>
            <a:r>
              <a:rPr lang="en-US" dirty="0" smtClean="0"/>
              <a:t>The function calculates 40-100, and returns -60 (a negative value).</a:t>
            </a:r>
          </a:p>
          <a:p>
            <a:pPr lvl="1"/>
            <a:r>
              <a:rPr lang="en-US" dirty="0" smtClean="0"/>
              <a:t>The sort function will sort 40 as a value lower than 100.</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&lt;html&gt;&lt;head&gt;Sort numbers (numerically and ascending): </a:t>
            </a:r>
          </a:p>
          <a:p>
            <a:r>
              <a:rPr lang="en-US" dirty="0" smtClean="0"/>
              <a:t>&lt;script type="text/</a:t>
            </a:r>
            <a:r>
              <a:rPr lang="en-US" dirty="0" err="1" smtClean="0"/>
              <a:t>javascript</a:t>
            </a:r>
            <a:r>
              <a:rPr lang="en-US" dirty="0" smtClean="0"/>
              <a:t>"&gt; </a:t>
            </a:r>
          </a:p>
          <a:p>
            <a:endParaRPr lang="en-US" dirty="0" smtClean="0"/>
          </a:p>
          <a:p>
            <a:r>
              <a:rPr lang="en-US" dirty="0" err="1" smtClean="0"/>
              <a:t>var</a:t>
            </a:r>
            <a:r>
              <a:rPr lang="en-US" dirty="0" smtClean="0"/>
              <a:t> n = ["10", "5", "40", "25", "100", "1"]; </a:t>
            </a:r>
          </a:p>
          <a:p>
            <a:r>
              <a:rPr lang="en-US" dirty="0" err="1" smtClean="0"/>
              <a:t>document.write</a:t>
            </a:r>
            <a:r>
              <a:rPr lang="en-US" dirty="0" smtClean="0"/>
              <a:t>(</a:t>
            </a:r>
            <a:r>
              <a:rPr lang="en-US" dirty="0" err="1" smtClean="0"/>
              <a:t>n.sort</a:t>
            </a:r>
            <a:r>
              <a:rPr lang="en-US" dirty="0" smtClean="0"/>
              <a:t>(</a:t>
            </a:r>
            <a:r>
              <a:rPr lang="en-US" dirty="0" err="1" smtClean="0"/>
              <a:t>a,b</a:t>
            </a:r>
            <a:r>
              <a:rPr lang="en-US" dirty="0" smtClean="0"/>
              <a:t>)); </a:t>
            </a:r>
          </a:p>
          <a:p>
            <a:r>
              <a:rPr lang="en-US" dirty="0" smtClean="0"/>
              <a:t>&lt;/script&gt; &lt;/head&gt;</a:t>
            </a:r>
          </a:p>
          <a:p>
            <a:r>
              <a:rPr lang="en-US" dirty="0" smtClean="0"/>
              <a:t>&lt;/html&gt;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Concat</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&lt;html&gt;&lt;head&gt;&lt;script type="text/</a:t>
            </a:r>
            <a:r>
              <a:rPr lang="en-US" dirty="0" err="1" smtClean="0"/>
              <a:t>javascript</a:t>
            </a:r>
            <a:r>
              <a:rPr lang="en-US" dirty="0" smtClean="0"/>
              <a:t>"&gt; </a:t>
            </a:r>
          </a:p>
          <a:p>
            <a:r>
              <a:rPr lang="en-US" dirty="0" err="1" smtClean="0"/>
              <a:t>var</a:t>
            </a:r>
            <a:r>
              <a:rPr lang="en-US" dirty="0" smtClean="0"/>
              <a:t> fruits = ["Banana", "Orange", "Apple", "Mango"]; </a:t>
            </a:r>
          </a:p>
          <a:p>
            <a:r>
              <a:rPr lang="en-US" dirty="0" err="1" smtClean="0"/>
              <a:t>veg</a:t>
            </a:r>
            <a:r>
              <a:rPr lang="en-US" dirty="0" smtClean="0"/>
              <a:t>=["</a:t>
            </a:r>
            <a:r>
              <a:rPr lang="en-US" dirty="0" err="1" smtClean="0"/>
              <a:t>tomato","onion","spinach</a:t>
            </a:r>
            <a:r>
              <a:rPr lang="en-US" dirty="0" smtClean="0"/>
              <a:t>"];</a:t>
            </a:r>
          </a:p>
          <a:p>
            <a:r>
              <a:rPr lang="en-US" dirty="0" err="1" smtClean="0"/>
              <a:t>document.write</a:t>
            </a:r>
            <a:r>
              <a:rPr lang="en-US" dirty="0" smtClean="0"/>
              <a:t>(</a:t>
            </a:r>
            <a:r>
              <a:rPr lang="en-US" dirty="0" err="1" smtClean="0"/>
              <a:t>fruits.sort</a:t>
            </a:r>
            <a:r>
              <a:rPr lang="en-US" dirty="0" smtClean="0"/>
              <a:t>()); </a:t>
            </a:r>
          </a:p>
          <a:p>
            <a:r>
              <a:rPr lang="en-US" dirty="0" err="1" smtClean="0"/>
              <a:t>document.write</a:t>
            </a:r>
            <a:r>
              <a:rPr lang="en-US" dirty="0" smtClean="0"/>
              <a:t>(</a:t>
            </a:r>
            <a:r>
              <a:rPr lang="en-US" dirty="0" err="1" smtClean="0"/>
              <a:t>fruits.length</a:t>
            </a:r>
            <a:r>
              <a:rPr lang="en-US" dirty="0" smtClean="0"/>
              <a:t>); </a:t>
            </a:r>
          </a:p>
          <a:p>
            <a:r>
              <a:rPr lang="en-US" dirty="0" err="1" smtClean="0"/>
              <a:t>document.write</a:t>
            </a:r>
            <a:r>
              <a:rPr lang="en-US" dirty="0" smtClean="0"/>
              <a:t>(</a:t>
            </a:r>
            <a:r>
              <a:rPr lang="en-US" dirty="0" err="1" smtClean="0"/>
              <a:t>veg.sort</a:t>
            </a:r>
            <a:r>
              <a:rPr lang="en-US" dirty="0" smtClean="0"/>
              <a:t>()); </a:t>
            </a:r>
          </a:p>
          <a:p>
            <a:r>
              <a:rPr lang="en-US" dirty="0" err="1" smtClean="0"/>
              <a:t>document.write</a:t>
            </a:r>
            <a:r>
              <a:rPr lang="en-US" dirty="0" smtClean="0"/>
              <a:t>(</a:t>
            </a:r>
            <a:r>
              <a:rPr lang="en-US" dirty="0" err="1" smtClean="0"/>
              <a:t>veg.length</a:t>
            </a:r>
            <a:r>
              <a:rPr lang="en-US" dirty="0" smtClean="0"/>
              <a:t>); </a:t>
            </a:r>
          </a:p>
          <a:p>
            <a:r>
              <a:rPr lang="en-US" dirty="0" err="1" smtClean="0"/>
              <a:t>document.write</a:t>
            </a:r>
            <a:r>
              <a:rPr lang="en-US" dirty="0" smtClean="0"/>
              <a:t>(</a:t>
            </a:r>
            <a:r>
              <a:rPr lang="en-US" dirty="0" err="1" smtClean="0"/>
              <a:t>fruits.concat</a:t>
            </a:r>
            <a:r>
              <a:rPr lang="en-US" dirty="0" smtClean="0"/>
              <a:t>(</a:t>
            </a:r>
            <a:r>
              <a:rPr lang="en-US" dirty="0" err="1" smtClean="0"/>
              <a:t>veg</a:t>
            </a:r>
            <a:r>
              <a:rPr lang="en-US" dirty="0" smtClean="0"/>
              <a:t>));</a:t>
            </a:r>
          </a:p>
          <a:p>
            <a:endParaRPr lang="en-US" dirty="0" smtClean="0"/>
          </a:p>
          <a:p>
            <a:r>
              <a:rPr lang="en-US" dirty="0" smtClean="0"/>
              <a:t>&lt;/script&gt; &lt;/head&gt;</a:t>
            </a:r>
          </a:p>
          <a:p>
            <a:r>
              <a:rPr lang="en-US" dirty="0" smtClean="0"/>
              <a:t>&lt;/html&gt;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1026"/>
          <p:cNvSpPr>
            <a:spLocks noGrp="1" noChangeArrowheads="1"/>
          </p:cNvSpPr>
          <p:nvPr>
            <p:ph type="title"/>
          </p:nvPr>
        </p:nvSpPr>
        <p:spPr/>
        <p:txBody>
          <a:bodyPr/>
          <a:lstStyle/>
          <a:p>
            <a:pPr eaLnBrk="1" hangingPunct="1">
              <a:defRPr/>
            </a:pPr>
            <a:r>
              <a:rPr lang="en-US" smtClean="0"/>
              <a:t>Null &amp; Undefined</a:t>
            </a:r>
          </a:p>
        </p:txBody>
      </p:sp>
      <p:sp>
        <p:nvSpPr>
          <p:cNvPr id="406531" name="Rectangle 1027"/>
          <p:cNvSpPr>
            <a:spLocks noGrp="1" noChangeArrowheads="1"/>
          </p:cNvSpPr>
          <p:nvPr>
            <p:ph type="body" idx="1"/>
          </p:nvPr>
        </p:nvSpPr>
        <p:spPr/>
        <p:txBody>
          <a:bodyPr/>
          <a:lstStyle/>
          <a:p>
            <a:pPr eaLnBrk="1" hangingPunct="1">
              <a:lnSpc>
                <a:spcPct val="90000"/>
              </a:lnSpc>
              <a:defRPr/>
            </a:pPr>
            <a:r>
              <a:rPr lang="en-US" smtClean="0"/>
              <a:t>An </a:t>
            </a:r>
            <a:r>
              <a:rPr lang="en-US" smtClean="0">
                <a:latin typeface="Arial"/>
              </a:rPr>
              <a:t>“</a:t>
            </a:r>
            <a:r>
              <a:rPr lang="en-US" smtClean="0"/>
              <a:t>undefined</a:t>
            </a:r>
            <a:r>
              <a:rPr lang="en-US" smtClean="0">
                <a:latin typeface="Arial"/>
              </a:rPr>
              <a:t>”</a:t>
            </a:r>
            <a:r>
              <a:rPr lang="en-US" smtClean="0"/>
              <a:t> value is returned when you attempt to use a variable that has not been defined or you have declared but you forgot to provide with a value.</a:t>
            </a:r>
          </a:p>
          <a:p>
            <a:pPr eaLnBrk="1" hangingPunct="1">
              <a:lnSpc>
                <a:spcPct val="90000"/>
              </a:lnSpc>
              <a:defRPr/>
            </a:pPr>
            <a:r>
              <a:rPr lang="en-US" smtClean="0"/>
              <a:t>Null refers to </a:t>
            </a:r>
            <a:r>
              <a:rPr lang="en-US" smtClean="0">
                <a:latin typeface="Arial"/>
              </a:rPr>
              <a:t>“</a:t>
            </a:r>
            <a:r>
              <a:rPr lang="en-US" smtClean="0"/>
              <a:t>nothing</a:t>
            </a:r>
            <a:r>
              <a:rPr lang="en-US" smtClean="0">
                <a:latin typeface="Arial"/>
              </a:rPr>
              <a:t>”</a:t>
            </a:r>
            <a:endParaRPr lang="en-US" smtClean="0"/>
          </a:p>
          <a:p>
            <a:pPr eaLnBrk="1" hangingPunct="1">
              <a:lnSpc>
                <a:spcPct val="90000"/>
              </a:lnSpc>
              <a:defRPr/>
            </a:pPr>
            <a:r>
              <a:rPr lang="en-US" smtClean="0"/>
              <a:t>You can declare and define a variable as </a:t>
            </a:r>
            <a:r>
              <a:rPr lang="en-US" smtClean="0">
                <a:latin typeface="Arial"/>
              </a:rPr>
              <a:t>“</a:t>
            </a:r>
            <a:r>
              <a:rPr lang="en-US" smtClean="0"/>
              <a:t>null</a:t>
            </a:r>
            <a:r>
              <a:rPr lang="en-US" smtClean="0">
                <a:latin typeface="Arial"/>
              </a:rPr>
              <a:t>”</a:t>
            </a:r>
            <a:r>
              <a:rPr lang="en-US" smtClean="0"/>
              <a:t> if you want absolutely nothing in it, but you just don</a:t>
            </a:r>
            <a:r>
              <a:rPr lang="en-US" smtClean="0">
                <a:latin typeface="Arial"/>
              </a:rPr>
              <a:t>’</a:t>
            </a:r>
            <a:r>
              <a:rPr lang="en-US" smtClean="0"/>
              <a:t>t want it to be </a:t>
            </a:r>
            <a:r>
              <a:rPr lang="en-US" smtClean="0">
                <a:latin typeface="Arial"/>
              </a:rPr>
              <a:t>“</a:t>
            </a:r>
            <a:r>
              <a:rPr lang="en-US" smtClean="0"/>
              <a:t>undefined</a:t>
            </a:r>
            <a:r>
              <a:rPr lang="en-US" smtClean="0">
                <a:latin typeface="Arial"/>
              </a:rPr>
              <a:t>”</a:t>
            </a:r>
            <a:r>
              <a:rPr lang="en-US"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eaLnBrk="1" hangingPunct="1">
              <a:defRPr/>
            </a:pPr>
            <a:r>
              <a:rPr lang="en-US" smtClean="0"/>
              <a:t>Null &amp; Undefined example</a:t>
            </a:r>
          </a:p>
        </p:txBody>
      </p:sp>
      <p:sp>
        <p:nvSpPr>
          <p:cNvPr id="428036" name="Text Box 4"/>
          <p:cNvSpPr txBox="1">
            <a:spLocks noChangeArrowheads="1"/>
          </p:cNvSpPr>
          <p:nvPr/>
        </p:nvSpPr>
        <p:spPr bwMode="auto">
          <a:xfrm>
            <a:off x="1066800" y="1970088"/>
            <a:ext cx="7620000" cy="3273425"/>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1600">
                <a:effectLst>
                  <a:outerShdw blurRad="38100" dist="38100" dir="2700000" algn="tl">
                    <a:srgbClr val="000000"/>
                  </a:outerShdw>
                </a:effectLst>
                <a:latin typeface="Comic Sans MS" pitchFamily="66" charset="0"/>
              </a:rPr>
              <a:t>&lt;html&gt;</a:t>
            </a:r>
          </a:p>
          <a:p>
            <a:pPr>
              <a:spcBef>
                <a:spcPct val="20000"/>
              </a:spcBef>
              <a:buClr>
                <a:schemeClr val="hlink"/>
              </a:buClr>
              <a:buSzPct val="70000"/>
              <a:buFont typeface="Wingdings" pitchFamily="2" charset="2"/>
              <a:buNone/>
              <a:defRPr/>
            </a:pPr>
            <a:r>
              <a:rPr lang="en-US" sz="1600">
                <a:effectLst>
                  <a:outerShdw blurRad="38100" dist="38100" dir="2700000" algn="tl">
                    <a:srgbClr val="000000"/>
                  </a:outerShdw>
                </a:effectLst>
                <a:latin typeface="Comic Sans MS" pitchFamily="66" charset="0"/>
              </a:rPr>
              <a:t>&lt;head&gt;</a:t>
            </a:r>
          </a:p>
          <a:p>
            <a:pPr>
              <a:spcBef>
                <a:spcPct val="20000"/>
              </a:spcBef>
              <a:buClr>
                <a:schemeClr val="hlink"/>
              </a:buClr>
              <a:buSzPct val="70000"/>
              <a:buFont typeface="Wingdings" pitchFamily="2" charset="2"/>
              <a:buNone/>
              <a:defRPr/>
            </a:pPr>
            <a:r>
              <a:rPr lang="en-US" sz="1600">
                <a:effectLst>
                  <a:outerShdw blurRad="38100" dist="38100" dir="2700000" algn="tl">
                    <a:srgbClr val="000000"/>
                  </a:outerShdw>
                </a:effectLst>
                <a:latin typeface="Comic Sans MS" pitchFamily="66" charset="0"/>
              </a:rPr>
              <a:t>&lt;title&gt; Null and Undefined example &lt;/title&gt;</a:t>
            </a:r>
          </a:p>
          <a:p>
            <a:pPr>
              <a:spcBef>
                <a:spcPct val="20000"/>
              </a:spcBef>
              <a:buClr>
                <a:schemeClr val="hlink"/>
              </a:buClr>
              <a:buSzPct val="70000"/>
              <a:buFont typeface="Wingdings" pitchFamily="2" charset="2"/>
              <a:buNone/>
              <a:defRPr/>
            </a:pPr>
            <a:r>
              <a:rPr lang="en-US" sz="1600">
                <a:effectLst>
                  <a:outerShdw blurRad="38100" dist="38100" dir="2700000" algn="tl">
                    <a:srgbClr val="000000"/>
                  </a:outerShdw>
                </a:effectLst>
                <a:latin typeface="Comic Sans MS" pitchFamily="66" charset="0"/>
              </a:rPr>
              <a:t>&lt;script language=“JavaScript”&gt;</a:t>
            </a:r>
          </a:p>
          <a:p>
            <a:pPr>
              <a:spcBef>
                <a:spcPct val="20000"/>
              </a:spcBef>
              <a:buClr>
                <a:schemeClr val="hlink"/>
              </a:buClr>
              <a:buSzPct val="70000"/>
              <a:buFont typeface="Wingdings" pitchFamily="2" charset="2"/>
              <a:buNone/>
              <a:defRPr/>
            </a:pPr>
            <a:r>
              <a:rPr lang="en-US" sz="1600">
                <a:solidFill>
                  <a:srgbClr val="FFFF00"/>
                </a:solidFill>
                <a:effectLst>
                  <a:outerShdw blurRad="38100" dist="38100" dir="2700000" algn="tl">
                    <a:srgbClr val="000000"/>
                  </a:outerShdw>
                </a:effectLst>
                <a:latin typeface="Comic Sans MS" pitchFamily="66" charset="0"/>
              </a:rPr>
              <a:t>	var test1, test2 = null;</a:t>
            </a:r>
          </a:p>
          <a:p>
            <a:pPr>
              <a:spcBef>
                <a:spcPct val="20000"/>
              </a:spcBef>
              <a:buClr>
                <a:schemeClr val="hlink"/>
              </a:buClr>
              <a:buSzPct val="70000"/>
              <a:buFont typeface="Wingdings" pitchFamily="2" charset="2"/>
              <a:buNone/>
              <a:defRPr/>
            </a:pPr>
            <a:r>
              <a:rPr lang="en-US" sz="1600">
                <a:solidFill>
                  <a:srgbClr val="FF9933"/>
                </a:solidFill>
                <a:effectLst>
                  <a:outerShdw blurRad="38100" dist="38100" dir="2700000" algn="tl">
                    <a:srgbClr val="000000"/>
                  </a:outerShdw>
                </a:effectLst>
                <a:latin typeface="Comic Sans MS" pitchFamily="66" charset="0"/>
              </a:rPr>
              <a:t>	alert(“No value assigned to the variable” + test1);</a:t>
            </a:r>
          </a:p>
          <a:p>
            <a:pPr>
              <a:spcBef>
                <a:spcPct val="20000"/>
              </a:spcBef>
              <a:buClr>
                <a:schemeClr val="hlink"/>
              </a:buClr>
              <a:buSzPct val="70000"/>
              <a:buFont typeface="Wingdings" pitchFamily="2" charset="2"/>
              <a:buNone/>
              <a:defRPr/>
            </a:pPr>
            <a:r>
              <a:rPr lang="en-US" sz="1600">
                <a:solidFill>
                  <a:srgbClr val="FF3300"/>
                </a:solidFill>
                <a:effectLst>
                  <a:outerShdw blurRad="38100" dist="38100" dir="2700000" algn="tl">
                    <a:srgbClr val="000000"/>
                  </a:outerShdw>
                </a:effectLst>
                <a:latin typeface="Comic Sans MS" pitchFamily="66" charset="0"/>
              </a:rPr>
              <a:t>	alert(“A null value was assigned” + test2);</a:t>
            </a:r>
          </a:p>
          <a:p>
            <a:pPr>
              <a:spcBef>
                <a:spcPct val="20000"/>
              </a:spcBef>
              <a:buClr>
                <a:schemeClr val="hlink"/>
              </a:buClr>
              <a:buSzPct val="70000"/>
              <a:buFont typeface="Wingdings" pitchFamily="2" charset="2"/>
              <a:buNone/>
              <a:defRPr/>
            </a:pPr>
            <a:r>
              <a:rPr lang="en-US" sz="1600">
                <a:effectLst>
                  <a:outerShdw blurRad="38100" dist="38100" dir="2700000" algn="tl">
                    <a:srgbClr val="000000"/>
                  </a:outerShdw>
                </a:effectLst>
                <a:latin typeface="Comic Sans MS" pitchFamily="66" charset="0"/>
              </a:rPr>
              <a:t>&lt;/script&gt;</a:t>
            </a:r>
          </a:p>
          <a:p>
            <a:pPr>
              <a:spcBef>
                <a:spcPct val="20000"/>
              </a:spcBef>
              <a:buClr>
                <a:schemeClr val="hlink"/>
              </a:buClr>
              <a:buSzPct val="70000"/>
              <a:buFont typeface="Wingdings" pitchFamily="2" charset="2"/>
              <a:buNone/>
              <a:defRPr/>
            </a:pPr>
            <a:r>
              <a:rPr lang="en-US" sz="1600">
                <a:effectLst>
                  <a:outerShdw blurRad="38100" dist="38100" dir="2700000" algn="tl">
                    <a:srgbClr val="000000"/>
                  </a:outerShdw>
                </a:effectLst>
                <a:latin typeface="Comic Sans MS" pitchFamily="66" charset="0"/>
              </a:rPr>
              <a:t>&lt;/head&gt;</a:t>
            </a:r>
          </a:p>
          <a:p>
            <a:pPr>
              <a:spcBef>
                <a:spcPct val="20000"/>
              </a:spcBef>
              <a:buClr>
                <a:schemeClr val="hlink"/>
              </a:buClr>
              <a:buSzPct val="70000"/>
              <a:buFont typeface="Wingdings" pitchFamily="2" charset="2"/>
              <a:buNone/>
              <a:defRPr/>
            </a:pPr>
            <a:r>
              <a:rPr lang="en-US" sz="1600">
                <a:effectLst>
                  <a:outerShdw blurRad="38100" dist="38100" dir="2700000" algn="tl">
                    <a:srgbClr val="000000"/>
                  </a:outerShdw>
                </a:effectLst>
                <a:latin typeface="Comic Sans MS" pitchFamily="66" charset="0"/>
              </a:rPr>
              <a:t>&lt;body&gt; … &lt;/body&gt;</a:t>
            </a:r>
          </a:p>
          <a:p>
            <a:pPr>
              <a:spcBef>
                <a:spcPct val="20000"/>
              </a:spcBef>
              <a:buClr>
                <a:schemeClr val="hlink"/>
              </a:buClr>
              <a:buSzPct val="70000"/>
              <a:buFont typeface="Wingdings" pitchFamily="2" charset="2"/>
              <a:buNone/>
              <a:defRPr/>
            </a:pPr>
            <a:r>
              <a:rPr lang="en-US" sz="1600">
                <a:effectLst>
                  <a:outerShdw blurRad="38100" dist="38100" dir="2700000" algn="tl">
                    <a:srgbClr val="000000"/>
                  </a:outerShdw>
                </a:effectLst>
                <a:latin typeface="Comic Sans MS" pitchFamily="66" charset="0"/>
              </a:rPr>
              <a:t>&lt;/html&gt;</a:t>
            </a:r>
          </a:p>
        </p:txBody>
      </p:sp>
      <p:pic>
        <p:nvPicPr>
          <p:cNvPr id="37895" name="Picture 5"/>
          <p:cNvPicPr>
            <a:picLocks noChangeAspect="1" noChangeArrowheads="1"/>
          </p:cNvPicPr>
          <p:nvPr/>
        </p:nvPicPr>
        <p:blipFill>
          <a:blip r:embed="rId2"/>
          <a:srcRect/>
          <a:stretch>
            <a:fillRect/>
          </a:stretch>
        </p:blipFill>
        <p:spPr bwMode="auto">
          <a:xfrm>
            <a:off x="1752600" y="5292725"/>
            <a:ext cx="3200400" cy="1327150"/>
          </a:xfrm>
          <a:prstGeom prst="rect">
            <a:avLst/>
          </a:prstGeom>
          <a:noFill/>
          <a:ln w="9525">
            <a:noFill/>
            <a:miter lim="800000"/>
            <a:headEnd/>
            <a:tailEnd/>
          </a:ln>
        </p:spPr>
      </p:pic>
      <p:pic>
        <p:nvPicPr>
          <p:cNvPr id="37896" name="Picture 6"/>
          <p:cNvPicPr>
            <a:picLocks noChangeAspect="1" noChangeArrowheads="1"/>
          </p:cNvPicPr>
          <p:nvPr/>
        </p:nvPicPr>
        <p:blipFill>
          <a:blip r:embed="rId3"/>
          <a:srcRect/>
          <a:stretch>
            <a:fillRect/>
          </a:stretch>
        </p:blipFill>
        <p:spPr bwMode="auto">
          <a:xfrm>
            <a:off x="5638800" y="5286375"/>
            <a:ext cx="2438400" cy="13430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1026"/>
          <p:cNvSpPr>
            <a:spLocks noGrp="1" noChangeArrowheads="1"/>
          </p:cNvSpPr>
          <p:nvPr>
            <p:ph type="title"/>
          </p:nvPr>
        </p:nvSpPr>
        <p:spPr>
          <a:xfrm>
            <a:off x="1066800" y="304800"/>
            <a:ext cx="7826375" cy="1431925"/>
          </a:xfrm>
        </p:spPr>
        <p:txBody>
          <a:bodyPr/>
          <a:lstStyle/>
          <a:p>
            <a:pPr eaLnBrk="1" hangingPunct="1">
              <a:defRPr/>
            </a:pPr>
            <a:r>
              <a:rPr lang="en-US" sz="4000" smtClean="0"/>
              <a:t>JavaScript Special Characters</a:t>
            </a:r>
          </a:p>
        </p:txBody>
      </p:sp>
      <p:graphicFrame>
        <p:nvGraphicFramePr>
          <p:cNvPr id="379942" name="Group 1062"/>
          <p:cNvGraphicFramePr>
            <a:graphicFrameLocks noGrp="1"/>
          </p:cNvGraphicFramePr>
          <p:nvPr/>
        </p:nvGraphicFramePr>
        <p:xfrm>
          <a:off x="1981200" y="1905000"/>
          <a:ext cx="5486400" cy="4663440"/>
        </p:xfrm>
        <a:graphic>
          <a:graphicData uri="http://schemas.openxmlformats.org/drawingml/2006/table">
            <a:tbl>
              <a:tblPr/>
              <a:tblGrid>
                <a:gridCol w="2224216"/>
                <a:gridCol w="3262184"/>
              </a:tblGrid>
              <a:tr h="4233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dirty="0" smtClean="0">
                          <a:ln>
                            <a:noFill/>
                          </a:ln>
                          <a:solidFill>
                            <a:srgbClr val="FFFF00"/>
                          </a:solidFill>
                          <a:effectLst>
                            <a:outerShdw blurRad="38100" dist="38100" dir="2700000" algn="tl">
                              <a:srgbClr val="000000"/>
                            </a:outerShdw>
                          </a:effectLst>
                          <a:latin typeface="Tahoma" pitchFamily="34" charset="0"/>
                          <a:ea typeface="新細明體" pitchFamily="18" charset="-120"/>
                        </a:rPr>
                        <a:t>Character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4233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Backspace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233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Form feed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233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Horizontal tab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233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New line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233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Carriage return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233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Backslash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233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r>
                        <a:rPr kumimoji="1" lang="en-US" sz="28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endPar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Single quote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233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r>
                        <a:rPr kumimoji="1" lang="en-US" sz="2800" b="0" i="0" u="none" strike="noStrike" cap="none" normalizeH="0" baseline="0" dirty="0" smtClean="0">
                          <a:ln>
                            <a:noFill/>
                          </a:ln>
                          <a:solidFill>
                            <a:schemeClr val="tx1"/>
                          </a:solidFill>
                          <a:effectLst>
                            <a:outerShdw blurRad="38100" dist="38100" dir="2700000" algn="tl">
                              <a:srgbClr val="000000"/>
                            </a:outerShdw>
                          </a:effectLst>
                          <a:latin typeface="Arial"/>
                          <a:ea typeface="新細明體" pitchFamily="18" charset="-120"/>
                        </a:rPr>
                        <a:t>”</a:t>
                      </a:r>
                      <a:endParaRPr kumimoji="1" lang="en-US"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Double quote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pPr eaLnBrk="1" hangingPunct="1">
              <a:defRPr/>
            </a:pPr>
            <a:r>
              <a:rPr lang="en-US" smtClean="0"/>
              <a:t>Expressions</a:t>
            </a:r>
          </a:p>
        </p:txBody>
      </p:sp>
      <p:sp>
        <p:nvSpPr>
          <p:cNvPr id="363523" name="Rectangle 3"/>
          <p:cNvSpPr>
            <a:spLocks noGrp="1" noChangeArrowheads="1"/>
          </p:cNvSpPr>
          <p:nvPr>
            <p:ph type="body" idx="1"/>
          </p:nvPr>
        </p:nvSpPr>
        <p:spPr/>
        <p:txBody>
          <a:bodyPr/>
          <a:lstStyle/>
          <a:p>
            <a:pPr eaLnBrk="1" hangingPunct="1">
              <a:defRPr/>
            </a:pPr>
            <a:r>
              <a:rPr lang="en-US" smtClean="0"/>
              <a:t>It is a set of literals, variables, operators that merge and evaluate to a single value.</a:t>
            </a:r>
          </a:p>
          <a:p>
            <a:pPr lvl="1" eaLnBrk="1" hangingPunct="1">
              <a:defRPr/>
            </a:pPr>
            <a:r>
              <a:rPr lang="en-US" smtClean="0">
                <a:solidFill>
                  <a:srgbClr val="FFFF00"/>
                </a:solidFill>
              </a:rPr>
              <a:t>Left_operand</a:t>
            </a:r>
            <a:r>
              <a:rPr lang="en-US" smtClean="0"/>
              <a:t> </a:t>
            </a:r>
            <a:r>
              <a:rPr lang="en-US" i="1" smtClean="0"/>
              <a:t>operator</a:t>
            </a:r>
            <a:r>
              <a:rPr lang="en-US" smtClean="0"/>
              <a:t> </a:t>
            </a:r>
            <a:r>
              <a:rPr lang="en-US" smtClean="0">
                <a:solidFill>
                  <a:srgbClr val="FF3300"/>
                </a:solidFill>
              </a:rPr>
              <a:t>right_operand</a:t>
            </a:r>
          </a:p>
          <a:p>
            <a:pPr eaLnBrk="1" hangingPunct="1">
              <a:defRPr/>
            </a:pPr>
            <a:r>
              <a:rPr lang="en-US" smtClean="0"/>
              <a:t>By using different operators, you can create the following expressions.</a:t>
            </a:r>
          </a:p>
          <a:p>
            <a:pPr lvl="1" eaLnBrk="1" hangingPunct="1">
              <a:defRPr/>
            </a:pPr>
            <a:r>
              <a:rPr lang="en-US" smtClean="0"/>
              <a:t>Arithmetic, logical</a:t>
            </a:r>
          </a:p>
          <a:p>
            <a:pPr lvl="1" eaLnBrk="1" hangingPunct="1">
              <a:defRPr/>
            </a:pPr>
            <a:r>
              <a:rPr lang="en-US" smtClean="0"/>
              <a:t>String and conditional expressions.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lstStyle/>
          <a:p>
            <a:r>
              <a:rPr lang="en-US" b="1" dirty="0" smtClean="0"/>
              <a:t>Advantages of JavaScript</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20000"/>
          </a:bodyPr>
          <a:lstStyle/>
          <a:p>
            <a:pPr>
              <a:buNone/>
            </a:pPr>
            <a:r>
              <a:rPr lang="en-US" dirty="0" smtClean="0"/>
              <a:t>The merits of using JavaScript are: </a:t>
            </a:r>
          </a:p>
          <a:p>
            <a:pPr algn="just"/>
            <a:endParaRPr lang="en-US" dirty="0" smtClean="0"/>
          </a:p>
          <a:p>
            <a:pPr algn="just"/>
            <a:r>
              <a:rPr lang="en-US" b="1" dirty="0" smtClean="0"/>
              <a:t>Less server interaction: </a:t>
            </a:r>
            <a:r>
              <a:rPr lang="en-US" dirty="0" smtClean="0"/>
              <a:t>You can validate user input before sending the page off to the server. This saves server traffic, which means less load on your server. </a:t>
            </a:r>
          </a:p>
          <a:p>
            <a:pPr algn="just"/>
            <a:endParaRPr lang="en-US" dirty="0" smtClean="0"/>
          </a:p>
          <a:p>
            <a:pPr algn="just"/>
            <a:r>
              <a:rPr lang="en-US" b="1" dirty="0" smtClean="0"/>
              <a:t>Immediate feedback to the visitors: </a:t>
            </a:r>
            <a:r>
              <a:rPr lang="en-US" dirty="0" smtClean="0"/>
              <a:t>They don't have to wait for a page reload to see if they have forgotten to enter something. </a:t>
            </a:r>
          </a:p>
          <a:p>
            <a:pPr algn="just"/>
            <a:endParaRPr lang="en-US" dirty="0" smtClean="0"/>
          </a:p>
          <a:p>
            <a:pPr algn="just"/>
            <a:r>
              <a:rPr lang="en-US" b="1" dirty="0" smtClean="0"/>
              <a:t>Increased interactivity: </a:t>
            </a:r>
            <a:r>
              <a:rPr lang="en-US" dirty="0" smtClean="0"/>
              <a:t>You can create interfaces that react when the user hovers over them with a mouse or activates them via the keyboard. </a:t>
            </a:r>
          </a:p>
          <a:p>
            <a:pPr algn="just"/>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pPr eaLnBrk="1" hangingPunct="1">
              <a:defRPr/>
            </a:pPr>
            <a:r>
              <a:rPr lang="en-US" smtClean="0"/>
              <a:t>Operators</a:t>
            </a:r>
          </a:p>
        </p:txBody>
      </p:sp>
      <p:sp>
        <p:nvSpPr>
          <p:cNvPr id="362499" name="Rectangle 3"/>
          <p:cNvSpPr>
            <a:spLocks noGrp="1" noChangeArrowheads="1"/>
          </p:cNvSpPr>
          <p:nvPr>
            <p:ph type="body" idx="1"/>
          </p:nvPr>
        </p:nvSpPr>
        <p:spPr/>
        <p:txBody>
          <a:bodyPr/>
          <a:lstStyle/>
          <a:p>
            <a:pPr eaLnBrk="1" hangingPunct="1">
              <a:defRPr/>
            </a:pPr>
            <a:r>
              <a:rPr lang="en-US" smtClean="0">
                <a:solidFill>
                  <a:srgbClr val="FF5050"/>
                </a:solidFill>
              </a:rPr>
              <a:t>Arithmetic operators</a:t>
            </a:r>
          </a:p>
          <a:p>
            <a:pPr eaLnBrk="1" hangingPunct="1">
              <a:defRPr/>
            </a:pPr>
            <a:r>
              <a:rPr lang="en-US" smtClean="0">
                <a:solidFill>
                  <a:srgbClr val="FF9900"/>
                </a:solidFill>
              </a:rPr>
              <a:t>Logical operators</a:t>
            </a:r>
          </a:p>
          <a:p>
            <a:pPr eaLnBrk="1" hangingPunct="1">
              <a:defRPr/>
            </a:pPr>
            <a:r>
              <a:rPr lang="en-US" smtClean="0">
                <a:solidFill>
                  <a:srgbClr val="FFFF00"/>
                </a:solidFill>
              </a:rPr>
              <a:t>Comparison operators</a:t>
            </a:r>
          </a:p>
          <a:p>
            <a:pPr eaLnBrk="1" hangingPunct="1">
              <a:defRPr/>
            </a:pPr>
            <a:r>
              <a:rPr lang="en-US" smtClean="0">
                <a:solidFill>
                  <a:srgbClr val="00FF00"/>
                </a:solidFill>
              </a:rPr>
              <a:t>String operators</a:t>
            </a:r>
          </a:p>
          <a:p>
            <a:pPr eaLnBrk="1" hangingPunct="1">
              <a:defRPr/>
            </a:pPr>
            <a:r>
              <a:rPr lang="en-US" smtClean="0">
                <a:solidFill>
                  <a:srgbClr val="CCFF33"/>
                </a:solidFill>
              </a:rPr>
              <a:t>Bit-wise operators</a:t>
            </a:r>
          </a:p>
          <a:p>
            <a:pPr eaLnBrk="1" hangingPunct="1">
              <a:defRPr/>
            </a:pPr>
            <a:r>
              <a:rPr lang="en-US" smtClean="0">
                <a:solidFill>
                  <a:schemeClr val="accent1"/>
                </a:solidFill>
              </a:rPr>
              <a:t>Assignment operators</a:t>
            </a:r>
          </a:p>
          <a:p>
            <a:pPr eaLnBrk="1" hangingPunct="1">
              <a:defRPr/>
            </a:pPr>
            <a:r>
              <a:rPr lang="en-US" smtClean="0">
                <a:solidFill>
                  <a:srgbClr val="CC3399"/>
                </a:solidFill>
              </a:rPr>
              <a:t>Conditional operators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eaLnBrk="1" hangingPunct="1">
              <a:defRPr/>
            </a:pPr>
            <a:r>
              <a:rPr lang="en-US" smtClean="0"/>
              <a:t>Arithmetic operators</a:t>
            </a:r>
          </a:p>
        </p:txBody>
      </p:sp>
      <p:sp>
        <p:nvSpPr>
          <p:cNvPr id="380931" name="Rectangle 3"/>
          <p:cNvSpPr>
            <a:spLocks noGrp="1" noChangeArrowheads="1"/>
          </p:cNvSpPr>
          <p:nvPr>
            <p:ph type="body" idx="1"/>
          </p:nvPr>
        </p:nvSpPr>
        <p:spPr>
          <a:xfrm>
            <a:off x="1066800" y="1981200"/>
            <a:ext cx="7543800" cy="533400"/>
          </a:xfrm>
        </p:spPr>
        <p:txBody>
          <a:bodyPr/>
          <a:lstStyle/>
          <a:p>
            <a:pPr eaLnBrk="1" hangingPunct="1">
              <a:lnSpc>
                <a:spcPct val="90000"/>
              </a:lnSpc>
              <a:defRPr/>
            </a:pPr>
            <a:r>
              <a:rPr lang="en-US" smtClean="0"/>
              <a:t>left_operand </a:t>
            </a:r>
            <a:r>
              <a:rPr lang="en-US" smtClean="0">
                <a:latin typeface="Arial"/>
              </a:rPr>
              <a:t>“</a:t>
            </a:r>
            <a:r>
              <a:rPr lang="en-US" smtClean="0"/>
              <a:t>operator</a:t>
            </a:r>
            <a:r>
              <a:rPr lang="en-US" smtClean="0">
                <a:latin typeface="Arial"/>
              </a:rPr>
              <a:t>”</a:t>
            </a:r>
            <a:r>
              <a:rPr lang="en-US" smtClean="0"/>
              <a:t> right_operand</a:t>
            </a:r>
          </a:p>
        </p:txBody>
      </p:sp>
      <p:graphicFrame>
        <p:nvGraphicFramePr>
          <p:cNvPr id="380996" name="Group 68"/>
          <p:cNvGraphicFramePr>
            <a:graphicFrameLocks noGrp="1"/>
          </p:cNvGraphicFramePr>
          <p:nvPr/>
        </p:nvGraphicFramePr>
        <p:xfrm>
          <a:off x="762000" y="2590800"/>
          <a:ext cx="8001000" cy="3365819"/>
        </p:xfrm>
        <a:graphic>
          <a:graphicData uri="http://schemas.openxmlformats.org/drawingml/2006/table">
            <a:tbl>
              <a:tblPr/>
              <a:tblGrid>
                <a:gridCol w="1219200"/>
                <a:gridCol w="1676400"/>
                <a:gridCol w="3810000"/>
                <a:gridCol w="1295400"/>
              </a:tblGrid>
              <a:tr h="4111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dirty="0" smtClean="0">
                          <a:ln>
                            <a:noFill/>
                          </a:ln>
                          <a:solidFill>
                            <a:srgbClr val="FFFF00"/>
                          </a:solidFill>
                          <a:effectLst>
                            <a:outerShdw blurRad="38100" dist="38100" dir="2700000" algn="tl">
                              <a:srgbClr val="000000"/>
                            </a:outerShdw>
                          </a:effectLst>
                          <a:latin typeface="Tahoma" pitchFamily="34" charset="0"/>
                          <a:ea typeface="新細明體" pitchFamily="18" charset="-12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7286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Addition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Adds the operands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3 + 5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688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Subtraction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Subtracts the right operand from the left 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5 - 3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2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Multiplication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Multiplies the operands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3 *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2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Division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Divides the left operand by the right 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30 /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11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Modulus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Calculates the remainder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20 %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eaLnBrk="1" hangingPunct="1">
              <a:defRPr/>
            </a:pPr>
            <a:r>
              <a:rPr lang="en-US" smtClean="0"/>
              <a:t>Unary Arithmetic Operators</a:t>
            </a:r>
          </a:p>
        </p:txBody>
      </p:sp>
      <p:sp>
        <p:nvSpPr>
          <p:cNvPr id="381955" name="Rectangle 3"/>
          <p:cNvSpPr>
            <a:spLocks noGrp="1" noChangeArrowheads="1"/>
          </p:cNvSpPr>
          <p:nvPr>
            <p:ph type="body" idx="1"/>
          </p:nvPr>
        </p:nvSpPr>
        <p:spPr>
          <a:xfrm>
            <a:off x="1066800" y="1981200"/>
            <a:ext cx="7543800" cy="1219200"/>
          </a:xfrm>
        </p:spPr>
        <p:txBody>
          <a:bodyPr>
            <a:noAutofit/>
          </a:bodyPr>
          <a:lstStyle/>
          <a:p>
            <a:pPr eaLnBrk="1" hangingPunct="1">
              <a:lnSpc>
                <a:spcPct val="90000"/>
              </a:lnSpc>
              <a:defRPr/>
            </a:pPr>
            <a:r>
              <a:rPr lang="en-US" sz="2400" dirty="0" smtClean="0"/>
              <a:t>Binary operators take two operands.</a:t>
            </a:r>
          </a:p>
          <a:p>
            <a:pPr eaLnBrk="1" hangingPunct="1">
              <a:lnSpc>
                <a:spcPct val="90000"/>
              </a:lnSpc>
              <a:defRPr/>
            </a:pPr>
            <a:r>
              <a:rPr lang="en-US" sz="2400" dirty="0" smtClean="0"/>
              <a:t>Unary type operators take only one operand.</a:t>
            </a:r>
          </a:p>
          <a:p>
            <a:pPr eaLnBrk="1" hangingPunct="1">
              <a:lnSpc>
                <a:spcPct val="90000"/>
              </a:lnSpc>
              <a:defRPr/>
            </a:pPr>
            <a:r>
              <a:rPr lang="en-US" sz="2400" dirty="0" smtClean="0"/>
              <a:t>Which one add value first, and then assign value to the variable?</a:t>
            </a:r>
          </a:p>
        </p:txBody>
      </p:sp>
      <p:graphicFrame>
        <p:nvGraphicFramePr>
          <p:cNvPr id="382010" name="Group 58"/>
          <p:cNvGraphicFramePr>
            <a:graphicFrameLocks noGrp="1"/>
          </p:cNvGraphicFramePr>
          <p:nvPr/>
        </p:nvGraphicFramePr>
        <p:xfrm>
          <a:off x="1905000" y="3810000"/>
          <a:ext cx="5638800" cy="1996123"/>
        </p:xfrm>
        <a:graphic>
          <a:graphicData uri="http://schemas.openxmlformats.org/drawingml/2006/table">
            <a:tbl>
              <a:tblPr/>
              <a:tblGrid>
                <a:gridCol w="3886200"/>
                <a:gridCol w="1752600"/>
              </a:tblGrid>
              <a:tr h="4111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dirty="0" smtClean="0">
                          <a:ln>
                            <a:noFill/>
                          </a:ln>
                          <a:solidFill>
                            <a:srgbClr val="FFFF00"/>
                          </a:solidFill>
                          <a:effectLst>
                            <a:outerShdw blurRad="38100" dist="38100" dir="2700000" algn="tl">
                              <a:srgbClr val="000000"/>
                            </a:outerShdw>
                          </a:effectLst>
                          <a:latin typeface="Tahoma" pitchFamily="34" charset="0"/>
                          <a:ea typeface="新細明體" pitchFamily="18" charset="-120"/>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Post Incrementing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Counter++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07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Post Decrementing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Counter--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Pre Incrementing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++counter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Pre Decrementing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--counter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eaLnBrk="1" hangingPunct="1">
              <a:defRPr/>
            </a:pPr>
            <a:r>
              <a:rPr lang="en-US" smtClean="0"/>
              <a:t>Logical operators</a:t>
            </a:r>
          </a:p>
        </p:txBody>
      </p:sp>
      <p:sp>
        <p:nvSpPr>
          <p:cNvPr id="382979" name="Rectangle 3"/>
          <p:cNvSpPr>
            <a:spLocks noGrp="1" noChangeArrowheads="1"/>
          </p:cNvSpPr>
          <p:nvPr>
            <p:ph type="body" idx="1"/>
          </p:nvPr>
        </p:nvSpPr>
        <p:spPr>
          <a:xfrm>
            <a:off x="1066800" y="1981200"/>
            <a:ext cx="7543800" cy="609600"/>
          </a:xfrm>
        </p:spPr>
        <p:txBody>
          <a:bodyPr>
            <a:normAutofit fontScale="85000" lnSpcReduction="20000"/>
          </a:bodyPr>
          <a:lstStyle/>
          <a:p>
            <a:pPr eaLnBrk="1" hangingPunct="1">
              <a:lnSpc>
                <a:spcPct val="90000"/>
              </a:lnSpc>
              <a:defRPr/>
            </a:pPr>
            <a:r>
              <a:rPr lang="en-US" sz="2800" dirty="0" smtClean="0"/>
              <a:t>Used to perform Boolean operations on Boolean operands</a:t>
            </a:r>
          </a:p>
        </p:txBody>
      </p:sp>
      <p:graphicFrame>
        <p:nvGraphicFramePr>
          <p:cNvPr id="383022" name="Group 46"/>
          <p:cNvGraphicFramePr>
            <a:graphicFrameLocks noGrp="1"/>
          </p:cNvGraphicFramePr>
          <p:nvPr/>
        </p:nvGraphicFramePr>
        <p:xfrm>
          <a:off x="762000" y="2667000"/>
          <a:ext cx="8001000" cy="2541906"/>
        </p:xfrm>
        <a:graphic>
          <a:graphicData uri="http://schemas.openxmlformats.org/drawingml/2006/table">
            <a:tbl>
              <a:tblPr/>
              <a:tblGrid>
                <a:gridCol w="1219200"/>
                <a:gridCol w="1676400"/>
                <a:gridCol w="3505200"/>
                <a:gridCol w="1600200"/>
              </a:tblGrid>
              <a:tr h="4111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dirty="0" smtClean="0">
                          <a:ln>
                            <a:noFill/>
                          </a:ln>
                          <a:solidFill>
                            <a:srgbClr val="FFFF00"/>
                          </a:solidFill>
                          <a:effectLst>
                            <a:outerShdw blurRad="38100" dist="38100" dir="2700000" algn="tl">
                              <a:srgbClr val="000000"/>
                            </a:outerShdw>
                          </a:effectLst>
                          <a:latin typeface="Tahoma" pitchFamily="34" charset="0"/>
                          <a:ea typeface="新細明體" pitchFamily="18" charset="-12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7286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Logical 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Evaluate to </a:t>
                      </a:r>
                      <a:r>
                        <a:rPr kumimoji="1" lang="en-US" sz="20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true</a:t>
                      </a:r>
                      <a:r>
                        <a:rPr kumimoji="1" lang="en-US" sz="20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 when both operands are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3&gt;2 &amp;&amp; 5&lt;2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688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Logical 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Evaluate to </a:t>
                      </a:r>
                      <a:r>
                        <a:rPr kumimoji="1" lang="en-US" sz="20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true when either operand is 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3&gt;1 || 2&gt;5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275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Logical 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Evaluate to </a:t>
                      </a:r>
                      <a:r>
                        <a:rPr kumimoji="1" lang="en-US" sz="2000" b="0" i="0" u="none" strike="noStrike" cap="none" normalizeH="0" baseline="0" dirty="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true</a:t>
                      </a:r>
                      <a:r>
                        <a:rPr kumimoji="1" lang="en-US" sz="2000" b="0" i="0" u="none" strike="noStrike" cap="none" normalizeH="0" baseline="0" dirty="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 when the operand is 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5 !=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3"/>
          <p:cNvSpPr>
            <a:spLocks noGrp="1"/>
          </p:cNvSpPr>
          <p:nvPr>
            <p:ph type="dt" sz="quarter" idx="10"/>
          </p:nvPr>
        </p:nvSpPr>
        <p:spPr/>
        <p:txBody>
          <a:bodyPr/>
          <a:lstStyle/>
          <a:p>
            <a:pPr>
              <a:defRPr/>
            </a:pPr>
            <a:r>
              <a:rPr lang="en-US" altLang="zh-TW"/>
              <a:t>INE2720 </a:t>
            </a:r>
            <a:r>
              <a:rPr lang="en-US" altLang="zh-TW">
                <a:latin typeface="Arial"/>
              </a:rPr>
              <a:t>–</a:t>
            </a:r>
            <a:r>
              <a:rPr lang="en-US" altLang="zh-TW"/>
              <a:t> Web Application Software Development</a:t>
            </a:r>
          </a:p>
        </p:txBody>
      </p:sp>
      <p:sp>
        <p:nvSpPr>
          <p:cNvPr id="57" name="Footer Placeholder 4"/>
          <p:cNvSpPr>
            <a:spLocks noGrp="1"/>
          </p:cNvSpPr>
          <p:nvPr>
            <p:ph type="ftr" sz="quarter" idx="11"/>
          </p:nvPr>
        </p:nvSpPr>
        <p:spPr/>
        <p:txBody>
          <a:bodyPr/>
          <a:lstStyle/>
          <a:p>
            <a:pPr>
              <a:defRPr/>
            </a:pPr>
            <a:r>
              <a:rPr lang="en-US" altLang="zh-TW"/>
              <a:t>All copyrights reserved by C.C. Cheung 2003.</a:t>
            </a:r>
          </a:p>
        </p:txBody>
      </p:sp>
      <p:sp>
        <p:nvSpPr>
          <p:cNvPr id="58" name="Slide Number Placeholder 5"/>
          <p:cNvSpPr>
            <a:spLocks noGrp="1"/>
          </p:cNvSpPr>
          <p:nvPr>
            <p:ph type="sldNum" sz="quarter" idx="12"/>
          </p:nvPr>
        </p:nvSpPr>
        <p:spPr/>
        <p:txBody>
          <a:bodyPr/>
          <a:lstStyle/>
          <a:p>
            <a:pPr>
              <a:defRPr/>
            </a:pPr>
            <a:fld id="{C4753C43-6180-487B-A6FC-E2A6A4C6B867}" type="slidenum">
              <a:rPr lang="en-US" altLang="zh-TW"/>
              <a:pPr>
                <a:defRPr/>
              </a:pPr>
              <a:t>44</a:t>
            </a:fld>
            <a:endParaRPr lang="en-US" altLang="zh-TW"/>
          </a:p>
        </p:txBody>
      </p:sp>
      <p:sp>
        <p:nvSpPr>
          <p:cNvPr id="384002" name="Rectangle 2"/>
          <p:cNvSpPr>
            <a:spLocks noGrp="1" noChangeArrowheads="1"/>
          </p:cNvSpPr>
          <p:nvPr>
            <p:ph type="title"/>
          </p:nvPr>
        </p:nvSpPr>
        <p:spPr>
          <a:xfrm>
            <a:off x="457200" y="381000"/>
            <a:ext cx="8229600" cy="990600"/>
          </a:xfrm>
        </p:spPr>
        <p:txBody>
          <a:bodyPr>
            <a:normAutofit/>
          </a:bodyPr>
          <a:lstStyle/>
          <a:p>
            <a:pPr eaLnBrk="1" hangingPunct="1">
              <a:defRPr/>
            </a:pPr>
            <a:r>
              <a:rPr lang="en-US" dirty="0" smtClean="0"/>
              <a:t>Comparison operators</a:t>
            </a:r>
          </a:p>
        </p:txBody>
      </p:sp>
      <p:sp>
        <p:nvSpPr>
          <p:cNvPr id="384003" name="Rectangle 3"/>
          <p:cNvSpPr>
            <a:spLocks noGrp="1" noChangeArrowheads="1"/>
          </p:cNvSpPr>
          <p:nvPr>
            <p:ph type="body" idx="1"/>
          </p:nvPr>
        </p:nvSpPr>
        <p:spPr>
          <a:xfrm>
            <a:off x="1066800" y="1524000"/>
            <a:ext cx="7543800" cy="609600"/>
          </a:xfrm>
        </p:spPr>
        <p:txBody>
          <a:bodyPr/>
          <a:lstStyle/>
          <a:p>
            <a:pPr eaLnBrk="1" hangingPunct="1">
              <a:defRPr/>
            </a:pPr>
            <a:r>
              <a:rPr lang="en-US" dirty="0" smtClean="0"/>
              <a:t>Used to compare two numerical values</a:t>
            </a:r>
          </a:p>
        </p:txBody>
      </p:sp>
      <p:graphicFrame>
        <p:nvGraphicFramePr>
          <p:cNvPr id="384089" name="Group 89"/>
          <p:cNvGraphicFramePr>
            <a:graphicFrameLocks noGrp="1"/>
          </p:cNvGraphicFramePr>
          <p:nvPr/>
        </p:nvGraphicFramePr>
        <p:xfrm>
          <a:off x="381000" y="2133600"/>
          <a:ext cx="8534400" cy="4549198"/>
        </p:xfrm>
        <a:graphic>
          <a:graphicData uri="http://schemas.openxmlformats.org/drawingml/2006/table">
            <a:tbl>
              <a:tblPr/>
              <a:tblGrid>
                <a:gridCol w="964758"/>
                <a:gridCol w="1781092"/>
                <a:gridCol w="4675367"/>
                <a:gridCol w="1113183"/>
              </a:tblGrid>
              <a:tr h="37332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dirty="0" smtClean="0">
                          <a:ln>
                            <a:noFill/>
                          </a:ln>
                          <a:solidFill>
                            <a:srgbClr val="FFFF00"/>
                          </a:solidFill>
                          <a:effectLst>
                            <a:outerShdw blurRad="38100" dist="38100" dir="2700000" algn="tl">
                              <a:srgbClr val="000000"/>
                            </a:outerShdw>
                          </a:effectLst>
                          <a:latin typeface="Tahoma" pitchFamily="34" charset="0"/>
                          <a:ea typeface="新細明體" pitchFamily="18" charset="-12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64482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Perform type conversion before checking the equality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5</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 ==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7332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Strictly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No type conversion before testing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5</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 ===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7332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Not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true</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 when both operands are not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4 !=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37332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Strictly not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No type conversion before testing nonequality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5 !== </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5</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endPar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5781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Greater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true</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 if left operand is greater than right 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2 &gt;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5781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Less than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true</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 if left operand is less than right 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3 &lt;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64482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Greater than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dirty="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true</a:t>
                      </a:r>
                      <a:r>
                        <a:rPr kumimoji="1" lang="en-US" sz="1600" b="0" i="0" u="none" strike="noStrike" cap="none" normalizeH="0" baseline="0" dirty="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 if left operand is greater than or equal to the right 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5 &gt;=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64482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Less than or equal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dirty="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true</a:t>
                      </a:r>
                      <a:r>
                        <a:rPr kumimoji="1" lang="en-US" sz="1600" b="0" i="0" u="none" strike="noStrike" cap="none" normalizeH="0" baseline="0" dirty="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 if left operand is less than or equal to the right 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5 &lt;=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1026"/>
          <p:cNvSpPr>
            <a:spLocks noGrp="1" noChangeArrowheads="1"/>
          </p:cNvSpPr>
          <p:nvPr>
            <p:ph type="title"/>
          </p:nvPr>
        </p:nvSpPr>
        <p:spPr>
          <a:xfrm>
            <a:off x="457200" y="304800"/>
            <a:ext cx="8229600" cy="990600"/>
          </a:xfrm>
        </p:spPr>
        <p:txBody>
          <a:bodyPr>
            <a:normAutofit/>
          </a:bodyPr>
          <a:lstStyle/>
          <a:p>
            <a:pPr eaLnBrk="1" hangingPunct="1">
              <a:defRPr/>
            </a:pPr>
            <a:r>
              <a:rPr lang="en-US" dirty="0" smtClean="0"/>
              <a:t>Strict Equality Operators</a:t>
            </a:r>
          </a:p>
        </p:txBody>
      </p:sp>
      <p:sp>
        <p:nvSpPr>
          <p:cNvPr id="429059" name="Rectangle 1027"/>
          <p:cNvSpPr>
            <a:spLocks noGrp="1" noChangeArrowheads="1"/>
          </p:cNvSpPr>
          <p:nvPr>
            <p:ph type="body" idx="1"/>
          </p:nvPr>
        </p:nvSpPr>
        <p:spPr>
          <a:xfrm>
            <a:off x="1066800" y="4652963"/>
            <a:ext cx="7543800" cy="1900237"/>
          </a:xfrm>
        </p:spPr>
        <p:txBody>
          <a:bodyPr/>
          <a:lstStyle/>
          <a:p>
            <a:pPr eaLnBrk="1" hangingPunct="1">
              <a:defRPr/>
            </a:pPr>
            <a:r>
              <a:rPr lang="en-US" smtClean="0"/>
              <a:t>Surprised that outcome1 is True!</a:t>
            </a:r>
          </a:p>
          <a:p>
            <a:pPr eaLnBrk="1" hangingPunct="1">
              <a:defRPr/>
            </a:pPr>
            <a:r>
              <a:rPr lang="en-US" smtClean="0"/>
              <a:t>JavaScript tries very hard to resolve numeric and string differences.</a:t>
            </a:r>
          </a:p>
        </p:txBody>
      </p:sp>
      <p:sp>
        <p:nvSpPr>
          <p:cNvPr id="429060" name="Text Box 1028"/>
          <p:cNvSpPr txBox="1">
            <a:spLocks noChangeArrowheads="1"/>
          </p:cNvSpPr>
          <p:nvPr/>
        </p:nvSpPr>
        <p:spPr bwMode="auto">
          <a:xfrm>
            <a:off x="1066800" y="2305050"/>
            <a:ext cx="7620000" cy="2347913"/>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a:effectLst>
                  <a:outerShdw blurRad="38100" dist="38100" dir="2700000" algn="tl">
                    <a:srgbClr val="000000"/>
                  </a:outerShdw>
                </a:effectLst>
                <a:latin typeface="Comic Sans MS" pitchFamily="66" charset="0"/>
              </a:rPr>
              <a:t>&lt;script language=“JavaScript”&gt;</a:t>
            </a:r>
          </a:p>
          <a:p>
            <a:pPr>
              <a:spcBef>
                <a:spcPct val="20000"/>
              </a:spcBef>
              <a:buClr>
                <a:schemeClr val="hlink"/>
              </a:buClr>
              <a:buSzPct val="70000"/>
              <a:buFont typeface="Wingdings" pitchFamily="2" charset="2"/>
              <a:buNone/>
              <a:defRPr/>
            </a:pPr>
            <a:r>
              <a:rPr lang="en-US">
                <a:solidFill>
                  <a:srgbClr val="FFFF00"/>
                </a:solidFill>
                <a:effectLst>
                  <a:outerShdw blurRad="38100" dist="38100" dir="2700000" algn="tl">
                    <a:srgbClr val="000000"/>
                  </a:outerShdw>
                </a:effectLst>
                <a:latin typeface="Comic Sans MS" pitchFamily="66" charset="0"/>
              </a:rPr>
              <a:t>	var currentWord=“75”;</a:t>
            </a:r>
          </a:p>
          <a:p>
            <a:pPr>
              <a:spcBef>
                <a:spcPct val="20000"/>
              </a:spcBef>
              <a:buClr>
                <a:schemeClr val="hlink"/>
              </a:buClr>
              <a:buSzPct val="70000"/>
              <a:buFont typeface="Wingdings" pitchFamily="2" charset="2"/>
              <a:buNone/>
              <a:defRPr/>
            </a:pPr>
            <a:r>
              <a:rPr lang="en-US">
                <a:solidFill>
                  <a:srgbClr val="FFFF00"/>
                </a:solidFill>
                <a:effectLst>
                  <a:outerShdw blurRad="38100" dist="38100" dir="2700000" algn="tl">
                    <a:srgbClr val="000000"/>
                  </a:outerShdw>
                </a:effectLst>
                <a:latin typeface="Comic Sans MS" pitchFamily="66" charset="0"/>
              </a:rPr>
              <a:t>	var currentValue=75;</a:t>
            </a:r>
          </a:p>
          <a:p>
            <a:pPr>
              <a:spcBef>
                <a:spcPct val="20000"/>
              </a:spcBef>
              <a:buClr>
                <a:schemeClr val="hlink"/>
              </a:buClr>
              <a:buSzPct val="70000"/>
              <a:buFont typeface="Wingdings" pitchFamily="2" charset="2"/>
              <a:buNone/>
              <a:defRPr/>
            </a:pPr>
            <a:r>
              <a:rPr lang="en-US">
                <a:solidFill>
                  <a:srgbClr val="FF9933"/>
                </a:solidFill>
                <a:effectLst>
                  <a:outerShdw blurRad="38100" dist="38100" dir="2700000" algn="tl">
                    <a:srgbClr val="000000"/>
                  </a:outerShdw>
                </a:effectLst>
                <a:latin typeface="Comic Sans MS" pitchFamily="66" charset="0"/>
              </a:rPr>
              <a:t>	var outcome1=(currentWord == currentValue);</a:t>
            </a:r>
          </a:p>
          <a:p>
            <a:pPr>
              <a:spcBef>
                <a:spcPct val="20000"/>
              </a:spcBef>
              <a:buClr>
                <a:schemeClr val="hlink"/>
              </a:buClr>
              <a:buSzPct val="70000"/>
              <a:buFont typeface="Wingdings" pitchFamily="2" charset="2"/>
              <a:buNone/>
              <a:defRPr/>
            </a:pPr>
            <a:r>
              <a:rPr lang="en-US">
                <a:solidFill>
                  <a:srgbClr val="FF3300"/>
                </a:solidFill>
                <a:effectLst>
                  <a:outerShdw blurRad="38100" dist="38100" dir="2700000" algn="tl">
                    <a:srgbClr val="000000"/>
                  </a:outerShdw>
                </a:effectLst>
                <a:latin typeface="Comic Sans MS" pitchFamily="66" charset="0"/>
              </a:rPr>
              <a:t>	var outcome2=(currentWord === currentValue);</a:t>
            </a:r>
          </a:p>
          <a:p>
            <a:pPr>
              <a:spcBef>
                <a:spcPct val="20000"/>
              </a:spcBef>
              <a:buClr>
                <a:schemeClr val="hlink"/>
              </a:buClr>
              <a:buSzPct val="70000"/>
              <a:buFont typeface="Wingdings" pitchFamily="2" charset="2"/>
              <a:buNone/>
              <a:defRPr/>
            </a:pPr>
            <a:r>
              <a:rPr lang="en-US">
                <a:solidFill>
                  <a:srgbClr val="00FF00"/>
                </a:solidFill>
                <a:effectLst>
                  <a:outerShdw blurRad="38100" dist="38100" dir="2700000" algn="tl">
                    <a:srgbClr val="000000"/>
                  </a:outerShdw>
                </a:effectLst>
                <a:latin typeface="Comic Sans MS" pitchFamily="66" charset="0"/>
              </a:rPr>
              <a:t>	alert(“outcome1: “ + outcome1 + “ : outcome2: “ + outcome2);</a:t>
            </a:r>
          </a:p>
          <a:p>
            <a:pPr>
              <a:spcBef>
                <a:spcPct val="20000"/>
              </a:spcBef>
              <a:buClr>
                <a:schemeClr val="hlink"/>
              </a:buClr>
              <a:buSzPct val="70000"/>
              <a:buFont typeface="Wingdings" pitchFamily="2" charset="2"/>
              <a:buNone/>
              <a:defRPr/>
            </a:pPr>
            <a:r>
              <a:rPr lang="en-US">
                <a:effectLst>
                  <a:outerShdw blurRad="38100" dist="38100" dir="2700000" algn="tl">
                    <a:srgbClr val="000000"/>
                  </a:outerShdw>
                </a:effectLst>
                <a:latin typeface="Comic Sans MS" pitchFamily="66" charset="0"/>
              </a:rPr>
              <a:t>&lt;/script&gt;</a:t>
            </a:r>
          </a:p>
        </p:txBody>
      </p:sp>
      <p:pic>
        <p:nvPicPr>
          <p:cNvPr id="47112" name="Picture 1030"/>
          <p:cNvPicPr>
            <a:picLocks noChangeAspect="1" noChangeArrowheads="1"/>
          </p:cNvPicPr>
          <p:nvPr/>
        </p:nvPicPr>
        <p:blipFill>
          <a:blip r:embed="rId2"/>
          <a:srcRect/>
          <a:stretch>
            <a:fillRect/>
          </a:stretch>
        </p:blipFill>
        <p:spPr bwMode="auto">
          <a:xfrm>
            <a:off x="5508625" y="1408113"/>
            <a:ext cx="3455988" cy="1741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eaLnBrk="1" hangingPunct="1">
              <a:defRPr/>
            </a:pPr>
            <a:r>
              <a:rPr lang="en-US" smtClean="0"/>
              <a:t>String operator</a:t>
            </a:r>
          </a:p>
        </p:txBody>
      </p:sp>
      <p:sp>
        <p:nvSpPr>
          <p:cNvPr id="385027" name="Rectangle 3"/>
          <p:cNvSpPr>
            <a:spLocks noGrp="1" noChangeArrowheads="1"/>
          </p:cNvSpPr>
          <p:nvPr>
            <p:ph type="body" idx="1"/>
          </p:nvPr>
        </p:nvSpPr>
        <p:spPr>
          <a:xfrm>
            <a:off x="1066800" y="1981200"/>
            <a:ext cx="7543800" cy="1219200"/>
          </a:xfrm>
        </p:spPr>
        <p:txBody>
          <a:bodyPr/>
          <a:lstStyle/>
          <a:p>
            <a:pPr eaLnBrk="1" hangingPunct="1">
              <a:defRPr/>
            </a:pPr>
            <a:r>
              <a:rPr lang="en-US" smtClean="0"/>
              <a:t>JavaScript only supports one string operator for joining two strings.</a:t>
            </a:r>
          </a:p>
          <a:p>
            <a:pPr eaLnBrk="1" hangingPunct="1">
              <a:defRPr/>
            </a:pPr>
            <a:endParaRPr lang="en-US" smtClean="0"/>
          </a:p>
        </p:txBody>
      </p:sp>
      <p:graphicFrame>
        <p:nvGraphicFramePr>
          <p:cNvPr id="385105" name="Group 81"/>
          <p:cNvGraphicFramePr>
            <a:graphicFrameLocks noGrp="1"/>
          </p:cNvGraphicFramePr>
          <p:nvPr/>
        </p:nvGraphicFramePr>
        <p:xfrm>
          <a:off x="1143000" y="3200400"/>
          <a:ext cx="7315200" cy="1097280"/>
        </p:xfrm>
        <a:graphic>
          <a:graphicData uri="http://schemas.openxmlformats.org/drawingml/2006/table">
            <a:tbl>
              <a:tblPr/>
              <a:tblGrid>
                <a:gridCol w="1282700"/>
                <a:gridCol w="1917700"/>
                <a:gridCol w="2362200"/>
                <a:gridCol w="1752600"/>
              </a:tblGrid>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Return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String concatenation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Joins two strings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r>
                        <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HelloWorld</a:t>
                      </a:r>
                      <a:r>
                        <a:rPr kumimoji="1" lang="en-US" sz="20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endParaRPr kumimoji="1" lang="en-US" sz="20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
        <p:nvSpPr>
          <p:cNvPr id="385106" name="Text Box 82"/>
          <p:cNvSpPr txBox="1">
            <a:spLocks noChangeArrowheads="1"/>
          </p:cNvSpPr>
          <p:nvPr/>
        </p:nvSpPr>
        <p:spPr bwMode="auto">
          <a:xfrm>
            <a:off x="1143000" y="4713288"/>
            <a:ext cx="7315200" cy="1687512"/>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a:effectLst>
                  <a:outerShdw blurRad="38100" dist="38100" dir="2700000" algn="tl">
                    <a:srgbClr val="000000"/>
                  </a:outerShdw>
                </a:effectLst>
                <a:latin typeface="Comic Sans MS" pitchFamily="66" charset="0"/>
              </a:rPr>
              <a:t>&lt;script language=“JavaScript”&gt;</a:t>
            </a:r>
          </a:p>
          <a:p>
            <a:pPr>
              <a:spcBef>
                <a:spcPct val="20000"/>
              </a:spcBef>
              <a:buClr>
                <a:schemeClr val="hlink"/>
              </a:buClr>
              <a:buSzPct val="70000"/>
              <a:buFont typeface="Wingdings" pitchFamily="2" charset="2"/>
              <a:buNone/>
              <a:defRPr/>
            </a:pPr>
            <a:r>
              <a:rPr lang="en-US">
                <a:solidFill>
                  <a:srgbClr val="FFFF00"/>
                </a:solidFill>
                <a:effectLst>
                  <a:outerShdw blurRad="38100" dist="38100" dir="2700000" algn="tl">
                    <a:srgbClr val="000000"/>
                  </a:outerShdw>
                </a:effectLst>
                <a:latin typeface="Comic Sans MS" pitchFamily="66" charset="0"/>
              </a:rPr>
              <a:t>	</a:t>
            </a:r>
            <a:r>
              <a:rPr lang="en-US">
                <a:solidFill>
                  <a:srgbClr val="FF9933"/>
                </a:solidFill>
                <a:effectLst>
                  <a:outerShdw blurRad="38100" dist="38100" dir="2700000" algn="tl">
                    <a:srgbClr val="000000"/>
                  </a:outerShdw>
                </a:effectLst>
                <a:latin typeface="Comic Sans MS" pitchFamily="66" charset="0"/>
              </a:rPr>
              <a:t>var myString = “”;</a:t>
            </a:r>
          </a:p>
          <a:p>
            <a:pPr>
              <a:spcBef>
                <a:spcPct val="20000"/>
              </a:spcBef>
              <a:buClr>
                <a:schemeClr val="hlink"/>
              </a:buClr>
              <a:buSzPct val="70000"/>
              <a:buFont typeface="Wingdings" pitchFamily="2" charset="2"/>
              <a:buNone/>
              <a:defRPr/>
            </a:pPr>
            <a:r>
              <a:rPr lang="en-US">
                <a:solidFill>
                  <a:srgbClr val="FF9933"/>
                </a:solidFill>
                <a:effectLst>
                  <a:outerShdw blurRad="38100" dist="38100" dir="2700000" algn="tl">
                    <a:srgbClr val="000000"/>
                  </a:outerShdw>
                </a:effectLst>
                <a:latin typeface="Comic Sans MS" pitchFamily="66" charset="0"/>
              </a:rPr>
              <a:t>	myString = “Hello” + “World”;</a:t>
            </a:r>
          </a:p>
          <a:p>
            <a:pPr>
              <a:spcBef>
                <a:spcPct val="20000"/>
              </a:spcBef>
              <a:buClr>
                <a:schemeClr val="hlink"/>
              </a:buClr>
              <a:buSzPct val="70000"/>
              <a:buFont typeface="Wingdings" pitchFamily="2" charset="2"/>
              <a:buNone/>
              <a:defRPr/>
            </a:pPr>
            <a:r>
              <a:rPr lang="en-US">
                <a:solidFill>
                  <a:srgbClr val="FF9933"/>
                </a:solidFill>
                <a:effectLst>
                  <a:outerShdw blurRad="38100" dist="38100" dir="2700000" algn="tl">
                    <a:srgbClr val="000000"/>
                  </a:outerShdw>
                </a:effectLst>
                <a:latin typeface="Comic Sans MS" pitchFamily="66" charset="0"/>
              </a:rPr>
              <a:t>	</a:t>
            </a:r>
            <a:r>
              <a:rPr lang="en-US">
                <a:solidFill>
                  <a:srgbClr val="00FF00"/>
                </a:solidFill>
                <a:effectLst>
                  <a:outerShdw blurRad="38100" dist="38100" dir="2700000" algn="tl">
                    <a:srgbClr val="000000"/>
                  </a:outerShdw>
                </a:effectLst>
                <a:latin typeface="Comic Sans MS" pitchFamily="66" charset="0"/>
              </a:rPr>
              <a:t>alert(myString);</a:t>
            </a:r>
          </a:p>
          <a:p>
            <a:pPr>
              <a:spcBef>
                <a:spcPct val="20000"/>
              </a:spcBef>
              <a:buClr>
                <a:schemeClr val="hlink"/>
              </a:buClr>
              <a:buSzPct val="70000"/>
              <a:buFont typeface="Wingdings" pitchFamily="2" charset="2"/>
              <a:buNone/>
              <a:defRPr/>
            </a:pPr>
            <a:r>
              <a:rPr lang="en-US">
                <a:effectLst>
                  <a:outerShdw blurRad="38100" dist="38100" dir="2700000" algn="tl">
                    <a:srgbClr val="000000"/>
                  </a:outerShdw>
                </a:effectLst>
                <a:latin typeface="Comic Sans MS" pitchFamily="66" charset="0"/>
              </a:rPr>
              <a:t>&lt;/script&gt;</a:t>
            </a:r>
          </a:p>
        </p:txBody>
      </p:sp>
      <p:pic>
        <p:nvPicPr>
          <p:cNvPr id="48153" name="Picture 83"/>
          <p:cNvPicPr>
            <a:picLocks noChangeAspect="1" noChangeArrowheads="1"/>
          </p:cNvPicPr>
          <p:nvPr/>
        </p:nvPicPr>
        <p:blipFill>
          <a:blip r:embed="rId2"/>
          <a:srcRect/>
          <a:stretch>
            <a:fillRect/>
          </a:stretch>
        </p:blipFill>
        <p:spPr bwMode="auto">
          <a:xfrm>
            <a:off x="6300788" y="4905375"/>
            <a:ext cx="2586037" cy="1562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1066800" y="304801"/>
            <a:ext cx="7848600" cy="838200"/>
          </a:xfrm>
        </p:spPr>
        <p:txBody>
          <a:bodyPr/>
          <a:lstStyle/>
          <a:p>
            <a:pPr eaLnBrk="1" hangingPunct="1">
              <a:defRPr/>
            </a:pPr>
            <a:r>
              <a:rPr lang="en-US" dirty="0" smtClean="0"/>
              <a:t>Bit Manipulation operators</a:t>
            </a:r>
          </a:p>
        </p:txBody>
      </p:sp>
      <p:sp>
        <p:nvSpPr>
          <p:cNvPr id="386051" name="Rectangle 3"/>
          <p:cNvSpPr>
            <a:spLocks noGrp="1" noChangeArrowheads="1"/>
          </p:cNvSpPr>
          <p:nvPr>
            <p:ph type="body" idx="1"/>
          </p:nvPr>
        </p:nvSpPr>
        <p:spPr>
          <a:xfrm>
            <a:off x="1066800" y="1524000"/>
            <a:ext cx="7543800" cy="914400"/>
          </a:xfrm>
        </p:spPr>
        <p:txBody>
          <a:bodyPr/>
          <a:lstStyle/>
          <a:p>
            <a:pPr eaLnBrk="1" hangingPunct="1">
              <a:lnSpc>
                <a:spcPct val="90000"/>
              </a:lnSpc>
              <a:defRPr/>
            </a:pPr>
            <a:r>
              <a:rPr lang="en-US" sz="2800" dirty="0" smtClean="0"/>
              <a:t>Perform operations on the bit representation of a value, such as shift left or right.</a:t>
            </a:r>
          </a:p>
        </p:txBody>
      </p:sp>
      <p:graphicFrame>
        <p:nvGraphicFramePr>
          <p:cNvPr id="386201" name="Group 153"/>
          <p:cNvGraphicFramePr>
            <a:graphicFrameLocks noGrp="1"/>
          </p:cNvGraphicFramePr>
          <p:nvPr/>
        </p:nvGraphicFramePr>
        <p:xfrm>
          <a:off x="762000" y="2438400"/>
          <a:ext cx="7924800" cy="4206240"/>
        </p:xfrm>
        <a:graphic>
          <a:graphicData uri="http://schemas.openxmlformats.org/drawingml/2006/table">
            <a:tbl>
              <a:tblPr/>
              <a:tblGrid>
                <a:gridCol w="1333835"/>
                <a:gridCol w="1585828"/>
                <a:gridCol w="5005137"/>
              </a:tblGrid>
              <a:tr h="3326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dirty="0" smtClean="0">
                          <a:ln>
                            <a:noFill/>
                          </a:ln>
                          <a:solidFill>
                            <a:srgbClr val="FFFF00"/>
                          </a:solidFill>
                          <a:effectLst>
                            <a:outerShdw blurRad="38100" dist="38100" dir="2700000" algn="tl">
                              <a:srgbClr val="000000"/>
                            </a:outerShdw>
                          </a:effectLst>
                          <a:latin typeface="Tahoma" pitchFamily="34" charset="0"/>
                          <a:ea typeface="新細明體" pitchFamily="18" charset="-12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3326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Bitwise 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Examines each bit position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58210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Bitwise 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If either bit of the operands is 1, the result will be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58210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Bitwise XOR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Set the result bit, only if either bit is 1, but not both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58210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Bitwise left shift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Shifts the bits of an expression to the left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83157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Bitwise signed right shift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Shifts the bits to the right, and maintains the sign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58210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&gt;&gt;&gt;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Bitwise zero-fill right shift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Shifts the bits of an expression to 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pPr eaLnBrk="1" hangingPunct="1">
              <a:defRPr/>
            </a:pPr>
            <a:r>
              <a:rPr lang="en-US" smtClean="0"/>
              <a:t>Assignment operators</a:t>
            </a:r>
          </a:p>
        </p:txBody>
      </p:sp>
      <p:sp>
        <p:nvSpPr>
          <p:cNvPr id="387075" name="Rectangle 3"/>
          <p:cNvSpPr>
            <a:spLocks noGrp="1" noChangeArrowheads="1"/>
          </p:cNvSpPr>
          <p:nvPr>
            <p:ph type="body" idx="1"/>
          </p:nvPr>
        </p:nvSpPr>
        <p:spPr>
          <a:xfrm>
            <a:off x="1066800" y="1981200"/>
            <a:ext cx="7543800" cy="533400"/>
          </a:xfrm>
        </p:spPr>
        <p:txBody>
          <a:bodyPr/>
          <a:lstStyle/>
          <a:p>
            <a:pPr eaLnBrk="1" hangingPunct="1">
              <a:lnSpc>
                <a:spcPct val="90000"/>
              </a:lnSpc>
              <a:defRPr/>
            </a:pPr>
            <a:r>
              <a:rPr lang="en-US" smtClean="0"/>
              <a:t>Used to assign values to variables</a:t>
            </a:r>
          </a:p>
        </p:txBody>
      </p:sp>
      <p:graphicFrame>
        <p:nvGraphicFramePr>
          <p:cNvPr id="387143" name="Group 71"/>
          <p:cNvGraphicFramePr>
            <a:graphicFrameLocks noGrp="1"/>
          </p:cNvGraphicFramePr>
          <p:nvPr/>
        </p:nvGraphicFramePr>
        <p:xfrm>
          <a:off x="381000" y="2819400"/>
          <a:ext cx="8534400" cy="3703003"/>
        </p:xfrm>
        <a:graphic>
          <a:graphicData uri="http://schemas.openxmlformats.org/drawingml/2006/table">
            <a:tbl>
              <a:tblPr/>
              <a:tblGrid>
                <a:gridCol w="1143000"/>
                <a:gridCol w="6172200"/>
                <a:gridCol w="1219200"/>
              </a:tblGrid>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dirty="0" smtClean="0">
                          <a:ln>
                            <a:noFill/>
                          </a:ln>
                          <a:solidFill>
                            <a:srgbClr val="FFFF00"/>
                          </a:solidFill>
                          <a:effectLst>
                            <a:outerShdw blurRad="38100" dist="38100" dir="2700000" algn="tl">
                              <a:srgbClr val="000000"/>
                            </a:outerShdw>
                          </a:effectLst>
                          <a:latin typeface="Tahoma" pitchFamily="34" charset="0"/>
                          <a:ea typeface="新細明體" pitchFamily="18" charset="-120"/>
                        </a:rPr>
                        <a:t>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Example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Assigns the value of the right operand to the left 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 =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Add the operands and assigns the result to the left 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 +=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Subtracts the operands and assigns the result to the left 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 -=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Multiplies the operands and assigns the result to the left 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 *=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11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Divides the left operands by the right operand and assigns the result to the left 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 /=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4111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Assigns the remainder to the left operand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ea typeface="新細明體" pitchFamily="18" charset="-120"/>
                        </a:rPr>
                        <a:t>A %=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1026"/>
          <p:cNvSpPr>
            <a:spLocks noGrp="1" noChangeArrowheads="1"/>
          </p:cNvSpPr>
          <p:nvPr>
            <p:ph type="title"/>
          </p:nvPr>
        </p:nvSpPr>
        <p:spPr/>
        <p:txBody>
          <a:bodyPr/>
          <a:lstStyle/>
          <a:p>
            <a:pPr eaLnBrk="1" hangingPunct="1">
              <a:defRPr/>
            </a:pPr>
            <a:r>
              <a:rPr lang="en-US" sz="4000" smtClean="0"/>
              <a:t>The most common problem</a:t>
            </a:r>
          </a:p>
        </p:txBody>
      </p:sp>
      <p:sp>
        <p:nvSpPr>
          <p:cNvPr id="430083" name="Rectangle 1027"/>
          <p:cNvSpPr>
            <a:spLocks noGrp="1" noChangeArrowheads="1"/>
          </p:cNvSpPr>
          <p:nvPr>
            <p:ph type="body" idx="1"/>
          </p:nvPr>
        </p:nvSpPr>
        <p:spPr>
          <a:xfrm>
            <a:off x="1066800" y="3962400"/>
            <a:ext cx="7543800" cy="2590800"/>
          </a:xfrm>
        </p:spPr>
        <p:txBody>
          <a:bodyPr/>
          <a:lstStyle/>
          <a:p>
            <a:pPr eaLnBrk="1" hangingPunct="1">
              <a:defRPr/>
            </a:pPr>
            <a:r>
              <a:rPr lang="en-US" smtClean="0"/>
              <a:t>Don</a:t>
            </a:r>
            <a:r>
              <a:rPr lang="en-US" smtClean="0">
                <a:latin typeface="Arial"/>
              </a:rPr>
              <a:t>’</a:t>
            </a:r>
            <a:r>
              <a:rPr lang="en-US" smtClean="0"/>
              <a:t>t mix the comparison operator and the assignment operator. </a:t>
            </a:r>
          </a:p>
          <a:p>
            <a:pPr eaLnBrk="1" hangingPunct="1">
              <a:defRPr/>
            </a:pPr>
            <a:r>
              <a:rPr lang="en-US" smtClean="0"/>
              <a:t>double equal sign (==) and the equal operator (=)</a:t>
            </a:r>
          </a:p>
        </p:txBody>
      </p:sp>
      <p:sp>
        <p:nvSpPr>
          <p:cNvPr id="430084" name="Text Box 1028"/>
          <p:cNvSpPr txBox="1">
            <a:spLocks noChangeArrowheads="1"/>
          </p:cNvSpPr>
          <p:nvPr/>
        </p:nvSpPr>
        <p:spPr bwMode="auto">
          <a:xfrm>
            <a:off x="1066800" y="1970088"/>
            <a:ext cx="7620000" cy="177165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&lt;script language=“JavaScript”&gt;</a:t>
            </a:r>
          </a:p>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	if (alpha = beta) { … }</a:t>
            </a:r>
          </a:p>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	</a:t>
            </a:r>
            <a:r>
              <a:rPr lang="en-US" sz="2400">
                <a:solidFill>
                  <a:srgbClr val="00FF00"/>
                </a:solidFill>
                <a:effectLst>
                  <a:outerShdw blurRad="38100" dist="38100" dir="2700000" algn="tl">
                    <a:srgbClr val="000000"/>
                  </a:outerShdw>
                </a:effectLst>
                <a:latin typeface="Comic Sans MS" pitchFamily="66" charset="0"/>
              </a:rPr>
              <a:t>if (alpha == beta) { … }</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&lt;/script&gt;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b="1" dirty="0" smtClean="0"/>
              <a:t>Limitations of JavaScript</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algn="just">
              <a:buNone/>
            </a:pPr>
            <a:r>
              <a:rPr lang="en-US" dirty="0" smtClean="0"/>
              <a:t>   We cannot treat JavaScript as a full-fledged programming language. It lacks the following important features: </a:t>
            </a:r>
          </a:p>
          <a:p>
            <a:pPr algn="just">
              <a:buNone/>
            </a:pPr>
            <a:endParaRPr lang="en-US" dirty="0" smtClean="0"/>
          </a:p>
          <a:p>
            <a:pPr algn="just"/>
            <a:r>
              <a:rPr lang="en-US" dirty="0" smtClean="0"/>
              <a:t> JavaScript cannot be used for networking applications because there is no such support available. </a:t>
            </a:r>
          </a:p>
          <a:p>
            <a:pPr algn="just"/>
            <a:endParaRPr lang="en-US" dirty="0" smtClean="0"/>
          </a:p>
          <a:p>
            <a:pPr algn="just"/>
            <a:r>
              <a:rPr lang="en-US" dirty="0" smtClean="0"/>
              <a:t>JavaScript doesn't have any multithreading or multiprocessor capabilities. </a:t>
            </a:r>
          </a:p>
          <a:p>
            <a:endParaRPr lang="en-US"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457200" y="381000"/>
            <a:ext cx="8229600" cy="838200"/>
          </a:xfrm>
        </p:spPr>
        <p:txBody>
          <a:bodyPr>
            <a:normAutofit/>
          </a:bodyPr>
          <a:lstStyle/>
          <a:p>
            <a:pPr eaLnBrk="1" hangingPunct="1">
              <a:defRPr/>
            </a:pPr>
            <a:r>
              <a:rPr lang="en-US" dirty="0" smtClean="0"/>
              <a:t>Order of Precedence</a:t>
            </a:r>
          </a:p>
        </p:txBody>
      </p:sp>
      <p:graphicFrame>
        <p:nvGraphicFramePr>
          <p:cNvPr id="364681" name="Group 137"/>
          <p:cNvGraphicFramePr>
            <a:graphicFrameLocks noGrp="1"/>
          </p:cNvGraphicFramePr>
          <p:nvPr/>
        </p:nvGraphicFramePr>
        <p:xfrm>
          <a:off x="1676400" y="1422400"/>
          <a:ext cx="6172200" cy="5364480"/>
        </p:xfrm>
        <a:graphic>
          <a:graphicData uri="http://schemas.openxmlformats.org/drawingml/2006/table">
            <a:tbl>
              <a:tblPr/>
              <a:tblGrid>
                <a:gridCol w="1268413"/>
                <a:gridCol w="4903787"/>
              </a:tblGrid>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Precedence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rgbClr val="FFFF00"/>
                          </a:solidFill>
                          <a:effectLst>
                            <a:outerShdw blurRad="38100" dist="38100" dir="2700000" algn="tl">
                              <a:srgbClr val="000000"/>
                            </a:outerShdw>
                          </a:effectLst>
                          <a:latin typeface="Tahoma" pitchFamily="34" charset="0"/>
                          <a:ea typeface="新細明體" pitchFamily="18" charset="-120"/>
                        </a:rPr>
                        <a:t>Operator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r>
              <a:tr h="2047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Parentheses, function calls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 ~, -, ++, --, new, void, delete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&lt;&lt;, &gt;&gt;, &gt;&gt;&gt;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&lt;, &lt;=, &gt;, &gt;=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&amp;&amp;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 +=, -=, *=, </a:t>
                      </a:r>
                      <a:r>
                        <a:rPr kumimoji="1" lang="en-US" sz="1600" b="0" i="0" u="none" strike="noStrike" cap="none" normalizeH="0" baseline="0" smtClean="0">
                          <a:ln>
                            <a:noFill/>
                          </a:ln>
                          <a:solidFill>
                            <a:schemeClr val="tx1"/>
                          </a:solidFill>
                          <a:effectLst>
                            <a:outerShdw blurRad="38100" dist="38100" dir="2700000" algn="tl">
                              <a:srgbClr val="000000"/>
                            </a:outerShdw>
                          </a:effectLst>
                          <a:latin typeface="Arial"/>
                          <a:ea typeface="新細明體" pitchFamily="18" charset="-120"/>
                        </a:rPr>
                        <a:t>…</a:t>
                      </a:r>
                      <a:endPar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15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1600" b="0" i="0" u="none" strike="noStrike" cap="none" normalizeH="0" baseline="0" smtClean="0">
                          <a:ln>
                            <a:noFill/>
                          </a:ln>
                          <a:solidFill>
                            <a:schemeClr val="tx1"/>
                          </a:solidFill>
                          <a:effectLst>
                            <a:outerShdw blurRad="38100" dist="38100" dir="2700000" algn="tl">
                              <a:srgbClr val="000000"/>
                            </a:outerShdw>
                          </a:effectLst>
                          <a:latin typeface="Tahoma" pitchFamily="34" charset="0"/>
                          <a:ea typeface="新細明體" pitchFamily="18" charset="-120"/>
                        </a:rPr>
                        <a:t>The comma (,) operator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1026"/>
          <p:cNvSpPr>
            <a:spLocks noGrp="1" noChangeArrowheads="1"/>
          </p:cNvSpPr>
          <p:nvPr>
            <p:ph type="title"/>
          </p:nvPr>
        </p:nvSpPr>
        <p:spPr/>
        <p:txBody>
          <a:bodyPr/>
          <a:lstStyle/>
          <a:p>
            <a:pPr eaLnBrk="1" hangingPunct="1">
              <a:defRPr/>
            </a:pPr>
            <a:r>
              <a:rPr lang="en-US" smtClean="0"/>
              <a:t>Precedence Example</a:t>
            </a:r>
          </a:p>
        </p:txBody>
      </p:sp>
      <p:sp>
        <p:nvSpPr>
          <p:cNvPr id="448516" name="Text Box 1028"/>
          <p:cNvSpPr txBox="1">
            <a:spLocks noChangeArrowheads="1"/>
          </p:cNvSpPr>
          <p:nvPr/>
        </p:nvSpPr>
        <p:spPr bwMode="auto">
          <a:xfrm>
            <a:off x="1066800" y="1970088"/>
            <a:ext cx="7620000" cy="4360862"/>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4000">
                <a:solidFill>
                  <a:srgbClr val="FF3300"/>
                </a:solidFill>
                <a:effectLst>
                  <a:outerShdw blurRad="38100" dist="38100" dir="2700000" algn="tl">
                    <a:srgbClr val="000000"/>
                  </a:outerShdw>
                </a:effectLst>
                <a:latin typeface="Comic Sans MS" pitchFamily="66" charset="0"/>
              </a:rPr>
              <a:t>Value = (19 % 4) / 1 – 1 - !false</a:t>
            </a:r>
          </a:p>
          <a:p>
            <a:pPr>
              <a:spcBef>
                <a:spcPct val="20000"/>
              </a:spcBef>
              <a:buClr>
                <a:schemeClr val="hlink"/>
              </a:buClr>
              <a:buSzPct val="70000"/>
              <a:buFont typeface="Wingdings" pitchFamily="2" charset="2"/>
              <a:buNone/>
              <a:defRPr/>
            </a:pPr>
            <a:r>
              <a:rPr lang="en-US" sz="4000">
                <a:solidFill>
                  <a:srgbClr val="FF9933"/>
                </a:solidFill>
                <a:effectLst>
                  <a:outerShdw blurRad="38100" dist="38100" dir="2700000" algn="tl">
                    <a:srgbClr val="000000"/>
                  </a:outerShdw>
                </a:effectLst>
                <a:latin typeface="Comic Sans MS" pitchFamily="66" charset="0"/>
              </a:rPr>
              <a:t>Value = 3 / 1 – 1 - !false</a:t>
            </a:r>
          </a:p>
          <a:p>
            <a:pPr>
              <a:spcBef>
                <a:spcPct val="20000"/>
              </a:spcBef>
              <a:buClr>
                <a:schemeClr val="hlink"/>
              </a:buClr>
              <a:buSzPct val="70000"/>
              <a:buFont typeface="Wingdings" pitchFamily="2" charset="2"/>
              <a:buNone/>
              <a:defRPr/>
            </a:pPr>
            <a:r>
              <a:rPr lang="en-US" sz="4000">
                <a:solidFill>
                  <a:srgbClr val="FFFF00"/>
                </a:solidFill>
                <a:effectLst>
                  <a:outerShdw blurRad="38100" dist="38100" dir="2700000" algn="tl">
                    <a:srgbClr val="000000"/>
                  </a:outerShdw>
                </a:effectLst>
                <a:latin typeface="Comic Sans MS" pitchFamily="66" charset="0"/>
              </a:rPr>
              <a:t>Value = 3 / 1 – 1 - true</a:t>
            </a:r>
          </a:p>
          <a:p>
            <a:pPr>
              <a:spcBef>
                <a:spcPct val="20000"/>
              </a:spcBef>
              <a:buClr>
                <a:schemeClr val="hlink"/>
              </a:buClr>
              <a:buSzPct val="70000"/>
              <a:buFont typeface="Wingdings" pitchFamily="2" charset="2"/>
              <a:buNone/>
              <a:defRPr/>
            </a:pPr>
            <a:r>
              <a:rPr lang="en-US" sz="4000">
                <a:solidFill>
                  <a:srgbClr val="FFFF99"/>
                </a:solidFill>
                <a:effectLst>
                  <a:outerShdw blurRad="38100" dist="38100" dir="2700000" algn="tl">
                    <a:srgbClr val="000000"/>
                  </a:outerShdw>
                </a:effectLst>
                <a:latin typeface="Comic Sans MS" pitchFamily="66" charset="0"/>
              </a:rPr>
              <a:t>Value = 3 – 1 - true</a:t>
            </a:r>
          </a:p>
          <a:p>
            <a:pPr>
              <a:spcBef>
                <a:spcPct val="20000"/>
              </a:spcBef>
              <a:buClr>
                <a:schemeClr val="hlink"/>
              </a:buClr>
              <a:buSzPct val="70000"/>
              <a:buFont typeface="Wingdings" pitchFamily="2" charset="2"/>
              <a:buNone/>
              <a:defRPr/>
            </a:pPr>
            <a:r>
              <a:rPr lang="en-US" sz="4000">
                <a:effectLst>
                  <a:outerShdw blurRad="38100" dist="38100" dir="2700000" algn="tl">
                    <a:srgbClr val="000000"/>
                  </a:outerShdw>
                </a:effectLst>
                <a:latin typeface="Comic Sans MS" pitchFamily="66" charset="0"/>
              </a:rPr>
              <a:t>Value = 3 – 2</a:t>
            </a:r>
          </a:p>
          <a:p>
            <a:pPr>
              <a:spcBef>
                <a:spcPct val="20000"/>
              </a:spcBef>
              <a:buClr>
                <a:schemeClr val="hlink"/>
              </a:buClr>
              <a:buSzPct val="70000"/>
              <a:buFont typeface="Wingdings" pitchFamily="2" charset="2"/>
              <a:buNone/>
              <a:defRPr/>
            </a:pPr>
            <a:r>
              <a:rPr lang="en-US" sz="4000">
                <a:solidFill>
                  <a:srgbClr val="00FF00"/>
                </a:solidFill>
                <a:effectLst>
                  <a:outerShdw blurRad="38100" dist="38100" dir="2700000" algn="tl">
                    <a:srgbClr val="000000"/>
                  </a:outerShdw>
                </a:effectLst>
                <a:latin typeface="Comic Sans MS" pitchFamily="66" charset="0"/>
              </a:rPr>
              <a:t>Value = 1</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eaLnBrk="1" hangingPunct="1">
              <a:defRPr/>
            </a:pPr>
            <a:r>
              <a:rPr lang="en-US" smtClean="0"/>
              <a:t>Conditional Statement</a:t>
            </a:r>
          </a:p>
        </p:txBody>
      </p:sp>
      <p:sp>
        <p:nvSpPr>
          <p:cNvPr id="365571" name="Rectangle 3"/>
          <p:cNvSpPr>
            <a:spLocks noGrp="1" noChangeArrowheads="1"/>
          </p:cNvSpPr>
          <p:nvPr>
            <p:ph type="body" idx="1"/>
          </p:nvPr>
        </p:nvSpPr>
        <p:spPr/>
        <p:txBody>
          <a:bodyPr/>
          <a:lstStyle/>
          <a:p>
            <a:pPr eaLnBrk="1" hangingPunct="1">
              <a:defRPr/>
            </a:pPr>
            <a:r>
              <a:rPr lang="en-US" sz="3600" smtClean="0">
                <a:latin typeface="Arial"/>
              </a:rPr>
              <a:t>“</a:t>
            </a:r>
            <a:r>
              <a:rPr lang="en-US" sz="3600" smtClean="0"/>
              <a:t>if</a:t>
            </a:r>
            <a:r>
              <a:rPr lang="en-US" sz="3600" smtClean="0">
                <a:latin typeface="Arial"/>
              </a:rPr>
              <a:t>”</a:t>
            </a:r>
            <a:r>
              <a:rPr lang="en-US" sz="3600" smtClean="0"/>
              <a:t> statement</a:t>
            </a:r>
          </a:p>
          <a:p>
            <a:pPr eaLnBrk="1" hangingPunct="1">
              <a:defRPr/>
            </a:pPr>
            <a:r>
              <a:rPr lang="en-US" sz="3600" smtClean="0">
                <a:latin typeface="Arial"/>
              </a:rPr>
              <a:t>“</a:t>
            </a:r>
            <a:r>
              <a:rPr lang="en-US" sz="3600" smtClean="0"/>
              <a:t>if </a:t>
            </a:r>
            <a:r>
              <a:rPr lang="en-US" sz="3600" smtClean="0">
                <a:latin typeface="Arial"/>
              </a:rPr>
              <a:t>…</a:t>
            </a:r>
            <a:r>
              <a:rPr lang="en-US" sz="3600" smtClean="0"/>
              <a:t> else</a:t>
            </a:r>
            <a:r>
              <a:rPr lang="en-US" sz="3600" smtClean="0">
                <a:latin typeface="Arial"/>
              </a:rPr>
              <a:t>”</a:t>
            </a:r>
            <a:r>
              <a:rPr lang="en-US" sz="3600" smtClean="0"/>
              <a:t> statement</a:t>
            </a:r>
          </a:p>
          <a:p>
            <a:pPr eaLnBrk="1" hangingPunct="1">
              <a:defRPr/>
            </a:pPr>
            <a:r>
              <a:rPr lang="en-US" sz="3600" smtClean="0">
                <a:latin typeface="Arial"/>
              </a:rPr>
              <a:t>“</a:t>
            </a:r>
            <a:r>
              <a:rPr lang="en-US" sz="3600" smtClean="0"/>
              <a:t>else if</a:t>
            </a:r>
            <a:r>
              <a:rPr lang="en-US" sz="3600" smtClean="0">
                <a:latin typeface="Arial"/>
              </a:rPr>
              <a:t>”</a:t>
            </a:r>
            <a:r>
              <a:rPr lang="en-US" sz="3600" smtClean="0"/>
              <a:t> statement</a:t>
            </a:r>
          </a:p>
          <a:p>
            <a:pPr eaLnBrk="1" hangingPunct="1">
              <a:defRPr/>
            </a:pPr>
            <a:r>
              <a:rPr lang="en-US" sz="3600" smtClean="0">
                <a:latin typeface="Arial"/>
              </a:rPr>
              <a:t>“</a:t>
            </a:r>
            <a:r>
              <a:rPr lang="en-US" sz="3600" smtClean="0"/>
              <a:t>if/if </a:t>
            </a:r>
            <a:r>
              <a:rPr lang="en-US" sz="3600" smtClean="0">
                <a:latin typeface="Arial"/>
              </a:rPr>
              <a:t>…</a:t>
            </a:r>
            <a:r>
              <a:rPr lang="en-US" sz="3600" smtClean="0"/>
              <a:t> else</a:t>
            </a:r>
            <a:r>
              <a:rPr lang="en-US" sz="3600" smtClean="0">
                <a:latin typeface="Arial"/>
              </a:rPr>
              <a:t>”</a:t>
            </a:r>
            <a:r>
              <a:rPr lang="en-US" sz="3600" smtClean="0"/>
              <a:t> statement</a:t>
            </a:r>
          </a:p>
          <a:p>
            <a:pPr eaLnBrk="1" hangingPunct="1">
              <a:defRPr/>
            </a:pPr>
            <a:r>
              <a:rPr lang="en-US" sz="3600" smtClean="0">
                <a:latin typeface="Arial"/>
              </a:rPr>
              <a:t>“</a:t>
            </a:r>
            <a:r>
              <a:rPr lang="en-US" sz="3600" smtClean="0"/>
              <a:t>switch</a:t>
            </a:r>
            <a:r>
              <a:rPr lang="en-US" sz="3600" smtClean="0">
                <a:latin typeface="Arial"/>
              </a:rPr>
              <a:t>”</a:t>
            </a:r>
            <a:r>
              <a:rPr lang="en-US" sz="3600" smtClean="0"/>
              <a:t> statement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hangingPunct="1">
              <a:defRPr/>
            </a:pPr>
            <a:r>
              <a:rPr lang="en-US" smtClean="0">
                <a:latin typeface="Arial"/>
              </a:rPr>
              <a:t>“</a:t>
            </a:r>
            <a:r>
              <a:rPr lang="en-US" smtClean="0"/>
              <a:t>if</a:t>
            </a:r>
            <a:r>
              <a:rPr lang="en-US" smtClean="0">
                <a:latin typeface="Arial"/>
              </a:rPr>
              <a:t>”</a:t>
            </a:r>
            <a:r>
              <a:rPr lang="en-US" smtClean="0"/>
              <a:t> statement</a:t>
            </a:r>
          </a:p>
        </p:txBody>
      </p:sp>
      <p:sp>
        <p:nvSpPr>
          <p:cNvPr id="388099" name="Rectangle 3"/>
          <p:cNvSpPr>
            <a:spLocks noGrp="1" noChangeArrowheads="1"/>
          </p:cNvSpPr>
          <p:nvPr>
            <p:ph type="body" idx="1"/>
          </p:nvPr>
        </p:nvSpPr>
        <p:spPr>
          <a:xfrm>
            <a:off x="1066800" y="2743200"/>
            <a:ext cx="7543800" cy="3810000"/>
          </a:xfrm>
        </p:spPr>
        <p:txBody>
          <a:bodyPr/>
          <a:lstStyle/>
          <a:p>
            <a:pPr eaLnBrk="1" hangingPunct="1">
              <a:defRPr/>
            </a:pPr>
            <a:r>
              <a:rPr lang="en-US" sz="2800" smtClean="0"/>
              <a:t>It is the main conditional statement in JavaScript.</a:t>
            </a:r>
          </a:p>
          <a:p>
            <a:pPr eaLnBrk="1" hangingPunct="1">
              <a:defRPr/>
            </a:pPr>
            <a:r>
              <a:rPr lang="en-US" sz="2800" smtClean="0"/>
              <a:t>The keyword </a:t>
            </a:r>
            <a:r>
              <a:rPr lang="en-US" sz="2800" smtClean="0">
                <a:latin typeface="Arial"/>
              </a:rPr>
              <a:t>“</a:t>
            </a:r>
            <a:r>
              <a:rPr lang="en-US" sz="2800" smtClean="0"/>
              <a:t>if</a:t>
            </a:r>
            <a:r>
              <a:rPr lang="en-US" sz="2800" smtClean="0">
                <a:latin typeface="Arial"/>
              </a:rPr>
              <a:t>”</a:t>
            </a:r>
            <a:r>
              <a:rPr lang="en-US" sz="2800" smtClean="0"/>
              <a:t> always appears in lowercase.</a:t>
            </a:r>
          </a:p>
          <a:p>
            <a:pPr eaLnBrk="1" hangingPunct="1">
              <a:defRPr/>
            </a:pPr>
            <a:r>
              <a:rPr lang="en-US" sz="2800" smtClean="0"/>
              <a:t>The condition yields a logical true or false value.</a:t>
            </a:r>
          </a:p>
          <a:p>
            <a:pPr eaLnBrk="1" hangingPunct="1">
              <a:defRPr/>
            </a:pPr>
            <a:r>
              <a:rPr lang="en-US" sz="2800" smtClean="0"/>
              <a:t>The condition is true, statements are executed.</a:t>
            </a:r>
          </a:p>
        </p:txBody>
      </p:sp>
      <p:sp>
        <p:nvSpPr>
          <p:cNvPr id="388100" name="Text Box 4"/>
          <p:cNvSpPr txBox="1">
            <a:spLocks noChangeArrowheads="1"/>
          </p:cNvSpPr>
          <p:nvPr/>
        </p:nvSpPr>
        <p:spPr bwMode="auto">
          <a:xfrm>
            <a:off x="1066800" y="1981200"/>
            <a:ext cx="7620000" cy="579438"/>
          </a:xfrm>
          <a:prstGeom prst="rect">
            <a:avLst/>
          </a:prstGeom>
          <a:solidFill>
            <a:srgbClr val="99CCFF"/>
          </a:solidFill>
          <a:ln w="9525">
            <a:noFill/>
            <a:miter lim="800000"/>
            <a:headEnd/>
            <a:tailEnd/>
          </a:ln>
          <a:effectLst/>
        </p:spPr>
        <p:txBody>
          <a:bodyPr>
            <a:spAutoFit/>
          </a:bodyPr>
          <a:lstStyle/>
          <a:p>
            <a:pPr algn="ctr">
              <a:spcBef>
                <a:spcPct val="20000"/>
              </a:spcBef>
              <a:buClr>
                <a:schemeClr val="hlink"/>
              </a:buClr>
              <a:buSzPct val="70000"/>
              <a:buFont typeface="Wingdings" pitchFamily="2" charset="2"/>
              <a:buNone/>
              <a:defRPr/>
            </a:pPr>
            <a:r>
              <a:rPr lang="en-US" sz="3200">
                <a:solidFill>
                  <a:srgbClr val="FFFF00"/>
                </a:solidFill>
                <a:effectLst>
                  <a:outerShdw blurRad="38100" dist="38100" dir="2700000" algn="tl">
                    <a:srgbClr val="000000"/>
                  </a:outerShdw>
                </a:effectLst>
                <a:latin typeface="Comic Sans MS" pitchFamily="66" charset="0"/>
              </a:rPr>
              <a:t>if </a:t>
            </a:r>
            <a:r>
              <a:rPr lang="en-US" sz="3200">
                <a:effectLst>
                  <a:outerShdw blurRad="38100" dist="38100" dir="2700000" algn="tl">
                    <a:srgbClr val="000000"/>
                  </a:outerShdw>
                </a:effectLst>
                <a:latin typeface="Comic Sans MS" pitchFamily="66" charset="0"/>
              </a:rPr>
              <a:t>(</a:t>
            </a:r>
            <a:r>
              <a:rPr lang="en-US" sz="3200">
                <a:solidFill>
                  <a:srgbClr val="FF0000"/>
                </a:solidFill>
                <a:effectLst>
                  <a:outerShdw blurRad="38100" dist="38100" dir="2700000" algn="tl">
                    <a:srgbClr val="000000"/>
                  </a:outerShdw>
                </a:effectLst>
                <a:latin typeface="Comic Sans MS" pitchFamily="66" charset="0"/>
              </a:rPr>
              <a:t>condition</a:t>
            </a:r>
            <a:r>
              <a:rPr lang="en-US" sz="3200">
                <a:effectLst>
                  <a:outerShdw blurRad="38100" dist="38100" dir="2700000" algn="tl">
                    <a:srgbClr val="000000"/>
                  </a:outerShdw>
                </a:effectLst>
                <a:latin typeface="Comic Sans MS" pitchFamily="66" charset="0"/>
              </a:rPr>
              <a:t>)</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00FF00"/>
                </a:solidFill>
                <a:effectLst>
                  <a:outerShdw blurRad="38100" dist="38100" dir="2700000" algn="tl">
                    <a:srgbClr val="000000"/>
                  </a:outerShdw>
                </a:effectLst>
                <a:latin typeface="Comic Sans MS" pitchFamily="66" charset="0"/>
              </a:rPr>
              <a:t>{</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FF6600"/>
                </a:solidFill>
                <a:effectLst>
                  <a:outerShdw blurRad="38100" dist="38100" dir="2700000" algn="tl">
                    <a:srgbClr val="000000"/>
                  </a:outerShdw>
                </a:effectLst>
                <a:latin typeface="Comic Sans MS" pitchFamily="66" charset="0"/>
              </a:rPr>
              <a:t>statements;</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00FF00"/>
                </a:solidFill>
                <a:effectLst>
                  <a:outerShdw blurRad="38100" dist="38100" dir="2700000" algn="tl">
                    <a:srgbClr val="000000"/>
                  </a:outerShdw>
                </a:effectLst>
                <a:latin typeface="Comic Sans MS" pitchFamily="66" charset="0"/>
              </a:rPr>
              <a:t>}</a:t>
            </a:r>
            <a:endParaRPr lang="en-US">
              <a:solidFill>
                <a:srgbClr val="00FF00"/>
              </a:solidFill>
              <a:latin typeface="Comic Sans MS" pitchFamily="66"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eaLnBrk="1" hangingPunct="1">
              <a:defRPr/>
            </a:pPr>
            <a:r>
              <a:rPr lang="en-US" smtClean="0">
                <a:latin typeface="Arial"/>
              </a:rPr>
              <a:t>“</a:t>
            </a:r>
            <a:r>
              <a:rPr lang="en-US" smtClean="0"/>
              <a:t>if</a:t>
            </a:r>
            <a:r>
              <a:rPr lang="en-US" smtClean="0">
                <a:latin typeface="Arial"/>
              </a:rPr>
              <a:t>”</a:t>
            </a:r>
            <a:r>
              <a:rPr lang="en-US" smtClean="0"/>
              <a:t> statement example</a:t>
            </a:r>
          </a:p>
        </p:txBody>
      </p:sp>
      <p:sp>
        <p:nvSpPr>
          <p:cNvPr id="447492" name="Text Box 4"/>
          <p:cNvSpPr txBox="1">
            <a:spLocks noChangeArrowheads="1"/>
          </p:cNvSpPr>
          <p:nvPr/>
        </p:nvSpPr>
        <p:spPr bwMode="auto">
          <a:xfrm>
            <a:off x="914400" y="2095500"/>
            <a:ext cx="8077200" cy="308610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&lt;script language=“JavaScript”&gt;</a:t>
            </a:r>
          </a:p>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var chr = “”;</a:t>
            </a:r>
          </a:p>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if (chr == ‘A’ || chr == ‘O’) </a:t>
            </a:r>
            <a:r>
              <a:rPr lang="en-US" sz="2400">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	document.write(“Vowel variable”);</a:t>
            </a:r>
            <a:endParaRPr lang="en-US" sz="2400">
              <a:effectLst>
                <a:outerShdw blurRad="38100" dist="38100" dir="2700000" algn="tl">
                  <a:srgbClr val="000000"/>
                </a:outerShdw>
              </a:effectLst>
              <a:latin typeface="Comic Sans MS" pitchFamily="66" charset="0"/>
            </a:endParaRP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&lt;/script&gt;</a:t>
            </a:r>
          </a:p>
        </p:txBody>
      </p:sp>
      <p:sp>
        <p:nvSpPr>
          <p:cNvPr id="59399" name="Text Box 5"/>
          <p:cNvSpPr txBox="1">
            <a:spLocks noChangeArrowheads="1"/>
          </p:cNvSpPr>
          <p:nvPr/>
        </p:nvSpPr>
        <p:spPr bwMode="auto">
          <a:xfrm>
            <a:off x="2209800" y="5410200"/>
            <a:ext cx="5353050" cy="396875"/>
          </a:xfrm>
          <a:prstGeom prst="rect">
            <a:avLst/>
          </a:prstGeom>
          <a:noFill/>
          <a:ln w="9525">
            <a:noFill/>
            <a:miter lim="800000"/>
            <a:headEnd/>
            <a:tailEnd/>
          </a:ln>
        </p:spPr>
        <p:txBody>
          <a:bodyPr wrap="none">
            <a:spAutoFit/>
          </a:bodyPr>
          <a:lstStyle/>
          <a:p>
            <a:r>
              <a:rPr lang="en-US" sz="2000">
                <a:latin typeface="Arial" charset="0"/>
              </a:rPr>
              <a:t>“</a:t>
            </a:r>
            <a:r>
              <a:rPr lang="en-US" sz="2000"/>
              <a:t>||</a:t>
            </a:r>
            <a:r>
              <a:rPr lang="en-US" sz="2000">
                <a:latin typeface="Arial" charset="0"/>
              </a:rPr>
              <a:t>”</a:t>
            </a:r>
            <a:r>
              <a:rPr lang="en-US" sz="2000"/>
              <a:t> operator - increase the speed of the script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defRPr/>
            </a:pPr>
            <a:r>
              <a:rPr lang="en-US" smtClean="0">
                <a:latin typeface="Arial"/>
              </a:rPr>
              <a:t>“</a:t>
            </a:r>
            <a:r>
              <a:rPr lang="en-US" smtClean="0"/>
              <a:t>if </a:t>
            </a:r>
            <a:r>
              <a:rPr lang="en-US" smtClean="0">
                <a:latin typeface="Arial"/>
              </a:rPr>
              <a:t>…</a:t>
            </a:r>
            <a:r>
              <a:rPr lang="en-US" smtClean="0"/>
              <a:t> else</a:t>
            </a:r>
            <a:r>
              <a:rPr lang="en-US" smtClean="0">
                <a:latin typeface="Arial"/>
              </a:rPr>
              <a:t>”</a:t>
            </a:r>
            <a:r>
              <a:rPr lang="en-US" smtClean="0"/>
              <a:t> statement</a:t>
            </a:r>
          </a:p>
        </p:txBody>
      </p:sp>
      <p:sp>
        <p:nvSpPr>
          <p:cNvPr id="389123" name="Rectangle 3"/>
          <p:cNvSpPr>
            <a:spLocks noGrp="1" noChangeArrowheads="1"/>
          </p:cNvSpPr>
          <p:nvPr>
            <p:ph type="body" idx="1"/>
          </p:nvPr>
        </p:nvSpPr>
        <p:spPr>
          <a:xfrm>
            <a:off x="1066800" y="3505200"/>
            <a:ext cx="7543800" cy="3048000"/>
          </a:xfrm>
        </p:spPr>
        <p:txBody>
          <a:bodyPr/>
          <a:lstStyle/>
          <a:p>
            <a:pPr eaLnBrk="1" hangingPunct="1">
              <a:defRPr/>
            </a:pPr>
            <a:r>
              <a:rPr lang="en-US" smtClean="0"/>
              <a:t>You can include an </a:t>
            </a:r>
            <a:r>
              <a:rPr lang="en-US" smtClean="0">
                <a:latin typeface="Arial"/>
              </a:rPr>
              <a:t>“</a:t>
            </a:r>
            <a:r>
              <a:rPr lang="en-US" smtClean="0"/>
              <a:t>else</a:t>
            </a:r>
            <a:r>
              <a:rPr lang="en-US" smtClean="0">
                <a:latin typeface="Arial"/>
              </a:rPr>
              <a:t>”</a:t>
            </a:r>
            <a:r>
              <a:rPr lang="en-US" smtClean="0"/>
              <a:t> clause in an if statement when you want to execute some statements if the condition is false.</a:t>
            </a:r>
          </a:p>
          <a:p>
            <a:pPr eaLnBrk="1" hangingPunct="1">
              <a:defRPr/>
            </a:pPr>
            <a:endParaRPr lang="en-US" smtClean="0"/>
          </a:p>
        </p:txBody>
      </p:sp>
      <p:sp>
        <p:nvSpPr>
          <p:cNvPr id="389124" name="Text Box 4"/>
          <p:cNvSpPr txBox="1">
            <a:spLocks noChangeArrowheads="1"/>
          </p:cNvSpPr>
          <p:nvPr/>
        </p:nvSpPr>
        <p:spPr bwMode="auto">
          <a:xfrm>
            <a:off x="1066800" y="1981200"/>
            <a:ext cx="7620000" cy="1163638"/>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3200">
                <a:solidFill>
                  <a:srgbClr val="FFFF00"/>
                </a:solidFill>
                <a:effectLst>
                  <a:outerShdw blurRad="38100" dist="38100" dir="2700000" algn="tl">
                    <a:srgbClr val="000000"/>
                  </a:outerShdw>
                </a:effectLst>
                <a:latin typeface="Comic Sans MS" pitchFamily="66" charset="0"/>
              </a:rPr>
              <a:t>	if </a:t>
            </a:r>
            <a:r>
              <a:rPr lang="en-US" sz="3200">
                <a:effectLst>
                  <a:outerShdw blurRad="38100" dist="38100" dir="2700000" algn="tl">
                    <a:srgbClr val="000000"/>
                  </a:outerShdw>
                </a:effectLst>
                <a:latin typeface="Comic Sans MS" pitchFamily="66" charset="0"/>
              </a:rPr>
              <a:t>(</a:t>
            </a:r>
            <a:r>
              <a:rPr lang="en-US" sz="3200">
                <a:solidFill>
                  <a:srgbClr val="FF0000"/>
                </a:solidFill>
                <a:effectLst>
                  <a:outerShdw blurRad="38100" dist="38100" dir="2700000" algn="tl">
                    <a:srgbClr val="000000"/>
                  </a:outerShdw>
                </a:effectLst>
                <a:latin typeface="Comic Sans MS" pitchFamily="66" charset="0"/>
              </a:rPr>
              <a:t>condition</a:t>
            </a:r>
            <a:r>
              <a:rPr lang="en-US" sz="3200">
                <a:effectLst>
                  <a:outerShdw blurRad="38100" dist="38100" dir="2700000" algn="tl">
                    <a:srgbClr val="000000"/>
                  </a:outerShdw>
                </a:effectLst>
                <a:latin typeface="Comic Sans MS" pitchFamily="66" charset="0"/>
              </a:rPr>
              <a:t>)</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00FF00"/>
                </a:solidFill>
                <a:effectLst>
                  <a:outerShdw blurRad="38100" dist="38100" dir="2700000" algn="tl">
                    <a:srgbClr val="000000"/>
                  </a:outerShdw>
                </a:effectLst>
                <a:latin typeface="Comic Sans MS" pitchFamily="66" charset="0"/>
              </a:rPr>
              <a:t>{</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FF6600"/>
                </a:solidFill>
                <a:effectLst>
                  <a:outerShdw blurRad="38100" dist="38100" dir="2700000" algn="tl">
                    <a:srgbClr val="000000"/>
                  </a:outerShdw>
                </a:effectLst>
                <a:latin typeface="Comic Sans MS" pitchFamily="66" charset="0"/>
              </a:rPr>
              <a:t>statements;</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00FF00"/>
                </a:solidFill>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3200">
                <a:solidFill>
                  <a:srgbClr val="FFFF00"/>
                </a:solidFill>
                <a:effectLst>
                  <a:outerShdw blurRad="38100" dist="38100" dir="2700000" algn="tl">
                    <a:srgbClr val="000000"/>
                  </a:outerShdw>
                </a:effectLst>
                <a:latin typeface="Comic Sans MS" pitchFamily="66" charset="0"/>
              </a:rPr>
              <a:t>	else</a:t>
            </a:r>
            <a:r>
              <a:rPr lang="en-US" sz="3200">
                <a:solidFill>
                  <a:srgbClr val="00FF00"/>
                </a:solidFill>
                <a:effectLst>
                  <a:outerShdw blurRad="38100" dist="38100" dir="2700000" algn="tl">
                    <a:srgbClr val="000000"/>
                  </a:outerShdw>
                </a:effectLst>
                <a:latin typeface="Comic Sans MS" pitchFamily="66" charset="0"/>
              </a:rPr>
              <a:t> { </a:t>
            </a:r>
            <a:r>
              <a:rPr lang="en-US" sz="3200">
                <a:solidFill>
                  <a:srgbClr val="FF9933"/>
                </a:solidFill>
                <a:effectLst>
                  <a:outerShdw blurRad="38100" dist="38100" dir="2700000" algn="tl">
                    <a:srgbClr val="000000"/>
                  </a:outerShdw>
                </a:effectLst>
                <a:latin typeface="Comic Sans MS" pitchFamily="66" charset="0"/>
              </a:rPr>
              <a:t>statements;</a:t>
            </a:r>
            <a:r>
              <a:rPr lang="en-US" sz="3200">
                <a:solidFill>
                  <a:srgbClr val="00FF00"/>
                </a:solidFill>
                <a:effectLst>
                  <a:outerShdw blurRad="38100" dist="38100" dir="2700000" algn="tl">
                    <a:srgbClr val="000000"/>
                  </a:outerShdw>
                </a:effectLst>
                <a:latin typeface="Comic Sans MS" pitchFamily="66" charset="0"/>
              </a:rPr>
              <a:t> }</a:t>
            </a:r>
            <a:endParaRPr lang="en-US">
              <a:solidFill>
                <a:srgbClr val="00FF00"/>
              </a:solidFill>
              <a:latin typeface="Comic Sans MS" pitchFamily="66"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a:xfrm>
            <a:off x="1066800" y="304800"/>
            <a:ext cx="7772400" cy="1431925"/>
          </a:xfrm>
        </p:spPr>
        <p:txBody>
          <a:bodyPr/>
          <a:lstStyle/>
          <a:p>
            <a:pPr eaLnBrk="1" hangingPunct="1">
              <a:defRPr/>
            </a:pPr>
            <a:r>
              <a:rPr lang="en-US" smtClean="0"/>
              <a:t>Ternary Shortcut (concise)</a:t>
            </a:r>
          </a:p>
        </p:txBody>
      </p:sp>
      <p:sp>
        <p:nvSpPr>
          <p:cNvPr id="452612" name="Text Box 4"/>
          <p:cNvSpPr txBox="1">
            <a:spLocks noChangeArrowheads="1"/>
          </p:cNvSpPr>
          <p:nvPr/>
        </p:nvSpPr>
        <p:spPr bwMode="auto">
          <a:xfrm>
            <a:off x="914400" y="1905000"/>
            <a:ext cx="8077200" cy="396240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&lt;script language=“JavaScript”&gt;</a:t>
            </a:r>
          </a:p>
          <a:p>
            <a:pPr>
              <a:spcBef>
                <a:spcPct val="20000"/>
              </a:spcBef>
              <a:buClr>
                <a:schemeClr val="hlink"/>
              </a:buClr>
              <a:buSzPct val="70000"/>
              <a:buFont typeface="Wingdings" pitchFamily="2" charset="2"/>
              <a:buNone/>
              <a:defRPr/>
            </a:pPr>
            <a:r>
              <a:rPr lang="en-US" sz="2400">
                <a:solidFill>
                  <a:srgbClr val="FF9933"/>
                </a:solidFill>
                <a:effectLst>
                  <a:outerShdw blurRad="38100" dist="38100" dir="2700000" algn="tl">
                    <a:srgbClr val="000000"/>
                  </a:outerShdw>
                </a:effectLst>
                <a:latin typeface="Comic Sans MS" pitchFamily="66" charset="0"/>
              </a:rPr>
              <a:t>If (3 &gt; 2) {</a:t>
            </a:r>
          </a:p>
          <a:p>
            <a:pPr>
              <a:spcBef>
                <a:spcPct val="20000"/>
              </a:spcBef>
              <a:buClr>
                <a:schemeClr val="hlink"/>
              </a:buClr>
              <a:buSzPct val="70000"/>
              <a:buFont typeface="Wingdings" pitchFamily="2" charset="2"/>
              <a:buNone/>
              <a:defRPr/>
            </a:pPr>
            <a:r>
              <a:rPr lang="en-US" sz="2400">
                <a:solidFill>
                  <a:srgbClr val="FF9933"/>
                </a:solidFill>
                <a:effectLst>
                  <a:outerShdw blurRad="38100" dist="38100" dir="2700000" algn="tl">
                    <a:srgbClr val="000000"/>
                  </a:outerShdw>
                </a:effectLst>
                <a:latin typeface="Comic Sans MS" pitchFamily="66" charset="0"/>
              </a:rPr>
              <a:t>	alert(“True”);</a:t>
            </a:r>
          </a:p>
          <a:p>
            <a:pPr>
              <a:spcBef>
                <a:spcPct val="20000"/>
              </a:spcBef>
              <a:buClr>
                <a:schemeClr val="hlink"/>
              </a:buClr>
              <a:buSzPct val="70000"/>
              <a:buFont typeface="Wingdings" pitchFamily="2" charset="2"/>
              <a:buNone/>
              <a:defRPr/>
            </a:pPr>
            <a:r>
              <a:rPr lang="en-US" sz="2400">
                <a:solidFill>
                  <a:srgbClr val="FF9933"/>
                </a:solidFill>
                <a:effectLst>
                  <a:outerShdw blurRad="38100" dist="38100" dir="2700000" algn="tl">
                    <a:srgbClr val="000000"/>
                  </a:outerShdw>
                </a:effectLst>
                <a:latin typeface="Comic Sans MS" pitchFamily="66" charset="0"/>
              </a:rPr>
              <a:t>} else {</a:t>
            </a:r>
          </a:p>
          <a:p>
            <a:pPr>
              <a:spcBef>
                <a:spcPct val="20000"/>
              </a:spcBef>
              <a:buClr>
                <a:schemeClr val="hlink"/>
              </a:buClr>
              <a:buSzPct val="70000"/>
              <a:buFont typeface="Wingdings" pitchFamily="2" charset="2"/>
              <a:buNone/>
              <a:defRPr/>
            </a:pPr>
            <a:r>
              <a:rPr lang="en-US" sz="2400">
                <a:solidFill>
                  <a:srgbClr val="FF9933"/>
                </a:solidFill>
                <a:effectLst>
                  <a:outerShdw blurRad="38100" dist="38100" dir="2700000" algn="tl">
                    <a:srgbClr val="000000"/>
                  </a:outerShdw>
                </a:effectLst>
                <a:latin typeface="Comic Sans MS" pitchFamily="66" charset="0"/>
              </a:rPr>
              <a:t>	alert(“False”);</a:t>
            </a:r>
          </a:p>
          <a:p>
            <a:pPr>
              <a:spcBef>
                <a:spcPct val="20000"/>
              </a:spcBef>
              <a:buClr>
                <a:schemeClr val="hlink"/>
              </a:buClr>
              <a:buSzPct val="70000"/>
              <a:buFont typeface="Wingdings" pitchFamily="2" charset="2"/>
              <a:buNone/>
              <a:defRPr/>
            </a:pPr>
            <a:r>
              <a:rPr lang="en-US" sz="2400">
                <a:solidFill>
                  <a:srgbClr val="FF9933"/>
                </a:solidFill>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endParaRPr lang="en-US" sz="2400">
              <a:solidFill>
                <a:srgbClr val="FF9933"/>
              </a:solidFill>
              <a:effectLst>
                <a:outerShdw blurRad="38100" dist="38100" dir="2700000" algn="tl">
                  <a:srgbClr val="000000"/>
                </a:outerShdw>
              </a:effectLst>
              <a:latin typeface="Comic Sans MS" pitchFamily="66" charset="0"/>
            </a:endParaRPr>
          </a:p>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(3 &gt; 2) ? alert(“True”) : alert(“False”);</a:t>
            </a:r>
          </a:p>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&lt;/script&gt;</a:t>
            </a:r>
          </a:p>
        </p:txBody>
      </p:sp>
      <p:sp>
        <p:nvSpPr>
          <p:cNvPr id="452614" name="Rectangle 6"/>
          <p:cNvSpPr>
            <a:spLocks noGrp="1" noChangeArrowheads="1"/>
          </p:cNvSpPr>
          <p:nvPr>
            <p:ph type="body" idx="1"/>
          </p:nvPr>
        </p:nvSpPr>
        <p:spPr>
          <a:xfrm>
            <a:off x="1066800" y="6019800"/>
            <a:ext cx="7543800" cy="533400"/>
          </a:xfrm>
        </p:spPr>
        <p:txBody>
          <a:bodyPr/>
          <a:lstStyle/>
          <a:p>
            <a:pPr eaLnBrk="1" hangingPunct="1">
              <a:defRPr/>
            </a:pPr>
            <a:r>
              <a:rPr lang="en-US" sz="2800" smtClean="0"/>
              <a:t>Substitute for a simple </a:t>
            </a:r>
            <a:r>
              <a:rPr lang="en-US" sz="2800" smtClean="0">
                <a:latin typeface="Arial"/>
              </a:rPr>
              <a:t>“</a:t>
            </a:r>
            <a:r>
              <a:rPr lang="en-US" sz="2800" smtClean="0"/>
              <a:t>if/else</a:t>
            </a:r>
            <a:r>
              <a:rPr lang="en-US" sz="2800" smtClean="0">
                <a:latin typeface="Arial"/>
              </a:rPr>
              <a:t>”</a:t>
            </a:r>
            <a:r>
              <a:rPr lang="en-US" sz="2800" smtClean="0"/>
              <a:t> statement.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smtClean="0">
                <a:latin typeface="Arial"/>
              </a:rPr>
              <a:t>“</a:t>
            </a:r>
            <a:r>
              <a:rPr lang="en-US" smtClean="0"/>
              <a:t>else if</a:t>
            </a:r>
            <a:r>
              <a:rPr lang="en-US" smtClean="0">
                <a:latin typeface="Arial"/>
              </a:rPr>
              <a:t>”</a:t>
            </a:r>
            <a:r>
              <a:rPr lang="en-US" smtClean="0"/>
              <a:t> statement</a:t>
            </a:r>
          </a:p>
        </p:txBody>
      </p:sp>
      <p:sp>
        <p:nvSpPr>
          <p:cNvPr id="390147" name="Rectangle 3"/>
          <p:cNvSpPr>
            <a:spLocks noGrp="1" noChangeArrowheads="1"/>
          </p:cNvSpPr>
          <p:nvPr>
            <p:ph type="body" idx="1"/>
          </p:nvPr>
        </p:nvSpPr>
        <p:spPr>
          <a:xfrm>
            <a:off x="1066800" y="3962400"/>
            <a:ext cx="7543800" cy="2590800"/>
          </a:xfrm>
        </p:spPr>
        <p:txBody>
          <a:bodyPr/>
          <a:lstStyle/>
          <a:p>
            <a:pPr eaLnBrk="1" hangingPunct="1">
              <a:defRPr/>
            </a:pPr>
            <a:r>
              <a:rPr lang="en-US" smtClean="0"/>
              <a:t>Allows you to test for multiple expression for one true value and executes a particular block of code.</a:t>
            </a:r>
          </a:p>
        </p:txBody>
      </p:sp>
      <p:sp>
        <p:nvSpPr>
          <p:cNvPr id="390148" name="Text Box 4"/>
          <p:cNvSpPr txBox="1">
            <a:spLocks noChangeArrowheads="1"/>
          </p:cNvSpPr>
          <p:nvPr/>
        </p:nvSpPr>
        <p:spPr bwMode="auto">
          <a:xfrm>
            <a:off x="1066800" y="1981200"/>
            <a:ext cx="7620000" cy="1747838"/>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3200">
                <a:solidFill>
                  <a:srgbClr val="FFFF00"/>
                </a:solidFill>
                <a:effectLst>
                  <a:outerShdw blurRad="38100" dist="38100" dir="2700000" algn="tl">
                    <a:srgbClr val="000000"/>
                  </a:outerShdw>
                </a:effectLst>
                <a:latin typeface="Comic Sans MS" pitchFamily="66" charset="0"/>
              </a:rPr>
              <a:t>	if </a:t>
            </a:r>
            <a:r>
              <a:rPr lang="en-US" sz="3200">
                <a:effectLst>
                  <a:outerShdw blurRad="38100" dist="38100" dir="2700000" algn="tl">
                    <a:srgbClr val="000000"/>
                  </a:outerShdw>
                </a:effectLst>
                <a:latin typeface="Comic Sans MS" pitchFamily="66" charset="0"/>
              </a:rPr>
              <a:t>(</a:t>
            </a:r>
            <a:r>
              <a:rPr lang="en-US" sz="3200">
                <a:solidFill>
                  <a:srgbClr val="FF0000"/>
                </a:solidFill>
                <a:effectLst>
                  <a:outerShdw blurRad="38100" dist="38100" dir="2700000" algn="tl">
                    <a:srgbClr val="000000"/>
                  </a:outerShdw>
                </a:effectLst>
                <a:latin typeface="Comic Sans MS" pitchFamily="66" charset="0"/>
              </a:rPr>
              <a:t>condition</a:t>
            </a:r>
            <a:r>
              <a:rPr lang="en-US" sz="3200">
                <a:effectLst>
                  <a:outerShdw blurRad="38100" dist="38100" dir="2700000" algn="tl">
                    <a:srgbClr val="000000"/>
                  </a:outerShdw>
                </a:effectLst>
                <a:latin typeface="Comic Sans MS" pitchFamily="66" charset="0"/>
              </a:rPr>
              <a:t>)</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00FF00"/>
                </a:solidFill>
                <a:effectLst>
                  <a:outerShdw blurRad="38100" dist="38100" dir="2700000" algn="tl">
                    <a:srgbClr val="000000"/>
                  </a:outerShdw>
                </a:effectLst>
                <a:latin typeface="Comic Sans MS" pitchFamily="66" charset="0"/>
              </a:rPr>
              <a:t>{</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FF6600"/>
                </a:solidFill>
                <a:effectLst>
                  <a:outerShdw blurRad="38100" dist="38100" dir="2700000" algn="tl">
                    <a:srgbClr val="000000"/>
                  </a:outerShdw>
                </a:effectLst>
                <a:latin typeface="Comic Sans MS" pitchFamily="66" charset="0"/>
              </a:rPr>
              <a:t>statement;</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00FF00"/>
                </a:solidFill>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3200">
                <a:solidFill>
                  <a:srgbClr val="00FF00"/>
                </a:solidFill>
                <a:effectLst>
                  <a:outerShdw blurRad="38100" dist="38100" dir="2700000" algn="tl">
                    <a:srgbClr val="000000"/>
                  </a:outerShdw>
                </a:effectLst>
                <a:latin typeface="Comic Sans MS" pitchFamily="66" charset="0"/>
              </a:rPr>
              <a:t>	</a:t>
            </a:r>
            <a:r>
              <a:rPr lang="en-US" sz="3200">
                <a:solidFill>
                  <a:srgbClr val="FFFF00"/>
                </a:solidFill>
                <a:effectLst>
                  <a:outerShdw blurRad="38100" dist="38100" dir="2700000" algn="tl">
                    <a:srgbClr val="000000"/>
                  </a:outerShdw>
                </a:effectLst>
                <a:latin typeface="Comic Sans MS" pitchFamily="66" charset="0"/>
              </a:rPr>
              <a:t>else if</a:t>
            </a:r>
            <a:r>
              <a:rPr lang="en-US" sz="3200">
                <a:solidFill>
                  <a:srgbClr val="00FF00"/>
                </a:solidFill>
                <a:effectLst>
                  <a:outerShdw blurRad="38100" dist="38100" dir="2700000" algn="tl">
                    <a:srgbClr val="000000"/>
                  </a:outerShdw>
                </a:effectLst>
                <a:latin typeface="Comic Sans MS" pitchFamily="66" charset="0"/>
              </a:rPr>
              <a:t> </a:t>
            </a:r>
            <a:r>
              <a:rPr lang="en-US" sz="3200">
                <a:effectLst>
                  <a:outerShdw blurRad="38100" dist="38100" dir="2700000" algn="tl">
                    <a:srgbClr val="000000"/>
                  </a:outerShdw>
                </a:effectLst>
                <a:latin typeface="Comic Sans MS" pitchFamily="66" charset="0"/>
              </a:rPr>
              <a:t>(</a:t>
            </a:r>
            <a:r>
              <a:rPr lang="en-US" sz="3200">
                <a:solidFill>
                  <a:srgbClr val="FF0000"/>
                </a:solidFill>
                <a:effectLst>
                  <a:outerShdw blurRad="38100" dist="38100" dir="2700000" algn="tl">
                    <a:srgbClr val="000000"/>
                  </a:outerShdw>
                </a:effectLst>
                <a:latin typeface="Comic Sans MS" pitchFamily="66" charset="0"/>
              </a:rPr>
              <a:t>condition</a:t>
            </a:r>
            <a:r>
              <a:rPr lang="en-US" sz="3200">
                <a:effectLst>
                  <a:outerShdw blurRad="38100" dist="38100" dir="2700000" algn="tl">
                    <a:srgbClr val="000000"/>
                  </a:outerShdw>
                </a:effectLst>
                <a:latin typeface="Comic Sans MS" pitchFamily="66" charset="0"/>
              </a:rPr>
              <a:t>)</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00FF00"/>
                </a:solidFill>
                <a:effectLst>
                  <a:outerShdw blurRad="38100" dist="38100" dir="2700000" algn="tl">
                    <a:srgbClr val="000000"/>
                  </a:outerShdw>
                </a:effectLst>
                <a:latin typeface="Comic Sans MS" pitchFamily="66" charset="0"/>
              </a:rPr>
              <a:t>{</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FF6600"/>
                </a:solidFill>
                <a:effectLst>
                  <a:outerShdw blurRad="38100" dist="38100" dir="2700000" algn="tl">
                    <a:srgbClr val="000000"/>
                  </a:outerShdw>
                </a:effectLst>
                <a:latin typeface="Comic Sans MS" pitchFamily="66" charset="0"/>
              </a:rPr>
              <a:t>statement;</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00FF00"/>
                </a:solidFill>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3200">
                <a:solidFill>
                  <a:srgbClr val="00FF00"/>
                </a:solidFill>
                <a:effectLst>
                  <a:outerShdw blurRad="38100" dist="38100" dir="2700000" algn="tl">
                    <a:srgbClr val="000000"/>
                  </a:outerShdw>
                </a:effectLst>
                <a:latin typeface="Comic Sans MS" pitchFamily="66" charset="0"/>
              </a:rPr>
              <a:t>	</a:t>
            </a:r>
            <a:r>
              <a:rPr lang="en-US" sz="3200">
                <a:solidFill>
                  <a:srgbClr val="FFFF00"/>
                </a:solidFill>
                <a:effectLst>
                  <a:outerShdw blurRad="38100" dist="38100" dir="2700000" algn="tl">
                    <a:srgbClr val="000000"/>
                  </a:outerShdw>
                </a:effectLst>
                <a:latin typeface="Comic Sans MS" pitchFamily="66" charset="0"/>
              </a:rPr>
              <a:t>else</a:t>
            </a:r>
            <a:r>
              <a:rPr lang="en-US" sz="3200">
                <a:solidFill>
                  <a:srgbClr val="00FF00"/>
                </a:solidFill>
                <a:effectLst>
                  <a:outerShdw blurRad="38100" dist="38100" dir="2700000" algn="tl">
                    <a:srgbClr val="000000"/>
                  </a:outerShdw>
                </a:effectLst>
                <a:latin typeface="Comic Sans MS" pitchFamily="66" charset="0"/>
              </a:rPr>
              <a:t> {</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FF6600"/>
                </a:solidFill>
                <a:effectLst>
                  <a:outerShdw blurRad="38100" dist="38100" dir="2700000" algn="tl">
                    <a:srgbClr val="000000"/>
                  </a:outerShdw>
                </a:effectLst>
                <a:latin typeface="Comic Sans MS" pitchFamily="66" charset="0"/>
              </a:rPr>
              <a:t>statement;</a:t>
            </a:r>
            <a:r>
              <a:rPr lang="en-US" sz="3200">
                <a:solidFill>
                  <a:srgbClr val="FFFF00"/>
                </a:solidFill>
                <a:effectLst>
                  <a:outerShdw blurRad="38100" dist="38100" dir="2700000" algn="tl">
                    <a:srgbClr val="000000"/>
                  </a:outerShdw>
                </a:effectLst>
                <a:latin typeface="Comic Sans MS" pitchFamily="66" charset="0"/>
              </a:rPr>
              <a:t> </a:t>
            </a:r>
            <a:r>
              <a:rPr lang="en-US" sz="3200">
                <a:solidFill>
                  <a:srgbClr val="00FF00"/>
                </a:solidFill>
                <a:effectLst>
                  <a:outerShdw blurRad="38100" dist="38100" dir="2700000" algn="tl">
                    <a:srgbClr val="000000"/>
                  </a:outerShdw>
                </a:effectLst>
                <a:latin typeface="Comic Sans MS" pitchFamily="66"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pPr eaLnBrk="1" hangingPunct="1">
              <a:defRPr/>
            </a:pPr>
            <a:r>
              <a:rPr lang="en-US" sz="3600" smtClean="0">
                <a:latin typeface="Arial"/>
              </a:rPr>
              <a:t>“</a:t>
            </a:r>
            <a:r>
              <a:rPr lang="en-US" sz="3600" smtClean="0"/>
              <a:t>if/if</a:t>
            </a:r>
            <a:r>
              <a:rPr lang="en-US" sz="3600" smtClean="0">
                <a:latin typeface="Arial"/>
              </a:rPr>
              <a:t>…</a:t>
            </a:r>
            <a:r>
              <a:rPr lang="en-US" sz="3600" smtClean="0"/>
              <a:t>else</a:t>
            </a:r>
            <a:r>
              <a:rPr lang="en-US" sz="3600" smtClean="0">
                <a:latin typeface="Arial"/>
              </a:rPr>
              <a:t>”</a:t>
            </a:r>
            <a:r>
              <a:rPr lang="en-US" sz="3600" smtClean="0"/>
              <a:t> statement example</a:t>
            </a:r>
          </a:p>
        </p:txBody>
      </p:sp>
      <p:sp>
        <p:nvSpPr>
          <p:cNvPr id="450563" name="Text Box 3"/>
          <p:cNvSpPr txBox="1">
            <a:spLocks noChangeArrowheads="1"/>
          </p:cNvSpPr>
          <p:nvPr/>
        </p:nvSpPr>
        <p:spPr bwMode="auto">
          <a:xfrm>
            <a:off x="914400" y="1752600"/>
            <a:ext cx="8077200" cy="4893647"/>
          </a:xfrm>
          <a:prstGeom prst="rect">
            <a:avLst/>
          </a:prstGeom>
          <a:solidFill>
            <a:srgbClr val="99CCFF"/>
          </a:solidFill>
          <a:ln w="9525">
            <a:noFill/>
            <a:miter lim="800000"/>
            <a:headEnd/>
            <a:tailEnd/>
          </a:ln>
          <a:effectLst/>
        </p:spPr>
        <p:txBody>
          <a:bodyPr wrap="square">
            <a:spAutoFit/>
          </a:bodyPr>
          <a:lstStyle/>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&lt;script language=“JavaScript”&gt;</a:t>
            </a:r>
          </a:p>
          <a:p>
            <a:pPr>
              <a:spcBef>
                <a:spcPct val="20000"/>
              </a:spcBef>
              <a:buClr>
                <a:schemeClr val="hlink"/>
              </a:buClr>
              <a:buSzPct val="70000"/>
              <a:buFont typeface="Wingdings" pitchFamily="2" charset="2"/>
              <a:buNone/>
              <a:defRPr/>
            </a:pPr>
            <a:r>
              <a:rPr lang="en-US" sz="2400" dirty="0" err="1">
                <a:effectLst>
                  <a:outerShdw blurRad="38100" dist="38100" dir="2700000" algn="tl">
                    <a:srgbClr val="000000"/>
                  </a:outerShdw>
                </a:effectLst>
                <a:latin typeface="Comic Sans MS" pitchFamily="66" charset="0"/>
              </a:rPr>
              <a:t>var</a:t>
            </a:r>
            <a:r>
              <a:rPr lang="en-US" sz="2400" dirty="0">
                <a:effectLst>
                  <a:outerShdw blurRad="38100" dist="38100" dir="2700000" algn="tl">
                    <a:srgbClr val="000000"/>
                  </a:outerShdw>
                </a:effectLst>
                <a:latin typeface="Comic Sans MS" pitchFamily="66" charset="0"/>
              </a:rPr>
              <a:t> </a:t>
            </a:r>
            <a:r>
              <a:rPr lang="en-US" sz="2400" dirty="0" err="1">
                <a:effectLst>
                  <a:outerShdw blurRad="38100" dist="38100" dir="2700000" algn="tl">
                    <a:srgbClr val="000000"/>
                  </a:outerShdw>
                </a:effectLst>
                <a:latin typeface="Comic Sans MS" pitchFamily="66" charset="0"/>
              </a:rPr>
              <a:t>chr</a:t>
            </a:r>
            <a:r>
              <a:rPr lang="en-US" sz="2400" dirty="0">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2400" dirty="0" err="1">
                <a:effectLst>
                  <a:outerShdw blurRad="38100" dist="38100" dir="2700000" algn="tl">
                    <a:srgbClr val="000000"/>
                  </a:outerShdw>
                </a:effectLst>
                <a:latin typeface="Comic Sans MS" pitchFamily="66" charset="0"/>
              </a:rPr>
              <a:t>chr</a:t>
            </a:r>
            <a:r>
              <a:rPr lang="en-US" sz="2400" dirty="0">
                <a:effectLst>
                  <a:outerShdw blurRad="38100" dist="38100" dir="2700000" algn="tl">
                    <a:srgbClr val="000000"/>
                  </a:outerShdw>
                </a:effectLst>
                <a:latin typeface="Comic Sans MS" pitchFamily="66" charset="0"/>
              </a:rPr>
              <a:t> = prompt(“Please enter a character : “,””);</a:t>
            </a:r>
          </a:p>
          <a:p>
            <a:pPr>
              <a:spcBef>
                <a:spcPct val="20000"/>
              </a:spcBef>
              <a:buClr>
                <a:schemeClr val="hlink"/>
              </a:buClr>
              <a:buSzPct val="70000"/>
              <a:buFont typeface="Wingdings" pitchFamily="2" charset="2"/>
              <a:buNone/>
              <a:defRPr/>
            </a:pPr>
            <a:r>
              <a:rPr lang="en-US" sz="2400" dirty="0">
                <a:solidFill>
                  <a:srgbClr val="FFFF00"/>
                </a:solidFill>
                <a:effectLst>
                  <a:outerShdw blurRad="38100" dist="38100" dir="2700000" algn="tl">
                    <a:srgbClr val="000000"/>
                  </a:outerShdw>
                </a:effectLst>
                <a:latin typeface="Comic Sans MS" pitchFamily="66" charset="0"/>
              </a:rPr>
              <a:t>if (</a:t>
            </a:r>
            <a:r>
              <a:rPr lang="en-US" sz="2400" dirty="0" err="1">
                <a:solidFill>
                  <a:srgbClr val="FFFF00"/>
                </a:solidFill>
                <a:effectLst>
                  <a:outerShdw blurRad="38100" dist="38100" dir="2700000" algn="tl">
                    <a:srgbClr val="000000"/>
                  </a:outerShdw>
                </a:effectLst>
                <a:latin typeface="Comic Sans MS" pitchFamily="66" charset="0"/>
              </a:rPr>
              <a:t>chr</a:t>
            </a:r>
            <a:r>
              <a:rPr lang="en-US" sz="2400" dirty="0">
                <a:solidFill>
                  <a:srgbClr val="FFFF00"/>
                </a:solidFill>
                <a:effectLst>
                  <a:outerShdw blurRad="38100" dist="38100" dir="2700000" algn="tl">
                    <a:srgbClr val="000000"/>
                  </a:outerShdw>
                </a:effectLst>
                <a:latin typeface="Comic Sans MS" pitchFamily="66" charset="0"/>
              </a:rPr>
              <a:t> &gt;= ‘A’){</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	</a:t>
            </a:r>
            <a:r>
              <a:rPr lang="en-US" sz="2400" dirty="0">
                <a:solidFill>
                  <a:srgbClr val="FF9933"/>
                </a:solidFill>
                <a:effectLst>
                  <a:outerShdw blurRad="38100" dist="38100" dir="2700000" algn="tl">
                    <a:srgbClr val="000000"/>
                  </a:outerShdw>
                </a:effectLst>
                <a:latin typeface="Comic Sans MS" pitchFamily="66" charset="0"/>
              </a:rPr>
              <a:t>if (</a:t>
            </a:r>
            <a:r>
              <a:rPr lang="en-US" sz="2400" dirty="0" err="1">
                <a:solidFill>
                  <a:srgbClr val="FF9933"/>
                </a:solidFill>
                <a:effectLst>
                  <a:outerShdw blurRad="38100" dist="38100" dir="2700000" algn="tl">
                    <a:srgbClr val="000000"/>
                  </a:outerShdw>
                </a:effectLst>
                <a:latin typeface="Comic Sans MS" pitchFamily="66" charset="0"/>
              </a:rPr>
              <a:t>chr</a:t>
            </a:r>
            <a:r>
              <a:rPr lang="en-US" sz="2400" dirty="0">
                <a:solidFill>
                  <a:srgbClr val="FF9933"/>
                </a:solidFill>
                <a:effectLst>
                  <a:outerShdw blurRad="38100" dist="38100" dir="2700000" algn="tl">
                    <a:srgbClr val="000000"/>
                  </a:outerShdw>
                </a:effectLst>
                <a:latin typeface="Comic Sans MS" pitchFamily="66" charset="0"/>
              </a:rPr>
              <a:t> &lt;= ‘Z’)</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		alert(“Uppercase”);</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	</a:t>
            </a:r>
            <a:r>
              <a:rPr lang="en-US" sz="2400" dirty="0">
                <a:solidFill>
                  <a:srgbClr val="FF9933"/>
                </a:solidFill>
                <a:effectLst>
                  <a:outerShdw blurRad="38100" dist="38100" dir="2700000" algn="tl">
                    <a:srgbClr val="000000"/>
                  </a:outerShdw>
                </a:effectLst>
                <a:latin typeface="Comic Sans MS" pitchFamily="66" charset="0"/>
              </a:rPr>
              <a:t>else if (</a:t>
            </a:r>
            <a:r>
              <a:rPr lang="en-US" sz="2400" dirty="0" err="1">
                <a:solidFill>
                  <a:srgbClr val="FF9933"/>
                </a:solidFill>
                <a:effectLst>
                  <a:outerShdw blurRad="38100" dist="38100" dir="2700000" algn="tl">
                    <a:srgbClr val="000000"/>
                  </a:outerShdw>
                </a:effectLst>
                <a:latin typeface="Comic Sans MS" pitchFamily="66" charset="0"/>
              </a:rPr>
              <a:t>chr</a:t>
            </a:r>
            <a:r>
              <a:rPr lang="en-US" sz="2400" dirty="0">
                <a:solidFill>
                  <a:srgbClr val="FF9933"/>
                </a:solidFill>
                <a:effectLst>
                  <a:outerShdw blurRad="38100" dist="38100" dir="2700000" algn="tl">
                    <a:srgbClr val="000000"/>
                  </a:outerShdw>
                </a:effectLst>
                <a:latin typeface="Comic Sans MS" pitchFamily="66" charset="0"/>
              </a:rPr>
              <a:t> &gt;= ‘a’){</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		alert(“Lowercase”);</a:t>
            </a:r>
          </a:p>
          <a:p>
            <a:pPr>
              <a:spcBef>
                <a:spcPct val="20000"/>
              </a:spcBef>
              <a:buClr>
                <a:schemeClr val="hlink"/>
              </a:buClr>
              <a:buSzPct val="70000"/>
              <a:buFont typeface="Wingdings" pitchFamily="2" charset="2"/>
              <a:buNone/>
              <a:defRPr/>
            </a:pPr>
            <a:r>
              <a:rPr lang="en-US" sz="2400" dirty="0">
                <a:solidFill>
                  <a:srgbClr val="FFFF00"/>
                </a:solidFill>
                <a:effectLst>
                  <a:outerShdw blurRad="38100" dist="38100" dir="2700000" algn="tl">
                    <a:srgbClr val="000000"/>
                  </a:outerShdw>
                </a:effectLst>
                <a:latin typeface="Comic Sans MS" pitchFamily="66" charset="0"/>
              </a:rPr>
              <a:t>	</a:t>
            </a:r>
            <a:r>
              <a:rPr lang="en-US" sz="2400" dirty="0">
                <a:solidFill>
                  <a:srgbClr val="FF9933"/>
                </a:solidFill>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2400" dirty="0">
                <a:solidFill>
                  <a:srgbClr val="FFFF00"/>
                </a:solidFill>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&lt;/script&gt;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eaLnBrk="1" hangingPunct="1">
              <a:defRPr/>
            </a:pPr>
            <a:r>
              <a:rPr lang="en-US" smtClean="0">
                <a:latin typeface="Arial"/>
              </a:rPr>
              <a:t>“</a:t>
            </a:r>
            <a:r>
              <a:rPr lang="en-US" smtClean="0"/>
              <a:t>switch</a:t>
            </a:r>
            <a:r>
              <a:rPr lang="en-US" smtClean="0">
                <a:latin typeface="Arial"/>
              </a:rPr>
              <a:t>”</a:t>
            </a:r>
            <a:r>
              <a:rPr lang="en-US" smtClean="0"/>
              <a:t> statement</a:t>
            </a:r>
          </a:p>
        </p:txBody>
      </p:sp>
      <p:sp>
        <p:nvSpPr>
          <p:cNvPr id="391171" name="Rectangle 3"/>
          <p:cNvSpPr>
            <a:spLocks noGrp="1" noChangeArrowheads="1"/>
          </p:cNvSpPr>
          <p:nvPr>
            <p:ph type="body" idx="1"/>
          </p:nvPr>
        </p:nvSpPr>
        <p:spPr>
          <a:xfrm>
            <a:off x="1066800" y="4800600"/>
            <a:ext cx="7543800" cy="1752600"/>
          </a:xfrm>
        </p:spPr>
        <p:txBody>
          <a:bodyPr/>
          <a:lstStyle/>
          <a:p>
            <a:pPr eaLnBrk="1" hangingPunct="1">
              <a:defRPr/>
            </a:pPr>
            <a:r>
              <a:rPr lang="en-US" smtClean="0"/>
              <a:t>Allows you to merge several evaluation tests of the same variable into a single block of statements. </a:t>
            </a:r>
          </a:p>
        </p:txBody>
      </p:sp>
      <p:sp>
        <p:nvSpPr>
          <p:cNvPr id="391172" name="Text Box 4"/>
          <p:cNvSpPr txBox="1">
            <a:spLocks noChangeArrowheads="1"/>
          </p:cNvSpPr>
          <p:nvPr/>
        </p:nvSpPr>
        <p:spPr bwMode="auto">
          <a:xfrm>
            <a:off x="1066800" y="1981200"/>
            <a:ext cx="7620000" cy="264795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	switch </a:t>
            </a:r>
            <a:r>
              <a:rPr lang="en-US" sz="2400">
                <a:effectLst>
                  <a:outerShdw blurRad="38100" dist="38100" dir="2700000" algn="tl">
                    <a:srgbClr val="000000"/>
                  </a:outerShdw>
                </a:effectLst>
                <a:latin typeface="Comic Sans MS" pitchFamily="66" charset="0"/>
              </a:rPr>
              <a:t>(</a:t>
            </a:r>
            <a:r>
              <a:rPr lang="en-US" sz="2400">
                <a:solidFill>
                  <a:srgbClr val="FF0000"/>
                </a:solidFill>
                <a:effectLst>
                  <a:outerShdw blurRad="38100" dist="38100" dir="2700000" algn="tl">
                    <a:srgbClr val="000000"/>
                  </a:outerShdw>
                </a:effectLst>
                <a:latin typeface="Comic Sans MS" pitchFamily="66" charset="0"/>
              </a:rPr>
              <a:t>expression</a:t>
            </a:r>
            <a:r>
              <a:rPr lang="en-US" sz="2400">
                <a:effectLst>
                  <a:outerShdw blurRad="38100" dist="38100" dir="2700000" algn="tl">
                    <a:srgbClr val="000000"/>
                  </a:outerShdw>
                </a:effectLst>
                <a:latin typeface="Comic Sans MS" pitchFamily="66" charset="0"/>
              </a:rPr>
              <a:t>)</a:t>
            </a:r>
            <a:r>
              <a:rPr lang="en-US" sz="2400">
                <a:solidFill>
                  <a:srgbClr val="FFFF00"/>
                </a:solidFill>
                <a:effectLst>
                  <a:outerShdw blurRad="38100" dist="38100" dir="2700000" algn="tl">
                    <a:srgbClr val="000000"/>
                  </a:outerShdw>
                </a:effectLst>
                <a:latin typeface="Comic Sans MS" pitchFamily="66" charset="0"/>
              </a:rPr>
              <a:t> </a:t>
            </a:r>
            <a:r>
              <a:rPr lang="en-US" sz="2400">
                <a:solidFill>
                  <a:srgbClr val="00FF00"/>
                </a:solidFill>
                <a:effectLst>
                  <a:outerShdw blurRad="38100" dist="38100" dir="2700000" algn="tl">
                    <a:srgbClr val="000000"/>
                  </a:outerShdw>
                </a:effectLst>
                <a:latin typeface="Comic Sans MS" pitchFamily="66" charset="0"/>
              </a:rPr>
              <a:t>{</a:t>
            </a:r>
            <a:r>
              <a:rPr lang="en-US" sz="2400">
                <a:solidFill>
                  <a:srgbClr val="FFFF00"/>
                </a:solidFill>
                <a:effectLst>
                  <a:outerShdw blurRad="38100" dist="38100" dir="2700000" algn="tl">
                    <a:srgbClr val="000000"/>
                  </a:outerShdw>
                </a:effectLst>
                <a:latin typeface="Comic Sans MS" pitchFamily="66" charset="0"/>
              </a:rPr>
              <a:t> </a:t>
            </a:r>
          </a:p>
          <a:p>
            <a:pPr>
              <a:spcBef>
                <a:spcPct val="20000"/>
              </a:spcBef>
              <a:buClr>
                <a:schemeClr val="hlink"/>
              </a:buClr>
              <a:buSzPct val="70000"/>
              <a:buFont typeface="Wingdings" pitchFamily="2" charset="2"/>
              <a:buNone/>
              <a:defRPr/>
            </a:pPr>
            <a:r>
              <a:rPr lang="en-US" sz="2400">
                <a:solidFill>
                  <a:srgbClr val="00FF00"/>
                </a:solidFill>
                <a:effectLst>
                  <a:outerShdw blurRad="38100" dist="38100" dir="2700000" algn="tl">
                    <a:srgbClr val="000000"/>
                  </a:outerShdw>
                </a:effectLst>
                <a:latin typeface="Comic Sans MS" pitchFamily="66" charset="0"/>
              </a:rPr>
              <a:t>		</a:t>
            </a:r>
            <a:r>
              <a:rPr lang="en-US" sz="2400">
                <a:solidFill>
                  <a:srgbClr val="FFFF00"/>
                </a:solidFill>
                <a:effectLst>
                  <a:outerShdw blurRad="38100" dist="38100" dir="2700000" algn="tl">
                    <a:srgbClr val="000000"/>
                  </a:outerShdw>
                </a:effectLst>
                <a:latin typeface="Comic Sans MS" pitchFamily="66" charset="0"/>
              </a:rPr>
              <a:t>case</a:t>
            </a:r>
            <a:r>
              <a:rPr lang="en-US" sz="2400">
                <a:solidFill>
                  <a:srgbClr val="00FF00"/>
                </a:solidFill>
                <a:effectLst>
                  <a:outerShdw blurRad="38100" dist="38100" dir="2700000" algn="tl">
                    <a:srgbClr val="000000"/>
                  </a:outerShdw>
                </a:effectLst>
                <a:latin typeface="Comic Sans MS" pitchFamily="66" charset="0"/>
              </a:rPr>
              <a:t> </a:t>
            </a:r>
            <a:r>
              <a:rPr lang="en-US" sz="2400">
                <a:effectLst>
                  <a:outerShdw blurRad="38100" dist="38100" dir="2700000" algn="tl">
                    <a:srgbClr val="000000"/>
                  </a:outerShdw>
                </a:effectLst>
                <a:latin typeface="Comic Sans MS" pitchFamily="66" charset="0"/>
              </a:rPr>
              <a:t>label1:</a:t>
            </a:r>
          </a:p>
          <a:p>
            <a:pPr>
              <a:spcBef>
                <a:spcPct val="20000"/>
              </a:spcBef>
              <a:buClr>
                <a:schemeClr val="hlink"/>
              </a:buClr>
              <a:buSzPct val="70000"/>
              <a:buFont typeface="Wingdings" pitchFamily="2" charset="2"/>
              <a:buNone/>
              <a:defRPr/>
            </a:pPr>
            <a:r>
              <a:rPr lang="en-US" sz="2400">
                <a:solidFill>
                  <a:srgbClr val="00FF00"/>
                </a:solidFill>
                <a:effectLst>
                  <a:outerShdw blurRad="38100" dist="38100" dir="2700000" algn="tl">
                    <a:srgbClr val="000000"/>
                  </a:outerShdw>
                </a:effectLst>
                <a:latin typeface="Comic Sans MS" pitchFamily="66" charset="0"/>
              </a:rPr>
              <a:t>			</a:t>
            </a:r>
            <a:r>
              <a:rPr lang="en-US" sz="2400">
                <a:solidFill>
                  <a:srgbClr val="FF9933"/>
                </a:solidFill>
                <a:effectLst>
                  <a:outerShdw blurRad="38100" dist="38100" dir="2700000" algn="tl">
                    <a:srgbClr val="000000"/>
                  </a:outerShdw>
                </a:effectLst>
                <a:latin typeface="Comic Sans MS" pitchFamily="66" charset="0"/>
              </a:rPr>
              <a:t>statements; </a:t>
            </a:r>
            <a:r>
              <a:rPr lang="en-US" sz="2400">
                <a:solidFill>
                  <a:srgbClr val="FF0000"/>
                </a:solidFill>
                <a:effectLst>
                  <a:outerShdw blurRad="38100" dist="38100" dir="2700000" algn="tl">
                    <a:srgbClr val="000000"/>
                  </a:outerShdw>
                </a:effectLst>
                <a:latin typeface="Comic Sans MS" pitchFamily="66" charset="0"/>
              </a:rPr>
              <a:t>break;</a:t>
            </a:r>
          </a:p>
          <a:p>
            <a:pPr>
              <a:spcBef>
                <a:spcPct val="20000"/>
              </a:spcBef>
              <a:buClr>
                <a:schemeClr val="hlink"/>
              </a:buClr>
              <a:buSzPct val="70000"/>
              <a:buFont typeface="Wingdings" pitchFamily="2" charset="2"/>
              <a:buNone/>
              <a:defRPr/>
            </a:pPr>
            <a:r>
              <a:rPr lang="en-US" sz="2400">
                <a:solidFill>
                  <a:srgbClr val="00FF00"/>
                </a:solidFill>
                <a:effectLst>
                  <a:outerShdw blurRad="38100" dist="38100" dir="2700000" algn="tl">
                    <a:srgbClr val="000000"/>
                  </a:outerShdw>
                </a:effectLst>
                <a:latin typeface="Comic Sans MS" pitchFamily="66" charset="0"/>
              </a:rPr>
              <a:t>		</a:t>
            </a:r>
            <a:r>
              <a:rPr lang="en-US" sz="2400">
                <a:solidFill>
                  <a:srgbClr val="FFFF00"/>
                </a:solidFill>
                <a:effectLst>
                  <a:outerShdw blurRad="38100" dist="38100" dir="2700000" algn="tl">
                    <a:srgbClr val="000000"/>
                  </a:outerShdw>
                </a:effectLst>
                <a:latin typeface="Comic Sans MS" pitchFamily="66" charset="0"/>
              </a:rPr>
              <a:t>default:</a:t>
            </a:r>
          </a:p>
          <a:p>
            <a:pPr>
              <a:spcBef>
                <a:spcPct val="20000"/>
              </a:spcBef>
              <a:buClr>
                <a:schemeClr val="hlink"/>
              </a:buClr>
              <a:buSzPct val="70000"/>
              <a:buFont typeface="Wingdings" pitchFamily="2" charset="2"/>
              <a:buNone/>
              <a:defRPr/>
            </a:pPr>
            <a:r>
              <a:rPr lang="en-US" sz="2400">
                <a:solidFill>
                  <a:srgbClr val="00FF00"/>
                </a:solidFill>
                <a:effectLst>
                  <a:outerShdw blurRad="38100" dist="38100" dir="2700000" algn="tl">
                    <a:srgbClr val="000000"/>
                  </a:outerShdw>
                </a:effectLst>
                <a:latin typeface="Comic Sans MS" pitchFamily="66" charset="0"/>
              </a:rPr>
              <a:t>			</a:t>
            </a:r>
            <a:r>
              <a:rPr lang="en-US" sz="2400">
                <a:solidFill>
                  <a:srgbClr val="FF9933"/>
                </a:solidFill>
                <a:effectLst>
                  <a:outerShdw blurRad="38100" dist="38100" dir="2700000" algn="tl">
                    <a:srgbClr val="000000"/>
                  </a:outerShdw>
                </a:effectLst>
                <a:latin typeface="Comic Sans MS" pitchFamily="66" charset="0"/>
              </a:rPr>
              <a:t>statements;</a:t>
            </a:r>
          </a:p>
          <a:p>
            <a:pPr>
              <a:spcBef>
                <a:spcPct val="20000"/>
              </a:spcBef>
              <a:buClr>
                <a:schemeClr val="hlink"/>
              </a:buClr>
              <a:buSzPct val="70000"/>
              <a:buFont typeface="Wingdings" pitchFamily="2" charset="2"/>
              <a:buNone/>
              <a:defRPr/>
            </a:pPr>
            <a:r>
              <a:rPr lang="en-US" sz="2400">
                <a:solidFill>
                  <a:srgbClr val="00FF00"/>
                </a:solidFill>
                <a:effectLst>
                  <a:outerShdw blurRad="38100" dist="38100" dir="2700000" algn="tl">
                    <a:srgbClr val="000000"/>
                  </a:outerShdw>
                </a:effectLst>
                <a:latin typeface="Comic Sans MS" pitchFamily="66"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lstStyle/>
          <a:p>
            <a:r>
              <a:rPr lang="en-US" b="1" dirty="0" smtClean="0"/>
              <a:t>JavaScript Development Tools</a:t>
            </a:r>
            <a:endParaRPr lang="en-US" dirty="0"/>
          </a:p>
        </p:txBody>
      </p:sp>
      <p:sp>
        <p:nvSpPr>
          <p:cNvPr id="3" name="Content Placeholder 2"/>
          <p:cNvSpPr>
            <a:spLocks noGrp="1"/>
          </p:cNvSpPr>
          <p:nvPr>
            <p:ph idx="1"/>
          </p:nvPr>
        </p:nvSpPr>
        <p:spPr>
          <a:xfrm>
            <a:off x="457200" y="1219200"/>
            <a:ext cx="8229600" cy="5105400"/>
          </a:xfrm>
        </p:spPr>
        <p:txBody>
          <a:bodyPr/>
          <a:lstStyle/>
          <a:p>
            <a:pPr algn="just"/>
            <a:r>
              <a:rPr lang="en-US" dirty="0" smtClean="0"/>
              <a:t>One of major strengths of JavaScript is that it does not require expensive development tools. You can start with a simple text editor such as Notepad. Since it is an interpreted language inside the context of a web browser, you don't even need to buy a compiler. </a:t>
            </a:r>
          </a:p>
          <a:p>
            <a:pPr algn="just"/>
            <a:r>
              <a:rPr lang="en-US" dirty="0" smtClean="0"/>
              <a:t>To make our life simpler, various vendors have come up with very nice JavaScript editing tools. Some of them are listed here: </a:t>
            </a:r>
          </a:p>
          <a:p>
            <a:pPr lvl="1"/>
            <a:r>
              <a:rPr lang="en-US" b="1" dirty="0" smtClean="0"/>
              <a:t>Microsoft FrontPage</a:t>
            </a:r>
          </a:p>
          <a:p>
            <a:pPr lvl="1"/>
            <a:r>
              <a:rPr lang="en-US" b="1" dirty="0" smtClean="0"/>
              <a:t>Macromedia Dreamweaver MX</a:t>
            </a:r>
          </a:p>
          <a:p>
            <a:pPr lvl="1"/>
            <a:r>
              <a:rPr lang="en-US" b="1" dirty="0" smtClean="0"/>
              <a:t>Etc. </a:t>
            </a:r>
          </a:p>
          <a:p>
            <a:pPr lvl="1"/>
            <a:endParaRPr lang="en-US" b="1" dirty="0" smtClean="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eaLnBrk="1" hangingPunct="1">
              <a:defRPr/>
            </a:pPr>
            <a:r>
              <a:rPr lang="en-US" sz="4000" smtClean="0">
                <a:latin typeface="Arial"/>
              </a:rPr>
              <a:t>“</a:t>
            </a:r>
            <a:r>
              <a:rPr lang="en-US" sz="4000" smtClean="0"/>
              <a:t>switch</a:t>
            </a:r>
            <a:r>
              <a:rPr lang="en-US" sz="4000" smtClean="0">
                <a:latin typeface="Arial"/>
              </a:rPr>
              <a:t>”</a:t>
            </a:r>
            <a:r>
              <a:rPr lang="en-US" sz="4000" smtClean="0"/>
              <a:t> statement example</a:t>
            </a:r>
          </a:p>
        </p:txBody>
      </p:sp>
      <p:sp>
        <p:nvSpPr>
          <p:cNvPr id="449540" name="Text Box 4"/>
          <p:cNvSpPr txBox="1">
            <a:spLocks noChangeArrowheads="1"/>
          </p:cNvSpPr>
          <p:nvPr/>
        </p:nvSpPr>
        <p:spPr bwMode="auto">
          <a:xfrm>
            <a:off x="914400" y="1981200"/>
            <a:ext cx="8077200" cy="441325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&lt;script language=“JavaScript”&gt;</a:t>
            </a:r>
          </a:p>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var chr;</a:t>
            </a:r>
          </a:p>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chr = prompt(“Pls enter a character in lowercase:”,””);</a:t>
            </a:r>
          </a:p>
          <a:p>
            <a:pPr>
              <a:spcBef>
                <a:spcPct val="20000"/>
              </a:spcBef>
              <a:buClr>
                <a:schemeClr val="hlink"/>
              </a:buClr>
              <a:buSzPct val="70000"/>
              <a:buFont typeface="Wingdings" pitchFamily="2" charset="2"/>
              <a:buNone/>
              <a:defRPr/>
            </a:pPr>
            <a:r>
              <a:rPr lang="en-US" sz="2000">
                <a:solidFill>
                  <a:srgbClr val="FFFF00"/>
                </a:solidFill>
                <a:effectLst>
                  <a:outerShdw blurRad="38100" dist="38100" dir="2700000" algn="tl">
                    <a:srgbClr val="000000"/>
                  </a:outerShdw>
                </a:effectLst>
                <a:latin typeface="Comic Sans MS" pitchFamily="66" charset="0"/>
              </a:rPr>
              <a:t>switch(chr){</a:t>
            </a:r>
          </a:p>
          <a:p>
            <a:pPr>
              <a:spcBef>
                <a:spcPct val="20000"/>
              </a:spcBef>
              <a:buClr>
                <a:schemeClr val="hlink"/>
              </a:buClr>
              <a:buSzPct val="70000"/>
              <a:buFont typeface="Wingdings" pitchFamily="2" charset="2"/>
              <a:buNone/>
              <a:defRPr/>
            </a:pPr>
            <a:r>
              <a:rPr lang="en-US" sz="2000">
                <a:solidFill>
                  <a:srgbClr val="FF9933"/>
                </a:solidFill>
                <a:effectLst>
                  <a:outerShdw blurRad="38100" dist="38100" dir="2700000" algn="tl">
                    <a:srgbClr val="000000"/>
                  </a:outerShdw>
                </a:effectLst>
                <a:latin typeface="Comic Sans MS" pitchFamily="66" charset="0"/>
              </a:rPr>
              <a:t>	case ‘a’ :</a:t>
            </a:r>
          </a:p>
          <a:p>
            <a:pPr>
              <a:spcBef>
                <a:spcPct val="20000"/>
              </a:spcBef>
              <a:buClr>
                <a:schemeClr val="hlink"/>
              </a:buClr>
              <a:buSzPct val="70000"/>
              <a:buFont typeface="Wingdings" pitchFamily="2" charset="2"/>
              <a:buNone/>
              <a:defRPr/>
            </a:pPr>
            <a:r>
              <a:rPr lang="en-US" sz="2000">
                <a:solidFill>
                  <a:srgbClr val="FF9933"/>
                </a:solidFill>
                <a:effectLst>
                  <a:outerShdw blurRad="38100" dist="38100" dir="2700000" algn="tl">
                    <a:srgbClr val="000000"/>
                  </a:outerShdw>
                </a:effectLst>
                <a:latin typeface="Comic Sans MS" pitchFamily="66" charset="0"/>
              </a:rPr>
              <a:t>		alert(“Vowel a”); break;</a:t>
            </a:r>
          </a:p>
          <a:p>
            <a:pPr>
              <a:spcBef>
                <a:spcPct val="20000"/>
              </a:spcBef>
              <a:buClr>
                <a:schemeClr val="hlink"/>
              </a:buClr>
              <a:buSzPct val="70000"/>
              <a:buFont typeface="Wingdings" pitchFamily="2" charset="2"/>
              <a:buNone/>
              <a:defRPr/>
            </a:pPr>
            <a:r>
              <a:rPr lang="en-US" sz="2000">
                <a:solidFill>
                  <a:srgbClr val="FF9933"/>
                </a:solidFill>
                <a:effectLst>
                  <a:outerShdw blurRad="38100" dist="38100" dir="2700000" algn="tl">
                    <a:srgbClr val="000000"/>
                  </a:outerShdw>
                </a:effectLst>
                <a:latin typeface="Comic Sans MS" pitchFamily="66" charset="0"/>
              </a:rPr>
              <a:t>	case ‘e’ :</a:t>
            </a:r>
          </a:p>
          <a:p>
            <a:pPr>
              <a:spcBef>
                <a:spcPct val="20000"/>
              </a:spcBef>
              <a:buClr>
                <a:schemeClr val="hlink"/>
              </a:buClr>
              <a:buSzPct val="70000"/>
              <a:buFont typeface="Wingdings" pitchFamily="2" charset="2"/>
              <a:buNone/>
              <a:defRPr/>
            </a:pPr>
            <a:r>
              <a:rPr lang="en-US" sz="2000">
                <a:solidFill>
                  <a:srgbClr val="FF9933"/>
                </a:solidFill>
                <a:effectLst>
                  <a:outerShdw blurRad="38100" dist="38100" dir="2700000" algn="tl">
                    <a:srgbClr val="000000"/>
                  </a:outerShdw>
                </a:effectLst>
                <a:latin typeface="Comic Sans MS" pitchFamily="66" charset="0"/>
              </a:rPr>
              <a:t>		alert(“Vowel e”); break;</a:t>
            </a:r>
          </a:p>
          <a:p>
            <a:pPr>
              <a:spcBef>
                <a:spcPct val="20000"/>
              </a:spcBef>
              <a:buClr>
                <a:schemeClr val="hlink"/>
              </a:buClr>
              <a:buSzPct val="70000"/>
              <a:buFont typeface="Wingdings" pitchFamily="2" charset="2"/>
              <a:buNone/>
              <a:defRPr/>
            </a:pPr>
            <a:r>
              <a:rPr lang="en-US" sz="2000">
                <a:solidFill>
                  <a:srgbClr val="FF9933"/>
                </a:solidFill>
                <a:effectLst>
                  <a:outerShdw blurRad="38100" dist="38100" dir="2700000" algn="tl">
                    <a:srgbClr val="000000"/>
                  </a:outerShdw>
                </a:effectLst>
                <a:latin typeface="Comic Sans MS" pitchFamily="66" charset="0"/>
              </a:rPr>
              <a:t>	default :</a:t>
            </a:r>
          </a:p>
          <a:p>
            <a:pPr>
              <a:spcBef>
                <a:spcPct val="20000"/>
              </a:spcBef>
              <a:buClr>
                <a:schemeClr val="hlink"/>
              </a:buClr>
              <a:buSzPct val="70000"/>
              <a:buFont typeface="Wingdings" pitchFamily="2" charset="2"/>
              <a:buNone/>
              <a:defRPr/>
            </a:pPr>
            <a:r>
              <a:rPr lang="en-US" sz="2000">
                <a:solidFill>
                  <a:srgbClr val="FF9933"/>
                </a:solidFill>
                <a:effectLst>
                  <a:outerShdw blurRad="38100" dist="38100" dir="2700000" algn="tl">
                    <a:srgbClr val="000000"/>
                  </a:outerShdw>
                </a:effectLst>
                <a:latin typeface="Comic Sans MS" pitchFamily="66" charset="0"/>
              </a:rPr>
              <a:t>		alert(“Not a vowel”);</a:t>
            </a:r>
          </a:p>
          <a:p>
            <a:pPr>
              <a:spcBef>
                <a:spcPct val="20000"/>
              </a:spcBef>
              <a:buClr>
                <a:schemeClr val="hlink"/>
              </a:buClr>
              <a:buSzPct val="70000"/>
              <a:buFont typeface="Wingdings" pitchFamily="2" charset="2"/>
              <a:buNone/>
              <a:defRPr/>
            </a:pPr>
            <a:r>
              <a:rPr lang="en-US" sz="2000">
                <a:solidFill>
                  <a:srgbClr val="FFFF00"/>
                </a:solidFill>
                <a:effectLst>
                  <a:outerShdw blurRad="38100" dist="38100" dir="2700000" algn="tl">
                    <a:srgbClr val="000000"/>
                  </a:outerShdw>
                </a:effectLst>
                <a:latin typeface="Comic Sans MS" pitchFamily="66" charset="0"/>
              </a:rPr>
              <a:t>}</a:t>
            </a:r>
            <a:endParaRPr lang="en-US" sz="2000">
              <a:effectLst>
                <a:outerShdw blurRad="38100" dist="38100" dir="2700000" algn="tl">
                  <a:srgbClr val="000000"/>
                </a:outerShdw>
              </a:effectLst>
              <a:latin typeface="Comic Sans MS" pitchFamily="66" charset="0"/>
            </a:endParaRPr>
          </a:p>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&lt;/script&gt;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pPr eaLnBrk="1" hangingPunct="1">
              <a:defRPr/>
            </a:pPr>
            <a:r>
              <a:rPr lang="en-US" smtClean="0"/>
              <a:t>Looping Statement</a:t>
            </a:r>
          </a:p>
        </p:txBody>
      </p:sp>
      <p:sp>
        <p:nvSpPr>
          <p:cNvPr id="355331" name="Rectangle 3"/>
          <p:cNvSpPr>
            <a:spLocks noGrp="1" noChangeArrowheads="1"/>
          </p:cNvSpPr>
          <p:nvPr>
            <p:ph type="body" idx="1"/>
          </p:nvPr>
        </p:nvSpPr>
        <p:spPr/>
        <p:txBody>
          <a:bodyPr/>
          <a:lstStyle/>
          <a:p>
            <a:pPr eaLnBrk="1" hangingPunct="1">
              <a:defRPr/>
            </a:pPr>
            <a:r>
              <a:rPr lang="en-US" smtClean="0">
                <a:latin typeface="Arial"/>
              </a:rPr>
              <a:t>“</a:t>
            </a:r>
            <a:r>
              <a:rPr lang="en-US" smtClean="0"/>
              <a:t>for</a:t>
            </a:r>
            <a:r>
              <a:rPr lang="en-US" smtClean="0">
                <a:latin typeface="Arial"/>
              </a:rPr>
              <a:t>”</a:t>
            </a:r>
            <a:r>
              <a:rPr lang="en-US" smtClean="0"/>
              <a:t> Loops</a:t>
            </a:r>
          </a:p>
          <a:p>
            <a:pPr eaLnBrk="1" hangingPunct="1">
              <a:defRPr/>
            </a:pPr>
            <a:r>
              <a:rPr lang="en-US" smtClean="0">
                <a:latin typeface="Arial"/>
              </a:rPr>
              <a:t>“</a:t>
            </a:r>
            <a:r>
              <a:rPr lang="en-US" smtClean="0"/>
              <a:t>for/in</a:t>
            </a:r>
            <a:r>
              <a:rPr lang="en-US" smtClean="0">
                <a:latin typeface="Arial"/>
              </a:rPr>
              <a:t>”</a:t>
            </a:r>
            <a:r>
              <a:rPr lang="en-US" smtClean="0"/>
              <a:t> Loops</a:t>
            </a:r>
          </a:p>
          <a:p>
            <a:pPr eaLnBrk="1" hangingPunct="1">
              <a:defRPr/>
            </a:pPr>
            <a:r>
              <a:rPr lang="en-US" smtClean="0">
                <a:latin typeface="Arial"/>
              </a:rPr>
              <a:t>“</a:t>
            </a:r>
            <a:r>
              <a:rPr lang="en-US" smtClean="0"/>
              <a:t>while</a:t>
            </a:r>
            <a:r>
              <a:rPr lang="en-US" smtClean="0">
                <a:latin typeface="Arial"/>
              </a:rPr>
              <a:t>”</a:t>
            </a:r>
            <a:r>
              <a:rPr lang="en-US" smtClean="0"/>
              <a:t> Loops</a:t>
            </a:r>
          </a:p>
          <a:p>
            <a:pPr eaLnBrk="1" hangingPunct="1">
              <a:defRPr/>
            </a:pPr>
            <a:r>
              <a:rPr lang="en-US" smtClean="0">
                <a:latin typeface="Arial"/>
              </a:rPr>
              <a:t>“</a:t>
            </a:r>
            <a:r>
              <a:rPr lang="en-US" smtClean="0"/>
              <a:t>do </a:t>
            </a:r>
            <a:r>
              <a:rPr lang="en-US" smtClean="0">
                <a:latin typeface="Arial"/>
              </a:rPr>
              <a:t>…</a:t>
            </a:r>
            <a:r>
              <a:rPr lang="en-US" smtClean="0"/>
              <a:t> while</a:t>
            </a:r>
            <a:r>
              <a:rPr lang="en-US" smtClean="0">
                <a:latin typeface="Arial"/>
              </a:rPr>
              <a:t>”</a:t>
            </a:r>
            <a:r>
              <a:rPr lang="en-US" smtClean="0"/>
              <a:t> Loops</a:t>
            </a:r>
          </a:p>
          <a:p>
            <a:pPr eaLnBrk="1" hangingPunct="1">
              <a:defRPr/>
            </a:pPr>
            <a:r>
              <a:rPr lang="en-US" smtClean="0">
                <a:latin typeface="Arial"/>
              </a:rPr>
              <a:t>“</a:t>
            </a:r>
            <a:r>
              <a:rPr lang="en-US" smtClean="0"/>
              <a:t>break</a:t>
            </a:r>
            <a:r>
              <a:rPr lang="en-US" smtClean="0">
                <a:latin typeface="Arial"/>
              </a:rPr>
              <a:t>”</a:t>
            </a:r>
            <a:r>
              <a:rPr lang="en-US" smtClean="0"/>
              <a:t> statement</a:t>
            </a:r>
          </a:p>
          <a:p>
            <a:pPr eaLnBrk="1" hangingPunct="1">
              <a:defRPr/>
            </a:pPr>
            <a:r>
              <a:rPr lang="en-US" smtClean="0">
                <a:latin typeface="Arial"/>
              </a:rPr>
              <a:t>“</a:t>
            </a:r>
            <a:r>
              <a:rPr lang="en-US" smtClean="0"/>
              <a:t>continue</a:t>
            </a:r>
            <a:r>
              <a:rPr lang="en-US" smtClean="0">
                <a:latin typeface="Arial"/>
              </a:rPr>
              <a:t>”</a:t>
            </a:r>
            <a:r>
              <a:rPr lang="en-US" smtClean="0"/>
              <a:t> statement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eaLnBrk="1" hangingPunct="1">
              <a:defRPr/>
            </a:pPr>
            <a:r>
              <a:rPr lang="en-US" smtClean="0">
                <a:latin typeface="Arial"/>
              </a:rPr>
              <a:t>“</a:t>
            </a:r>
            <a:r>
              <a:rPr lang="en-US" smtClean="0"/>
              <a:t>for</a:t>
            </a:r>
            <a:r>
              <a:rPr lang="en-US" smtClean="0">
                <a:latin typeface="Arial"/>
              </a:rPr>
              <a:t>”</a:t>
            </a:r>
            <a:r>
              <a:rPr lang="en-US" smtClean="0"/>
              <a:t> statement</a:t>
            </a:r>
          </a:p>
        </p:txBody>
      </p:sp>
      <p:sp>
        <p:nvSpPr>
          <p:cNvPr id="436227" name="Rectangle 3"/>
          <p:cNvSpPr>
            <a:spLocks noGrp="1" noChangeArrowheads="1"/>
          </p:cNvSpPr>
          <p:nvPr>
            <p:ph type="body" idx="1"/>
          </p:nvPr>
        </p:nvSpPr>
        <p:spPr>
          <a:xfrm>
            <a:off x="1066800" y="3124200"/>
            <a:ext cx="7543800" cy="3429000"/>
          </a:xfrm>
        </p:spPr>
        <p:txBody>
          <a:bodyPr/>
          <a:lstStyle/>
          <a:p>
            <a:pPr eaLnBrk="1" hangingPunct="1">
              <a:lnSpc>
                <a:spcPct val="90000"/>
              </a:lnSpc>
              <a:defRPr/>
            </a:pPr>
            <a:r>
              <a:rPr lang="en-US" sz="2800" smtClean="0"/>
              <a:t>One of the most used and familiar loops is the for loop.</a:t>
            </a:r>
          </a:p>
          <a:p>
            <a:pPr eaLnBrk="1" hangingPunct="1">
              <a:lnSpc>
                <a:spcPct val="90000"/>
              </a:lnSpc>
              <a:defRPr/>
            </a:pPr>
            <a:r>
              <a:rPr lang="en-US" sz="2800" smtClean="0"/>
              <a:t>It iterates through a sequence of statements for a number of times controlled by a condition.</a:t>
            </a:r>
          </a:p>
          <a:p>
            <a:pPr eaLnBrk="1" hangingPunct="1">
              <a:lnSpc>
                <a:spcPct val="90000"/>
              </a:lnSpc>
              <a:defRPr/>
            </a:pPr>
            <a:r>
              <a:rPr lang="en-US" sz="2800" smtClean="0"/>
              <a:t>The change_exp determines how much has been added or subtracted from the counter variable.</a:t>
            </a:r>
          </a:p>
        </p:txBody>
      </p:sp>
      <p:sp>
        <p:nvSpPr>
          <p:cNvPr id="436228" name="Text Box 4"/>
          <p:cNvSpPr txBox="1">
            <a:spLocks noChangeArrowheads="1"/>
          </p:cNvSpPr>
          <p:nvPr/>
        </p:nvSpPr>
        <p:spPr bwMode="auto">
          <a:xfrm>
            <a:off x="1066800" y="1981200"/>
            <a:ext cx="7924800" cy="89535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	for </a:t>
            </a:r>
            <a:r>
              <a:rPr lang="en-US" sz="2400">
                <a:effectLst>
                  <a:outerShdw blurRad="38100" dist="38100" dir="2700000" algn="tl">
                    <a:srgbClr val="000000"/>
                  </a:outerShdw>
                </a:effectLst>
                <a:latin typeface="Comic Sans MS" pitchFamily="66" charset="0"/>
              </a:rPr>
              <a:t>(</a:t>
            </a:r>
            <a:r>
              <a:rPr lang="en-US" sz="2400">
                <a:solidFill>
                  <a:srgbClr val="FF0000"/>
                </a:solidFill>
                <a:effectLst>
                  <a:outerShdw blurRad="38100" dist="38100" dir="2700000" algn="tl">
                    <a:srgbClr val="000000"/>
                  </a:outerShdw>
                </a:effectLst>
                <a:latin typeface="Comic Sans MS" pitchFamily="66" charset="0"/>
              </a:rPr>
              <a:t>initial_expression; </a:t>
            </a:r>
            <a:r>
              <a:rPr lang="en-US" sz="2400">
                <a:solidFill>
                  <a:srgbClr val="FFFFFF"/>
                </a:solidFill>
                <a:effectLst>
                  <a:outerShdw blurRad="38100" dist="38100" dir="2700000" algn="tl">
                    <a:srgbClr val="000000"/>
                  </a:outerShdw>
                </a:effectLst>
                <a:latin typeface="Comic Sans MS" pitchFamily="66" charset="0"/>
              </a:rPr>
              <a:t>test_exp;</a:t>
            </a:r>
            <a:r>
              <a:rPr lang="en-US" sz="2400">
                <a:solidFill>
                  <a:srgbClr val="FF0000"/>
                </a:solidFill>
                <a:effectLst>
                  <a:outerShdw blurRad="38100" dist="38100" dir="2700000" algn="tl">
                    <a:srgbClr val="000000"/>
                  </a:outerShdw>
                </a:effectLst>
                <a:latin typeface="Comic Sans MS" pitchFamily="66" charset="0"/>
              </a:rPr>
              <a:t> change_exp</a:t>
            </a:r>
            <a:r>
              <a:rPr lang="en-US" sz="2400">
                <a:effectLst>
                  <a:outerShdw blurRad="38100" dist="38100" dir="2700000" algn="tl">
                    <a:srgbClr val="000000"/>
                  </a:outerShdw>
                </a:effectLst>
                <a:latin typeface="Comic Sans MS" pitchFamily="66" charset="0"/>
              </a:rPr>
              <a:t>)</a:t>
            </a:r>
            <a:endParaRPr lang="en-US" sz="2400">
              <a:solidFill>
                <a:srgbClr val="FFFF00"/>
              </a:solidFill>
              <a:effectLst>
                <a:outerShdw blurRad="38100" dist="38100" dir="2700000" algn="tl">
                  <a:srgbClr val="000000"/>
                </a:outerShdw>
              </a:effectLst>
              <a:latin typeface="Comic Sans MS" pitchFamily="66" charset="0"/>
            </a:endParaRPr>
          </a:p>
          <a:p>
            <a:pPr>
              <a:spcBef>
                <a:spcPct val="20000"/>
              </a:spcBef>
              <a:buClr>
                <a:schemeClr val="hlink"/>
              </a:buClr>
              <a:buSzPct val="70000"/>
              <a:buFont typeface="Wingdings" pitchFamily="2" charset="2"/>
              <a:buNone/>
              <a:defRPr/>
            </a:pPr>
            <a:r>
              <a:rPr lang="en-US" sz="2400">
                <a:solidFill>
                  <a:srgbClr val="00FF00"/>
                </a:solidFill>
                <a:effectLst>
                  <a:outerShdw blurRad="38100" dist="38100" dir="2700000" algn="tl">
                    <a:srgbClr val="000000"/>
                  </a:outerShdw>
                </a:effectLst>
                <a:latin typeface="Comic Sans MS" pitchFamily="66" charset="0"/>
              </a:rPr>
              <a:t>	{</a:t>
            </a:r>
            <a:r>
              <a:rPr lang="en-US" sz="2400">
                <a:solidFill>
                  <a:srgbClr val="FFFF00"/>
                </a:solidFill>
                <a:effectLst>
                  <a:outerShdw blurRad="38100" dist="38100" dir="2700000" algn="tl">
                    <a:srgbClr val="000000"/>
                  </a:outerShdw>
                </a:effectLst>
                <a:latin typeface="Comic Sans MS" pitchFamily="66" charset="0"/>
              </a:rPr>
              <a:t>  </a:t>
            </a:r>
            <a:r>
              <a:rPr lang="en-US" sz="2400">
                <a:solidFill>
                  <a:srgbClr val="FF9933"/>
                </a:solidFill>
                <a:effectLst>
                  <a:outerShdw blurRad="38100" dist="38100" dir="2700000" algn="tl">
                    <a:srgbClr val="000000"/>
                  </a:outerShdw>
                </a:effectLst>
                <a:latin typeface="Comic Sans MS" pitchFamily="66" charset="0"/>
              </a:rPr>
              <a:t>statements; </a:t>
            </a:r>
            <a:r>
              <a:rPr lang="en-US" sz="2400">
                <a:solidFill>
                  <a:srgbClr val="FFFF00"/>
                </a:solidFill>
                <a:effectLst>
                  <a:outerShdw blurRad="38100" dist="38100" dir="2700000" algn="tl">
                    <a:srgbClr val="000000"/>
                  </a:outerShdw>
                </a:effectLst>
                <a:latin typeface="Comic Sans MS" pitchFamily="66" charset="0"/>
              </a:rPr>
              <a:t> </a:t>
            </a:r>
            <a:r>
              <a:rPr lang="en-US" sz="2400">
                <a:solidFill>
                  <a:srgbClr val="00FF00"/>
                </a:solidFill>
                <a:effectLst>
                  <a:outerShdw blurRad="38100" dist="38100" dir="2700000" algn="tl">
                    <a:srgbClr val="000000"/>
                  </a:outerShdw>
                </a:effectLst>
                <a:latin typeface="Comic Sans MS" pitchFamily="66"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pPr eaLnBrk="1" hangingPunct="1">
              <a:defRPr/>
            </a:pPr>
            <a:r>
              <a:rPr lang="en-US" smtClean="0">
                <a:latin typeface="Arial"/>
              </a:rPr>
              <a:t>“</a:t>
            </a:r>
            <a:r>
              <a:rPr lang="en-US" smtClean="0"/>
              <a:t>for</a:t>
            </a:r>
            <a:r>
              <a:rPr lang="en-US" smtClean="0">
                <a:latin typeface="Arial"/>
              </a:rPr>
              <a:t>”</a:t>
            </a:r>
            <a:r>
              <a:rPr lang="en-US" smtClean="0"/>
              <a:t> statement example</a:t>
            </a:r>
          </a:p>
        </p:txBody>
      </p:sp>
      <p:sp>
        <p:nvSpPr>
          <p:cNvPr id="453635" name="Rectangle 3"/>
          <p:cNvSpPr>
            <a:spLocks noGrp="1" noChangeArrowheads="1"/>
          </p:cNvSpPr>
          <p:nvPr>
            <p:ph type="body" idx="1"/>
          </p:nvPr>
        </p:nvSpPr>
        <p:spPr>
          <a:xfrm>
            <a:off x="1066800" y="5257800"/>
            <a:ext cx="7543800" cy="1295400"/>
          </a:xfrm>
        </p:spPr>
        <p:txBody>
          <a:bodyPr/>
          <a:lstStyle/>
          <a:p>
            <a:pPr eaLnBrk="1" hangingPunct="1">
              <a:defRPr/>
            </a:pPr>
            <a:r>
              <a:rPr lang="en-US" smtClean="0"/>
              <a:t>Display the square of numbers</a:t>
            </a:r>
          </a:p>
          <a:p>
            <a:pPr eaLnBrk="1" hangingPunct="1">
              <a:defRPr/>
            </a:pPr>
            <a:r>
              <a:rPr lang="en-US" smtClean="0"/>
              <a:t>Output: 1 4 9 16 25 36 49 64 81 100</a:t>
            </a:r>
          </a:p>
        </p:txBody>
      </p:sp>
      <p:sp>
        <p:nvSpPr>
          <p:cNvPr id="453636" name="Text Box 4"/>
          <p:cNvSpPr txBox="1">
            <a:spLocks noChangeArrowheads="1"/>
          </p:cNvSpPr>
          <p:nvPr/>
        </p:nvSpPr>
        <p:spPr bwMode="auto">
          <a:xfrm>
            <a:off x="914400" y="1905000"/>
            <a:ext cx="8077200" cy="308610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&lt;script language=“JavaScript”&gt;</a:t>
            </a:r>
          </a:p>
          <a:p>
            <a:pPr>
              <a:spcBef>
                <a:spcPct val="20000"/>
              </a:spcBef>
              <a:buClr>
                <a:schemeClr val="hlink"/>
              </a:buClr>
              <a:buSzPct val="70000"/>
              <a:buFont typeface="Wingdings" pitchFamily="2" charset="2"/>
              <a:buNone/>
              <a:defRPr/>
            </a:pPr>
            <a:r>
              <a:rPr lang="en-US" sz="2400" dirty="0" err="1">
                <a:effectLst>
                  <a:outerShdw blurRad="38100" dist="38100" dir="2700000" algn="tl">
                    <a:srgbClr val="000000"/>
                  </a:outerShdw>
                </a:effectLst>
                <a:latin typeface="Comic Sans MS" pitchFamily="66" charset="0"/>
              </a:rPr>
              <a:t>var</a:t>
            </a:r>
            <a:r>
              <a:rPr lang="en-US" sz="2400" dirty="0">
                <a:effectLst>
                  <a:outerShdw blurRad="38100" dist="38100" dir="2700000" algn="tl">
                    <a:srgbClr val="000000"/>
                  </a:outerShdw>
                </a:effectLst>
                <a:latin typeface="Comic Sans MS" pitchFamily="66" charset="0"/>
              </a:rPr>
              <a:t> counter;</a:t>
            </a:r>
          </a:p>
          <a:p>
            <a:pPr>
              <a:spcBef>
                <a:spcPct val="20000"/>
              </a:spcBef>
              <a:buClr>
                <a:schemeClr val="hlink"/>
              </a:buClr>
              <a:buSzPct val="70000"/>
              <a:buFont typeface="Wingdings" pitchFamily="2" charset="2"/>
              <a:buNone/>
              <a:defRPr/>
            </a:pPr>
            <a:r>
              <a:rPr lang="en-US" sz="2400" dirty="0">
                <a:solidFill>
                  <a:srgbClr val="FFFF00"/>
                </a:solidFill>
                <a:effectLst>
                  <a:outerShdw blurRad="38100" dist="38100" dir="2700000" algn="tl">
                    <a:srgbClr val="000000"/>
                  </a:outerShdw>
                </a:effectLst>
                <a:latin typeface="Comic Sans MS" pitchFamily="66" charset="0"/>
              </a:rPr>
              <a:t>for</a:t>
            </a:r>
            <a:r>
              <a:rPr lang="en-US" sz="2400" dirty="0">
                <a:effectLst>
                  <a:outerShdw blurRad="38100" dist="38100" dir="2700000" algn="tl">
                    <a:srgbClr val="000000"/>
                  </a:outerShdw>
                </a:effectLst>
                <a:latin typeface="Comic Sans MS" pitchFamily="66" charset="0"/>
              </a:rPr>
              <a:t> (</a:t>
            </a:r>
            <a:r>
              <a:rPr lang="en-US" sz="2400" dirty="0">
                <a:solidFill>
                  <a:srgbClr val="FF3300"/>
                </a:solidFill>
                <a:effectLst>
                  <a:outerShdw blurRad="38100" dist="38100" dir="2700000" algn="tl">
                    <a:srgbClr val="000000"/>
                  </a:outerShdw>
                </a:effectLst>
                <a:latin typeface="Comic Sans MS" pitchFamily="66" charset="0"/>
              </a:rPr>
              <a:t>counter = 1</a:t>
            </a:r>
            <a:r>
              <a:rPr lang="en-US" sz="2400" dirty="0">
                <a:effectLst>
                  <a:outerShdw blurRad="38100" dist="38100" dir="2700000" algn="tl">
                    <a:srgbClr val="000000"/>
                  </a:outerShdw>
                </a:effectLst>
                <a:latin typeface="Comic Sans MS" pitchFamily="66" charset="0"/>
              </a:rPr>
              <a:t>; counter &lt;= 10; </a:t>
            </a:r>
            <a:r>
              <a:rPr lang="en-US" sz="2400" dirty="0">
                <a:solidFill>
                  <a:srgbClr val="FF3300"/>
                </a:solidFill>
                <a:effectLst>
                  <a:outerShdw blurRad="38100" dist="38100" dir="2700000" algn="tl">
                    <a:srgbClr val="000000"/>
                  </a:outerShdw>
                </a:effectLst>
                <a:latin typeface="Comic Sans MS" pitchFamily="66" charset="0"/>
              </a:rPr>
              <a:t>counter++</a:t>
            </a:r>
            <a:r>
              <a:rPr lang="en-US" sz="2400" dirty="0">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	</a:t>
            </a:r>
            <a:r>
              <a:rPr lang="en-US" sz="2400" dirty="0" err="1">
                <a:solidFill>
                  <a:srgbClr val="FF9933"/>
                </a:solidFill>
                <a:effectLst>
                  <a:outerShdw blurRad="38100" dist="38100" dir="2700000" algn="tl">
                    <a:srgbClr val="000000"/>
                  </a:outerShdw>
                </a:effectLst>
                <a:latin typeface="Comic Sans MS" pitchFamily="66" charset="0"/>
              </a:rPr>
              <a:t>document.write</a:t>
            </a:r>
            <a:r>
              <a:rPr lang="en-US" sz="2400" dirty="0">
                <a:solidFill>
                  <a:srgbClr val="FF9933"/>
                </a:solidFill>
                <a:effectLst>
                  <a:outerShdw blurRad="38100" dist="38100" dir="2700000" algn="tl">
                    <a:srgbClr val="000000"/>
                  </a:outerShdw>
                </a:effectLst>
                <a:latin typeface="Comic Sans MS" pitchFamily="66" charset="0"/>
              </a:rPr>
              <a:t>(counter*counter + “ “);</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&lt;/script&gt;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a:xfrm>
            <a:off x="457200" y="228600"/>
            <a:ext cx="8229600" cy="838200"/>
          </a:xfrm>
        </p:spPr>
        <p:txBody>
          <a:bodyPr>
            <a:normAutofit/>
          </a:bodyPr>
          <a:lstStyle/>
          <a:p>
            <a:pPr eaLnBrk="1" hangingPunct="1">
              <a:defRPr/>
            </a:pPr>
            <a:r>
              <a:rPr lang="en-US" dirty="0" smtClean="0">
                <a:latin typeface="Arial"/>
              </a:rPr>
              <a:t>“</a:t>
            </a:r>
            <a:r>
              <a:rPr lang="en-US" dirty="0" smtClean="0"/>
              <a:t>for/in</a:t>
            </a:r>
            <a:r>
              <a:rPr lang="en-US" dirty="0" smtClean="0">
                <a:latin typeface="Arial"/>
              </a:rPr>
              <a:t>”</a:t>
            </a:r>
            <a:r>
              <a:rPr lang="en-US" dirty="0" smtClean="0"/>
              <a:t> statement</a:t>
            </a:r>
          </a:p>
        </p:txBody>
      </p:sp>
      <p:sp>
        <p:nvSpPr>
          <p:cNvPr id="437251" name="Rectangle 3"/>
          <p:cNvSpPr>
            <a:spLocks noGrp="1" noChangeArrowheads="1"/>
          </p:cNvSpPr>
          <p:nvPr>
            <p:ph type="body" idx="1"/>
          </p:nvPr>
        </p:nvSpPr>
        <p:spPr>
          <a:xfrm>
            <a:off x="1066800" y="3124200"/>
            <a:ext cx="7543800" cy="3429000"/>
          </a:xfrm>
        </p:spPr>
        <p:txBody>
          <a:bodyPr/>
          <a:lstStyle/>
          <a:p>
            <a:pPr eaLnBrk="1" hangingPunct="1">
              <a:lnSpc>
                <a:spcPct val="90000"/>
              </a:lnSpc>
              <a:defRPr/>
            </a:pPr>
            <a:r>
              <a:rPr lang="en-US" sz="2800" dirty="0" smtClean="0"/>
              <a:t>When the for/in statement is used, the counter and termination are determined by the length of the object.</a:t>
            </a:r>
          </a:p>
          <a:p>
            <a:pPr eaLnBrk="1" hangingPunct="1">
              <a:lnSpc>
                <a:spcPct val="90000"/>
              </a:lnSpc>
              <a:defRPr/>
            </a:pPr>
            <a:r>
              <a:rPr lang="en-US" sz="2800" dirty="0" smtClean="0"/>
              <a:t>The statement begins with 0 as the initial value of the counter variable, terminates with all the properties of the objects have been exhausted.</a:t>
            </a:r>
          </a:p>
          <a:p>
            <a:pPr lvl="1" eaLnBrk="1" hangingPunct="1">
              <a:lnSpc>
                <a:spcPct val="90000"/>
              </a:lnSpc>
              <a:defRPr/>
            </a:pPr>
            <a:r>
              <a:rPr lang="en-US" sz="2400" dirty="0" smtClean="0"/>
              <a:t>E.g. array </a:t>
            </a:r>
            <a:r>
              <a:rPr lang="en-US" sz="2400" dirty="0" smtClean="0">
                <a:sym typeface="Wingdings" pitchFamily="2" charset="2"/>
              </a:rPr>
              <a:t> no more elements found</a:t>
            </a:r>
            <a:endParaRPr lang="en-US" sz="2400" dirty="0" smtClean="0"/>
          </a:p>
        </p:txBody>
      </p:sp>
      <p:sp>
        <p:nvSpPr>
          <p:cNvPr id="437252" name="Text Box 4"/>
          <p:cNvSpPr txBox="1">
            <a:spLocks noChangeArrowheads="1"/>
          </p:cNvSpPr>
          <p:nvPr/>
        </p:nvSpPr>
        <p:spPr bwMode="auto">
          <a:xfrm>
            <a:off x="1066800" y="1981200"/>
            <a:ext cx="7924800" cy="89535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	for </a:t>
            </a:r>
            <a:r>
              <a:rPr lang="en-US" sz="2400">
                <a:effectLst>
                  <a:outerShdw blurRad="38100" dist="38100" dir="2700000" algn="tl">
                    <a:srgbClr val="000000"/>
                  </a:outerShdw>
                </a:effectLst>
                <a:latin typeface="Comic Sans MS" pitchFamily="66" charset="0"/>
              </a:rPr>
              <a:t>(counter_variable in object)</a:t>
            </a:r>
            <a:endParaRPr lang="en-US" sz="2400">
              <a:solidFill>
                <a:srgbClr val="FFFF00"/>
              </a:solidFill>
              <a:effectLst>
                <a:outerShdw blurRad="38100" dist="38100" dir="2700000" algn="tl">
                  <a:srgbClr val="000000"/>
                </a:outerShdw>
              </a:effectLst>
              <a:latin typeface="Comic Sans MS" pitchFamily="66" charset="0"/>
            </a:endParaRPr>
          </a:p>
          <a:p>
            <a:pPr>
              <a:spcBef>
                <a:spcPct val="20000"/>
              </a:spcBef>
              <a:buClr>
                <a:schemeClr val="hlink"/>
              </a:buClr>
              <a:buSzPct val="70000"/>
              <a:buFont typeface="Wingdings" pitchFamily="2" charset="2"/>
              <a:buNone/>
              <a:defRPr/>
            </a:pPr>
            <a:r>
              <a:rPr lang="en-US" sz="2400">
                <a:solidFill>
                  <a:srgbClr val="00FF00"/>
                </a:solidFill>
                <a:effectLst>
                  <a:outerShdw blurRad="38100" dist="38100" dir="2700000" algn="tl">
                    <a:srgbClr val="000000"/>
                  </a:outerShdw>
                </a:effectLst>
                <a:latin typeface="Comic Sans MS" pitchFamily="66" charset="0"/>
              </a:rPr>
              <a:t>	{</a:t>
            </a:r>
            <a:r>
              <a:rPr lang="en-US" sz="2400">
                <a:solidFill>
                  <a:srgbClr val="FFFF00"/>
                </a:solidFill>
                <a:effectLst>
                  <a:outerShdw blurRad="38100" dist="38100" dir="2700000" algn="tl">
                    <a:srgbClr val="000000"/>
                  </a:outerShdw>
                </a:effectLst>
                <a:latin typeface="Comic Sans MS" pitchFamily="66" charset="0"/>
              </a:rPr>
              <a:t>  </a:t>
            </a:r>
            <a:r>
              <a:rPr lang="en-US" sz="2400">
                <a:solidFill>
                  <a:srgbClr val="FF9933"/>
                </a:solidFill>
                <a:effectLst>
                  <a:outerShdw blurRad="38100" dist="38100" dir="2700000" algn="tl">
                    <a:srgbClr val="000000"/>
                  </a:outerShdw>
                </a:effectLst>
                <a:latin typeface="Comic Sans MS" pitchFamily="66" charset="0"/>
              </a:rPr>
              <a:t>statements; </a:t>
            </a:r>
            <a:r>
              <a:rPr lang="en-US" sz="2400">
                <a:solidFill>
                  <a:srgbClr val="FFFF00"/>
                </a:solidFill>
                <a:effectLst>
                  <a:outerShdw blurRad="38100" dist="38100" dir="2700000" algn="tl">
                    <a:srgbClr val="000000"/>
                  </a:outerShdw>
                </a:effectLst>
                <a:latin typeface="Comic Sans MS" pitchFamily="66" charset="0"/>
              </a:rPr>
              <a:t> </a:t>
            </a:r>
            <a:r>
              <a:rPr lang="en-US" sz="2400">
                <a:solidFill>
                  <a:srgbClr val="00FF00"/>
                </a:solidFill>
                <a:effectLst>
                  <a:outerShdw blurRad="38100" dist="38100" dir="2700000" algn="tl">
                    <a:srgbClr val="000000"/>
                  </a:outerShdw>
                </a:effectLst>
                <a:latin typeface="Comic Sans MS" pitchFamily="66" charset="0"/>
              </a:rPr>
              <a:t>}</a:t>
            </a:r>
          </a:p>
        </p:txBody>
      </p:sp>
      <p:sp>
        <p:nvSpPr>
          <p:cNvPr id="8" name="Rectangle 7"/>
          <p:cNvSpPr/>
          <p:nvPr/>
        </p:nvSpPr>
        <p:spPr>
          <a:xfrm>
            <a:off x="990600" y="1143000"/>
            <a:ext cx="7848600" cy="830997"/>
          </a:xfrm>
          <a:prstGeom prst="rect">
            <a:avLst/>
          </a:prstGeom>
        </p:spPr>
        <p:txBody>
          <a:bodyPr wrap="square">
            <a:spAutoFit/>
          </a:bodyPr>
          <a:lstStyle/>
          <a:p>
            <a:r>
              <a:rPr lang="en-US" sz="2400" dirty="0" smtClean="0"/>
              <a:t>Executes statements for each property of an object or each element of an array.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457200" y="1371600"/>
            <a:ext cx="8229600" cy="4953000"/>
          </a:xfrm>
        </p:spPr>
        <p:txBody>
          <a:bodyPr>
            <a:normAutofit fontScale="77500" lnSpcReduction="20000"/>
          </a:bodyPr>
          <a:lstStyle/>
          <a:p>
            <a:pPr>
              <a:buNone/>
            </a:pPr>
            <a:r>
              <a:rPr lang="en-US" dirty="0" smtClean="0"/>
              <a:t>&lt;html&gt;</a:t>
            </a:r>
          </a:p>
          <a:p>
            <a:pPr>
              <a:buNone/>
            </a:pPr>
            <a:r>
              <a:rPr lang="en-US" dirty="0" smtClean="0"/>
              <a:t>&lt;body&gt;</a:t>
            </a:r>
          </a:p>
          <a:p>
            <a:pPr>
              <a:buNone/>
            </a:pPr>
            <a:r>
              <a:rPr lang="en-US" dirty="0" smtClean="0"/>
              <a:t>&lt;script type="text/</a:t>
            </a:r>
            <a:r>
              <a:rPr lang="en-US" dirty="0" err="1" smtClean="0"/>
              <a:t>javascript</a:t>
            </a:r>
            <a:r>
              <a:rPr lang="en-US" dirty="0" smtClean="0"/>
              <a:t>"&gt;				o/p:-</a:t>
            </a:r>
          </a:p>
          <a:p>
            <a:pPr>
              <a:buNone/>
            </a:pPr>
            <a:r>
              <a:rPr lang="en-US" dirty="0" err="1" smtClean="0"/>
              <a:t>var</a:t>
            </a:r>
            <a:r>
              <a:rPr lang="en-US" dirty="0" smtClean="0"/>
              <a:t> </a:t>
            </a:r>
            <a:r>
              <a:rPr lang="en-US" dirty="0" err="1" smtClean="0"/>
              <a:t>arr</a:t>
            </a:r>
            <a:r>
              <a:rPr lang="en-US" dirty="0" smtClean="0"/>
              <a:t> = new Array</a:t>
            </a:r>
            <a:r>
              <a:rPr lang="en-US" dirty="0" smtClean="0"/>
              <a:t>(“</a:t>
            </a:r>
            <a:r>
              <a:rPr lang="en-US" dirty="0" err="1" smtClean="0"/>
              <a:t>Mango",“Apple",“Banana</a:t>
            </a:r>
            <a:r>
              <a:rPr lang="en-US" dirty="0" smtClean="0"/>
              <a:t>");		</a:t>
            </a:r>
            <a:r>
              <a:rPr lang="en-US" dirty="0" smtClean="0"/>
              <a:t>0</a:t>
            </a:r>
            <a:r>
              <a:rPr lang="en-US" dirty="0" smtClean="0"/>
              <a:t>: </a:t>
            </a:r>
            <a:r>
              <a:rPr lang="en-US" dirty="0" smtClean="0"/>
              <a:t>Mango</a:t>
            </a:r>
            <a:endParaRPr lang="en-US" dirty="0" smtClean="0"/>
          </a:p>
          <a:p>
            <a:pPr>
              <a:buNone/>
            </a:pPr>
            <a:r>
              <a:rPr lang="en-US" dirty="0" err="1" smtClean="0"/>
              <a:t>var</a:t>
            </a:r>
            <a:r>
              <a:rPr lang="en-US" dirty="0" smtClean="0"/>
              <a:t> s=" </a:t>
            </a:r>
            <a:r>
              <a:rPr lang="en-US" dirty="0" smtClean="0"/>
              <a:t>";						</a:t>
            </a:r>
            <a:r>
              <a:rPr lang="en-US" dirty="0" smtClean="0"/>
              <a:t>1: </a:t>
            </a:r>
            <a:r>
              <a:rPr lang="en-US" dirty="0" smtClean="0"/>
              <a:t>Apple</a:t>
            </a:r>
            <a:endParaRPr lang="en-US" dirty="0" smtClean="0"/>
          </a:p>
          <a:p>
            <a:pPr>
              <a:buNone/>
            </a:pPr>
            <a:r>
              <a:rPr lang="en-US" dirty="0" err="1" smtClean="0"/>
              <a:t>document.write</a:t>
            </a:r>
            <a:r>
              <a:rPr lang="en-US" dirty="0" smtClean="0"/>
              <a:t>("array element&lt;</a:t>
            </a:r>
            <a:r>
              <a:rPr lang="en-US" dirty="0" err="1" smtClean="0"/>
              <a:t>br</a:t>
            </a:r>
            <a:r>
              <a:rPr lang="en-US" dirty="0" smtClean="0"/>
              <a:t> /&gt; </a:t>
            </a:r>
            <a:r>
              <a:rPr lang="en-US" dirty="0" smtClean="0"/>
              <a:t>");			2: Banana</a:t>
            </a:r>
            <a:endParaRPr lang="en-US" dirty="0" smtClean="0"/>
          </a:p>
          <a:p>
            <a:pPr>
              <a:buNone/>
            </a:pPr>
            <a:r>
              <a:rPr lang="en-US" dirty="0" smtClean="0"/>
              <a:t>for (a  in </a:t>
            </a:r>
            <a:r>
              <a:rPr lang="en-US" dirty="0" err="1" smtClean="0"/>
              <a:t>arr</a:t>
            </a:r>
            <a:r>
              <a:rPr lang="en-US" dirty="0" smtClean="0"/>
              <a:t>)</a:t>
            </a:r>
          </a:p>
          <a:p>
            <a:pPr>
              <a:buNone/>
            </a:pPr>
            <a:r>
              <a:rPr lang="en-US" dirty="0" smtClean="0"/>
              <a:t>{</a:t>
            </a:r>
          </a:p>
          <a:p>
            <a:pPr>
              <a:buNone/>
            </a:pPr>
            <a:r>
              <a:rPr lang="en-US" dirty="0" smtClean="0"/>
              <a:t>s+=a + ":" + </a:t>
            </a:r>
            <a:r>
              <a:rPr lang="en-US" dirty="0" err="1" smtClean="0"/>
              <a:t>arr</a:t>
            </a:r>
            <a:r>
              <a:rPr lang="en-US" dirty="0" smtClean="0"/>
              <a:t>[a];</a:t>
            </a:r>
          </a:p>
          <a:p>
            <a:pPr>
              <a:buNone/>
            </a:pPr>
            <a:r>
              <a:rPr lang="en-US" dirty="0" smtClean="0"/>
              <a:t>s+="&lt;</a:t>
            </a:r>
            <a:r>
              <a:rPr lang="en-US" dirty="0" err="1" smtClean="0"/>
              <a:t>br</a:t>
            </a:r>
            <a:r>
              <a:rPr lang="en-US" dirty="0" smtClean="0"/>
              <a:t> /&gt;";</a:t>
            </a:r>
          </a:p>
          <a:p>
            <a:pPr>
              <a:buNone/>
            </a:pPr>
            <a:r>
              <a:rPr lang="en-US" dirty="0" smtClean="0"/>
              <a:t>}</a:t>
            </a:r>
          </a:p>
          <a:p>
            <a:pPr>
              <a:buNone/>
            </a:pPr>
            <a:r>
              <a:rPr lang="en-US" dirty="0" err="1" smtClean="0"/>
              <a:t>document.write</a:t>
            </a:r>
            <a:r>
              <a:rPr lang="en-US" dirty="0" smtClean="0"/>
              <a:t> (s);</a:t>
            </a:r>
          </a:p>
          <a:p>
            <a:pPr>
              <a:buNone/>
            </a:pPr>
            <a:endParaRPr lang="en-US" dirty="0" smtClean="0"/>
          </a:p>
          <a:p>
            <a:pPr>
              <a:buNone/>
            </a:pPr>
            <a:r>
              <a:rPr lang="en-US" dirty="0" smtClean="0"/>
              <a:t>&lt;/script&gt;</a:t>
            </a:r>
          </a:p>
          <a:p>
            <a:pPr>
              <a:buNone/>
            </a:pPr>
            <a:r>
              <a:rPr lang="en-US" dirty="0" smtClean="0"/>
              <a:t>&lt;/body&gt;</a:t>
            </a:r>
          </a:p>
          <a:p>
            <a:pPr>
              <a:buNone/>
            </a:pPr>
            <a:r>
              <a:rPr lang="en-US" dirty="0" smtClean="0"/>
              <a:t>&lt;html</a:t>
            </a:r>
            <a:r>
              <a:rPr lang="en-US" dirty="0" smtClean="0"/>
              <a:t>&gt;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pPr eaLnBrk="1" hangingPunct="1">
              <a:defRPr/>
            </a:pPr>
            <a:r>
              <a:rPr lang="en-US" sz="4000" smtClean="0">
                <a:latin typeface="Arial"/>
              </a:rPr>
              <a:t>“</a:t>
            </a:r>
            <a:r>
              <a:rPr lang="en-US" sz="4000" smtClean="0"/>
              <a:t>for/in</a:t>
            </a:r>
            <a:r>
              <a:rPr lang="en-US" sz="4000" smtClean="0">
                <a:latin typeface="Arial"/>
              </a:rPr>
              <a:t>”</a:t>
            </a:r>
            <a:r>
              <a:rPr lang="en-US" sz="4000" smtClean="0"/>
              <a:t> statement example</a:t>
            </a:r>
          </a:p>
        </p:txBody>
      </p:sp>
      <p:sp>
        <p:nvSpPr>
          <p:cNvPr id="438277" name="Text Box 5"/>
          <p:cNvSpPr txBox="1">
            <a:spLocks noChangeArrowheads="1"/>
          </p:cNvSpPr>
          <p:nvPr/>
        </p:nvSpPr>
        <p:spPr bwMode="auto">
          <a:xfrm>
            <a:off x="914400" y="1981200"/>
            <a:ext cx="8077200" cy="352425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&lt;script language=“JavaScript”&gt;</a:t>
            </a:r>
          </a:p>
          <a:p>
            <a:pPr>
              <a:spcBef>
                <a:spcPct val="20000"/>
              </a:spcBef>
              <a:buClr>
                <a:schemeClr val="hlink"/>
              </a:buClr>
              <a:buSzPct val="70000"/>
              <a:buFont typeface="Wingdings" pitchFamily="2" charset="2"/>
              <a:buNone/>
              <a:defRPr/>
            </a:pPr>
            <a:r>
              <a:rPr lang="en-US" sz="2400" dirty="0" err="1">
                <a:solidFill>
                  <a:srgbClr val="FFFF00"/>
                </a:solidFill>
                <a:effectLst>
                  <a:outerShdw blurRad="38100" dist="38100" dir="2700000" algn="tl">
                    <a:srgbClr val="000000"/>
                  </a:outerShdw>
                </a:effectLst>
                <a:latin typeface="Comic Sans MS" pitchFamily="66" charset="0"/>
              </a:rPr>
              <a:t>var</a:t>
            </a:r>
            <a:r>
              <a:rPr lang="en-US" sz="2400" dirty="0">
                <a:solidFill>
                  <a:srgbClr val="FFFF00"/>
                </a:solidFill>
                <a:effectLst>
                  <a:outerShdw blurRad="38100" dist="38100" dir="2700000" algn="tl">
                    <a:srgbClr val="000000"/>
                  </a:outerShdw>
                </a:effectLst>
                <a:latin typeface="Comic Sans MS" pitchFamily="66" charset="0"/>
              </a:rPr>
              <a:t> book;  </a:t>
            </a:r>
            <a:r>
              <a:rPr lang="en-US" sz="2400" dirty="0">
                <a:solidFill>
                  <a:srgbClr val="FF3300"/>
                </a:solidFill>
                <a:effectLst>
                  <a:outerShdw blurRad="38100" dist="38100" dir="2700000" algn="tl">
                    <a:srgbClr val="000000"/>
                  </a:outerShdw>
                </a:effectLst>
                <a:latin typeface="Comic Sans MS" pitchFamily="66" charset="0"/>
              </a:rPr>
              <a:t>(What is the difference if “</a:t>
            </a:r>
            <a:r>
              <a:rPr lang="en-US" sz="2400" dirty="0" err="1">
                <a:solidFill>
                  <a:srgbClr val="FF3300"/>
                </a:solidFill>
                <a:effectLst>
                  <a:outerShdw blurRad="38100" dist="38100" dir="2700000" algn="tl">
                    <a:srgbClr val="000000"/>
                  </a:outerShdw>
                </a:effectLst>
                <a:latin typeface="Comic Sans MS" pitchFamily="66" charset="0"/>
              </a:rPr>
              <a:t>var</a:t>
            </a:r>
            <a:r>
              <a:rPr lang="en-US" sz="2400" dirty="0">
                <a:solidFill>
                  <a:srgbClr val="FF3300"/>
                </a:solidFill>
                <a:effectLst>
                  <a:outerShdw blurRad="38100" dist="38100" dir="2700000" algn="tl">
                    <a:srgbClr val="000000"/>
                  </a:outerShdw>
                </a:effectLst>
                <a:latin typeface="Comic Sans MS" pitchFamily="66" charset="0"/>
              </a:rPr>
              <a:t> book=“”;)</a:t>
            </a:r>
          </a:p>
          <a:p>
            <a:pPr>
              <a:spcBef>
                <a:spcPct val="20000"/>
              </a:spcBef>
              <a:buClr>
                <a:schemeClr val="hlink"/>
              </a:buClr>
              <a:buSzPct val="70000"/>
              <a:buFont typeface="Wingdings" pitchFamily="2" charset="2"/>
              <a:buNone/>
              <a:defRPr/>
            </a:pPr>
            <a:r>
              <a:rPr lang="en-US" sz="2400" dirty="0" err="1">
                <a:solidFill>
                  <a:srgbClr val="FFFF00"/>
                </a:solidFill>
                <a:effectLst>
                  <a:outerShdw blurRad="38100" dist="38100" dir="2700000" algn="tl">
                    <a:srgbClr val="000000"/>
                  </a:outerShdw>
                </a:effectLst>
                <a:latin typeface="Comic Sans MS" pitchFamily="66" charset="0"/>
              </a:rPr>
              <a:t>var</a:t>
            </a:r>
            <a:r>
              <a:rPr lang="en-US" sz="2400" dirty="0">
                <a:solidFill>
                  <a:srgbClr val="FFFF00"/>
                </a:solidFill>
                <a:effectLst>
                  <a:outerShdw blurRad="38100" dist="38100" dir="2700000" algn="tl">
                    <a:srgbClr val="000000"/>
                  </a:outerShdw>
                </a:effectLst>
                <a:latin typeface="Comic Sans MS" pitchFamily="66" charset="0"/>
              </a:rPr>
              <a:t> booklist = new Array(“Chinese”, “English”, “Jap”);</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for (</a:t>
            </a:r>
            <a:r>
              <a:rPr lang="en-US" sz="2400" dirty="0" err="1">
                <a:solidFill>
                  <a:srgbClr val="FF9933"/>
                </a:solidFill>
                <a:effectLst>
                  <a:outerShdw blurRad="38100" dist="38100" dir="2700000" algn="tl">
                    <a:srgbClr val="000000"/>
                  </a:outerShdw>
                </a:effectLst>
                <a:latin typeface="Comic Sans MS" pitchFamily="66" charset="0"/>
              </a:rPr>
              <a:t>var</a:t>
            </a:r>
            <a:r>
              <a:rPr lang="en-US" sz="2400" dirty="0">
                <a:solidFill>
                  <a:srgbClr val="FF9933"/>
                </a:solidFill>
                <a:effectLst>
                  <a:outerShdw blurRad="38100" dist="38100" dir="2700000" algn="tl">
                    <a:srgbClr val="000000"/>
                  </a:outerShdw>
                </a:effectLst>
                <a:latin typeface="Comic Sans MS" pitchFamily="66" charset="0"/>
              </a:rPr>
              <a:t> counter</a:t>
            </a:r>
            <a:r>
              <a:rPr lang="en-US" sz="2400" dirty="0">
                <a:effectLst>
                  <a:outerShdw blurRad="38100" dist="38100" dir="2700000" algn="tl">
                    <a:srgbClr val="000000"/>
                  </a:outerShdw>
                </a:effectLst>
                <a:latin typeface="Comic Sans MS" pitchFamily="66" charset="0"/>
              </a:rPr>
              <a:t> in </a:t>
            </a:r>
            <a:r>
              <a:rPr lang="en-US" sz="2400" dirty="0">
                <a:solidFill>
                  <a:srgbClr val="00FF00"/>
                </a:solidFill>
                <a:effectLst>
                  <a:outerShdw blurRad="38100" dist="38100" dir="2700000" algn="tl">
                    <a:srgbClr val="000000"/>
                  </a:outerShdw>
                </a:effectLst>
                <a:latin typeface="Comic Sans MS" pitchFamily="66" charset="0"/>
              </a:rPr>
              <a:t>booklist</a:t>
            </a:r>
            <a:r>
              <a:rPr lang="en-US" sz="2400" dirty="0">
                <a:effectLst>
                  <a:outerShdw blurRad="38100" dist="38100" dir="2700000" algn="tl">
                    <a:srgbClr val="000000"/>
                  </a:outerShdw>
                </a:effectLst>
                <a:latin typeface="Comic Sans MS" pitchFamily="66" charset="0"/>
              </a:rPr>
              <a:t>) {</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	book += booklist[counter] + “ “;</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alert(book);</a:t>
            </a:r>
          </a:p>
          <a:p>
            <a:pPr>
              <a:spcBef>
                <a:spcPct val="20000"/>
              </a:spcBef>
              <a:buClr>
                <a:schemeClr val="hlink"/>
              </a:buClr>
              <a:buSzPct val="70000"/>
              <a:buFont typeface="Wingdings" pitchFamily="2" charset="2"/>
              <a:buNone/>
              <a:defRPr/>
            </a:pPr>
            <a:r>
              <a:rPr lang="en-US" sz="2400" dirty="0">
                <a:effectLst>
                  <a:outerShdw blurRad="38100" dist="38100" dir="2700000" algn="tl">
                    <a:srgbClr val="000000"/>
                  </a:outerShdw>
                </a:effectLst>
                <a:latin typeface="Comic Sans MS" pitchFamily="66" charset="0"/>
              </a:rPr>
              <a:t>&lt;/script&gt;</a:t>
            </a:r>
          </a:p>
        </p:txBody>
      </p:sp>
      <p:pic>
        <p:nvPicPr>
          <p:cNvPr id="438278" name="Picture 6"/>
          <p:cNvPicPr>
            <a:picLocks noChangeAspect="1" noChangeArrowheads="1"/>
          </p:cNvPicPr>
          <p:nvPr/>
        </p:nvPicPr>
        <p:blipFill>
          <a:blip r:embed="rId2"/>
          <a:srcRect/>
          <a:stretch>
            <a:fillRect/>
          </a:stretch>
        </p:blipFill>
        <p:spPr bwMode="auto">
          <a:xfrm>
            <a:off x="5715000" y="4854575"/>
            <a:ext cx="3276600" cy="1765300"/>
          </a:xfrm>
          <a:prstGeom prst="rect">
            <a:avLst/>
          </a:prstGeom>
          <a:noFill/>
          <a:ln w="9525">
            <a:noFill/>
            <a:miter lim="800000"/>
            <a:headEnd/>
            <a:tailEnd/>
          </a:ln>
        </p:spPr>
      </p:pic>
      <p:pic>
        <p:nvPicPr>
          <p:cNvPr id="438279" name="Picture 7"/>
          <p:cNvPicPr>
            <a:picLocks noChangeAspect="1" noChangeArrowheads="1"/>
          </p:cNvPicPr>
          <p:nvPr/>
        </p:nvPicPr>
        <p:blipFill>
          <a:blip r:embed="rId3"/>
          <a:srcRect/>
          <a:stretch>
            <a:fillRect/>
          </a:stretch>
        </p:blipFill>
        <p:spPr bwMode="auto">
          <a:xfrm>
            <a:off x="2743200" y="4862513"/>
            <a:ext cx="2895600" cy="1749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8279"/>
                                        </p:tgtEl>
                                        <p:attrNameLst>
                                          <p:attrName>style.visibility</p:attrName>
                                        </p:attrNameLst>
                                      </p:cBhvr>
                                      <p:to>
                                        <p:strVal val="visible"/>
                                      </p:to>
                                    </p:set>
                                    <p:anim calcmode="lin" valueType="num">
                                      <p:cBhvr additive="base">
                                        <p:cTn id="7" dur="500" fill="hold"/>
                                        <p:tgtEl>
                                          <p:spTgt spid="438279"/>
                                        </p:tgtEl>
                                        <p:attrNameLst>
                                          <p:attrName>ppt_x</p:attrName>
                                        </p:attrNameLst>
                                      </p:cBhvr>
                                      <p:tavLst>
                                        <p:tav tm="0">
                                          <p:val>
                                            <p:strVal val="#ppt_x"/>
                                          </p:val>
                                        </p:tav>
                                        <p:tav tm="100000">
                                          <p:val>
                                            <p:strVal val="#ppt_x"/>
                                          </p:val>
                                        </p:tav>
                                      </p:tavLst>
                                    </p:anim>
                                    <p:anim calcmode="lin" valueType="num">
                                      <p:cBhvr additive="base">
                                        <p:cTn id="8" dur="500" fill="hold"/>
                                        <p:tgtEl>
                                          <p:spTgt spid="4382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38278"/>
                                        </p:tgtEl>
                                        <p:attrNameLst>
                                          <p:attrName>style.visibility</p:attrName>
                                        </p:attrNameLst>
                                      </p:cBhvr>
                                      <p:to>
                                        <p:strVal val="visible"/>
                                      </p:to>
                                    </p:set>
                                    <p:anim calcmode="lin" valueType="num">
                                      <p:cBhvr additive="base">
                                        <p:cTn id="13" dur="500" fill="hold"/>
                                        <p:tgtEl>
                                          <p:spTgt spid="438278"/>
                                        </p:tgtEl>
                                        <p:attrNameLst>
                                          <p:attrName>ppt_x</p:attrName>
                                        </p:attrNameLst>
                                      </p:cBhvr>
                                      <p:tavLst>
                                        <p:tav tm="0">
                                          <p:val>
                                            <p:strVal val="1+#ppt_w/2"/>
                                          </p:val>
                                        </p:tav>
                                        <p:tav tm="100000">
                                          <p:val>
                                            <p:strVal val="#ppt_x"/>
                                          </p:val>
                                        </p:tav>
                                      </p:tavLst>
                                    </p:anim>
                                    <p:anim calcmode="lin" valueType="num">
                                      <p:cBhvr additive="base">
                                        <p:cTn id="14" dur="500" fill="hold"/>
                                        <p:tgtEl>
                                          <p:spTgt spid="4382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eaLnBrk="1" hangingPunct="1">
              <a:defRPr/>
            </a:pPr>
            <a:r>
              <a:rPr lang="en-US" smtClean="0">
                <a:latin typeface="Arial"/>
              </a:rPr>
              <a:t>“</a:t>
            </a:r>
            <a:r>
              <a:rPr lang="en-US" smtClean="0"/>
              <a:t>while</a:t>
            </a:r>
            <a:r>
              <a:rPr lang="en-US" smtClean="0">
                <a:latin typeface="Arial"/>
              </a:rPr>
              <a:t>”</a:t>
            </a:r>
            <a:r>
              <a:rPr lang="en-US" smtClean="0"/>
              <a:t> statement</a:t>
            </a:r>
          </a:p>
        </p:txBody>
      </p:sp>
      <p:sp>
        <p:nvSpPr>
          <p:cNvPr id="392195" name="Rectangle 3"/>
          <p:cNvSpPr>
            <a:spLocks noGrp="1" noChangeArrowheads="1"/>
          </p:cNvSpPr>
          <p:nvPr>
            <p:ph type="body" idx="1"/>
          </p:nvPr>
        </p:nvSpPr>
        <p:spPr>
          <a:xfrm>
            <a:off x="1066800" y="4343400"/>
            <a:ext cx="7543800" cy="2209800"/>
          </a:xfrm>
        </p:spPr>
        <p:txBody>
          <a:bodyPr/>
          <a:lstStyle/>
          <a:p>
            <a:pPr eaLnBrk="1" hangingPunct="1">
              <a:defRPr/>
            </a:pPr>
            <a:r>
              <a:rPr lang="en-US" sz="2400" smtClean="0"/>
              <a:t>The while loop begins with a termination condition and keeps looping until the termination condition is met.</a:t>
            </a:r>
          </a:p>
          <a:p>
            <a:pPr eaLnBrk="1" hangingPunct="1">
              <a:defRPr/>
            </a:pPr>
            <a:r>
              <a:rPr lang="en-US" sz="2400" smtClean="0"/>
              <a:t>The counter variable is managed by the context of the statements inside the curly braces.</a:t>
            </a:r>
          </a:p>
        </p:txBody>
      </p:sp>
      <p:sp>
        <p:nvSpPr>
          <p:cNvPr id="392196" name="Text Box 4"/>
          <p:cNvSpPr txBox="1">
            <a:spLocks noChangeArrowheads="1"/>
          </p:cNvSpPr>
          <p:nvPr/>
        </p:nvSpPr>
        <p:spPr bwMode="auto">
          <a:xfrm>
            <a:off x="1066800" y="1981200"/>
            <a:ext cx="7620000" cy="220980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a:effectLst>
                  <a:outerShdw blurRad="38100" dist="38100" dir="2700000" algn="tl">
                    <a:srgbClr val="000000"/>
                  </a:outerShdw>
                </a:effectLst>
                <a:latin typeface="Comic Sans MS" pitchFamily="66" charset="0"/>
              </a:rPr>
              <a:t>	initial value declaration;</a:t>
            </a:r>
          </a:p>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	while </a:t>
            </a:r>
            <a:r>
              <a:rPr lang="en-US" sz="2400">
                <a:effectLst>
                  <a:outerShdw blurRad="38100" dist="38100" dir="2700000" algn="tl">
                    <a:srgbClr val="000000"/>
                  </a:outerShdw>
                </a:effectLst>
                <a:latin typeface="Comic Sans MS" pitchFamily="66" charset="0"/>
              </a:rPr>
              <a:t>(</a:t>
            </a:r>
            <a:r>
              <a:rPr lang="en-US" sz="2400">
                <a:solidFill>
                  <a:srgbClr val="FF0000"/>
                </a:solidFill>
                <a:effectLst>
                  <a:outerShdw blurRad="38100" dist="38100" dir="2700000" algn="tl">
                    <a:srgbClr val="000000"/>
                  </a:outerShdw>
                </a:effectLst>
                <a:latin typeface="Comic Sans MS" pitchFamily="66" charset="0"/>
              </a:rPr>
              <a:t>condition</a:t>
            </a:r>
            <a:r>
              <a:rPr lang="en-US" sz="2400">
                <a:effectLst>
                  <a:outerShdw blurRad="38100" dist="38100" dir="2700000" algn="tl">
                    <a:srgbClr val="000000"/>
                  </a:outerShdw>
                </a:effectLst>
                <a:latin typeface="Comic Sans MS" pitchFamily="66" charset="0"/>
              </a:rPr>
              <a:t>)</a:t>
            </a:r>
            <a:r>
              <a:rPr lang="en-US" sz="2400">
                <a:solidFill>
                  <a:srgbClr val="FFFF00"/>
                </a:solidFill>
                <a:effectLst>
                  <a:outerShdw blurRad="38100" dist="38100" dir="2700000" algn="tl">
                    <a:srgbClr val="000000"/>
                  </a:outerShdw>
                </a:effectLst>
                <a:latin typeface="Comic Sans MS" pitchFamily="66" charset="0"/>
              </a:rPr>
              <a:t> </a:t>
            </a:r>
            <a:r>
              <a:rPr lang="en-US" sz="2400">
                <a:solidFill>
                  <a:srgbClr val="00FF00"/>
                </a:solidFill>
                <a:effectLst>
                  <a:outerShdw blurRad="38100" dist="38100" dir="2700000" algn="tl">
                    <a:srgbClr val="000000"/>
                  </a:outerShdw>
                </a:effectLst>
                <a:latin typeface="Comic Sans MS" pitchFamily="66" charset="0"/>
              </a:rPr>
              <a:t>{</a:t>
            </a:r>
            <a:r>
              <a:rPr lang="en-US" sz="2400">
                <a:solidFill>
                  <a:srgbClr val="FFFF00"/>
                </a:solidFill>
                <a:effectLst>
                  <a:outerShdw blurRad="38100" dist="38100" dir="2700000" algn="tl">
                    <a:srgbClr val="000000"/>
                  </a:outerShdw>
                </a:effectLst>
                <a:latin typeface="Comic Sans MS" pitchFamily="66" charset="0"/>
              </a:rPr>
              <a:t> </a:t>
            </a:r>
          </a:p>
          <a:p>
            <a:pPr>
              <a:spcBef>
                <a:spcPct val="20000"/>
              </a:spcBef>
              <a:buClr>
                <a:schemeClr val="hlink"/>
              </a:buClr>
              <a:buSzPct val="70000"/>
              <a:buFont typeface="Wingdings" pitchFamily="2" charset="2"/>
              <a:buNone/>
              <a:defRPr/>
            </a:pPr>
            <a:r>
              <a:rPr lang="en-US" sz="2400">
                <a:solidFill>
                  <a:srgbClr val="00FF00"/>
                </a:solidFill>
                <a:effectLst>
                  <a:outerShdw blurRad="38100" dist="38100" dir="2700000" algn="tl">
                    <a:srgbClr val="000000"/>
                  </a:outerShdw>
                </a:effectLst>
                <a:latin typeface="Comic Sans MS" pitchFamily="66" charset="0"/>
              </a:rPr>
              <a:t>		</a:t>
            </a:r>
            <a:r>
              <a:rPr lang="en-US" sz="2400">
                <a:solidFill>
                  <a:srgbClr val="FF9933"/>
                </a:solidFill>
                <a:effectLst>
                  <a:outerShdw blurRad="38100" dist="38100" dir="2700000" algn="tl">
                    <a:srgbClr val="000000"/>
                  </a:outerShdw>
                </a:effectLst>
                <a:latin typeface="Comic Sans MS" pitchFamily="66" charset="0"/>
              </a:rPr>
              <a:t>statements;</a:t>
            </a:r>
          </a:p>
          <a:p>
            <a:pPr>
              <a:spcBef>
                <a:spcPct val="20000"/>
              </a:spcBef>
              <a:buClr>
                <a:schemeClr val="hlink"/>
              </a:buClr>
              <a:buSzPct val="70000"/>
              <a:buFont typeface="Wingdings" pitchFamily="2" charset="2"/>
              <a:buNone/>
              <a:defRPr/>
            </a:pPr>
            <a:r>
              <a:rPr lang="en-US" sz="2400">
                <a:solidFill>
                  <a:srgbClr val="FF9933"/>
                </a:solidFill>
                <a:effectLst>
                  <a:outerShdw blurRad="38100" dist="38100" dir="2700000" algn="tl">
                    <a:srgbClr val="000000"/>
                  </a:outerShdw>
                </a:effectLst>
                <a:latin typeface="Comic Sans MS" pitchFamily="66" charset="0"/>
              </a:rPr>
              <a:t>	</a:t>
            </a:r>
            <a:r>
              <a:rPr lang="en-US" sz="2400">
                <a:effectLst>
                  <a:outerShdw blurRad="38100" dist="38100" dir="2700000" algn="tl">
                    <a:srgbClr val="000000"/>
                  </a:outerShdw>
                </a:effectLst>
                <a:latin typeface="Comic Sans MS" pitchFamily="66" charset="0"/>
              </a:rPr>
              <a:t>	increment/decrement statement;</a:t>
            </a:r>
          </a:p>
          <a:p>
            <a:pPr>
              <a:spcBef>
                <a:spcPct val="20000"/>
              </a:spcBef>
              <a:buClr>
                <a:schemeClr val="hlink"/>
              </a:buClr>
              <a:buSzPct val="70000"/>
              <a:buFont typeface="Wingdings" pitchFamily="2" charset="2"/>
              <a:buNone/>
              <a:defRPr/>
            </a:pPr>
            <a:r>
              <a:rPr lang="en-US" sz="2400">
                <a:solidFill>
                  <a:srgbClr val="00FF00"/>
                </a:solidFill>
                <a:effectLst>
                  <a:outerShdw blurRad="38100" dist="38100" dir="2700000" algn="tl">
                    <a:srgbClr val="000000"/>
                  </a:outerShdw>
                </a:effectLst>
                <a:latin typeface="Comic Sans MS" pitchFamily="66" charset="0"/>
              </a:rPr>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pPr eaLnBrk="1" hangingPunct="1">
              <a:defRPr/>
            </a:pPr>
            <a:r>
              <a:rPr lang="en-US" sz="4000" smtClean="0">
                <a:latin typeface="Arial"/>
              </a:rPr>
              <a:t>“</a:t>
            </a:r>
            <a:r>
              <a:rPr lang="en-US" sz="4000" smtClean="0"/>
              <a:t>While</a:t>
            </a:r>
            <a:r>
              <a:rPr lang="en-US" sz="4000" smtClean="0">
                <a:latin typeface="Arial"/>
              </a:rPr>
              <a:t>”</a:t>
            </a:r>
            <a:r>
              <a:rPr lang="en-US" sz="4000" smtClean="0"/>
              <a:t> statement example</a:t>
            </a:r>
          </a:p>
        </p:txBody>
      </p:sp>
      <p:sp>
        <p:nvSpPr>
          <p:cNvPr id="439300" name="Text Box 4"/>
          <p:cNvSpPr txBox="1">
            <a:spLocks noChangeArrowheads="1"/>
          </p:cNvSpPr>
          <p:nvPr/>
        </p:nvSpPr>
        <p:spPr bwMode="auto">
          <a:xfrm>
            <a:off x="914400" y="1828800"/>
            <a:ext cx="8077200" cy="4778375"/>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&lt;html&gt;</a:t>
            </a:r>
          </a:p>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&lt;head&gt;</a:t>
            </a:r>
          </a:p>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&lt;title&gt;While loop example&lt;/title&gt;</a:t>
            </a:r>
          </a:p>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&lt;script language=“JavaScript”&gt;</a:t>
            </a:r>
          </a:p>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var counter = 100;</a:t>
            </a:r>
          </a:p>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var numberlist = “”;</a:t>
            </a:r>
          </a:p>
          <a:p>
            <a:pPr>
              <a:spcBef>
                <a:spcPct val="20000"/>
              </a:spcBef>
              <a:buClr>
                <a:schemeClr val="hlink"/>
              </a:buClr>
              <a:buSzPct val="70000"/>
              <a:buFont typeface="Wingdings" pitchFamily="2" charset="2"/>
              <a:buNone/>
              <a:defRPr/>
            </a:pPr>
            <a:r>
              <a:rPr lang="en-US" sz="2000">
                <a:solidFill>
                  <a:srgbClr val="FF3300"/>
                </a:solidFill>
                <a:effectLst>
                  <a:outerShdw blurRad="38100" dist="38100" dir="2700000" algn="tl">
                    <a:srgbClr val="000000"/>
                  </a:outerShdw>
                </a:effectLst>
                <a:latin typeface="Comic Sans MS" pitchFamily="66" charset="0"/>
              </a:rPr>
              <a:t>while</a:t>
            </a:r>
            <a:r>
              <a:rPr lang="en-US" sz="2000">
                <a:solidFill>
                  <a:srgbClr val="FFFF00"/>
                </a:solidFill>
                <a:effectLst>
                  <a:outerShdw blurRad="38100" dist="38100" dir="2700000" algn="tl">
                    <a:srgbClr val="000000"/>
                  </a:outerShdw>
                </a:effectLst>
                <a:latin typeface="Comic Sans MS" pitchFamily="66" charset="0"/>
              </a:rPr>
              <a:t> </a:t>
            </a:r>
            <a:r>
              <a:rPr lang="en-US" sz="2000">
                <a:solidFill>
                  <a:srgbClr val="FF9933"/>
                </a:solidFill>
                <a:effectLst>
                  <a:outerShdw blurRad="38100" dist="38100" dir="2700000" algn="tl">
                    <a:srgbClr val="000000"/>
                  </a:outerShdw>
                </a:effectLst>
                <a:latin typeface="Comic Sans MS" pitchFamily="66" charset="0"/>
              </a:rPr>
              <a:t>(</a:t>
            </a:r>
            <a:r>
              <a:rPr lang="en-US" sz="2000">
                <a:solidFill>
                  <a:srgbClr val="FFFF00"/>
                </a:solidFill>
                <a:effectLst>
                  <a:outerShdw blurRad="38100" dist="38100" dir="2700000" algn="tl">
                    <a:srgbClr val="000000"/>
                  </a:outerShdw>
                </a:effectLst>
                <a:latin typeface="Comic Sans MS" pitchFamily="66" charset="0"/>
              </a:rPr>
              <a:t>counter &gt; 0</a:t>
            </a:r>
            <a:r>
              <a:rPr lang="en-US" sz="2000">
                <a:solidFill>
                  <a:srgbClr val="FF9933"/>
                </a:solidFill>
                <a:effectLst>
                  <a:outerShdw blurRad="38100" dist="38100" dir="2700000" algn="tl">
                    <a:srgbClr val="000000"/>
                  </a:outerShdw>
                </a:effectLst>
                <a:latin typeface="Comic Sans MS" pitchFamily="66" charset="0"/>
              </a:rPr>
              <a:t>) {</a:t>
            </a:r>
          </a:p>
          <a:p>
            <a:pPr lvl="1">
              <a:spcBef>
                <a:spcPct val="20000"/>
              </a:spcBef>
              <a:buClr>
                <a:schemeClr val="hlink"/>
              </a:buClr>
              <a:buSzPct val="70000"/>
              <a:buFont typeface="Wingdings" pitchFamily="2" charset="2"/>
              <a:buNone/>
              <a:defRPr/>
            </a:pPr>
            <a:r>
              <a:rPr lang="en-US" sz="2000">
                <a:solidFill>
                  <a:srgbClr val="FFFF00"/>
                </a:solidFill>
                <a:effectLst>
                  <a:outerShdw blurRad="38100" dist="38100" dir="2700000" algn="tl">
                    <a:srgbClr val="000000"/>
                  </a:outerShdw>
                </a:effectLst>
                <a:latin typeface="Comic Sans MS" pitchFamily="66" charset="0"/>
              </a:rPr>
              <a:t>numberlist += “Number “ + counter + “&lt;br&gt;”;</a:t>
            </a:r>
          </a:p>
          <a:p>
            <a:pPr lvl="1">
              <a:spcBef>
                <a:spcPct val="20000"/>
              </a:spcBef>
              <a:buClr>
                <a:schemeClr val="hlink"/>
              </a:buClr>
              <a:buSzPct val="70000"/>
              <a:buFont typeface="Wingdings" pitchFamily="2" charset="2"/>
              <a:buNone/>
              <a:defRPr/>
            </a:pPr>
            <a:r>
              <a:rPr lang="en-US" sz="2000">
                <a:solidFill>
                  <a:srgbClr val="FFFF00"/>
                </a:solidFill>
                <a:effectLst>
                  <a:outerShdw blurRad="38100" dist="38100" dir="2700000" algn="tl">
                    <a:srgbClr val="000000"/>
                  </a:outerShdw>
                </a:effectLst>
                <a:latin typeface="Comic Sans MS" pitchFamily="66" charset="0"/>
              </a:rPr>
              <a:t>counter -= 10;</a:t>
            </a:r>
          </a:p>
          <a:p>
            <a:pPr>
              <a:spcBef>
                <a:spcPct val="20000"/>
              </a:spcBef>
              <a:buClr>
                <a:schemeClr val="hlink"/>
              </a:buClr>
              <a:buSzPct val="70000"/>
              <a:buFont typeface="Wingdings" pitchFamily="2" charset="2"/>
              <a:buNone/>
              <a:defRPr/>
            </a:pPr>
            <a:r>
              <a:rPr lang="en-US" sz="2000">
                <a:solidFill>
                  <a:srgbClr val="FF9933"/>
                </a:solidFill>
                <a:effectLst>
                  <a:outerShdw blurRad="38100" dist="38100" dir="2700000" algn="tl">
                    <a:srgbClr val="000000"/>
                  </a:outerShdw>
                </a:effectLst>
                <a:latin typeface="Comic Sans MS" pitchFamily="66" charset="0"/>
              </a:rPr>
              <a:t>}</a:t>
            </a:r>
          </a:p>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document.write(numberlist);</a:t>
            </a:r>
          </a:p>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&lt;/script&gt; &lt;body&gt; … &lt;/body&gt; </a:t>
            </a:r>
          </a:p>
          <a:p>
            <a:pPr>
              <a:spcBef>
                <a:spcPct val="20000"/>
              </a:spcBef>
              <a:buClr>
                <a:schemeClr val="hlink"/>
              </a:buClr>
              <a:buSzPct val="70000"/>
              <a:buFont typeface="Wingdings" pitchFamily="2" charset="2"/>
              <a:buNone/>
              <a:defRPr/>
            </a:pPr>
            <a:r>
              <a:rPr lang="en-US" sz="2000">
                <a:effectLst>
                  <a:outerShdw blurRad="38100" dist="38100" dir="2700000" algn="tl">
                    <a:srgbClr val="000000"/>
                  </a:outerShdw>
                </a:effectLst>
                <a:latin typeface="Comic Sans MS" pitchFamily="66" charset="0"/>
              </a:rPr>
              <a:t>&lt;/html&gt;</a:t>
            </a:r>
          </a:p>
        </p:txBody>
      </p:sp>
      <p:pic>
        <p:nvPicPr>
          <p:cNvPr id="72711" name="Picture 5"/>
          <p:cNvPicPr>
            <a:picLocks noChangeAspect="1" noChangeArrowheads="1"/>
          </p:cNvPicPr>
          <p:nvPr/>
        </p:nvPicPr>
        <p:blipFill>
          <a:blip r:embed="rId2"/>
          <a:srcRect/>
          <a:stretch>
            <a:fillRect/>
          </a:stretch>
        </p:blipFill>
        <p:spPr bwMode="auto">
          <a:xfrm>
            <a:off x="6716713" y="1905000"/>
            <a:ext cx="2151062" cy="464820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eaLnBrk="1" hangingPunct="1">
              <a:defRPr/>
            </a:pPr>
            <a:r>
              <a:rPr lang="en-US" smtClean="0">
                <a:latin typeface="Arial"/>
              </a:rPr>
              <a:t>“</a:t>
            </a:r>
            <a:r>
              <a:rPr lang="en-US" smtClean="0"/>
              <a:t>do </a:t>
            </a:r>
            <a:r>
              <a:rPr lang="en-US" smtClean="0">
                <a:latin typeface="Arial"/>
              </a:rPr>
              <a:t>…</a:t>
            </a:r>
            <a:r>
              <a:rPr lang="en-US" smtClean="0"/>
              <a:t> while</a:t>
            </a:r>
            <a:r>
              <a:rPr lang="en-US" smtClean="0">
                <a:latin typeface="Arial"/>
              </a:rPr>
              <a:t>”</a:t>
            </a:r>
            <a:r>
              <a:rPr lang="en-US" smtClean="0"/>
              <a:t> statement</a:t>
            </a:r>
          </a:p>
        </p:txBody>
      </p:sp>
      <p:sp>
        <p:nvSpPr>
          <p:cNvPr id="393219" name="Rectangle 3"/>
          <p:cNvSpPr>
            <a:spLocks noGrp="1" noChangeArrowheads="1"/>
          </p:cNvSpPr>
          <p:nvPr>
            <p:ph type="body" idx="1"/>
          </p:nvPr>
        </p:nvSpPr>
        <p:spPr>
          <a:xfrm>
            <a:off x="1066800" y="3886200"/>
            <a:ext cx="7543800" cy="2667000"/>
          </a:xfrm>
        </p:spPr>
        <p:txBody>
          <a:bodyPr/>
          <a:lstStyle/>
          <a:p>
            <a:pPr eaLnBrk="1" hangingPunct="1">
              <a:defRPr/>
            </a:pPr>
            <a:r>
              <a:rPr lang="en-US" smtClean="0"/>
              <a:t>The do/while loop always executes statements in the loop in the first iteration of the loop.</a:t>
            </a:r>
          </a:p>
          <a:p>
            <a:pPr eaLnBrk="1" hangingPunct="1">
              <a:defRPr/>
            </a:pPr>
            <a:r>
              <a:rPr lang="en-US" smtClean="0"/>
              <a:t>The termination condition is placed at the bottom of the loop.</a:t>
            </a:r>
          </a:p>
        </p:txBody>
      </p:sp>
      <p:sp>
        <p:nvSpPr>
          <p:cNvPr id="393220" name="Text Box 4"/>
          <p:cNvSpPr txBox="1">
            <a:spLocks noChangeArrowheads="1"/>
          </p:cNvSpPr>
          <p:nvPr/>
        </p:nvSpPr>
        <p:spPr bwMode="auto">
          <a:xfrm>
            <a:off x="1066800" y="1981200"/>
            <a:ext cx="7620000" cy="1771650"/>
          </a:xfrm>
          <a:prstGeom prst="rect">
            <a:avLst/>
          </a:prstGeom>
          <a:solidFill>
            <a:srgbClr val="99CCFF"/>
          </a:solidFill>
          <a:ln w="9525">
            <a:noFill/>
            <a:miter lim="800000"/>
            <a:headEnd/>
            <a:tailEnd/>
          </a:ln>
          <a:effectLst/>
        </p:spPr>
        <p:txBody>
          <a:bodyPr>
            <a:spAutoFit/>
          </a:bodyPr>
          <a:lstStyle/>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	do </a:t>
            </a:r>
            <a:r>
              <a:rPr lang="en-US" sz="2400">
                <a:solidFill>
                  <a:srgbClr val="00FF00"/>
                </a:solidFill>
                <a:effectLst>
                  <a:outerShdw blurRad="38100" dist="38100" dir="2700000" algn="tl">
                    <a:srgbClr val="000000"/>
                  </a:outerShdw>
                </a:effectLst>
                <a:latin typeface="Comic Sans MS" pitchFamily="66" charset="0"/>
              </a:rPr>
              <a:t>{</a:t>
            </a:r>
            <a:r>
              <a:rPr lang="en-US" sz="2400">
                <a:solidFill>
                  <a:srgbClr val="FFFF00"/>
                </a:solidFill>
                <a:effectLst>
                  <a:outerShdw blurRad="38100" dist="38100" dir="2700000" algn="tl">
                    <a:srgbClr val="000000"/>
                  </a:outerShdw>
                </a:effectLst>
                <a:latin typeface="Comic Sans MS" pitchFamily="66" charset="0"/>
              </a:rPr>
              <a:t> </a:t>
            </a:r>
          </a:p>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	</a:t>
            </a:r>
            <a:r>
              <a:rPr lang="en-US" sz="2400">
                <a:solidFill>
                  <a:srgbClr val="00FF00"/>
                </a:solidFill>
                <a:effectLst>
                  <a:outerShdw blurRad="38100" dist="38100" dir="2700000" algn="tl">
                    <a:srgbClr val="000000"/>
                  </a:outerShdw>
                </a:effectLst>
                <a:latin typeface="Comic Sans MS" pitchFamily="66" charset="0"/>
              </a:rPr>
              <a:t>	</a:t>
            </a:r>
            <a:r>
              <a:rPr lang="en-US" sz="2400">
                <a:solidFill>
                  <a:srgbClr val="FF9933"/>
                </a:solidFill>
                <a:effectLst>
                  <a:outerShdw blurRad="38100" dist="38100" dir="2700000" algn="tl">
                    <a:srgbClr val="000000"/>
                  </a:outerShdw>
                </a:effectLst>
                <a:latin typeface="Comic Sans MS" pitchFamily="66" charset="0"/>
              </a:rPr>
              <a:t>statements; </a:t>
            </a:r>
          </a:p>
          <a:p>
            <a:pPr>
              <a:spcBef>
                <a:spcPct val="20000"/>
              </a:spcBef>
              <a:buClr>
                <a:schemeClr val="hlink"/>
              </a:buClr>
              <a:buSzPct val="70000"/>
              <a:buFont typeface="Wingdings" pitchFamily="2" charset="2"/>
              <a:buNone/>
              <a:defRPr/>
            </a:pPr>
            <a:r>
              <a:rPr lang="en-US" sz="2400">
                <a:solidFill>
                  <a:srgbClr val="FF9933"/>
                </a:solidFill>
                <a:effectLst>
                  <a:outerShdw blurRad="38100" dist="38100" dir="2700000" algn="tl">
                    <a:srgbClr val="000000"/>
                  </a:outerShdw>
                </a:effectLst>
                <a:latin typeface="Comic Sans MS" pitchFamily="66" charset="0"/>
              </a:rPr>
              <a:t>		counter increment/decrement;</a:t>
            </a:r>
            <a:endParaRPr lang="en-US" sz="2400">
              <a:solidFill>
                <a:srgbClr val="FF0000"/>
              </a:solidFill>
              <a:effectLst>
                <a:outerShdw blurRad="38100" dist="38100" dir="2700000" algn="tl">
                  <a:srgbClr val="000000"/>
                </a:outerShdw>
              </a:effectLst>
              <a:latin typeface="Comic Sans MS" pitchFamily="66" charset="0"/>
            </a:endParaRPr>
          </a:p>
          <a:p>
            <a:pPr>
              <a:spcBef>
                <a:spcPct val="20000"/>
              </a:spcBef>
              <a:buClr>
                <a:schemeClr val="hlink"/>
              </a:buClr>
              <a:buSzPct val="70000"/>
              <a:buFont typeface="Wingdings" pitchFamily="2" charset="2"/>
              <a:buNone/>
              <a:defRPr/>
            </a:pPr>
            <a:r>
              <a:rPr lang="en-US" sz="2400">
                <a:solidFill>
                  <a:srgbClr val="FFFF00"/>
                </a:solidFill>
                <a:effectLst>
                  <a:outerShdw blurRad="38100" dist="38100" dir="2700000" algn="tl">
                    <a:srgbClr val="000000"/>
                  </a:outerShdw>
                </a:effectLst>
                <a:latin typeface="Comic Sans MS" pitchFamily="66" charset="0"/>
              </a:rPr>
              <a:t>	 </a:t>
            </a:r>
            <a:r>
              <a:rPr lang="en-US" sz="2400">
                <a:solidFill>
                  <a:srgbClr val="00FF00"/>
                </a:solidFill>
                <a:effectLst>
                  <a:outerShdw blurRad="38100" dist="38100" dir="2700000" algn="tl">
                    <a:srgbClr val="000000"/>
                  </a:outerShdw>
                </a:effectLst>
                <a:latin typeface="Comic Sans MS" pitchFamily="66" charset="0"/>
              </a:rPr>
              <a:t>}</a:t>
            </a:r>
            <a:r>
              <a:rPr lang="en-US" sz="2400">
                <a:solidFill>
                  <a:srgbClr val="FFFF00"/>
                </a:solidFill>
                <a:effectLst>
                  <a:outerShdw blurRad="38100" dist="38100" dir="2700000" algn="tl">
                    <a:srgbClr val="000000"/>
                  </a:outerShdw>
                </a:effectLst>
                <a:latin typeface="Comic Sans MS" pitchFamily="66" charset="0"/>
              </a:rPr>
              <a:t> while </a:t>
            </a:r>
            <a:r>
              <a:rPr lang="en-US" sz="2400">
                <a:effectLst>
                  <a:outerShdw blurRad="38100" dist="38100" dir="2700000" algn="tl">
                    <a:srgbClr val="000000"/>
                  </a:outerShdw>
                </a:effectLst>
                <a:latin typeface="Comic Sans MS" pitchFamily="66" charset="0"/>
              </a:rPr>
              <a:t>(</a:t>
            </a:r>
            <a:r>
              <a:rPr lang="en-US" sz="2400">
                <a:solidFill>
                  <a:srgbClr val="FF3300"/>
                </a:solidFill>
                <a:effectLst>
                  <a:outerShdw blurRad="38100" dist="38100" dir="2700000" algn="tl">
                    <a:srgbClr val="000000"/>
                  </a:outerShdw>
                </a:effectLst>
                <a:latin typeface="Comic Sans MS" pitchFamily="66" charset="0"/>
              </a:rPr>
              <a:t>termination </a:t>
            </a:r>
            <a:r>
              <a:rPr lang="en-US" sz="2400">
                <a:solidFill>
                  <a:srgbClr val="FF0000"/>
                </a:solidFill>
                <a:effectLst>
                  <a:outerShdw blurRad="38100" dist="38100" dir="2700000" algn="tl">
                    <a:srgbClr val="000000"/>
                  </a:outerShdw>
                </a:effectLst>
                <a:latin typeface="Comic Sans MS" pitchFamily="66" charset="0"/>
              </a:rPr>
              <a:t>condition</a:t>
            </a:r>
            <a:r>
              <a:rPr lang="en-US" sz="2400">
                <a:effectLst>
                  <a:outerShdw blurRad="38100" dist="38100" dir="2700000" algn="tl">
                    <a:srgbClr val="000000"/>
                  </a:outerShdw>
                </a:effectLst>
                <a:latin typeface="Comic Sans MS" pitchFamily="66" charset="0"/>
              </a:rPr>
              <a:t>)</a:t>
            </a:r>
            <a:r>
              <a:rPr lang="en-US" sz="2400">
                <a:solidFill>
                  <a:srgbClr val="00FF00"/>
                </a:solidFill>
                <a:effectLst>
                  <a:outerShdw blurRad="38100" dist="38100" dir="2700000" algn="tl">
                    <a:srgbClr val="000000"/>
                  </a:outerShdw>
                </a:effectLst>
                <a:latin typeface="Comic Sans MS" pitchFamily="66"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pPr algn="ctr"/>
            <a:r>
              <a:rPr lang="en-US" dirty="0" smtClean="0"/>
              <a:t>Syntax</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dirty="0" smtClean="0"/>
              <a:t>JavaScript can be implemented using JavaScript statements that are placed within the &lt;script&gt;... &lt;/script&gt; HTML tags in a web page. </a:t>
            </a:r>
          </a:p>
          <a:p>
            <a:r>
              <a:rPr lang="en-US" dirty="0" smtClean="0"/>
              <a:t>You can place the &lt;script&gt; tags, containing your JavaScript, anywhere within you web page, but it is normally recommended that you should keep it within the &lt;head&gt; tags. </a:t>
            </a:r>
          </a:p>
          <a:p>
            <a:r>
              <a:rPr lang="en-US" dirty="0" smtClean="0"/>
              <a:t>The &lt;script&gt; tag alerts the browser program to start interpreting all the text between these tags as a script. A simple syntax of your JavaScript will appear as follows. </a:t>
            </a:r>
          </a:p>
          <a:p>
            <a:pPr>
              <a:buNone/>
            </a:pPr>
            <a:r>
              <a:rPr lang="en-US" sz="2800" dirty="0" smtClean="0"/>
              <a:t>		&lt;script ...&gt; </a:t>
            </a:r>
          </a:p>
          <a:p>
            <a:pPr>
              <a:buNone/>
            </a:pPr>
            <a:r>
              <a:rPr lang="en-US" sz="2800" dirty="0" smtClean="0"/>
              <a:t>		JavaScript code </a:t>
            </a:r>
          </a:p>
          <a:p>
            <a:pPr>
              <a:buNone/>
            </a:pPr>
            <a:r>
              <a:rPr lang="en-US" sz="2800" dirty="0" smtClean="0"/>
              <a:t>		&lt;/script&gt; </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00600" y="1143000"/>
            <a:ext cx="4191000" cy="4114800"/>
          </a:xfrm>
          <a:prstGeom prst="rect">
            <a:avLst/>
          </a:prstGeom>
          <a:solidFill>
            <a:srgbClr val="FEC6E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28600"/>
            <a:ext cx="8229600" cy="838200"/>
          </a:xfrm>
        </p:spPr>
        <p:txBody>
          <a:bodyPr/>
          <a:lstStyle/>
          <a:p>
            <a:r>
              <a:rPr lang="en-US" dirty="0" smtClean="0"/>
              <a:t>Break and continue</a:t>
            </a:r>
            <a:endParaRPr lang="en-US" dirty="0"/>
          </a:p>
        </p:txBody>
      </p:sp>
      <p:sp>
        <p:nvSpPr>
          <p:cNvPr id="3" name="Content Placeholder 2"/>
          <p:cNvSpPr>
            <a:spLocks noGrp="1"/>
          </p:cNvSpPr>
          <p:nvPr>
            <p:ph idx="1"/>
          </p:nvPr>
        </p:nvSpPr>
        <p:spPr>
          <a:xfrm>
            <a:off x="457200" y="1143000"/>
            <a:ext cx="4191000" cy="4114800"/>
          </a:xfrm>
          <a:solidFill>
            <a:schemeClr val="bg2"/>
          </a:solidFill>
          <a:ln>
            <a:solidFill>
              <a:schemeClr val="tx1"/>
            </a:solidFill>
            <a:prstDash val="solid"/>
          </a:ln>
        </p:spPr>
        <p:txBody>
          <a:bodyPr>
            <a:normAutofit fontScale="62500" lnSpcReduction="20000"/>
          </a:bodyPr>
          <a:lstStyle/>
          <a:p>
            <a:pPr>
              <a:buNone/>
            </a:pPr>
            <a:r>
              <a:rPr lang="en-US" dirty="0" smtClean="0"/>
              <a:t>&lt;html&gt;&lt;body&gt;</a:t>
            </a:r>
          </a:p>
          <a:p>
            <a:pPr>
              <a:buNone/>
            </a:pPr>
            <a:r>
              <a:rPr lang="en-US" dirty="0" smtClean="0"/>
              <a:t>&lt;script&gt;</a:t>
            </a:r>
          </a:p>
          <a:p>
            <a:pPr>
              <a:buNone/>
            </a:pPr>
            <a:endParaRPr lang="en-US" dirty="0" smtClean="0"/>
          </a:p>
          <a:p>
            <a:pPr>
              <a:buNone/>
            </a:pPr>
            <a:r>
              <a:rPr lang="en-US" dirty="0" err="1" smtClean="0"/>
              <a:t>var</a:t>
            </a:r>
            <a:r>
              <a:rPr lang="en-US" dirty="0" smtClean="0"/>
              <a:t> </a:t>
            </a:r>
            <a:r>
              <a:rPr lang="en-US" dirty="0" err="1" smtClean="0"/>
              <a:t>i</a:t>
            </a:r>
            <a:r>
              <a:rPr lang="en-US" dirty="0" smtClean="0"/>
              <a:t>;</a:t>
            </a:r>
          </a:p>
          <a:p>
            <a:pPr>
              <a:buNone/>
            </a:pPr>
            <a:r>
              <a:rPr lang="en-US" dirty="0" smtClean="0"/>
              <a:t>for (</a:t>
            </a:r>
            <a:r>
              <a:rPr lang="en-US" dirty="0" err="1" smtClean="0"/>
              <a:t>i</a:t>
            </a:r>
            <a:r>
              <a:rPr lang="en-US" dirty="0" smtClean="0"/>
              <a:t> = 0; </a:t>
            </a:r>
            <a:r>
              <a:rPr lang="en-US" dirty="0" err="1" smtClean="0"/>
              <a:t>i</a:t>
            </a:r>
            <a:r>
              <a:rPr lang="en-US" dirty="0" smtClean="0"/>
              <a:t> &lt; 10; </a:t>
            </a:r>
            <a:r>
              <a:rPr lang="en-US" dirty="0" err="1" smtClean="0"/>
              <a:t>i</a:t>
            </a:r>
            <a:r>
              <a:rPr lang="en-US" dirty="0" smtClean="0"/>
              <a:t>++) </a:t>
            </a:r>
          </a:p>
          <a:p>
            <a:pPr>
              <a:buNone/>
            </a:pPr>
            <a:r>
              <a:rPr lang="en-US" dirty="0" smtClean="0"/>
              <a:t>{</a:t>
            </a:r>
          </a:p>
          <a:p>
            <a:pPr>
              <a:buNone/>
            </a:pPr>
            <a:r>
              <a:rPr lang="en-US" dirty="0" smtClean="0"/>
              <a:t>    if (</a:t>
            </a:r>
            <a:r>
              <a:rPr lang="en-US" dirty="0" err="1" smtClean="0"/>
              <a:t>i</a:t>
            </a:r>
            <a:r>
              <a:rPr lang="en-US" dirty="0" smtClean="0"/>
              <a:t> === 3) </a:t>
            </a:r>
          </a:p>
          <a:p>
            <a:pPr>
              <a:buNone/>
            </a:pPr>
            <a:r>
              <a:rPr lang="en-US" dirty="0" smtClean="0"/>
              <a:t>	{ break; }</a:t>
            </a:r>
          </a:p>
          <a:p>
            <a:pPr>
              <a:buNone/>
            </a:pPr>
            <a:r>
              <a:rPr lang="en-US" dirty="0" smtClean="0"/>
              <a:t>    </a:t>
            </a:r>
            <a:r>
              <a:rPr lang="en-US" dirty="0" err="1" smtClean="0"/>
              <a:t>document.write</a:t>
            </a:r>
            <a:r>
              <a:rPr lang="en-US" dirty="0" smtClean="0"/>
              <a:t>("The number is " + </a:t>
            </a:r>
            <a:r>
              <a:rPr lang="en-US" dirty="0" err="1" smtClean="0"/>
              <a:t>i</a:t>
            </a:r>
            <a:r>
              <a:rPr lang="en-US" dirty="0" smtClean="0"/>
              <a:t> + "&lt;</a:t>
            </a:r>
            <a:r>
              <a:rPr lang="en-US" dirty="0" err="1" smtClean="0"/>
              <a:t>br</a:t>
            </a:r>
            <a:r>
              <a:rPr lang="en-US" dirty="0" smtClean="0"/>
              <a:t>&gt;");</a:t>
            </a:r>
          </a:p>
          <a:p>
            <a:pPr>
              <a:buNone/>
            </a:pPr>
            <a:r>
              <a:rPr lang="en-US" dirty="0" smtClean="0"/>
              <a:t>    </a:t>
            </a:r>
          </a:p>
          <a:p>
            <a:pPr>
              <a:buNone/>
            </a:pPr>
            <a:r>
              <a:rPr lang="en-US" dirty="0" smtClean="0"/>
              <a:t>}</a:t>
            </a:r>
          </a:p>
          <a:p>
            <a:pPr>
              <a:buNone/>
            </a:pPr>
            <a:endParaRPr lang="en-US" dirty="0" smtClean="0"/>
          </a:p>
          <a:p>
            <a:pPr>
              <a:buNone/>
            </a:pPr>
            <a:r>
              <a:rPr lang="en-US" dirty="0" smtClean="0"/>
              <a:t>&lt;/script&gt;</a:t>
            </a:r>
          </a:p>
          <a:p>
            <a:pPr>
              <a:buNone/>
            </a:pPr>
            <a:r>
              <a:rPr lang="en-US" dirty="0" smtClean="0"/>
              <a:t>&lt;/body&gt;</a:t>
            </a:r>
          </a:p>
          <a:p>
            <a:pPr>
              <a:buNone/>
            </a:pPr>
            <a:r>
              <a:rPr lang="en-US" dirty="0" smtClean="0"/>
              <a:t>&lt;/html&gt;</a:t>
            </a:r>
            <a:endParaRPr lang="en-US" dirty="0"/>
          </a:p>
        </p:txBody>
      </p:sp>
      <p:sp>
        <p:nvSpPr>
          <p:cNvPr id="4" name="Rectangle 3"/>
          <p:cNvSpPr/>
          <p:nvPr/>
        </p:nvSpPr>
        <p:spPr>
          <a:xfrm>
            <a:off x="4876800" y="1143001"/>
            <a:ext cx="3962400" cy="4031873"/>
          </a:xfrm>
          <a:prstGeom prst="rect">
            <a:avLst/>
          </a:prstGeom>
        </p:spPr>
        <p:txBody>
          <a:bodyPr wrap="square">
            <a:spAutoFit/>
          </a:bodyPr>
          <a:lstStyle/>
          <a:p>
            <a:r>
              <a:rPr lang="en-US" sz="1600" dirty="0" smtClean="0"/>
              <a:t>&lt;html&gt;&lt;body&gt;</a:t>
            </a:r>
          </a:p>
          <a:p>
            <a:r>
              <a:rPr lang="en-US" sz="1600" dirty="0" smtClean="0"/>
              <a:t>&lt;script&gt;</a:t>
            </a:r>
          </a:p>
          <a:p>
            <a:endParaRPr lang="en-US" sz="1600" dirty="0" smtClean="0"/>
          </a:p>
          <a:p>
            <a:r>
              <a:rPr lang="en-US" sz="1600" dirty="0" err="1" smtClean="0"/>
              <a:t>var</a:t>
            </a:r>
            <a:r>
              <a:rPr lang="en-US" sz="1600" dirty="0" smtClean="0"/>
              <a:t> </a:t>
            </a:r>
            <a:r>
              <a:rPr lang="en-US" sz="1600" dirty="0" err="1" smtClean="0"/>
              <a:t>i</a:t>
            </a:r>
            <a:r>
              <a:rPr lang="en-US" sz="1600" dirty="0" smtClean="0"/>
              <a:t>;</a:t>
            </a:r>
          </a:p>
          <a:p>
            <a:r>
              <a:rPr lang="en-US" sz="1600" dirty="0" smtClean="0"/>
              <a:t>for (</a:t>
            </a:r>
            <a:r>
              <a:rPr lang="en-US" sz="1600" dirty="0" err="1" smtClean="0"/>
              <a:t>i</a:t>
            </a:r>
            <a:r>
              <a:rPr lang="en-US" sz="1600" dirty="0" smtClean="0"/>
              <a:t> = 0; </a:t>
            </a:r>
            <a:r>
              <a:rPr lang="en-US" sz="1600" dirty="0" err="1" smtClean="0"/>
              <a:t>i</a:t>
            </a:r>
            <a:r>
              <a:rPr lang="en-US" sz="1600" dirty="0" smtClean="0"/>
              <a:t> &lt; 10; </a:t>
            </a:r>
            <a:r>
              <a:rPr lang="en-US" sz="1600" dirty="0" err="1" smtClean="0"/>
              <a:t>i</a:t>
            </a:r>
            <a:r>
              <a:rPr lang="en-US" sz="1600" dirty="0" smtClean="0"/>
              <a:t>++) </a:t>
            </a:r>
          </a:p>
          <a:p>
            <a:r>
              <a:rPr lang="en-US" sz="1600" dirty="0" smtClean="0"/>
              <a:t>{</a:t>
            </a:r>
          </a:p>
          <a:p>
            <a:r>
              <a:rPr lang="en-US" sz="1600" dirty="0" smtClean="0"/>
              <a:t>    if (</a:t>
            </a:r>
            <a:r>
              <a:rPr lang="en-US" sz="1600" dirty="0" err="1" smtClean="0"/>
              <a:t>i</a:t>
            </a:r>
            <a:r>
              <a:rPr lang="en-US" sz="1600" dirty="0" smtClean="0"/>
              <a:t> === 3) </a:t>
            </a:r>
          </a:p>
          <a:p>
            <a:r>
              <a:rPr lang="en-US" sz="1600" dirty="0" smtClean="0"/>
              <a:t>   { </a:t>
            </a:r>
            <a:r>
              <a:rPr lang="en-US" sz="1600" dirty="0" smtClean="0"/>
              <a:t>continue; }</a:t>
            </a:r>
          </a:p>
          <a:p>
            <a:r>
              <a:rPr lang="en-US" sz="1600" dirty="0" smtClean="0"/>
              <a:t>    </a:t>
            </a:r>
            <a:r>
              <a:rPr lang="en-US" sz="1600" dirty="0" err="1" smtClean="0"/>
              <a:t>document.write</a:t>
            </a:r>
            <a:r>
              <a:rPr lang="en-US" sz="1600" dirty="0" smtClean="0"/>
              <a:t>("The number is " + </a:t>
            </a:r>
            <a:r>
              <a:rPr lang="en-US" sz="1600" dirty="0" err="1" smtClean="0"/>
              <a:t>i</a:t>
            </a:r>
            <a:r>
              <a:rPr lang="en-US" sz="1600" dirty="0" smtClean="0"/>
              <a:t> + "&lt;</a:t>
            </a:r>
            <a:r>
              <a:rPr lang="en-US" sz="1600" dirty="0" err="1" smtClean="0"/>
              <a:t>br</a:t>
            </a:r>
            <a:r>
              <a:rPr lang="en-US" sz="1600" dirty="0" smtClean="0"/>
              <a:t>&gt;");</a:t>
            </a:r>
          </a:p>
          <a:p>
            <a:r>
              <a:rPr lang="en-US" sz="1600" dirty="0" smtClean="0"/>
              <a:t>    </a:t>
            </a:r>
          </a:p>
          <a:p>
            <a:r>
              <a:rPr lang="en-US" sz="1600" dirty="0" smtClean="0"/>
              <a:t>}</a:t>
            </a:r>
          </a:p>
          <a:p>
            <a:endParaRPr lang="en-US" sz="1600" dirty="0" smtClean="0"/>
          </a:p>
          <a:p>
            <a:r>
              <a:rPr lang="en-US" sz="1600" dirty="0" smtClean="0"/>
              <a:t>&lt;/script&gt;</a:t>
            </a:r>
          </a:p>
          <a:p>
            <a:r>
              <a:rPr lang="en-US" sz="1600" dirty="0" smtClean="0"/>
              <a:t>&lt;/body&gt;</a:t>
            </a:r>
          </a:p>
          <a:p>
            <a:r>
              <a:rPr lang="en-US" sz="1600" dirty="0" smtClean="0"/>
              <a:t>&lt;/html&gt;</a:t>
            </a:r>
            <a:endParaRPr lang="en-US" sz="1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JavaScript Display Possibilities</a:t>
            </a:r>
            <a:endParaRPr lang="en-US" dirty="0"/>
          </a:p>
        </p:txBody>
      </p:sp>
      <p:sp>
        <p:nvSpPr>
          <p:cNvPr id="3" name="Content Placeholder 2"/>
          <p:cNvSpPr>
            <a:spLocks noGrp="1"/>
          </p:cNvSpPr>
          <p:nvPr>
            <p:ph idx="1"/>
          </p:nvPr>
        </p:nvSpPr>
        <p:spPr/>
        <p:txBody>
          <a:bodyPr/>
          <a:lstStyle/>
          <a:p>
            <a:pPr>
              <a:buNone/>
            </a:pPr>
            <a:r>
              <a:rPr lang="en-US" dirty="0" smtClean="0"/>
              <a:t>JavaScript can "display" data in different ways:</a:t>
            </a:r>
          </a:p>
          <a:p>
            <a:r>
              <a:rPr lang="en-US" dirty="0" smtClean="0"/>
              <a:t>Writing into an alert box, using </a:t>
            </a:r>
            <a:r>
              <a:rPr lang="en-US" b="1" dirty="0" err="1" smtClean="0"/>
              <a:t>window.alert</a:t>
            </a:r>
            <a:r>
              <a:rPr lang="en-US" b="1" dirty="0" smtClean="0"/>
              <a:t>()</a:t>
            </a:r>
            <a:r>
              <a:rPr lang="en-US" dirty="0" smtClean="0"/>
              <a:t>.</a:t>
            </a:r>
          </a:p>
          <a:p>
            <a:r>
              <a:rPr lang="en-US" dirty="0" smtClean="0"/>
              <a:t>Writing into the HTML output using    </a:t>
            </a:r>
            <a:r>
              <a:rPr lang="en-US" b="1" dirty="0" err="1" smtClean="0"/>
              <a:t>document.write</a:t>
            </a:r>
            <a:r>
              <a:rPr lang="en-US" b="1" dirty="0" smtClean="0"/>
              <a:t>()</a:t>
            </a:r>
            <a:r>
              <a:rPr lang="en-US" dirty="0" smtClean="0"/>
              <a:t>.</a:t>
            </a:r>
          </a:p>
          <a:p>
            <a:r>
              <a:rPr lang="en-US" dirty="0" smtClean="0"/>
              <a:t>Writing into an HTML element, using </a:t>
            </a:r>
            <a:r>
              <a:rPr lang="en-US" b="1" dirty="0" err="1" smtClean="0"/>
              <a:t>innerHTML</a:t>
            </a:r>
            <a:r>
              <a:rPr lang="en-US" dirty="0" smtClean="0"/>
              <a:t>.</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Using </a:t>
            </a:r>
            <a:r>
              <a:rPr lang="en-US" dirty="0" err="1" smtClean="0"/>
              <a:t>window.alert</a:t>
            </a:r>
            <a:r>
              <a:rPr lang="en-US" dirty="0" smtClean="0"/>
              <a:t>()</a:t>
            </a: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r>
              <a:rPr lang="en-US" dirty="0" smtClean="0"/>
              <a:t>You can use an alert box to display data:</a:t>
            </a:r>
          </a:p>
          <a:p>
            <a:r>
              <a:rPr lang="en-US" dirty="0" smtClean="0"/>
              <a:t>Example</a:t>
            </a:r>
          </a:p>
          <a:p>
            <a:pPr>
              <a:buNone/>
            </a:pPr>
            <a:r>
              <a:rPr lang="en-US" dirty="0" smtClean="0"/>
              <a:t>    &lt;html&gt;</a:t>
            </a:r>
            <a:br>
              <a:rPr lang="en-US" dirty="0" smtClean="0"/>
            </a:br>
            <a:r>
              <a:rPr lang="en-US" dirty="0" smtClean="0"/>
              <a:t>&lt;body&gt;</a:t>
            </a:r>
            <a:br>
              <a:rPr lang="en-US" dirty="0" smtClean="0"/>
            </a:br>
            <a:r>
              <a:rPr lang="en-US" dirty="0" smtClean="0"/>
              <a:t/>
            </a:r>
            <a:br>
              <a:rPr lang="en-US" dirty="0" smtClean="0"/>
            </a:br>
            <a:r>
              <a:rPr lang="en-US" dirty="0" smtClean="0"/>
              <a:t>&lt;h1&gt;My First Web Page&lt;/h1&gt;</a:t>
            </a:r>
            <a:br>
              <a:rPr lang="en-US" dirty="0" smtClean="0"/>
            </a:br>
            <a:r>
              <a:rPr lang="en-US" dirty="0" smtClean="0"/>
              <a:t>&lt;p&gt;My first paragraph.&lt;/p&gt;</a:t>
            </a:r>
            <a:br>
              <a:rPr lang="en-US" dirty="0" smtClean="0"/>
            </a:br>
            <a:r>
              <a:rPr lang="en-US" dirty="0" smtClean="0"/>
              <a:t/>
            </a:r>
            <a:br>
              <a:rPr lang="en-US" dirty="0" smtClean="0"/>
            </a:br>
            <a:r>
              <a:rPr lang="en-US" dirty="0" smtClean="0"/>
              <a:t>&lt;script&gt;</a:t>
            </a:r>
            <a:br>
              <a:rPr lang="en-US" dirty="0" smtClean="0"/>
            </a:br>
            <a:r>
              <a:rPr lang="en-US" dirty="0" err="1" smtClean="0"/>
              <a:t>window.alert</a:t>
            </a:r>
            <a:r>
              <a:rPr lang="en-US" dirty="0" smtClean="0"/>
              <a:t>(5 + 6);</a:t>
            </a:r>
            <a:br>
              <a:rPr lang="en-US" dirty="0" smtClean="0"/>
            </a:br>
            <a:r>
              <a:rPr lang="en-US" dirty="0" smtClean="0"/>
              <a:t>&lt;/script&gt;</a:t>
            </a:r>
            <a:br>
              <a:rPr lang="en-US" dirty="0" smtClean="0"/>
            </a:br>
            <a:r>
              <a:rPr lang="en-US" dirty="0" smtClean="0"/>
              <a:t/>
            </a:r>
            <a:br>
              <a:rPr lang="en-US" dirty="0" smtClean="0"/>
            </a:br>
            <a:r>
              <a:rPr lang="en-US" dirty="0" smtClean="0"/>
              <a:t>&lt;/body&gt;</a:t>
            </a:r>
            <a:br>
              <a:rPr lang="en-US" dirty="0" smtClean="0"/>
            </a:br>
            <a:r>
              <a:rPr lang="en-US" dirty="0" smtClean="0"/>
              <a:t>&lt;/html&gt;</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Using </a:t>
            </a:r>
            <a:r>
              <a:rPr lang="en-US" dirty="0" err="1" smtClean="0"/>
              <a:t>document.write</a:t>
            </a:r>
            <a:r>
              <a:rPr lang="en-US" dirty="0" smtClean="0"/>
              <a:t>()</a:t>
            </a:r>
            <a:endParaRPr lang="en-US" dirty="0"/>
          </a:p>
        </p:txBody>
      </p:sp>
      <p:sp>
        <p:nvSpPr>
          <p:cNvPr id="3" name="Content Placeholder 2"/>
          <p:cNvSpPr>
            <a:spLocks noGrp="1"/>
          </p:cNvSpPr>
          <p:nvPr>
            <p:ph idx="1"/>
          </p:nvPr>
        </p:nvSpPr>
        <p:spPr>
          <a:xfrm>
            <a:off x="457200" y="1295400"/>
            <a:ext cx="8229600" cy="5029200"/>
          </a:xfrm>
        </p:spPr>
        <p:txBody>
          <a:bodyPr>
            <a:normAutofit lnSpcReduction="10000"/>
          </a:bodyPr>
          <a:lstStyle/>
          <a:p>
            <a:r>
              <a:rPr lang="en-US" dirty="0" smtClean="0"/>
              <a:t>For testing purposes, it is convenient to use </a:t>
            </a:r>
            <a:r>
              <a:rPr lang="en-US" b="1" dirty="0" err="1" smtClean="0"/>
              <a:t>document.write</a:t>
            </a:r>
            <a:r>
              <a:rPr lang="en-US" b="1" dirty="0" smtClean="0"/>
              <a:t>()</a:t>
            </a:r>
            <a:r>
              <a:rPr lang="en-US" dirty="0" smtClean="0"/>
              <a:t>:</a:t>
            </a:r>
          </a:p>
          <a:p>
            <a:r>
              <a:rPr lang="en-US" dirty="0" smtClean="0"/>
              <a:t>Example</a:t>
            </a:r>
          </a:p>
          <a:p>
            <a:pPr lvl="1">
              <a:buNone/>
            </a:pPr>
            <a:r>
              <a:rPr lang="en-US" dirty="0" smtClean="0"/>
              <a:t>&lt;html&gt;</a:t>
            </a:r>
          </a:p>
          <a:p>
            <a:pPr lvl="1">
              <a:buNone/>
            </a:pPr>
            <a:r>
              <a:rPr lang="en-US" dirty="0" smtClean="0"/>
              <a:t>&lt;body&gt;</a:t>
            </a:r>
          </a:p>
          <a:p>
            <a:pPr lvl="1">
              <a:buNone/>
            </a:pPr>
            <a:r>
              <a:rPr lang="en-US" dirty="0" smtClean="0"/>
              <a:t>&lt;h1&gt;My First Web Page&lt;/h1&gt;</a:t>
            </a:r>
          </a:p>
          <a:p>
            <a:pPr lvl="1">
              <a:buNone/>
            </a:pPr>
            <a:r>
              <a:rPr lang="en-US" dirty="0" smtClean="0"/>
              <a:t>&lt;p&gt;My first paragraph.&lt;/p&gt;</a:t>
            </a:r>
          </a:p>
          <a:p>
            <a:pPr lvl="1">
              <a:buNone/>
            </a:pPr>
            <a:r>
              <a:rPr lang="en-US" dirty="0" smtClean="0"/>
              <a:t>&lt;script&gt;</a:t>
            </a:r>
          </a:p>
          <a:p>
            <a:pPr lvl="1">
              <a:buNone/>
            </a:pPr>
            <a:r>
              <a:rPr lang="en-US" dirty="0" err="1" smtClean="0"/>
              <a:t>document.write</a:t>
            </a:r>
            <a:r>
              <a:rPr lang="en-US" dirty="0" smtClean="0"/>
              <a:t>(5 + 6);</a:t>
            </a:r>
          </a:p>
          <a:p>
            <a:pPr lvl="1">
              <a:buNone/>
            </a:pPr>
            <a:r>
              <a:rPr lang="en-US" dirty="0" smtClean="0"/>
              <a:t>&lt;/script&gt;</a:t>
            </a:r>
          </a:p>
          <a:p>
            <a:pPr lvl="1">
              <a:buNone/>
            </a:pPr>
            <a:r>
              <a:rPr lang="en-US" dirty="0" smtClean="0"/>
              <a:t>&lt;/body&gt;</a:t>
            </a:r>
          </a:p>
          <a:p>
            <a:pPr lvl="1">
              <a:buNone/>
            </a:pPr>
            <a:r>
              <a:rPr lang="en-US" dirty="0" smtClean="0"/>
              <a:t>&lt;/html&gt;</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Using </a:t>
            </a:r>
            <a:r>
              <a:rPr lang="en-US" dirty="0" err="1" smtClean="0"/>
              <a:t>innerHTML</a:t>
            </a:r>
            <a:endParaRPr lang="en-US" dirty="0"/>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r>
              <a:rPr lang="en-US" dirty="0" smtClean="0"/>
              <a:t>To access an HTML element, JavaScript can use the </a:t>
            </a:r>
            <a:r>
              <a:rPr lang="en-US" b="1" dirty="0" err="1" smtClean="0"/>
              <a:t>document.getElementById</a:t>
            </a:r>
            <a:r>
              <a:rPr lang="en-US" b="1" dirty="0" smtClean="0"/>
              <a:t>(id)</a:t>
            </a:r>
            <a:r>
              <a:rPr lang="en-US" dirty="0" smtClean="0"/>
              <a:t> method.</a:t>
            </a:r>
          </a:p>
          <a:p>
            <a:r>
              <a:rPr lang="en-US" dirty="0" smtClean="0"/>
              <a:t>The </a:t>
            </a:r>
            <a:r>
              <a:rPr lang="en-US" b="1" dirty="0" smtClean="0"/>
              <a:t>id</a:t>
            </a:r>
            <a:r>
              <a:rPr lang="en-US" dirty="0" smtClean="0"/>
              <a:t> attribute defines the HTML element. The </a:t>
            </a:r>
            <a:r>
              <a:rPr lang="en-US" b="1" dirty="0" err="1" smtClean="0"/>
              <a:t>innerHTML</a:t>
            </a:r>
            <a:r>
              <a:rPr lang="en-US" dirty="0" smtClean="0"/>
              <a:t> property defines the HTML content:</a:t>
            </a:r>
          </a:p>
          <a:p>
            <a:r>
              <a:rPr lang="en-US" dirty="0" smtClean="0"/>
              <a:t>&lt;html&gt;</a:t>
            </a:r>
            <a:br>
              <a:rPr lang="en-US" dirty="0" smtClean="0"/>
            </a:br>
            <a:r>
              <a:rPr lang="en-US" dirty="0" smtClean="0"/>
              <a:t>&lt;body&gt;</a:t>
            </a:r>
            <a:br>
              <a:rPr lang="en-US" dirty="0" smtClean="0"/>
            </a:br>
            <a:r>
              <a:rPr lang="en-US" dirty="0" smtClean="0"/>
              <a:t>&lt;h1&gt;My First Web Page&lt;/h1&gt;</a:t>
            </a:r>
            <a:br>
              <a:rPr lang="en-US" dirty="0" smtClean="0"/>
            </a:br>
            <a:r>
              <a:rPr lang="en-US" dirty="0" smtClean="0"/>
              <a:t>&lt;p&gt;My First Paragraph&lt;/p&gt;</a:t>
            </a:r>
            <a:br>
              <a:rPr lang="en-US" dirty="0" smtClean="0"/>
            </a:br>
            <a:r>
              <a:rPr lang="en-US" dirty="0" smtClean="0"/>
              <a:t>&lt;p id="demo"&gt;&lt;/p&gt;</a:t>
            </a:r>
            <a:br>
              <a:rPr lang="en-US" dirty="0" smtClean="0"/>
            </a:br>
            <a:r>
              <a:rPr lang="en-US" dirty="0" smtClean="0"/>
              <a:t>&lt;script&gt;</a:t>
            </a:r>
            <a:br>
              <a:rPr lang="en-US" dirty="0" smtClean="0"/>
            </a:br>
            <a:r>
              <a:rPr lang="en-US" dirty="0" err="1" smtClean="0"/>
              <a:t>document.getElementById</a:t>
            </a:r>
            <a:r>
              <a:rPr lang="en-US" dirty="0" smtClean="0"/>
              <a:t>("demo").</a:t>
            </a:r>
            <a:r>
              <a:rPr lang="en-US" dirty="0" err="1" smtClean="0"/>
              <a:t>innerHTML</a:t>
            </a:r>
            <a:r>
              <a:rPr lang="en-US" dirty="0" smtClean="0"/>
              <a:t> = 5 + 6;</a:t>
            </a:r>
            <a:br>
              <a:rPr lang="en-US" dirty="0" smtClean="0"/>
            </a:br>
            <a:r>
              <a:rPr lang="en-US" dirty="0" smtClean="0"/>
              <a:t>&lt;/script&gt;</a:t>
            </a:r>
            <a:br>
              <a:rPr lang="en-US" dirty="0" smtClean="0"/>
            </a:br>
            <a:r>
              <a:rPr lang="en-US" dirty="0" smtClean="0"/>
              <a:t>&lt;/body&gt;</a:t>
            </a:r>
            <a:br>
              <a:rPr lang="en-US" dirty="0" smtClean="0"/>
            </a:br>
            <a:r>
              <a:rPr lang="en-US" dirty="0" smtClean="0"/>
              <a:t>&lt;/html&gt;</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t>Write a program using Java Script, which sorts elements of an array in descending order using bubble sort</a:t>
            </a:r>
            <a:r>
              <a:rPr lang="en-US" b="1" dirty="0" smtClean="0"/>
              <a:t>.</a:t>
            </a:r>
          </a:p>
          <a:p>
            <a:pPr marL="514350" indent="-514350">
              <a:buFont typeface="+mj-lt"/>
              <a:buAutoNum type="arabicPeriod"/>
            </a:pPr>
            <a:r>
              <a:rPr lang="en-US" b="1" dirty="0" smtClean="0"/>
              <a:t>Create a HTML page with Java Script, which takes one integer number as input and tells whether the number is even or odd</a:t>
            </a:r>
            <a:r>
              <a:rPr lang="en-US" b="1" dirty="0" smtClean="0"/>
              <a:t>.</a:t>
            </a:r>
          </a:p>
          <a:p>
            <a:pPr marL="514350" indent="-514350">
              <a:buFont typeface="+mj-lt"/>
              <a:buAutoNum type="arabicPeriod"/>
            </a:pPr>
            <a:r>
              <a:rPr lang="en-US" b="1" dirty="0" smtClean="0"/>
              <a:t>Create a HTML page using Java Script, which gives functionality of calculator like addition, multiplication, division and subtraction</a:t>
            </a:r>
            <a:r>
              <a:rPr lang="en-US" b="1" dirty="0" smtClean="0"/>
              <a:t>.</a:t>
            </a:r>
          </a:p>
          <a:p>
            <a:pPr marL="514350" indent="-514350">
              <a:buFont typeface="+mj-lt"/>
              <a:buAutoNum type="arabicPeriod"/>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3716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What is an Event?</a:t>
            </a:r>
            <a:endParaRPr lang="en-US" dirty="0"/>
          </a:p>
        </p:txBody>
      </p:sp>
      <p:sp>
        <p:nvSpPr>
          <p:cNvPr id="3" name="Content Placeholder 2"/>
          <p:cNvSpPr>
            <a:spLocks noGrp="1"/>
          </p:cNvSpPr>
          <p:nvPr>
            <p:ph idx="1"/>
          </p:nvPr>
        </p:nvSpPr>
        <p:spPr>
          <a:xfrm>
            <a:off x="457200" y="1066800"/>
            <a:ext cx="8229600" cy="5257800"/>
          </a:xfrm>
        </p:spPr>
        <p:txBody>
          <a:bodyPr>
            <a:normAutofit fontScale="92500"/>
          </a:bodyPr>
          <a:lstStyle/>
          <a:p>
            <a:r>
              <a:rPr lang="en-US" dirty="0" smtClean="0"/>
              <a:t>JavaScript's interaction with HTML is handled through events that occur when the user or the browser manipulates a page. </a:t>
            </a:r>
          </a:p>
          <a:p>
            <a:r>
              <a:rPr lang="en-US" dirty="0" smtClean="0"/>
              <a:t>When the page loads, it is called an event. When the user clicks a button, that click too is an event. Other examples include events like pressing any key, closing a window, resizing a window, etc. </a:t>
            </a:r>
          </a:p>
          <a:p>
            <a:r>
              <a:rPr lang="en-US" dirty="0" smtClean="0"/>
              <a:t>Developers can use these events to execute JavaScript coded responses, which cause buttons to close windows, messages to be displayed to users, data to be validated, and virtually any other type of response imaginable. </a:t>
            </a:r>
          </a:p>
          <a:p>
            <a:r>
              <a:rPr lang="en-US" dirty="0" smtClean="0"/>
              <a:t>Events are a part of the Document Object Model (DOM)</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Input Events</a:t>
            </a:r>
            <a:endParaRPr lang="en-US" dirty="0"/>
          </a:p>
        </p:txBody>
      </p:sp>
      <p:sp>
        <p:nvSpPr>
          <p:cNvPr id="3" name="Content Placeholder 2"/>
          <p:cNvSpPr>
            <a:spLocks noGrp="1"/>
          </p:cNvSpPr>
          <p:nvPr>
            <p:ph idx="1"/>
          </p:nvPr>
        </p:nvSpPr>
        <p:spPr>
          <a:xfrm>
            <a:off x="457200" y="1524000"/>
            <a:ext cx="8229600" cy="4800600"/>
          </a:xfrm>
        </p:spPr>
        <p:txBody>
          <a:bodyPr>
            <a:normAutofit fontScale="92500"/>
          </a:bodyPr>
          <a:lstStyle/>
          <a:p>
            <a:pPr>
              <a:buNone/>
            </a:pPr>
            <a:r>
              <a:rPr lang="en-US" dirty="0" smtClean="0">
                <a:hlinkClick r:id="rId2"/>
              </a:rPr>
              <a:t>	</a:t>
            </a:r>
            <a:r>
              <a:rPr lang="en-US" dirty="0" err="1" smtClean="0">
                <a:hlinkClick r:id="rId2"/>
              </a:rPr>
              <a:t>onblur</a:t>
            </a:r>
            <a:r>
              <a:rPr lang="en-US" dirty="0" smtClean="0">
                <a:hlinkClick r:id="rId2"/>
              </a:rPr>
              <a:t> - When a user leaves an input field</a:t>
            </a:r>
            <a:r>
              <a:rPr lang="en-US" dirty="0" smtClean="0"/>
              <a:t/>
            </a:r>
            <a:br>
              <a:rPr lang="en-US" dirty="0" smtClean="0"/>
            </a:br>
            <a:r>
              <a:rPr lang="en-US" dirty="0" err="1" smtClean="0">
                <a:hlinkClick r:id="rId3"/>
              </a:rPr>
              <a:t>onchange</a:t>
            </a:r>
            <a:r>
              <a:rPr lang="en-US" dirty="0" smtClean="0">
                <a:hlinkClick r:id="rId3"/>
              </a:rPr>
              <a:t> - When a user changes the content of an input field</a:t>
            </a:r>
            <a:r>
              <a:rPr lang="en-US" dirty="0" smtClean="0"/>
              <a:t/>
            </a:r>
            <a:br>
              <a:rPr lang="en-US" dirty="0" smtClean="0"/>
            </a:br>
            <a:r>
              <a:rPr lang="en-US" dirty="0" err="1" smtClean="0">
                <a:hlinkClick r:id="rId4"/>
              </a:rPr>
              <a:t>onfocus</a:t>
            </a:r>
            <a:r>
              <a:rPr lang="en-US" dirty="0" smtClean="0">
                <a:hlinkClick r:id="rId4"/>
              </a:rPr>
              <a:t> - When an input field gets focus</a:t>
            </a:r>
            <a:r>
              <a:rPr lang="en-US" dirty="0" smtClean="0"/>
              <a:t/>
            </a:r>
            <a:br>
              <a:rPr lang="en-US" dirty="0" smtClean="0"/>
            </a:br>
            <a:r>
              <a:rPr lang="en-US" dirty="0" err="1" smtClean="0">
                <a:hlinkClick r:id="rId5"/>
              </a:rPr>
              <a:t>onselect</a:t>
            </a:r>
            <a:r>
              <a:rPr lang="en-US" dirty="0" smtClean="0">
                <a:hlinkClick r:id="rId5"/>
              </a:rPr>
              <a:t> - When input text is selected</a:t>
            </a:r>
            <a:r>
              <a:rPr lang="en-US" dirty="0" smtClean="0"/>
              <a:t/>
            </a:r>
            <a:br>
              <a:rPr lang="en-US" dirty="0" smtClean="0"/>
            </a:br>
            <a:r>
              <a:rPr lang="en-US" dirty="0" err="1" smtClean="0">
                <a:hlinkClick r:id="rId6"/>
              </a:rPr>
              <a:t>onsubmit</a:t>
            </a:r>
            <a:r>
              <a:rPr lang="en-US" dirty="0" smtClean="0">
                <a:hlinkClick r:id="rId6"/>
              </a:rPr>
              <a:t> - When a user clicks the submit button</a:t>
            </a:r>
            <a:r>
              <a:rPr lang="en-US" dirty="0" smtClean="0"/>
              <a:t/>
            </a:r>
            <a:br>
              <a:rPr lang="en-US" dirty="0" smtClean="0"/>
            </a:br>
            <a:r>
              <a:rPr lang="en-US" dirty="0" err="1" smtClean="0">
                <a:hlinkClick r:id="rId7"/>
              </a:rPr>
              <a:t>onreset</a:t>
            </a:r>
            <a:r>
              <a:rPr lang="en-US" dirty="0" smtClean="0">
                <a:hlinkClick r:id="rId7"/>
              </a:rPr>
              <a:t> - When a user clicks the reset button</a:t>
            </a:r>
            <a:r>
              <a:rPr lang="en-US" dirty="0" smtClean="0"/>
              <a:t/>
            </a:r>
            <a:br>
              <a:rPr lang="en-US" dirty="0" smtClean="0"/>
            </a:br>
            <a:r>
              <a:rPr lang="en-US" dirty="0" err="1" smtClean="0">
                <a:hlinkClick r:id="rId8"/>
              </a:rPr>
              <a:t>onkeydown</a:t>
            </a:r>
            <a:r>
              <a:rPr lang="en-US" dirty="0" smtClean="0">
                <a:hlinkClick r:id="rId8"/>
              </a:rPr>
              <a:t> - When a user is pressing/holding down a key</a:t>
            </a:r>
            <a:r>
              <a:rPr lang="en-US" dirty="0" smtClean="0"/>
              <a:t/>
            </a:r>
            <a:br>
              <a:rPr lang="en-US" dirty="0" smtClean="0"/>
            </a:br>
            <a:r>
              <a:rPr lang="en-US" dirty="0" err="1" smtClean="0">
                <a:hlinkClick r:id="rId9"/>
              </a:rPr>
              <a:t>onkeypress</a:t>
            </a:r>
            <a:r>
              <a:rPr lang="en-US" dirty="0" smtClean="0">
                <a:hlinkClick r:id="rId9"/>
              </a:rPr>
              <a:t> - When a user is pressing/holding down a key</a:t>
            </a:r>
            <a:r>
              <a:rPr lang="en-US" dirty="0" smtClean="0"/>
              <a:t/>
            </a:r>
            <a:br>
              <a:rPr lang="en-US" dirty="0" smtClean="0"/>
            </a:br>
            <a:r>
              <a:rPr lang="en-US" dirty="0" err="1" smtClean="0">
                <a:hlinkClick r:id="rId10"/>
              </a:rPr>
              <a:t>onkeyup</a:t>
            </a:r>
            <a:r>
              <a:rPr lang="en-US" dirty="0" smtClean="0">
                <a:hlinkClick r:id="rId10"/>
              </a:rPr>
              <a:t> - When the user releases a key</a:t>
            </a:r>
            <a:r>
              <a:rPr lang="en-US" dirty="0" smtClean="0"/>
              <a:t/>
            </a:r>
            <a:br>
              <a:rPr lang="en-US" dirty="0" smtClean="0"/>
            </a:br>
            <a:r>
              <a:rPr lang="en-US" dirty="0" err="1" smtClean="0">
                <a:hlinkClick r:id="rId11"/>
              </a:rPr>
              <a:t>onkeyup</a:t>
            </a:r>
            <a:r>
              <a:rPr lang="en-US" dirty="0" smtClean="0">
                <a:hlinkClick r:id="rId11"/>
              </a:rPr>
              <a:t> - When the user releases a key</a:t>
            </a:r>
            <a:r>
              <a:rPr lang="en-US" dirty="0" smtClean="0"/>
              <a:t/>
            </a:r>
            <a:br>
              <a:rPr lang="en-US" dirty="0" smtClean="0"/>
            </a:br>
            <a:r>
              <a:rPr lang="en-US" dirty="0" err="1" smtClean="0">
                <a:hlinkClick r:id="rId12"/>
              </a:rPr>
              <a:t>onkeydown</a:t>
            </a:r>
            <a:r>
              <a:rPr lang="en-US" dirty="0" smtClean="0">
                <a:hlinkClick r:id="rId12"/>
              </a:rPr>
              <a:t> </a:t>
            </a:r>
            <a:r>
              <a:rPr lang="en-US" dirty="0" err="1" smtClean="0">
                <a:hlinkClick r:id="rId12"/>
              </a:rPr>
              <a:t>vs</a:t>
            </a:r>
            <a:r>
              <a:rPr lang="en-US" dirty="0" smtClean="0">
                <a:hlinkClick r:id="rId12"/>
              </a:rPr>
              <a:t> </a:t>
            </a:r>
            <a:r>
              <a:rPr lang="en-US" dirty="0" err="1" smtClean="0">
                <a:hlinkClick r:id="rId12"/>
              </a:rPr>
              <a:t>onkeyup</a:t>
            </a:r>
            <a:r>
              <a:rPr lang="en-US" dirty="0" smtClean="0">
                <a:hlinkClick r:id="rId12"/>
              </a:rPr>
              <a:t> - Both</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Mouse Events</a:t>
            </a:r>
            <a:endParaRPr lang="en-US" dirty="0"/>
          </a:p>
        </p:txBody>
      </p:sp>
      <p:sp>
        <p:nvSpPr>
          <p:cNvPr id="3" name="Content Placeholder 2"/>
          <p:cNvSpPr>
            <a:spLocks noGrp="1"/>
          </p:cNvSpPr>
          <p:nvPr>
            <p:ph idx="1"/>
          </p:nvPr>
        </p:nvSpPr>
        <p:spPr>
          <a:xfrm>
            <a:off x="457200" y="1295400"/>
            <a:ext cx="8229600" cy="5029200"/>
          </a:xfrm>
        </p:spPr>
        <p:txBody>
          <a:bodyPr>
            <a:normAutofit/>
          </a:bodyPr>
          <a:lstStyle/>
          <a:p>
            <a:pPr>
              <a:buNone/>
            </a:pPr>
            <a:r>
              <a:rPr lang="en-US" dirty="0" smtClean="0">
                <a:hlinkClick r:id="rId2"/>
              </a:rPr>
              <a:t>	</a:t>
            </a:r>
            <a:r>
              <a:rPr lang="en-US" dirty="0" err="1" smtClean="0">
                <a:hlinkClick r:id="rId2"/>
              </a:rPr>
              <a:t>onmouseover</a:t>
            </a:r>
            <a:r>
              <a:rPr lang="en-US" dirty="0" smtClean="0">
                <a:hlinkClick r:id="rId2"/>
              </a:rPr>
              <a:t>/</a:t>
            </a:r>
            <a:r>
              <a:rPr lang="en-US" dirty="0" err="1" smtClean="0">
                <a:hlinkClick r:id="rId2"/>
              </a:rPr>
              <a:t>onmouseout</a:t>
            </a:r>
            <a:r>
              <a:rPr lang="en-US" dirty="0" smtClean="0">
                <a:hlinkClick r:id="rId2"/>
              </a:rPr>
              <a:t> - When the mouse passes over an element</a:t>
            </a:r>
            <a:r>
              <a:rPr lang="en-US" dirty="0" smtClean="0"/>
              <a:t/>
            </a:r>
            <a:br>
              <a:rPr lang="en-US" dirty="0" smtClean="0"/>
            </a:br>
            <a:r>
              <a:rPr lang="en-US" dirty="0" err="1" smtClean="0">
                <a:hlinkClick r:id="rId3"/>
              </a:rPr>
              <a:t>onmousedown</a:t>
            </a:r>
            <a:r>
              <a:rPr lang="en-US" dirty="0" smtClean="0">
                <a:hlinkClick r:id="rId3"/>
              </a:rPr>
              <a:t>/</a:t>
            </a:r>
            <a:r>
              <a:rPr lang="en-US" dirty="0" err="1" smtClean="0">
                <a:hlinkClick r:id="rId3"/>
              </a:rPr>
              <a:t>onmouseup</a:t>
            </a:r>
            <a:r>
              <a:rPr lang="en-US" dirty="0" smtClean="0">
                <a:hlinkClick r:id="rId3"/>
              </a:rPr>
              <a:t> - When pressing/releasing a mouse button</a:t>
            </a:r>
            <a:r>
              <a:rPr lang="en-US" dirty="0" smtClean="0"/>
              <a:t/>
            </a:r>
            <a:br>
              <a:rPr lang="en-US" dirty="0" smtClean="0"/>
            </a:br>
            <a:r>
              <a:rPr lang="en-US" dirty="0" err="1" smtClean="0">
                <a:hlinkClick r:id="rId4"/>
              </a:rPr>
              <a:t>onmousemove</a:t>
            </a:r>
            <a:r>
              <a:rPr lang="en-US" dirty="0" smtClean="0">
                <a:hlinkClick r:id="rId4"/>
              </a:rPr>
              <a:t>/</a:t>
            </a:r>
            <a:r>
              <a:rPr lang="en-US" dirty="0" err="1" smtClean="0">
                <a:hlinkClick r:id="rId4"/>
              </a:rPr>
              <a:t>onmouseout</a:t>
            </a:r>
            <a:r>
              <a:rPr lang="en-US" dirty="0" smtClean="0">
                <a:hlinkClick r:id="rId4"/>
              </a:rPr>
              <a:t> - When moving the mouse pointer over/out of an image</a:t>
            </a:r>
            <a:r>
              <a:rPr lang="en-US" dirty="0" smtClean="0"/>
              <a:t/>
            </a:r>
            <a:br>
              <a:rPr lang="en-US" dirty="0" smtClean="0"/>
            </a:b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dirty="0" smtClean="0"/>
              <a:t>Click Events</a:t>
            </a:r>
            <a:endParaRPr lang="en-US" dirty="0"/>
          </a:p>
        </p:txBody>
      </p:sp>
      <p:sp>
        <p:nvSpPr>
          <p:cNvPr id="3" name="Content Placeholder 2"/>
          <p:cNvSpPr>
            <a:spLocks noGrp="1"/>
          </p:cNvSpPr>
          <p:nvPr>
            <p:ph idx="1"/>
          </p:nvPr>
        </p:nvSpPr>
        <p:spPr>
          <a:xfrm>
            <a:off x="457200" y="1600200"/>
            <a:ext cx="8229600" cy="4724400"/>
          </a:xfrm>
        </p:spPr>
        <p:txBody>
          <a:bodyPr/>
          <a:lstStyle/>
          <a:p>
            <a:pPr>
              <a:buNone/>
            </a:pPr>
            <a:r>
              <a:rPr lang="en-US" dirty="0" smtClean="0"/>
              <a:t/>
            </a:r>
            <a:br>
              <a:rPr lang="en-US" dirty="0" smtClean="0"/>
            </a:br>
            <a:r>
              <a:rPr lang="en-US" dirty="0" err="1" smtClean="0">
                <a:hlinkClick r:id="rId2"/>
              </a:rPr>
              <a:t>onclick</a:t>
            </a:r>
            <a:r>
              <a:rPr lang="en-US" dirty="0" smtClean="0">
                <a:hlinkClick r:id="rId2"/>
              </a:rPr>
              <a:t> - When button is clicked</a:t>
            </a:r>
            <a:r>
              <a:rPr lang="en-US" dirty="0" smtClean="0"/>
              <a:t/>
            </a:r>
            <a:br>
              <a:rPr lang="en-US" dirty="0" smtClean="0"/>
            </a:br>
            <a:r>
              <a:rPr lang="en-US" dirty="0" err="1" smtClean="0">
                <a:hlinkClick r:id="rId3"/>
              </a:rPr>
              <a:t>ondblclick</a:t>
            </a:r>
            <a:r>
              <a:rPr lang="en-US" dirty="0" smtClean="0">
                <a:hlinkClick r:id="rId3"/>
              </a:rPr>
              <a:t> - When a text is double-clicked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a:bodyPr>
          <a:lstStyle/>
          <a:p>
            <a:r>
              <a:rPr lang="en-US" dirty="0" smtClean="0"/>
              <a:t>Continue…</a:t>
            </a:r>
            <a:endParaRPr lang="en-US" dirty="0"/>
          </a:p>
        </p:txBody>
      </p:sp>
      <p:sp>
        <p:nvSpPr>
          <p:cNvPr id="3" name="Content Placeholder 2"/>
          <p:cNvSpPr>
            <a:spLocks noGrp="1"/>
          </p:cNvSpPr>
          <p:nvPr>
            <p:ph idx="1"/>
          </p:nvPr>
        </p:nvSpPr>
        <p:spPr>
          <a:xfrm>
            <a:off x="457200" y="1295400"/>
            <a:ext cx="8229600" cy="5029200"/>
          </a:xfrm>
        </p:spPr>
        <p:txBody>
          <a:bodyPr>
            <a:normAutofit lnSpcReduction="10000"/>
          </a:bodyPr>
          <a:lstStyle/>
          <a:p>
            <a:r>
              <a:rPr lang="en-US" dirty="0" smtClean="0"/>
              <a:t>The script tag takes two important attributes: </a:t>
            </a:r>
          </a:p>
          <a:p>
            <a:pPr lvl="1" algn="just"/>
            <a:r>
              <a:rPr lang="en-US" dirty="0" smtClean="0"/>
              <a:t> Language: This attribute specifies what scripting language you are using. Typically, its value will be </a:t>
            </a:r>
            <a:r>
              <a:rPr lang="en-US" dirty="0" err="1" smtClean="0"/>
              <a:t>javascript</a:t>
            </a:r>
            <a:r>
              <a:rPr lang="en-US" dirty="0" smtClean="0"/>
              <a:t>. Although recent versions of HTML (and XHTML, its successor) have phased out the use of this attribute. </a:t>
            </a:r>
          </a:p>
          <a:p>
            <a:pPr lvl="1" algn="just"/>
            <a:r>
              <a:rPr lang="en-US" dirty="0" smtClean="0"/>
              <a:t>Type: This attribute is what is now recommended to indicate the scripting language in use and its value should be set to "text/</a:t>
            </a:r>
            <a:r>
              <a:rPr lang="en-US" dirty="0" err="1" smtClean="0"/>
              <a:t>javascript</a:t>
            </a:r>
            <a:r>
              <a:rPr lang="en-US" dirty="0" smtClean="0"/>
              <a:t> </a:t>
            </a:r>
          </a:p>
          <a:p>
            <a:pPr lvl="1" algn="just"/>
            <a:r>
              <a:rPr lang="en-US" dirty="0" smtClean="0"/>
              <a:t>So your JavaScript syntax will look as follows. </a:t>
            </a:r>
          </a:p>
          <a:p>
            <a:pPr>
              <a:buNone/>
            </a:pPr>
            <a:r>
              <a:rPr lang="en-US" sz="2400" dirty="0" smtClean="0"/>
              <a:t>	        &lt;script language="</a:t>
            </a:r>
            <a:r>
              <a:rPr lang="en-US" sz="2400" dirty="0" err="1" smtClean="0"/>
              <a:t>javascript</a:t>
            </a:r>
            <a:r>
              <a:rPr lang="en-US" sz="2400" dirty="0" smtClean="0"/>
              <a:t>" type="text/</a:t>
            </a:r>
            <a:r>
              <a:rPr lang="en-US" sz="2400" dirty="0" err="1" smtClean="0"/>
              <a:t>javascript</a:t>
            </a:r>
            <a:r>
              <a:rPr lang="en-US" sz="2400" dirty="0" smtClean="0"/>
              <a:t>"&gt; </a:t>
            </a:r>
          </a:p>
          <a:p>
            <a:pPr>
              <a:buNone/>
            </a:pPr>
            <a:r>
              <a:rPr lang="en-US" sz="2400" dirty="0" smtClean="0"/>
              <a:t>		JavaScript code </a:t>
            </a:r>
          </a:p>
          <a:p>
            <a:pPr>
              <a:buNone/>
            </a:pPr>
            <a:r>
              <a:rPr lang="en-US" sz="2400" dirty="0" smtClean="0"/>
              <a:t>		&lt;/script&gt; </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Load Events</a:t>
            </a:r>
            <a:endParaRPr lang="en-US" dirty="0"/>
          </a:p>
        </p:txBody>
      </p:sp>
      <p:sp>
        <p:nvSpPr>
          <p:cNvPr id="3" name="Content Placeholder 2"/>
          <p:cNvSpPr>
            <a:spLocks noGrp="1"/>
          </p:cNvSpPr>
          <p:nvPr>
            <p:ph idx="1"/>
          </p:nvPr>
        </p:nvSpPr>
        <p:spPr>
          <a:xfrm>
            <a:off x="457200" y="1371600"/>
            <a:ext cx="8229600" cy="4953000"/>
          </a:xfrm>
        </p:spPr>
        <p:txBody>
          <a:bodyPr/>
          <a:lstStyle/>
          <a:p>
            <a:pPr>
              <a:buNone/>
            </a:pPr>
            <a:r>
              <a:rPr lang="en-US" dirty="0" smtClean="0">
                <a:hlinkClick r:id="rId2"/>
              </a:rPr>
              <a:t>	</a:t>
            </a:r>
            <a:r>
              <a:rPr lang="en-US" dirty="0" err="1" smtClean="0">
                <a:hlinkClick r:id="rId2"/>
              </a:rPr>
              <a:t>onload</a:t>
            </a:r>
            <a:r>
              <a:rPr lang="en-US" dirty="0" smtClean="0">
                <a:hlinkClick r:id="rId2"/>
              </a:rPr>
              <a:t> - When the page has been loaded</a:t>
            </a:r>
            <a:r>
              <a:rPr lang="en-US" dirty="0" smtClean="0"/>
              <a:t/>
            </a:r>
            <a:br>
              <a:rPr lang="en-US" dirty="0" smtClean="0"/>
            </a:br>
            <a:r>
              <a:rPr lang="en-US" dirty="0" err="1" smtClean="0">
                <a:hlinkClick r:id="rId3"/>
              </a:rPr>
              <a:t>onerror</a:t>
            </a:r>
            <a:r>
              <a:rPr lang="en-US" dirty="0" smtClean="0">
                <a:hlinkClick r:id="rId3"/>
              </a:rPr>
              <a:t> - When an error occurs when loading an image</a:t>
            </a:r>
            <a:r>
              <a:rPr lang="en-US" dirty="0" smtClean="0"/>
              <a:t/>
            </a:r>
            <a:br>
              <a:rPr lang="en-US" dirty="0" smtClean="0"/>
            </a:br>
            <a:r>
              <a:rPr lang="en-US" dirty="0" err="1" smtClean="0">
                <a:hlinkClick r:id="rId4"/>
              </a:rPr>
              <a:t>onunload</a:t>
            </a:r>
            <a:r>
              <a:rPr lang="en-US" dirty="0" smtClean="0">
                <a:hlinkClick r:id="rId4"/>
              </a:rPr>
              <a:t> - When the browser closes the document</a:t>
            </a:r>
            <a:r>
              <a:rPr lang="en-US" dirty="0" smtClean="0"/>
              <a:t/>
            </a:r>
            <a:br>
              <a:rPr lang="en-US" dirty="0" smtClean="0"/>
            </a:br>
            <a:r>
              <a:rPr lang="en-US" dirty="0" err="1" smtClean="0">
                <a:hlinkClick r:id="rId5"/>
              </a:rPr>
              <a:t>onresize</a:t>
            </a:r>
            <a:r>
              <a:rPr lang="en-US" dirty="0" smtClean="0">
                <a:hlinkClick r:id="rId5"/>
              </a:rPr>
              <a:t> - When the browser window is resized</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b="1" dirty="0" err="1" smtClean="0"/>
              <a:t>Javascript</a:t>
            </a:r>
            <a:r>
              <a:rPr lang="en-US" b="1" dirty="0" smtClean="0"/>
              <a:t> form validation</a:t>
            </a:r>
            <a:endParaRPr lang="en-US" dirty="0"/>
          </a:p>
        </p:txBody>
      </p:sp>
      <p:sp>
        <p:nvSpPr>
          <p:cNvPr id="3" name="Content Placeholder 2"/>
          <p:cNvSpPr>
            <a:spLocks noGrp="1"/>
          </p:cNvSpPr>
          <p:nvPr>
            <p:ph idx="1"/>
          </p:nvPr>
        </p:nvSpPr>
        <p:spPr>
          <a:xfrm>
            <a:off x="457200" y="1524000"/>
            <a:ext cx="8229600" cy="4800600"/>
          </a:xfrm>
        </p:spPr>
        <p:txBody>
          <a:bodyPr>
            <a:normAutofit fontScale="77500" lnSpcReduction="20000"/>
          </a:bodyPr>
          <a:lstStyle/>
          <a:p>
            <a:pPr>
              <a:buNone/>
            </a:pPr>
            <a:r>
              <a:rPr lang="en-US" dirty="0" smtClean="0"/>
              <a:t>	The idea behind JavaScript form validation is to provide a method to check the user entered information before they can even submit it. JavaScript also lets you display helpful alerts to inform the user what information they have entered incorrectly and how they can fix it.</a:t>
            </a:r>
          </a:p>
          <a:p>
            <a:pPr>
              <a:buNone/>
            </a:pPr>
            <a:r>
              <a:rPr lang="en-US" dirty="0" smtClean="0"/>
              <a:t>Some basic form validation:</a:t>
            </a:r>
          </a:p>
          <a:p>
            <a:pPr lvl="0"/>
            <a:r>
              <a:rPr lang="en-US" dirty="0" smtClean="0"/>
              <a:t>If a text input is empty or not</a:t>
            </a:r>
          </a:p>
          <a:p>
            <a:pPr lvl="0"/>
            <a:r>
              <a:rPr lang="en-US" dirty="0" smtClean="0"/>
              <a:t>If a text input is all numbers</a:t>
            </a:r>
          </a:p>
          <a:p>
            <a:pPr lvl="0"/>
            <a:r>
              <a:rPr lang="en-US" dirty="0" smtClean="0"/>
              <a:t>If a text input is all letters</a:t>
            </a:r>
          </a:p>
          <a:p>
            <a:pPr lvl="0"/>
            <a:r>
              <a:rPr lang="en-US" dirty="0" smtClean="0"/>
              <a:t>If a text input is all alphanumeric characters (numbers &amp; letters)</a:t>
            </a:r>
          </a:p>
          <a:p>
            <a:pPr lvl="0"/>
            <a:r>
              <a:rPr lang="en-US" dirty="0" smtClean="0"/>
              <a:t>If a text input has the correct number of characters in it (useful when restricting the length of a username and/or password)</a:t>
            </a:r>
          </a:p>
          <a:p>
            <a:pPr lvl="0"/>
            <a:r>
              <a:rPr lang="en-US" dirty="0" smtClean="0"/>
              <a:t>If a selection has been made from an HTML select input (the drop down selector)</a:t>
            </a:r>
          </a:p>
          <a:p>
            <a:pPr lvl="0"/>
            <a:r>
              <a:rPr lang="en-US" dirty="0" smtClean="0"/>
              <a:t>If an email address is valid</a:t>
            </a:r>
          </a:p>
          <a:p>
            <a:pPr lvl="0"/>
            <a:r>
              <a:rPr lang="en-US" dirty="0" smtClean="0"/>
              <a:t>How to check all above when the user has completed filling out the form</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6200"/>
          </a:xfrm>
        </p:spPr>
        <p:txBody>
          <a:bodyPr>
            <a:noAutofit/>
          </a:bodyPr>
          <a:lstStyle/>
          <a:p>
            <a:r>
              <a:rPr lang="en-US" sz="4000" dirty="0" smtClean="0"/>
              <a:t>form validation-checking for non-empty</a:t>
            </a:r>
            <a:endParaRPr lang="en-US" sz="4000" dirty="0"/>
          </a:p>
        </p:txBody>
      </p:sp>
      <p:sp>
        <p:nvSpPr>
          <p:cNvPr id="3" name="Content Placeholder 2"/>
          <p:cNvSpPr>
            <a:spLocks noGrp="1"/>
          </p:cNvSpPr>
          <p:nvPr>
            <p:ph idx="1"/>
          </p:nvPr>
        </p:nvSpPr>
        <p:spPr>
          <a:xfrm>
            <a:off x="457200" y="685800"/>
            <a:ext cx="8229600" cy="6019800"/>
          </a:xfrm>
        </p:spPr>
        <p:txBody>
          <a:bodyPr>
            <a:normAutofit fontScale="55000" lnSpcReduction="20000"/>
          </a:bodyPr>
          <a:lstStyle/>
          <a:p>
            <a:r>
              <a:rPr lang="en-US" dirty="0" smtClean="0"/>
              <a:t>This has to be the most common type of form validation. You want to be sure that your visitors enter data into the HTML fields you have "required" for a valid submission. Below is the JavaScript code to perform this basic check to see if a given HTML input is empty or not.</a:t>
            </a:r>
          </a:p>
          <a:p>
            <a:r>
              <a:rPr lang="en-US" b="1" dirty="0" smtClean="0"/>
              <a:t>JavaScript Code:</a:t>
            </a:r>
          </a:p>
          <a:p>
            <a:pPr>
              <a:buNone/>
            </a:pPr>
            <a:r>
              <a:rPr lang="en-US" dirty="0" smtClean="0"/>
              <a:t>// If the length of the element's string is 0 then display helper message</a:t>
            </a:r>
          </a:p>
          <a:p>
            <a:pPr>
              <a:buNone/>
            </a:pPr>
            <a:r>
              <a:rPr lang="en-US" sz="3300" dirty="0" smtClean="0">
                <a:solidFill>
                  <a:srgbClr val="FF0000"/>
                </a:solidFill>
              </a:rPr>
              <a:t>&lt;script type='text/</a:t>
            </a:r>
            <a:r>
              <a:rPr lang="en-US" sz="3300" dirty="0" err="1" smtClean="0">
                <a:solidFill>
                  <a:srgbClr val="FF0000"/>
                </a:solidFill>
              </a:rPr>
              <a:t>javascript</a:t>
            </a:r>
            <a:r>
              <a:rPr lang="en-US" sz="3300" dirty="0" smtClean="0">
                <a:solidFill>
                  <a:srgbClr val="FF0000"/>
                </a:solidFill>
              </a:rPr>
              <a:t>'&gt;</a:t>
            </a:r>
          </a:p>
          <a:p>
            <a:pPr>
              <a:buNone/>
            </a:pPr>
            <a:r>
              <a:rPr lang="en-US" sz="3300" dirty="0" smtClean="0">
                <a:solidFill>
                  <a:srgbClr val="FF0000"/>
                </a:solidFill>
              </a:rPr>
              <a:t>function </a:t>
            </a:r>
            <a:r>
              <a:rPr lang="en-US" sz="3300" dirty="0" err="1" smtClean="0">
                <a:solidFill>
                  <a:srgbClr val="FF0000"/>
                </a:solidFill>
              </a:rPr>
              <a:t>notEmpty</a:t>
            </a:r>
            <a:r>
              <a:rPr lang="en-US" sz="3300" dirty="0" smtClean="0">
                <a:solidFill>
                  <a:srgbClr val="FF0000"/>
                </a:solidFill>
              </a:rPr>
              <a:t>(</a:t>
            </a:r>
            <a:r>
              <a:rPr lang="en-US" sz="3300" dirty="0" err="1" smtClean="0">
                <a:solidFill>
                  <a:srgbClr val="FF0000"/>
                </a:solidFill>
              </a:rPr>
              <a:t>elem</a:t>
            </a:r>
            <a:r>
              <a:rPr lang="en-US" sz="3300" dirty="0" smtClean="0">
                <a:solidFill>
                  <a:srgbClr val="FF0000"/>
                </a:solidFill>
              </a:rPr>
              <a:t>, </a:t>
            </a:r>
            <a:r>
              <a:rPr lang="en-US" sz="3300" dirty="0" err="1" smtClean="0">
                <a:solidFill>
                  <a:srgbClr val="FF0000"/>
                </a:solidFill>
              </a:rPr>
              <a:t>helperMsg</a:t>
            </a:r>
            <a:r>
              <a:rPr lang="en-US" sz="3300" dirty="0" smtClean="0">
                <a:solidFill>
                  <a:srgbClr val="FF0000"/>
                </a:solidFill>
              </a:rPr>
              <a:t>)</a:t>
            </a:r>
          </a:p>
          <a:p>
            <a:pPr>
              <a:buNone/>
            </a:pPr>
            <a:r>
              <a:rPr lang="en-US" sz="3300" dirty="0" smtClean="0">
                <a:solidFill>
                  <a:srgbClr val="FF0000"/>
                </a:solidFill>
              </a:rPr>
              <a:t>{</a:t>
            </a:r>
          </a:p>
          <a:p>
            <a:pPr>
              <a:buNone/>
            </a:pPr>
            <a:r>
              <a:rPr lang="en-US" sz="3300" dirty="0" smtClean="0">
                <a:solidFill>
                  <a:srgbClr val="FF0000"/>
                </a:solidFill>
              </a:rPr>
              <a:t>	if(</a:t>
            </a:r>
            <a:r>
              <a:rPr lang="en-US" sz="3300" dirty="0" err="1" smtClean="0">
                <a:solidFill>
                  <a:srgbClr val="FF0000"/>
                </a:solidFill>
              </a:rPr>
              <a:t>elem.value.length</a:t>
            </a:r>
            <a:r>
              <a:rPr lang="en-US" sz="3300" dirty="0" smtClean="0">
                <a:solidFill>
                  <a:srgbClr val="FF0000"/>
                </a:solidFill>
              </a:rPr>
              <a:t> == 0){</a:t>
            </a:r>
          </a:p>
          <a:p>
            <a:pPr>
              <a:buNone/>
            </a:pPr>
            <a:r>
              <a:rPr lang="en-US" sz="3300" dirty="0" smtClean="0">
                <a:solidFill>
                  <a:srgbClr val="FF0000"/>
                </a:solidFill>
              </a:rPr>
              <a:t>		alert(</a:t>
            </a:r>
            <a:r>
              <a:rPr lang="en-US" sz="3300" dirty="0" err="1" smtClean="0">
                <a:solidFill>
                  <a:srgbClr val="FF0000"/>
                </a:solidFill>
              </a:rPr>
              <a:t>helperMsg</a:t>
            </a:r>
            <a:r>
              <a:rPr lang="en-US" sz="3300" dirty="0" smtClean="0">
                <a:solidFill>
                  <a:srgbClr val="FF0000"/>
                </a:solidFill>
              </a:rPr>
              <a:t>);</a:t>
            </a:r>
          </a:p>
          <a:p>
            <a:pPr>
              <a:buNone/>
            </a:pPr>
            <a:r>
              <a:rPr lang="en-US" sz="3300" dirty="0" smtClean="0">
                <a:solidFill>
                  <a:srgbClr val="FF0000"/>
                </a:solidFill>
              </a:rPr>
              <a:t>		</a:t>
            </a:r>
            <a:r>
              <a:rPr lang="en-US" sz="3300" dirty="0" err="1" smtClean="0">
                <a:solidFill>
                  <a:srgbClr val="FF0000"/>
                </a:solidFill>
              </a:rPr>
              <a:t>elem.focus</a:t>
            </a:r>
            <a:r>
              <a:rPr lang="en-US" sz="3300" dirty="0" smtClean="0">
                <a:solidFill>
                  <a:srgbClr val="FF0000"/>
                </a:solidFill>
              </a:rPr>
              <a:t>();</a:t>
            </a:r>
          </a:p>
          <a:p>
            <a:pPr>
              <a:buNone/>
            </a:pPr>
            <a:r>
              <a:rPr lang="en-US" sz="3300" dirty="0" smtClean="0">
                <a:solidFill>
                  <a:srgbClr val="FF0000"/>
                </a:solidFill>
              </a:rPr>
              <a:t>		return false;</a:t>
            </a:r>
          </a:p>
          <a:p>
            <a:pPr>
              <a:buNone/>
            </a:pPr>
            <a:r>
              <a:rPr lang="en-US" sz="3300" dirty="0" smtClean="0">
                <a:solidFill>
                  <a:srgbClr val="FF0000"/>
                </a:solidFill>
              </a:rPr>
              <a:t>	}</a:t>
            </a:r>
          </a:p>
          <a:p>
            <a:pPr>
              <a:buNone/>
            </a:pPr>
            <a:r>
              <a:rPr lang="en-US" sz="3300" dirty="0" smtClean="0">
                <a:solidFill>
                  <a:srgbClr val="FF0000"/>
                </a:solidFill>
              </a:rPr>
              <a:t>	return true;</a:t>
            </a:r>
          </a:p>
          <a:p>
            <a:pPr>
              <a:buNone/>
            </a:pPr>
            <a:r>
              <a:rPr lang="en-US" sz="3300" dirty="0" smtClean="0">
                <a:solidFill>
                  <a:srgbClr val="FF0000"/>
                </a:solidFill>
              </a:rPr>
              <a:t>}</a:t>
            </a:r>
          </a:p>
          <a:p>
            <a:pPr>
              <a:buNone/>
            </a:pPr>
            <a:r>
              <a:rPr lang="en-US" sz="3300" dirty="0" smtClean="0">
                <a:solidFill>
                  <a:srgbClr val="FF0000"/>
                </a:solidFill>
              </a:rPr>
              <a:t>&lt;/script&gt;</a:t>
            </a:r>
          </a:p>
          <a:p>
            <a:pPr>
              <a:buNone/>
            </a:pPr>
            <a:r>
              <a:rPr lang="en-US" sz="3300" dirty="0" smtClean="0">
                <a:solidFill>
                  <a:srgbClr val="FF0000"/>
                </a:solidFill>
              </a:rPr>
              <a:t>&lt;form&gt;</a:t>
            </a:r>
          </a:p>
          <a:p>
            <a:pPr>
              <a:buNone/>
            </a:pPr>
            <a:r>
              <a:rPr lang="en-US" sz="3300" dirty="0" smtClean="0">
                <a:solidFill>
                  <a:srgbClr val="FF0000"/>
                </a:solidFill>
              </a:rPr>
              <a:t>Required Field: &lt;input type='text' id='req1'/&gt;</a:t>
            </a:r>
          </a:p>
          <a:p>
            <a:pPr>
              <a:buNone/>
            </a:pPr>
            <a:r>
              <a:rPr lang="en-US" sz="3300" dirty="0" smtClean="0">
                <a:solidFill>
                  <a:srgbClr val="FF0000"/>
                </a:solidFill>
              </a:rPr>
              <a:t>&lt;input type='button' </a:t>
            </a:r>
          </a:p>
          <a:p>
            <a:pPr>
              <a:buNone/>
            </a:pPr>
            <a:r>
              <a:rPr lang="en-US" sz="3300" dirty="0" smtClean="0">
                <a:solidFill>
                  <a:srgbClr val="FF0000"/>
                </a:solidFill>
              </a:rPr>
              <a:t>	</a:t>
            </a:r>
            <a:r>
              <a:rPr lang="en-US" sz="3300" dirty="0" err="1" smtClean="0">
                <a:solidFill>
                  <a:srgbClr val="FF0000"/>
                </a:solidFill>
              </a:rPr>
              <a:t>onclick</a:t>
            </a:r>
            <a:r>
              <a:rPr lang="en-US" sz="3300" dirty="0" smtClean="0">
                <a:solidFill>
                  <a:srgbClr val="FF0000"/>
                </a:solidFill>
              </a:rPr>
              <a:t>="</a:t>
            </a:r>
            <a:r>
              <a:rPr lang="en-US" sz="3300" dirty="0" err="1" smtClean="0">
                <a:solidFill>
                  <a:srgbClr val="FF0000"/>
                </a:solidFill>
              </a:rPr>
              <a:t>notEmpty</a:t>
            </a:r>
            <a:r>
              <a:rPr lang="en-US" sz="3300" dirty="0" smtClean="0">
                <a:solidFill>
                  <a:srgbClr val="FF0000"/>
                </a:solidFill>
              </a:rPr>
              <a:t>(</a:t>
            </a:r>
            <a:r>
              <a:rPr lang="en-US" sz="3300" dirty="0" err="1" smtClean="0">
                <a:solidFill>
                  <a:srgbClr val="FF0000"/>
                </a:solidFill>
              </a:rPr>
              <a:t>document.getElementById</a:t>
            </a:r>
            <a:r>
              <a:rPr lang="en-US" sz="3300" dirty="0" smtClean="0">
                <a:solidFill>
                  <a:srgbClr val="FF0000"/>
                </a:solidFill>
              </a:rPr>
              <a:t>('req1'), 'Please Enter a Value')"</a:t>
            </a:r>
          </a:p>
          <a:p>
            <a:pPr>
              <a:buNone/>
            </a:pPr>
            <a:r>
              <a:rPr lang="en-US" sz="3300" dirty="0" smtClean="0">
                <a:solidFill>
                  <a:srgbClr val="FF0000"/>
                </a:solidFill>
              </a:rPr>
              <a:t>	value='Check Field' /&gt;</a:t>
            </a:r>
          </a:p>
          <a:p>
            <a:pPr>
              <a:buNone/>
            </a:pPr>
            <a:r>
              <a:rPr lang="en-US" sz="3300" dirty="0" smtClean="0">
                <a:solidFill>
                  <a:srgbClr val="FF0000"/>
                </a:solidFill>
              </a:rPr>
              <a:t>&lt;/form&gt;</a:t>
            </a:r>
          </a:p>
          <a:p>
            <a:endParaRPr lang="en-US" dirty="0" smtClean="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r>
              <a:rPr lang="en-US" dirty="0" smtClean="0"/>
              <a:t>The function </a:t>
            </a:r>
            <a:r>
              <a:rPr lang="en-US" dirty="0" err="1" smtClean="0"/>
              <a:t>notEmpty</a:t>
            </a:r>
            <a:r>
              <a:rPr lang="en-US" dirty="0" smtClean="0"/>
              <a:t> will check to see that the HTML input that we send it has something in it. </a:t>
            </a:r>
            <a:r>
              <a:rPr lang="en-US" dirty="0" err="1" smtClean="0"/>
              <a:t>elem</a:t>
            </a:r>
            <a:r>
              <a:rPr lang="en-US" dirty="0" smtClean="0"/>
              <a:t> is a HTML text input that we send this function. </a:t>
            </a:r>
            <a:r>
              <a:rPr lang="en-US" dirty="0" err="1" smtClean="0"/>
              <a:t>JavaScriptstrings</a:t>
            </a:r>
            <a:r>
              <a:rPr lang="en-US" dirty="0" smtClean="0"/>
              <a:t> have built in properties, one of which is the length property which returns the length of the string. The chunk of code </a:t>
            </a:r>
            <a:r>
              <a:rPr lang="en-US" dirty="0" err="1" smtClean="0"/>
              <a:t>elem.value</a:t>
            </a:r>
            <a:r>
              <a:rPr lang="en-US" dirty="0" smtClean="0"/>
              <a:t> will grab the string inside the input and by adding on length </a:t>
            </a:r>
            <a:r>
              <a:rPr lang="en-US" i="1" dirty="0" err="1" smtClean="0"/>
              <a:t>elem.value.length</a:t>
            </a:r>
            <a:r>
              <a:rPr lang="en-US" dirty="0" smtClean="0"/>
              <a:t> we can see how long the string is.</a:t>
            </a:r>
          </a:p>
          <a:p>
            <a:r>
              <a:rPr lang="en-US" dirty="0" smtClean="0"/>
              <a:t>As long as </a:t>
            </a:r>
            <a:r>
              <a:rPr lang="en-US" i="1" dirty="0" err="1" smtClean="0"/>
              <a:t>elem.value.length</a:t>
            </a:r>
            <a:r>
              <a:rPr lang="en-US" dirty="0" smtClean="0"/>
              <a:t> isn't 0 then it's not empty and we return true, otherwise we send an alert to the user with a </a:t>
            </a:r>
            <a:r>
              <a:rPr lang="en-US" i="1" dirty="0" err="1" smtClean="0"/>
              <a:t>helperMsg</a:t>
            </a:r>
            <a:r>
              <a:rPr lang="en-US" dirty="0" smtClean="0"/>
              <a:t> to inform them of their error and return false.</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US" b="1" dirty="0" smtClean="0"/>
              <a:t>form validation - checking for all numbers</a:t>
            </a:r>
            <a:endParaRPr lang="en-US" dirty="0"/>
          </a:p>
        </p:txBody>
      </p:sp>
      <p:sp>
        <p:nvSpPr>
          <p:cNvPr id="3" name="Content Placeholder 2"/>
          <p:cNvSpPr>
            <a:spLocks noGrp="1"/>
          </p:cNvSpPr>
          <p:nvPr>
            <p:ph idx="1"/>
          </p:nvPr>
        </p:nvSpPr>
        <p:spPr/>
        <p:txBody>
          <a:bodyPr/>
          <a:lstStyle/>
          <a:p>
            <a:r>
              <a:rPr lang="en-US" dirty="0" smtClean="0"/>
              <a:t>If someone is entering a credit card, phone number, zip code, similar information you want to be able to ensure that the input is all numbers. The quickest way to check if an input's string value is all numbers is to use a regular expression /^[0-9]+$/ that will only </a:t>
            </a:r>
            <a:r>
              <a:rPr lang="en-US" i="1" dirty="0" smtClean="0"/>
              <a:t>match</a:t>
            </a:r>
            <a:r>
              <a:rPr lang="en-US" dirty="0" smtClean="0"/>
              <a:t> if the string is all numbers and is at least one character long.</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dirty="0" smtClean="0"/>
              <a:t>Example</a:t>
            </a:r>
            <a:endParaRPr lang="en-US" dirty="0"/>
          </a:p>
        </p:txBody>
      </p:sp>
      <p:sp>
        <p:nvSpPr>
          <p:cNvPr id="3" name="Content Placeholder 2"/>
          <p:cNvSpPr>
            <a:spLocks noGrp="1"/>
          </p:cNvSpPr>
          <p:nvPr>
            <p:ph idx="1"/>
          </p:nvPr>
        </p:nvSpPr>
        <p:spPr>
          <a:xfrm>
            <a:off x="457200" y="1143000"/>
            <a:ext cx="8229600" cy="5486400"/>
          </a:xfrm>
        </p:spPr>
        <p:txBody>
          <a:bodyPr>
            <a:normAutofit fontScale="77500" lnSpcReduction="20000"/>
          </a:bodyPr>
          <a:lstStyle/>
          <a:p>
            <a:pPr>
              <a:buNone/>
            </a:pPr>
            <a:r>
              <a:rPr lang="en-US" dirty="0" smtClean="0"/>
              <a:t>&lt;script type='text/</a:t>
            </a:r>
            <a:r>
              <a:rPr lang="en-US" dirty="0" err="1" smtClean="0"/>
              <a:t>javascript</a:t>
            </a:r>
            <a:r>
              <a:rPr lang="en-US" dirty="0" smtClean="0"/>
              <a:t>'&gt;</a:t>
            </a:r>
          </a:p>
          <a:p>
            <a:pPr>
              <a:buNone/>
            </a:pPr>
            <a:r>
              <a:rPr lang="en-US" dirty="0" smtClean="0"/>
              <a:t>function </a:t>
            </a:r>
            <a:r>
              <a:rPr lang="en-US" dirty="0" err="1" smtClean="0"/>
              <a:t>isNumeric</a:t>
            </a:r>
            <a:r>
              <a:rPr lang="en-US" dirty="0" smtClean="0"/>
              <a:t>(</a:t>
            </a:r>
            <a:r>
              <a:rPr lang="en-US" dirty="0" err="1" smtClean="0"/>
              <a:t>elem</a:t>
            </a:r>
            <a:r>
              <a:rPr lang="en-US" dirty="0" smtClean="0"/>
              <a:t>, </a:t>
            </a:r>
            <a:r>
              <a:rPr lang="en-US" dirty="0" err="1" smtClean="0"/>
              <a:t>helperMsg</a:t>
            </a:r>
            <a:r>
              <a:rPr lang="en-US" dirty="0" smtClean="0"/>
              <a:t>){</a:t>
            </a:r>
          </a:p>
          <a:p>
            <a:pPr>
              <a:buNone/>
            </a:pPr>
            <a:r>
              <a:rPr lang="en-US" dirty="0" smtClean="0"/>
              <a:t>	</a:t>
            </a:r>
            <a:r>
              <a:rPr lang="en-US" dirty="0" err="1" smtClean="0"/>
              <a:t>var</a:t>
            </a:r>
            <a:r>
              <a:rPr lang="en-US" dirty="0" smtClean="0"/>
              <a:t> </a:t>
            </a:r>
            <a:r>
              <a:rPr lang="en-US" dirty="0" err="1" smtClean="0"/>
              <a:t>numericExpression</a:t>
            </a:r>
            <a:r>
              <a:rPr lang="en-US" dirty="0" smtClean="0"/>
              <a:t> = /^[0-9]+$/;</a:t>
            </a:r>
          </a:p>
          <a:p>
            <a:pPr>
              <a:buNone/>
            </a:pPr>
            <a:r>
              <a:rPr lang="en-US" dirty="0" smtClean="0"/>
              <a:t>	if(</a:t>
            </a:r>
            <a:r>
              <a:rPr lang="en-US" dirty="0" err="1" smtClean="0"/>
              <a:t>elem.value.match</a:t>
            </a:r>
            <a:r>
              <a:rPr lang="en-US" dirty="0" smtClean="0"/>
              <a:t>(</a:t>
            </a:r>
            <a:r>
              <a:rPr lang="en-US" dirty="0" err="1" smtClean="0"/>
              <a:t>numericExpression</a:t>
            </a:r>
            <a:r>
              <a:rPr lang="en-US" dirty="0" smtClean="0"/>
              <a:t>)){</a:t>
            </a:r>
          </a:p>
          <a:p>
            <a:pPr>
              <a:buNone/>
            </a:pPr>
            <a:r>
              <a:rPr lang="en-US" dirty="0" smtClean="0"/>
              <a:t>		return true;</a:t>
            </a:r>
          </a:p>
          <a:p>
            <a:pPr>
              <a:buNone/>
            </a:pPr>
            <a:r>
              <a:rPr lang="en-US" dirty="0" smtClean="0"/>
              <a:t>	}else{</a:t>
            </a:r>
          </a:p>
          <a:p>
            <a:pPr>
              <a:buNone/>
            </a:pPr>
            <a:r>
              <a:rPr lang="en-US" dirty="0" smtClean="0"/>
              <a:t>		alert(</a:t>
            </a:r>
            <a:r>
              <a:rPr lang="en-US" dirty="0" err="1" smtClean="0"/>
              <a:t>helperMsg</a:t>
            </a:r>
            <a:r>
              <a:rPr lang="en-US" dirty="0" smtClean="0"/>
              <a:t>);</a:t>
            </a:r>
          </a:p>
          <a:p>
            <a:pPr>
              <a:buNone/>
            </a:pPr>
            <a:r>
              <a:rPr lang="en-US" dirty="0" smtClean="0"/>
              <a:t>		</a:t>
            </a:r>
            <a:r>
              <a:rPr lang="en-US" dirty="0" err="1" smtClean="0"/>
              <a:t>elem.focus</a:t>
            </a:r>
            <a:r>
              <a:rPr lang="en-US" dirty="0" smtClean="0"/>
              <a:t>();</a:t>
            </a:r>
          </a:p>
          <a:p>
            <a:pPr>
              <a:buNone/>
            </a:pPr>
            <a:r>
              <a:rPr lang="en-US" dirty="0" smtClean="0"/>
              <a:t>		return false;</a:t>
            </a:r>
          </a:p>
          <a:p>
            <a:pPr>
              <a:buNone/>
            </a:pPr>
            <a:r>
              <a:rPr lang="en-US" dirty="0" smtClean="0"/>
              <a:t>	}</a:t>
            </a:r>
          </a:p>
          <a:p>
            <a:pPr>
              <a:buNone/>
            </a:pPr>
            <a:r>
              <a:rPr lang="en-US" dirty="0" smtClean="0"/>
              <a:t>}</a:t>
            </a:r>
          </a:p>
          <a:p>
            <a:pPr>
              <a:buNone/>
            </a:pPr>
            <a:r>
              <a:rPr lang="en-US" dirty="0" smtClean="0"/>
              <a:t>&lt;/script&gt;</a:t>
            </a:r>
          </a:p>
          <a:p>
            <a:pPr>
              <a:buNone/>
            </a:pPr>
            <a:r>
              <a:rPr lang="en-US" dirty="0" smtClean="0"/>
              <a:t>&lt;form&gt;</a:t>
            </a:r>
          </a:p>
          <a:p>
            <a:pPr>
              <a:buNone/>
            </a:pPr>
            <a:r>
              <a:rPr lang="en-US" dirty="0" smtClean="0"/>
              <a:t>Numbers Only: &lt;input type='text' id='numbers'/&gt;</a:t>
            </a:r>
          </a:p>
          <a:p>
            <a:pPr>
              <a:buNone/>
            </a:pPr>
            <a:r>
              <a:rPr lang="en-US" dirty="0" smtClean="0"/>
              <a:t>&lt;input type='button'  </a:t>
            </a:r>
            <a:r>
              <a:rPr lang="en-US" dirty="0" err="1" smtClean="0"/>
              <a:t>onclick</a:t>
            </a:r>
            <a:r>
              <a:rPr lang="en-US" dirty="0" smtClean="0"/>
              <a:t>="</a:t>
            </a:r>
            <a:r>
              <a:rPr lang="en-US" dirty="0" err="1" smtClean="0"/>
              <a:t>isNumeric</a:t>
            </a:r>
            <a:r>
              <a:rPr lang="en-US" dirty="0" smtClean="0"/>
              <a:t>(</a:t>
            </a:r>
            <a:r>
              <a:rPr lang="en-US" dirty="0" err="1" smtClean="0"/>
              <a:t>document.getElementById</a:t>
            </a:r>
            <a:r>
              <a:rPr lang="en-US" dirty="0" smtClean="0"/>
              <a:t>('numbers'),  'Numbers Only Please')” 	value='Check Field' /&gt;</a:t>
            </a:r>
          </a:p>
          <a:p>
            <a:pPr>
              <a:buNone/>
            </a:pPr>
            <a:r>
              <a:rPr lang="en-US" dirty="0" smtClean="0"/>
              <a:t>&lt;/form&gt;</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form validation - checking for all letters</a:t>
            </a:r>
            <a:endParaRPr lang="en-US" dirty="0"/>
          </a:p>
        </p:txBody>
      </p:sp>
      <p:sp>
        <p:nvSpPr>
          <p:cNvPr id="3" name="Content Placeholder 2"/>
          <p:cNvSpPr>
            <a:spLocks noGrp="1"/>
          </p:cNvSpPr>
          <p:nvPr>
            <p:ph idx="1"/>
          </p:nvPr>
        </p:nvSpPr>
        <p:spPr/>
        <p:txBody>
          <a:bodyPr/>
          <a:lstStyle/>
          <a:p>
            <a:r>
              <a:rPr lang="en-US" dirty="0" smtClean="0"/>
              <a:t>This function will be identical to </a:t>
            </a:r>
            <a:r>
              <a:rPr lang="en-US" i="1" dirty="0" err="1" smtClean="0"/>
              <a:t>isNumeric</a:t>
            </a:r>
            <a:r>
              <a:rPr lang="en-US" dirty="0" smtClean="0"/>
              <a:t> except for the change to the regular expression we use inside the </a:t>
            </a:r>
            <a:r>
              <a:rPr lang="en-US" i="1" dirty="0" smtClean="0"/>
              <a:t>match</a:t>
            </a:r>
            <a:r>
              <a:rPr lang="en-US" dirty="0" smtClean="0"/>
              <a:t> function. Instead of checking for numbers we will want to check for all letters.</a:t>
            </a:r>
          </a:p>
          <a:p>
            <a:r>
              <a:rPr lang="en-US" dirty="0" smtClean="0"/>
              <a:t>If we wanted to see if a string contained only letters we need to specify an expression that allows for both lowercase and uppercase letters: /^[a-</a:t>
            </a:r>
            <a:r>
              <a:rPr lang="en-US" dirty="0" err="1" smtClean="0"/>
              <a:t>zA</a:t>
            </a:r>
            <a:r>
              <a:rPr lang="en-US" dirty="0" smtClean="0"/>
              <a:t>-Z]+$/ .</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normAutofit fontScale="77500" lnSpcReduction="20000"/>
          </a:bodyPr>
          <a:lstStyle/>
          <a:p>
            <a:pPr>
              <a:buNone/>
            </a:pPr>
            <a:r>
              <a:rPr lang="en-US" dirty="0" smtClean="0"/>
              <a:t>&lt;script type='text/</a:t>
            </a:r>
            <a:r>
              <a:rPr lang="en-US" dirty="0" err="1" smtClean="0"/>
              <a:t>javascript</a:t>
            </a:r>
            <a:r>
              <a:rPr lang="en-US" dirty="0" smtClean="0"/>
              <a:t>'&gt;</a:t>
            </a:r>
          </a:p>
          <a:p>
            <a:pPr>
              <a:buNone/>
            </a:pPr>
            <a:r>
              <a:rPr lang="en-US" dirty="0" smtClean="0"/>
              <a:t>function </a:t>
            </a:r>
            <a:r>
              <a:rPr lang="en-US" dirty="0" err="1" smtClean="0"/>
              <a:t>isAlphabet</a:t>
            </a:r>
            <a:r>
              <a:rPr lang="en-US" dirty="0" smtClean="0"/>
              <a:t>(</a:t>
            </a:r>
            <a:r>
              <a:rPr lang="en-US" dirty="0" err="1" smtClean="0"/>
              <a:t>elem</a:t>
            </a:r>
            <a:r>
              <a:rPr lang="en-US" dirty="0" smtClean="0"/>
              <a:t>, </a:t>
            </a:r>
            <a:r>
              <a:rPr lang="en-US" dirty="0" err="1" smtClean="0"/>
              <a:t>helperMsg</a:t>
            </a:r>
            <a:r>
              <a:rPr lang="en-US" dirty="0" smtClean="0"/>
              <a:t>){</a:t>
            </a:r>
          </a:p>
          <a:p>
            <a:pPr>
              <a:buNone/>
            </a:pPr>
            <a:r>
              <a:rPr lang="en-US" dirty="0" smtClean="0"/>
              <a:t>	</a:t>
            </a:r>
            <a:r>
              <a:rPr lang="en-US" dirty="0" err="1" smtClean="0"/>
              <a:t>var</a:t>
            </a:r>
            <a:r>
              <a:rPr lang="en-US" dirty="0" smtClean="0"/>
              <a:t> </a:t>
            </a:r>
            <a:r>
              <a:rPr lang="en-US" dirty="0" err="1" smtClean="0"/>
              <a:t>alphaExp</a:t>
            </a:r>
            <a:r>
              <a:rPr lang="en-US" dirty="0" smtClean="0"/>
              <a:t> = /^[a-</a:t>
            </a:r>
            <a:r>
              <a:rPr lang="en-US" dirty="0" err="1" smtClean="0"/>
              <a:t>zA</a:t>
            </a:r>
            <a:r>
              <a:rPr lang="en-US" dirty="0" smtClean="0"/>
              <a:t>-Z]+$/;</a:t>
            </a:r>
          </a:p>
          <a:p>
            <a:pPr>
              <a:buNone/>
            </a:pPr>
            <a:r>
              <a:rPr lang="en-US" dirty="0" smtClean="0"/>
              <a:t>	if(</a:t>
            </a:r>
            <a:r>
              <a:rPr lang="en-US" dirty="0" err="1" smtClean="0"/>
              <a:t>elem.value.match</a:t>
            </a:r>
            <a:r>
              <a:rPr lang="en-US" dirty="0" smtClean="0"/>
              <a:t>(</a:t>
            </a:r>
            <a:r>
              <a:rPr lang="en-US" dirty="0" err="1" smtClean="0"/>
              <a:t>alphaExp</a:t>
            </a:r>
            <a:r>
              <a:rPr lang="en-US" dirty="0" smtClean="0"/>
              <a:t>)){</a:t>
            </a:r>
          </a:p>
          <a:p>
            <a:pPr>
              <a:buNone/>
            </a:pPr>
            <a:r>
              <a:rPr lang="en-US" dirty="0" smtClean="0"/>
              <a:t>		return true;</a:t>
            </a:r>
          </a:p>
          <a:p>
            <a:pPr>
              <a:buNone/>
            </a:pPr>
            <a:r>
              <a:rPr lang="en-US" dirty="0" smtClean="0"/>
              <a:t>	}else{</a:t>
            </a:r>
          </a:p>
          <a:p>
            <a:pPr>
              <a:buNone/>
            </a:pPr>
            <a:r>
              <a:rPr lang="en-US" dirty="0" smtClean="0"/>
              <a:t>		alert(</a:t>
            </a:r>
            <a:r>
              <a:rPr lang="en-US" dirty="0" err="1" smtClean="0"/>
              <a:t>helperMsg</a:t>
            </a:r>
            <a:r>
              <a:rPr lang="en-US" dirty="0" smtClean="0"/>
              <a:t>);</a:t>
            </a:r>
          </a:p>
          <a:p>
            <a:pPr>
              <a:buNone/>
            </a:pPr>
            <a:r>
              <a:rPr lang="en-US" dirty="0" smtClean="0"/>
              <a:t>		</a:t>
            </a:r>
            <a:r>
              <a:rPr lang="en-US" dirty="0" err="1" smtClean="0"/>
              <a:t>elem.focus</a:t>
            </a:r>
            <a:r>
              <a:rPr lang="en-US" dirty="0" smtClean="0"/>
              <a:t>();</a:t>
            </a:r>
          </a:p>
          <a:p>
            <a:pPr>
              <a:buNone/>
            </a:pPr>
            <a:r>
              <a:rPr lang="en-US" dirty="0" smtClean="0"/>
              <a:t>		return false;</a:t>
            </a:r>
          </a:p>
          <a:p>
            <a:pPr>
              <a:buNone/>
            </a:pPr>
            <a:r>
              <a:rPr lang="en-US" dirty="0" smtClean="0"/>
              <a:t>	}</a:t>
            </a:r>
          </a:p>
          <a:p>
            <a:pPr>
              <a:buNone/>
            </a:pPr>
            <a:r>
              <a:rPr lang="en-US" dirty="0" smtClean="0"/>
              <a:t>}</a:t>
            </a:r>
          </a:p>
          <a:p>
            <a:pPr>
              <a:buNone/>
            </a:pPr>
            <a:r>
              <a:rPr lang="en-US" dirty="0" smtClean="0"/>
              <a:t>&lt;/script&gt;</a:t>
            </a:r>
          </a:p>
          <a:p>
            <a:pPr>
              <a:buNone/>
            </a:pPr>
            <a:r>
              <a:rPr lang="en-US" dirty="0" smtClean="0"/>
              <a:t>&lt;form&gt;</a:t>
            </a:r>
          </a:p>
          <a:p>
            <a:pPr>
              <a:buNone/>
            </a:pPr>
            <a:r>
              <a:rPr lang="en-US" dirty="0" smtClean="0"/>
              <a:t>Letters Only: &lt;input type='text' id='letters'/&gt;</a:t>
            </a:r>
          </a:p>
          <a:p>
            <a:pPr>
              <a:buNone/>
            </a:pPr>
            <a:r>
              <a:rPr lang="en-US" dirty="0" smtClean="0"/>
              <a:t>&lt;input type='button' </a:t>
            </a:r>
          </a:p>
          <a:p>
            <a:pPr>
              <a:buNone/>
            </a:pPr>
            <a:r>
              <a:rPr lang="en-US" dirty="0" smtClean="0"/>
              <a:t>	</a:t>
            </a:r>
            <a:r>
              <a:rPr lang="en-US" dirty="0" err="1" smtClean="0"/>
              <a:t>onclick</a:t>
            </a:r>
            <a:r>
              <a:rPr lang="en-US" dirty="0" smtClean="0"/>
              <a:t>="</a:t>
            </a:r>
            <a:r>
              <a:rPr lang="en-US" dirty="0" err="1" smtClean="0"/>
              <a:t>isAlphabet</a:t>
            </a:r>
            <a:r>
              <a:rPr lang="en-US" dirty="0" smtClean="0"/>
              <a:t>(</a:t>
            </a:r>
            <a:r>
              <a:rPr lang="en-US" dirty="0" err="1" smtClean="0"/>
              <a:t>document.getElementById</a:t>
            </a:r>
            <a:r>
              <a:rPr lang="en-US" dirty="0" smtClean="0"/>
              <a:t>('letters'), 'Letters Only Please')” value='Check Field' /&gt;</a:t>
            </a:r>
          </a:p>
          <a:p>
            <a:pPr>
              <a:buNone/>
            </a:pPr>
            <a:r>
              <a:rPr lang="en-US" dirty="0" smtClean="0"/>
              <a:t>&lt;/form&gt;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Your First </a:t>
            </a:r>
            <a:r>
              <a:rPr lang="en-US" b="1" dirty="0" err="1" smtClean="0"/>
              <a:t>JavaScriptCode</a:t>
            </a: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pPr>
              <a:buNone/>
              <a:defRPr/>
            </a:pPr>
            <a:r>
              <a:rPr lang="en-US" sz="2800" dirty="0" smtClean="0">
                <a:latin typeface="Times New Roman" pitchFamily="18" charset="0"/>
                <a:cs typeface="Times New Roman" pitchFamily="18" charset="0"/>
              </a:rPr>
              <a:t>&lt;html&gt;</a:t>
            </a:r>
          </a:p>
          <a:p>
            <a:pPr>
              <a:buNone/>
              <a:defRPr/>
            </a:pPr>
            <a:r>
              <a:rPr lang="en-US" sz="2800" dirty="0" smtClean="0">
                <a:latin typeface="Times New Roman" pitchFamily="18" charset="0"/>
                <a:cs typeface="Times New Roman" pitchFamily="18" charset="0"/>
              </a:rPr>
              <a:t>&lt;head&gt;  &lt;title&gt;First JavaScript Page&lt;/title&gt; &lt;/head&gt;</a:t>
            </a:r>
          </a:p>
          <a:p>
            <a:pPr>
              <a:buNone/>
              <a:defRPr/>
            </a:pPr>
            <a:r>
              <a:rPr lang="en-US" sz="2800" dirty="0" smtClean="0">
                <a:latin typeface="Times New Roman" pitchFamily="18" charset="0"/>
                <a:cs typeface="Times New Roman" pitchFamily="18" charset="0"/>
              </a:rPr>
              <a:t>&lt;body&gt;</a:t>
            </a:r>
          </a:p>
          <a:p>
            <a:pPr>
              <a:buNone/>
              <a:defRPr/>
            </a:pPr>
            <a:r>
              <a:rPr lang="en-US" sz="2800" dirty="0" smtClean="0">
                <a:latin typeface="Times New Roman" pitchFamily="18" charset="0"/>
                <a:cs typeface="Times New Roman" pitchFamily="18" charset="0"/>
              </a:rPr>
              <a:t>&lt;h1&gt;First JavaScript Page&lt;/h1&gt;</a:t>
            </a:r>
          </a:p>
          <a:p>
            <a:pPr>
              <a:buNone/>
              <a:defRPr/>
            </a:pPr>
            <a:r>
              <a:rPr lang="en-US" sz="2800" dirty="0" smtClean="0">
                <a:latin typeface="Times New Roman" pitchFamily="18" charset="0"/>
                <a:cs typeface="Times New Roman" pitchFamily="18" charset="0"/>
              </a:rPr>
              <a:t>&lt;script type="text/</a:t>
            </a:r>
            <a:r>
              <a:rPr lang="en-US" sz="2800" dirty="0" err="1" smtClean="0">
                <a:latin typeface="Times New Roman" pitchFamily="18" charset="0"/>
                <a:cs typeface="Times New Roman" pitchFamily="18" charset="0"/>
              </a:rPr>
              <a:t>javascript</a:t>
            </a:r>
            <a:r>
              <a:rPr lang="en-US" sz="2800" dirty="0" smtClean="0">
                <a:latin typeface="Times New Roman" pitchFamily="18" charset="0"/>
                <a:cs typeface="Times New Roman" pitchFamily="18" charset="0"/>
              </a:rPr>
              <a:t>"&gt; </a:t>
            </a:r>
          </a:p>
          <a:p>
            <a:pPr>
              <a:buNone/>
              <a:defRPr/>
            </a:pPr>
            <a:endParaRPr lang="en-US" sz="2800" dirty="0" smtClean="0">
              <a:latin typeface="Times New Roman" pitchFamily="18" charset="0"/>
              <a:cs typeface="Times New Roman" pitchFamily="18" charset="0"/>
            </a:endParaRPr>
          </a:p>
          <a:p>
            <a:pPr>
              <a:buNone/>
              <a:defRPr/>
            </a:pPr>
            <a:r>
              <a:rPr lang="en-US" sz="2800" dirty="0" err="1" smtClean="0">
                <a:latin typeface="Times New Roman" pitchFamily="18" charset="0"/>
                <a:cs typeface="Times New Roman" pitchFamily="18" charset="0"/>
              </a:rPr>
              <a:t>document.write</a:t>
            </a:r>
            <a:r>
              <a:rPr lang="en-US" sz="2800" dirty="0" smtClean="0">
                <a:latin typeface="Times New Roman" pitchFamily="18" charset="0"/>
                <a:cs typeface="Times New Roman" pitchFamily="18" charset="0"/>
              </a:rPr>
              <a:t>("&lt;hr&gt;");</a:t>
            </a:r>
          </a:p>
          <a:p>
            <a:pPr>
              <a:buNone/>
              <a:defRPr/>
            </a:pPr>
            <a:r>
              <a:rPr lang="en-US" sz="2800" dirty="0" err="1" smtClean="0">
                <a:latin typeface="Times New Roman" pitchFamily="18" charset="0"/>
                <a:cs typeface="Times New Roman" pitchFamily="18" charset="0"/>
              </a:rPr>
              <a:t>document.write</a:t>
            </a:r>
            <a:r>
              <a:rPr lang="en-US" sz="2800" dirty="0" smtClean="0">
                <a:latin typeface="Times New Roman" pitchFamily="18" charset="0"/>
                <a:cs typeface="Times New Roman" pitchFamily="18" charset="0"/>
              </a:rPr>
              <a:t>("Hello World Wide Web");</a:t>
            </a:r>
          </a:p>
          <a:p>
            <a:pPr>
              <a:buNone/>
              <a:defRPr/>
            </a:pPr>
            <a:r>
              <a:rPr lang="en-US" sz="2800" dirty="0" err="1" smtClean="0">
                <a:latin typeface="Times New Roman" pitchFamily="18" charset="0"/>
                <a:cs typeface="Times New Roman" pitchFamily="18" charset="0"/>
              </a:rPr>
              <a:t>document.write</a:t>
            </a:r>
            <a:r>
              <a:rPr lang="en-US" sz="2800" dirty="0" smtClean="0">
                <a:latin typeface="Times New Roman" pitchFamily="18" charset="0"/>
                <a:cs typeface="Times New Roman" pitchFamily="18" charset="0"/>
              </a:rPr>
              <a:t>("&lt;hr&gt;");</a:t>
            </a:r>
          </a:p>
          <a:p>
            <a:pPr>
              <a:buNone/>
              <a:defRPr/>
            </a:pPr>
            <a:endParaRPr lang="en-US" sz="2800" dirty="0" smtClean="0">
              <a:latin typeface="Times New Roman" pitchFamily="18" charset="0"/>
              <a:cs typeface="Times New Roman" pitchFamily="18" charset="0"/>
            </a:endParaRPr>
          </a:p>
          <a:p>
            <a:pPr>
              <a:buNone/>
              <a:defRPr/>
            </a:pPr>
            <a:r>
              <a:rPr lang="en-US" sz="2800" dirty="0" smtClean="0">
                <a:latin typeface="Times New Roman" pitchFamily="18" charset="0"/>
                <a:cs typeface="Times New Roman" pitchFamily="18" charset="0"/>
              </a:rPr>
              <a:t>&lt;/script&gt;</a:t>
            </a:r>
          </a:p>
          <a:p>
            <a:pPr>
              <a:buNone/>
              <a:defRPr/>
            </a:pPr>
            <a:r>
              <a:rPr lang="en-US" sz="2800" dirty="0" smtClean="0">
                <a:latin typeface="Times New Roman" pitchFamily="18" charset="0"/>
                <a:cs typeface="Times New Roman" pitchFamily="18" charset="0"/>
              </a:rPr>
              <a:t>&lt;/body&gt;</a:t>
            </a:r>
          </a:p>
          <a:p>
            <a:pPr>
              <a:buNone/>
              <a:defRPr/>
            </a:pPr>
            <a:r>
              <a:rPr lang="en-US" sz="2800" dirty="0" smtClean="0">
                <a:latin typeface="Times New Roman" pitchFamily="18" charset="0"/>
                <a:cs typeface="Times New Roman" pitchFamily="18" charset="0"/>
              </a:rPr>
              <a:t>&lt;/html&gt;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1608</TotalTime>
  <Words>4393</Words>
  <Application>Microsoft Office PowerPoint</Application>
  <PresentationFormat>On-screen Show (4:3)</PresentationFormat>
  <Paragraphs>877</Paragraphs>
  <Slides>87</Slides>
  <Notes>0</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Flow</vt:lpstr>
      <vt:lpstr>Introduction to JavaScript</vt:lpstr>
      <vt:lpstr>Content</vt:lpstr>
      <vt:lpstr>What is JavaScript?</vt:lpstr>
      <vt:lpstr>Advantages of JavaScript</vt:lpstr>
      <vt:lpstr>Limitations of JavaScript</vt:lpstr>
      <vt:lpstr>JavaScript Development Tools</vt:lpstr>
      <vt:lpstr>Syntax</vt:lpstr>
      <vt:lpstr>Continue…</vt:lpstr>
      <vt:lpstr>     Your First JavaScriptCode</vt:lpstr>
      <vt:lpstr>Semicolons are Optional </vt:lpstr>
      <vt:lpstr>Case Sensitivity</vt:lpstr>
      <vt:lpstr>Comments in JavaScript</vt:lpstr>
      <vt:lpstr>Embedding JavaScript</vt:lpstr>
      <vt:lpstr>JavaScript in External File</vt:lpstr>
      <vt:lpstr>Continue..</vt:lpstr>
      <vt:lpstr>Variables</vt:lpstr>
      <vt:lpstr>JavaScript Reserved Words</vt:lpstr>
      <vt:lpstr>Which one is legal?</vt:lpstr>
      <vt:lpstr>Data Types</vt:lpstr>
      <vt:lpstr>Slide 20</vt:lpstr>
      <vt:lpstr>Integer and Floating-point number example</vt:lpstr>
      <vt:lpstr>Boolean Values</vt:lpstr>
      <vt:lpstr>Boolean value example</vt:lpstr>
      <vt:lpstr>Strings</vt:lpstr>
      <vt:lpstr>Strings example</vt:lpstr>
      <vt:lpstr>typeof operator</vt:lpstr>
      <vt:lpstr>What is an Object?</vt:lpstr>
      <vt:lpstr>Array</vt:lpstr>
      <vt:lpstr>Array Example</vt:lpstr>
      <vt:lpstr>Array Methods </vt:lpstr>
      <vt:lpstr>sort() method </vt:lpstr>
      <vt:lpstr>Definition and Usage </vt:lpstr>
      <vt:lpstr>Syntax </vt:lpstr>
      <vt:lpstr>Slide 34</vt:lpstr>
      <vt:lpstr>Concat()</vt:lpstr>
      <vt:lpstr>Null &amp; Undefined</vt:lpstr>
      <vt:lpstr>Null &amp; Undefined example</vt:lpstr>
      <vt:lpstr>JavaScript Special Characters</vt:lpstr>
      <vt:lpstr>Expressions</vt:lpstr>
      <vt:lpstr>Operators</vt:lpstr>
      <vt:lpstr>Arithmetic operators</vt:lpstr>
      <vt:lpstr>Unary Arithmetic Operators</vt:lpstr>
      <vt:lpstr>Logical operators</vt:lpstr>
      <vt:lpstr>Comparison operators</vt:lpstr>
      <vt:lpstr>Strict Equality Operators</vt:lpstr>
      <vt:lpstr>String operator</vt:lpstr>
      <vt:lpstr>Bit Manipulation operators</vt:lpstr>
      <vt:lpstr>Assignment operators</vt:lpstr>
      <vt:lpstr>The most common problem</vt:lpstr>
      <vt:lpstr>Order of Precedence</vt:lpstr>
      <vt:lpstr>Precedence Example</vt:lpstr>
      <vt:lpstr>Conditional Statement</vt:lpstr>
      <vt:lpstr>“if” statement</vt:lpstr>
      <vt:lpstr>“if” statement example</vt:lpstr>
      <vt:lpstr>“if … else” statement</vt:lpstr>
      <vt:lpstr>Ternary Shortcut (concise)</vt:lpstr>
      <vt:lpstr>“else if” statement</vt:lpstr>
      <vt:lpstr>“if/if…else” statement example</vt:lpstr>
      <vt:lpstr>“switch” statement</vt:lpstr>
      <vt:lpstr>“switch” statement example</vt:lpstr>
      <vt:lpstr>Looping Statement</vt:lpstr>
      <vt:lpstr>“for” statement</vt:lpstr>
      <vt:lpstr>“for” statement example</vt:lpstr>
      <vt:lpstr>“for/in” statement</vt:lpstr>
      <vt:lpstr>Example</vt:lpstr>
      <vt:lpstr>“for/in” statement example</vt:lpstr>
      <vt:lpstr>“while” statement</vt:lpstr>
      <vt:lpstr>“While” statement example</vt:lpstr>
      <vt:lpstr>“do … while” statement</vt:lpstr>
      <vt:lpstr>Break and continue</vt:lpstr>
      <vt:lpstr>JavaScript Display Possibilities</vt:lpstr>
      <vt:lpstr>Using window.alert()</vt:lpstr>
      <vt:lpstr>Using document.write()</vt:lpstr>
      <vt:lpstr>Using innerHTML</vt:lpstr>
      <vt:lpstr>Exercise</vt:lpstr>
      <vt:lpstr>        What is an Event?</vt:lpstr>
      <vt:lpstr>Input Events</vt:lpstr>
      <vt:lpstr>Mouse Events</vt:lpstr>
      <vt:lpstr>Click Events</vt:lpstr>
      <vt:lpstr>Load Events</vt:lpstr>
      <vt:lpstr>Javascript form validation</vt:lpstr>
      <vt:lpstr>form validation-checking for non-empty</vt:lpstr>
      <vt:lpstr>Slide 83</vt:lpstr>
      <vt:lpstr>form validation - checking for all numbers</vt:lpstr>
      <vt:lpstr>Example</vt:lpstr>
      <vt:lpstr>form validation - checking for all letters</vt:lpstr>
      <vt:lpstr>Slide 87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dc:title>
  <dc:creator>madhuri</dc:creator>
  <cp:lastModifiedBy>madhuri</cp:lastModifiedBy>
  <cp:revision>100</cp:revision>
  <dcterms:created xsi:type="dcterms:W3CDTF">2016-02-23T06:13:05Z</dcterms:created>
  <dcterms:modified xsi:type="dcterms:W3CDTF">2016-12-26T16:51:24Z</dcterms:modified>
</cp:coreProperties>
</file>