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2" r:id="rId3"/>
    <p:sldId id="257" r:id="rId4"/>
    <p:sldId id="258" r:id="rId5"/>
    <p:sldId id="259" r:id="rId6"/>
    <p:sldId id="275" r:id="rId7"/>
    <p:sldId id="261" r:id="rId8"/>
    <p:sldId id="273" r:id="rId9"/>
    <p:sldId id="274" r:id="rId10"/>
    <p:sldId id="300"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5"/>
    <p:restoredTop sz="96296"/>
  </p:normalViewPr>
  <p:slideViewPr>
    <p:cSldViewPr snapToGrid="0" showGuides="1">
      <p:cViewPr varScale="1">
        <p:scale>
          <a:sx n="141" d="100"/>
          <a:sy n="141" d="100"/>
        </p:scale>
        <p:origin x="224"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D726D-0658-E14D-826A-69510805F888}" type="datetimeFigureOut">
              <a:rPr lang="en-US" smtClean="0"/>
              <a:t>2/15/24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276D2-DB41-084F-933F-D16465BAFAB3}" type="slidenum">
              <a:rPr lang="en-US" smtClean="0"/>
              <a:t>‹#›</a:t>
            </a:fld>
            <a:endParaRPr lang="en-US"/>
          </a:p>
        </p:txBody>
      </p:sp>
    </p:spTree>
    <p:extLst>
      <p:ext uri="{BB962C8B-B14F-4D97-AF65-F5344CB8AC3E}">
        <p14:creationId xmlns:p14="http://schemas.microsoft.com/office/powerpoint/2010/main" val="2508012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atrix_multiplication#Powers_of_a_matri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hape 825"/>
          <p:cNvSpPr>
            <a:spLocks noGrp="1" noRot="1" noChangeAspect="1"/>
          </p:cNvSpPr>
          <p:nvPr>
            <p:ph type="sldImg"/>
          </p:nvPr>
        </p:nvSpPr>
        <p:spPr>
          <a:xfrm>
            <a:off x="381000" y="685800"/>
            <a:ext cx="6096000" cy="3429000"/>
          </a:xfrm>
          <a:prstGeom prst="rect">
            <a:avLst/>
          </a:prstGeom>
        </p:spPr>
        <p:txBody>
          <a:bodyPr/>
          <a:lstStyle/>
          <a:p>
            <a:endParaRPr/>
          </a:p>
        </p:txBody>
      </p:sp>
      <p:sp>
        <p:nvSpPr>
          <p:cNvPr id="826" name="Shape 826"/>
          <p:cNvSpPr>
            <a:spLocks noGrp="1"/>
          </p:cNvSpPr>
          <p:nvPr>
            <p:ph type="body" sz="quarter" idx="1"/>
          </p:nvPr>
        </p:nvSpPr>
        <p:spPr>
          <a:prstGeom prst="rect">
            <a:avLst/>
          </a:prstGeom>
        </p:spPr>
        <p:txBody>
          <a:bodyPr/>
          <a:lstStyle/>
          <a:p>
            <a:r>
              <a:t>To understand this visually, we have our image. We take a region within the image (the red box), and define a window function (let’s just say all </a:t>
            </a:r>
            <a:r>
              <a:rPr i="1"/>
              <a:t>1</a:t>
            </a:r>
            <a:r>
              <a:t>). This is the computed auto-correlation image. To get this, we say that the (u, v) is located in the center in the red box. Everything to the left and bottom is negative, and everything to the right and top is positive.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Shape 841"/>
          <p:cNvSpPr>
            <a:spLocks noGrp="1" noRot="1" noChangeAspect="1"/>
          </p:cNvSpPr>
          <p:nvPr>
            <p:ph type="sldImg"/>
          </p:nvPr>
        </p:nvSpPr>
        <p:spPr>
          <a:xfrm>
            <a:off x="381000" y="685800"/>
            <a:ext cx="6096000" cy="3429000"/>
          </a:xfrm>
          <a:prstGeom prst="rect">
            <a:avLst/>
          </a:prstGeom>
        </p:spPr>
        <p:txBody>
          <a:bodyPr/>
          <a:lstStyle/>
          <a:p>
            <a:endParaRPr/>
          </a:p>
        </p:txBody>
      </p:sp>
      <p:sp>
        <p:nvSpPr>
          <p:cNvPr id="842" name="Shape 842"/>
          <p:cNvSpPr>
            <a:spLocks noGrp="1"/>
          </p:cNvSpPr>
          <p:nvPr>
            <p:ph type="body" sz="quarter" idx="1"/>
          </p:nvPr>
        </p:nvSpPr>
        <p:spPr>
          <a:prstGeom prst="rect">
            <a:avLst/>
          </a:prstGeom>
        </p:spPr>
        <p:txBody>
          <a:bodyPr/>
          <a:lstStyle/>
          <a:p>
            <a:r>
              <a:t>If we look at another sub-image, then we can still use the same equation. To compute the value (3, 2) from the right image, then that means we would look at a different window in the left image. To compute the auto-correlation at (3, 2), we have to look outside the red window in the original image. If our “red box” goes outside the image, then we would need to pad the image.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Shape 1166"/>
          <p:cNvSpPr>
            <a:spLocks noGrp="1" noRot="1" noChangeAspect="1"/>
          </p:cNvSpPr>
          <p:nvPr>
            <p:ph type="sldImg"/>
          </p:nvPr>
        </p:nvSpPr>
        <p:spPr>
          <a:xfrm>
            <a:off x="381000" y="685800"/>
            <a:ext cx="6096000" cy="3429000"/>
          </a:xfrm>
          <a:prstGeom prst="rect">
            <a:avLst/>
          </a:prstGeom>
        </p:spPr>
        <p:txBody>
          <a:bodyPr/>
          <a:lstStyle/>
          <a:p>
            <a:endParaRPr/>
          </a:p>
        </p:txBody>
      </p:sp>
      <mc:AlternateContent xmlns:mc="http://schemas.openxmlformats.org/markup-compatibility/2006" xmlns:a14="http://schemas.microsoft.com/office/drawing/2010/main">
        <mc:Choice Requires="a14">
          <p:sp>
            <p:nvSpPr>
              <p:cNvPr id="1167" name="Shape 1167"/>
              <p:cNvSpPr>
                <a:spLocks noGrp="1"/>
              </p:cNvSpPr>
              <p:nvPr>
                <p:ph type="body" sz="quarter" idx="1"/>
              </p:nvPr>
            </p:nvSpPr>
            <p:spPr>
              <a:prstGeom prst="rect">
                <a:avLst/>
              </a:prstGeom>
            </p:spPr>
            <p:txBody>
              <a:bodyPr/>
              <a:lstStyle>
                <a:lvl1pPr>
                  <a:defRPr>
                    <a:latin typeface="Gill Sans MT"/>
                    <a:ea typeface="Gill Sans MT"/>
                    <a:cs typeface="Gill Sans MT"/>
                    <a:sym typeface="Gill Sans MT"/>
                  </a:defRPr>
                </a:lvl1pPr>
              </a:lstStyle>
              <a:p>
                <a:pPr>
                  <a:defRPr sz="1200">
                    <a:latin typeface="Cambria Math"/>
                    <a:ea typeface="Cambria Math"/>
                    <a:cs typeface="Cambria Math"/>
                    <a:sym typeface="Cambria Math"/>
                  </a:defRPr>
                </a:pPr>
                <a14:m>
                  <m:oMath xmlns:m="http://schemas.openxmlformats.org/officeDocument/2006/math">
                    <m:r>
                      <a:rPr lang="en-US" sz="2400" i="1" smtClean="0">
                        <a:solidFill>
                          <a:srgbClr val="000000"/>
                        </a:solidFill>
                        <a:latin typeface="Cambria Math" panose="02040503050406030204" pitchFamily="18" charset="0"/>
                      </a:rPr>
                      <m:t>𝑎</m:t>
                    </m:r>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𝑏</m:t>
                    </m:r>
                  </m:oMath>
                </a14:m>
                <a:r>
                  <a:rPr lang="en-US" sz="1600" dirty="0"/>
                  <a:t> is </a:t>
                </a:r>
                <a:r>
                  <a:rPr lang="en-US" sz="1600" dirty="0">
                    <a:latin typeface="Gill Sans MT"/>
                    <a:ea typeface="Gill Sans MT"/>
                    <a:cs typeface="Gill Sans MT"/>
                    <a:sym typeface="Gill Sans MT"/>
                  </a:rPr>
                  <a:t>https://en.wikipedia.org/wiki/Hadamard_product_(matrices)</a:t>
                </a:r>
                <a:br>
                  <a:rPr lang="en-US" sz="1600" dirty="0">
                    <a:latin typeface="Gill Sans MT"/>
                    <a:ea typeface="Gill Sans MT"/>
                    <a:cs typeface="Gill Sans MT"/>
                    <a:sym typeface="Gill Sans MT"/>
                  </a:rPr>
                </a:br>
                <a:br>
                  <a:rPr lang="en-US" sz="1600" dirty="0">
                    <a:latin typeface="Gill Sans MT"/>
                    <a:ea typeface="Gill Sans MT"/>
                    <a:cs typeface="Gill Sans MT"/>
                    <a:sym typeface="Gill Sans MT"/>
                  </a:rPr>
                </a:br>
                <a:r>
                  <a:rPr lang="en-US" sz="1600" dirty="0">
                    <a:latin typeface="Gill Sans MT"/>
                    <a:ea typeface="Gill Sans MT"/>
                    <a:cs typeface="Gill Sans MT"/>
                    <a:sym typeface="Gill Sans MT"/>
                  </a:rPr>
                  <a:t>Note</a:t>
                </a:r>
                <a:r>
                  <a:rPr lang="en-US" sz="1600" baseline="0" dirty="0">
                    <a:latin typeface="Gill Sans MT"/>
                    <a:ea typeface="Gill Sans MT"/>
                    <a:cs typeface="Gill Sans MT"/>
                    <a:sym typeface="Gill Sans MT"/>
                  </a:rPr>
                  <a:t> that </a:t>
                </a:r>
                <a14:m>
                  <m:oMath xmlns:m="http://schemas.openxmlformats.org/officeDocument/2006/math">
                    <m:sSubSup>
                      <m:sSubSupPr>
                        <m:ctrlPr>
                          <a:rPr lang="ar-AE" sz="1600" i="1" smtClean="0">
                            <a:solidFill>
                              <a:srgbClr val="000000"/>
                            </a:solidFill>
                            <a:latin typeface="Cambria Math" panose="02040503050406030204" pitchFamily="18" charset="0"/>
                          </a:rPr>
                        </m:ctrlPr>
                      </m:sSubSupPr>
                      <m:e>
                        <m:r>
                          <a:rPr lang="ar-AE" sz="1600" i="1">
                            <a:solidFill>
                              <a:srgbClr val="000000"/>
                            </a:solidFill>
                            <a:latin typeface="Cambria Math" panose="02040503050406030204" pitchFamily="18" charset="0"/>
                          </a:rPr>
                          <m:t>𝐼</m:t>
                        </m:r>
                      </m:e>
                      <m:sub>
                        <m:r>
                          <a:rPr lang="ar-AE" sz="1600" i="1">
                            <a:solidFill>
                              <a:srgbClr val="000000"/>
                            </a:solidFill>
                            <a:latin typeface="Cambria Math" panose="02040503050406030204" pitchFamily="18" charset="0"/>
                          </a:rPr>
                          <m:t>𝑥</m:t>
                        </m:r>
                      </m:sub>
                      <m:sup>
                        <m:r>
                          <a:rPr lang="ar-AE" sz="1600" i="1">
                            <a:solidFill>
                              <a:srgbClr val="000000"/>
                            </a:solidFill>
                            <a:latin typeface="Cambria Math" panose="02040503050406030204" pitchFamily="18" charset="0"/>
                          </a:rPr>
                          <m:t>2</m:t>
                        </m:r>
                      </m:sup>
                    </m:sSubSup>
                  </m:oMath>
                </a14:m>
                <a:r>
                  <a:rPr lang="en-US" sz="1600" dirty="0">
                    <a:latin typeface="Gill Sans MT"/>
                    <a:ea typeface="Gill Sans MT"/>
                    <a:cs typeface="Gill Sans MT"/>
                    <a:sym typeface="Gill Sans MT"/>
                  </a:rPr>
                  <a:t>, </a:t>
                </a:r>
                <a14:m>
                  <m:oMath xmlns:m="http://schemas.openxmlformats.org/officeDocument/2006/math">
                    <m:sSubSup>
                      <m:sSubSupPr>
                        <m:ctrlPr>
                          <a:rPr lang="ar-AE" sz="1600" i="1" smtClean="0">
                            <a:solidFill>
                              <a:srgbClr val="000000"/>
                            </a:solidFill>
                            <a:latin typeface="Cambria Math" panose="02040503050406030204" pitchFamily="18" charset="0"/>
                          </a:rPr>
                        </m:ctrlPr>
                      </m:sSubSupPr>
                      <m:e>
                        <m:r>
                          <a:rPr lang="ar-AE" sz="1600" i="1">
                            <a:solidFill>
                              <a:srgbClr val="000000"/>
                            </a:solidFill>
                            <a:latin typeface="Cambria Math" panose="02040503050406030204" pitchFamily="18" charset="0"/>
                          </a:rPr>
                          <m:t>𝐼</m:t>
                        </m:r>
                      </m:e>
                      <m:sub>
                        <m:r>
                          <a:rPr lang="en-US" sz="1600" b="0" i="1" smtClean="0">
                            <a:solidFill>
                              <a:srgbClr val="000000"/>
                            </a:solidFill>
                            <a:latin typeface="Cambria Math" panose="02040503050406030204" pitchFamily="18" charset="0"/>
                          </a:rPr>
                          <m:t>𝑦</m:t>
                        </m:r>
                      </m:sub>
                      <m:sup>
                        <m:r>
                          <a:rPr lang="ar-AE" sz="1600" i="1">
                            <a:solidFill>
                              <a:srgbClr val="000000"/>
                            </a:solidFill>
                            <a:latin typeface="Cambria Math" panose="02040503050406030204" pitchFamily="18" charset="0"/>
                          </a:rPr>
                          <m:t>2</m:t>
                        </m:r>
                      </m:sup>
                    </m:sSubSup>
                  </m:oMath>
                </a14:m>
                <a:r>
                  <a:rPr lang="ar-AE" sz="1600" dirty="0">
                    <a:latin typeface="Gill Sans MT"/>
                    <a:ea typeface="Gill Sans MT"/>
                    <a:cs typeface="Gill Sans MT"/>
                    <a:sym typeface="Gill Sans MT"/>
                  </a:rPr>
                  <a:t> </a:t>
                </a:r>
                <a:r>
                  <a:rPr lang="en-US" sz="1600" dirty="0">
                    <a:latin typeface="Gill Sans MT"/>
                    <a:ea typeface="Gill Sans MT"/>
                    <a:cs typeface="Gill Sans MT"/>
                    <a:sym typeface="Gill Sans MT"/>
                  </a:rPr>
                  <a:t>are</a:t>
                </a:r>
                <a:r>
                  <a:rPr lang="en-US" sz="1600" baseline="0" dirty="0">
                    <a:latin typeface="Gill Sans MT"/>
                    <a:ea typeface="Gill Sans MT"/>
                    <a:cs typeface="Gill Sans MT"/>
                    <a:sym typeface="Gill Sans MT"/>
                  </a:rPr>
                  <a:t> </a:t>
                </a:r>
                <a:r>
                  <a:rPr lang="en-US" sz="1600" dirty="0">
                    <a:latin typeface="Gill Sans MT"/>
                    <a:ea typeface="Gill Sans MT"/>
                    <a:cs typeface="Gill Sans MT"/>
                    <a:sym typeface="Gill Sans MT"/>
                  </a:rPr>
                  <a:t>not matrix powers</a:t>
                </a:r>
                <a:r>
                  <a:rPr lang="en-US" sz="1600" baseline="0" dirty="0">
                    <a:latin typeface="Gill Sans MT"/>
                    <a:ea typeface="Gill Sans MT"/>
                    <a:cs typeface="Gill Sans MT"/>
                    <a:sym typeface="Gill Sans MT"/>
                  </a:rPr>
                  <a:t> (where matrix power is repeated matrix multiplication of a square matrix with itself).</a:t>
                </a:r>
                <a:br>
                  <a:rPr lang="en-US" sz="1600" baseline="0" dirty="0">
                    <a:latin typeface="Gill Sans MT"/>
                    <a:ea typeface="Gill Sans MT"/>
                    <a:cs typeface="Gill Sans MT"/>
                    <a:sym typeface="Gill Sans MT"/>
                  </a:rPr>
                </a:br>
                <a:r>
                  <a:rPr lang="en-US" sz="1600" baseline="0" dirty="0">
                    <a:latin typeface="Gill Sans MT"/>
                    <a:ea typeface="Gill Sans MT"/>
                    <a:cs typeface="Gill Sans MT"/>
                    <a:sym typeface="Gill Sans MT"/>
                  </a:rPr>
                  <a:t>They are just element-wise squaring.</a:t>
                </a:r>
                <a:br>
                  <a:rPr lang="en-US" sz="1600" baseline="0" dirty="0">
                    <a:latin typeface="Gill Sans MT"/>
                    <a:ea typeface="Gill Sans MT"/>
                    <a:cs typeface="Gill Sans MT"/>
                    <a:sym typeface="Gill Sans MT"/>
                  </a:rPr>
                </a:br>
                <a:r>
                  <a:rPr lang="en-US" sz="1600" baseline="0" dirty="0">
                    <a:latin typeface="Gill Sans MT"/>
                    <a:ea typeface="Gill Sans MT"/>
                    <a:cs typeface="Gill Sans MT"/>
                    <a:sym typeface="Gill Sans MT"/>
                  </a:rPr>
                  <a:t>This is because M is defined _per pixel_; in the algorithm presented, we store the values of M separately in maps of the individual M components (</a:t>
                </a:r>
                <a14:m>
                  <m:oMath xmlns:m="http://schemas.openxmlformats.org/officeDocument/2006/math">
                    <m:sSubSup>
                      <m:sSubSupPr>
                        <m:ctrlPr>
                          <a:rPr lang="ar-AE" sz="1600" i="1" smtClean="0">
                            <a:solidFill>
                              <a:srgbClr val="000000"/>
                            </a:solidFill>
                            <a:latin typeface="Cambria Math" panose="02040503050406030204" pitchFamily="18" charset="0"/>
                          </a:rPr>
                        </m:ctrlPr>
                      </m:sSubSupPr>
                      <m:e>
                        <m:r>
                          <a:rPr lang="ar-AE" sz="1600" i="1">
                            <a:solidFill>
                              <a:srgbClr val="000000"/>
                            </a:solidFill>
                            <a:latin typeface="Cambria Math" panose="02040503050406030204" pitchFamily="18" charset="0"/>
                          </a:rPr>
                          <m:t>𝐼</m:t>
                        </m:r>
                      </m:e>
                      <m:sub>
                        <m:r>
                          <a:rPr lang="ar-AE" sz="1600" i="1">
                            <a:solidFill>
                              <a:srgbClr val="000000"/>
                            </a:solidFill>
                            <a:latin typeface="Cambria Math" panose="02040503050406030204" pitchFamily="18" charset="0"/>
                          </a:rPr>
                          <m:t>𝑥</m:t>
                        </m:r>
                      </m:sub>
                      <m:sup>
                        <m:r>
                          <a:rPr lang="ar-AE" sz="1600" i="1">
                            <a:solidFill>
                              <a:srgbClr val="000000"/>
                            </a:solidFill>
                            <a:latin typeface="Cambria Math" panose="02040503050406030204" pitchFamily="18" charset="0"/>
                          </a:rPr>
                          <m:t>2</m:t>
                        </m:r>
                      </m:sup>
                    </m:sSubSup>
                  </m:oMath>
                </a14:m>
                <a:r>
                  <a:rPr lang="ar-AE" sz="1600" dirty="0">
                    <a:latin typeface="Gill Sans MT"/>
                    <a:ea typeface="Gill Sans MT"/>
                    <a:cs typeface="Gill Sans MT"/>
                    <a:sym typeface="Gill Sans MT"/>
                  </a:rPr>
                  <a:t>, </a:t>
                </a:r>
                <a14:m>
                  <m:oMath xmlns:m="http://schemas.openxmlformats.org/officeDocument/2006/math">
                    <m:sSubSup>
                      <m:sSubSupPr>
                        <m:ctrlPr>
                          <a:rPr lang="ar-AE" sz="1600" i="1" smtClean="0">
                            <a:solidFill>
                              <a:srgbClr val="000000"/>
                            </a:solidFill>
                            <a:latin typeface="Cambria Math" panose="02040503050406030204" pitchFamily="18" charset="0"/>
                          </a:rPr>
                        </m:ctrlPr>
                      </m:sSubSupPr>
                      <m:e>
                        <m:r>
                          <a:rPr lang="ar-AE" sz="1600" i="1">
                            <a:solidFill>
                              <a:srgbClr val="000000"/>
                            </a:solidFill>
                            <a:latin typeface="Cambria Math" panose="02040503050406030204" pitchFamily="18" charset="0"/>
                          </a:rPr>
                          <m:t>𝐼</m:t>
                        </m:r>
                      </m:e>
                      <m:sub>
                        <m:r>
                          <a:rPr lang="ar-AE" sz="1600" b="0" i="1" smtClean="0">
                            <a:solidFill>
                              <a:srgbClr val="000000"/>
                            </a:solidFill>
                            <a:latin typeface="Cambria Math" panose="02040503050406030204" pitchFamily="18" charset="0"/>
                          </a:rPr>
                          <m:t>𝑦</m:t>
                        </m:r>
                      </m:sub>
                      <m:sup>
                        <m:r>
                          <a:rPr lang="ar-AE" sz="1600" i="1">
                            <a:solidFill>
                              <a:srgbClr val="000000"/>
                            </a:solidFill>
                            <a:latin typeface="Cambria Math" panose="02040503050406030204" pitchFamily="18" charset="0"/>
                          </a:rPr>
                          <m:t>2</m:t>
                        </m:r>
                      </m:sup>
                    </m:sSubSup>
                  </m:oMath>
                </a14:m>
                <a:r>
                  <a:rPr lang="en-US" sz="1600" dirty="0">
                    <a:latin typeface="Gill Sans MT"/>
                    <a:ea typeface="Gill Sans MT"/>
                    <a:cs typeface="Gill Sans MT"/>
                    <a:sym typeface="Gill Sans MT"/>
                  </a:rPr>
                  <a:t>, </a:t>
                </a:r>
                <a14:m>
                  <m:oMath xmlns:m="http://schemas.openxmlformats.org/officeDocument/2006/math">
                    <m:sSubSup>
                      <m:sSubSupPr>
                        <m:ctrlPr>
                          <a:rPr lang="ar-AE" sz="1600" i="1" smtClean="0">
                            <a:solidFill>
                              <a:srgbClr val="000000"/>
                            </a:solidFill>
                            <a:latin typeface="Cambria Math" panose="02040503050406030204" pitchFamily="18" charset="0"/>
                          </a:rPr>
                        </m:ctrlPr>
                      </m:sSubSupPr>
                      <m:e>
                        <m:r>
                          <a:rPr lang="ar-AE" sz="1600" i="1">
                            <a:solidFill>
                              <a:srgbClr val="000000"/>
                            </a:solidFill>
                            <a:latin typeface="Cambria Math" panose="02040503050406030204" pitchFamily="18" charset="0"/>
                          </a:rPr>
                          <m:t>𝐼</m:t>
                        </m:r>
                      </m:e>
                      <m:sub>
                        <m:r>
                          <a:rPr lang="ar-AE" sz="1600" i="1">
                            <a:solidFill>
                              <a:srgbClr val="000000"/>
                            </a:solidFill>
                            <a:latin typeface="Cambria Math" panose="02040503050406030204" pitchFamily="18" charset="0"/>
                          </a:rPr>
                          <m:t>𝑥</m:t>
                        </m:r>
                      </m:sub>
                      <m:sup/>
                    </m:sSubSup>
                    <m:sSubSup>
                      <m:sSubSupPr>
                        <m:ctrlPr>
                          <a:rPr lang="ar-AE" sz="1600" i="1" smtClean="0">
                            <a:solidFill>
                              <a:srgbClr val="000000"/>
                            </a:solidFill>
                            <a:latin typeface="Cambria Math" panose="02040503050406030204" pitchFamily="18" charset="0"/>
                          </a:rPr>
                        </m:ctrlPr>
                      </m:sSubSupPr>
                      <m:e>
                        <m:r>
                          <a:rPr lang="ar-AE" sz="1600" i="1">
                            <a:solidFill>
                              <a:srgbClr val="000000"/>
                            </a:solidFill>
                            <a:latin typeface="Cambria Math" panose="02040503050406030204" pitchFamily="18" charset="0"/>
                          </a:rPr>
                          <m:t>𝐼</m:t>
                        </m:r>
                      </m:e>
                      <m:sub>
                        <m:r>
                          <a:rPr lang="en-US" sz="1600" b="0" i="1" smtClean="0">
                            <a:solidFill>
                              <a:srgbClr val="000000"/>
                            </a:solidFill>
                            <a:latin typeface="Cambria Math" panose="02040503050406030204" pitchFamily="18" charset="0"/>
                          </a:rPr>
                          <m:t>𝑦</m:t>
                        </m:r>
                      </m:sub>
                      <m:sup/>
                    </m:sSubSup>
                  </m:oMath>
                </a14:m>
                <a:r>
                  <a:rPr lang="en-US" sz="1600" dirty="0">
                    <a:latin typeface="Gill Sans MT"/>
                    <a:ea typeface="Gill Sans MT"/>
                    <a:cs typeface="Gill Sans MT"/>
                    <a:sym typeface="Gill Sans MT"/>
                  </a:rPr>
                  <a:t>). </a:t>
                </a:r>
              </a:p>
              <a:p>
                <a:pPr>
                  <a:defRPr sz="1200">
                    <a:latin typeface="Cambria Math"/>
                    <a:ea typeface="Cambria Math"/>
                    <a:cs typeface="Cambria Math"/>
                    <a:sym typeface="Cambria Math"/>
                  </a:defRPr>
                </a:pPr>
                <a:endParaRPr lang="en-US" sz="1600" dirty="0">
                  <a:latin typeface="Gill Sans MT"/>
                  <a:ea typeface="Gill Sans MT"/>
                  <a:cs typeface="Gill Sans MT"/>
                  <a:sym typeface="Gill Sans MT"/>
                </a:endParaRPr>
              </a:p>
              <a:p>
                <a:pPr>
                  <a:defRPr sz="1200">
                    <a:latin typeface="Cambria Math"/>
                    <a:ea typeface="Cambria Math"/>
                    <a:cs typeface="Cambria Math"/>
                    <a:sym typeface="Cambria Math"/>
                  </a:defRPr>
                </a:pPr>
                <a:r>
                  <a:rPr lang="en-US" sz="1600">
                    <a:latin typeface="Gill Sans MT"/>
                    <a:ea typeface="Gill Sans MT"/>
                    <a:cs typeface="Gill Sans MT"/>
                    <a:sym typeface="Gill Sans MT"/>
                  </a:rPr>
                  <a:t>Matrix power</a:t>
                </a:r>
                <a:endParaRPr lang="en-US" sz="1600" dirty="0">
                  <a:latin typeface="Gill Sans MT"/>
                  <a:ea typeface="Gill Sans MT"/>
                  <a:cs typeface="Gill Sans MT"/>
                  <a:sym typeface="Gill Sans MT"/>
                </a:endParaRPr>
              </a:p>
              <a:p>
                <a:pPr>
                  <a:defRPr sz="1200">
                    <a:latin typeface="Cambria Math"/>
                    <a:ea typeface="Cambria Math"/>
                    <a:cs typeface="Cambria Math"/>
                    <a:sym typeface="Cambria Math"/>
                  </a:defRPr>
                </a:pPr>
                <a:r>
                  <a:rPr lang="en-US" sz="2400" b="0" i="0" u="sng" dirty="0">
                    <a:effectLst/>
                    <a:latin typeface="Open Sans" panose="020B0606030504020204" pitchFamily="34" charset="0"/>
                    <a:hlinkClick r:id="rId3"/>
                  </a:rPr>
                  <a:t>https://en.wikipedia.org/wiki/Matrix_multiplication#Powers_of_a_matrix</a:t>
                </a:r>
                <a:endParaRPr sz="1600" dirty="0">
                  <a:latin typeface="Gill Sans MT"/>
                  <a:ea typeface="Gill Sans MT"/>
                  <a:cs typeface="Gill Sans MT"/>
                  <a:sym typeface="Gill Sans MT"/>
                </a:endParaRPr>
              </a:p>
            </p:txBody>
          </p:sp>
        </mc:Choice>
        <mc:Fallback xmlns="">
          <p:sp>
            <p:nvSpPr>
              <p:cNvPr id="1167" name="Shape 1167"/>
              <p:cNvSpPr>
                <a:spLocks noGrp="1"/>
              </p:cNvSpPr>
              <p:nvPr>
                <p:ph type="body" sz="quarter" idx="1"/>
              </p:nvPr>
            </p:nvSpPr>
            <p:spPr>
              <a:prstGeom prst="rect">
                <a:avLst/>
              </a:prstGeom>
            </p:spPr>
            <p:txBody>
              <a:bodyPr/>
              <a:lstStyle>
                <a:lvl1pPr>
                  <a:defRPr>
                    <a:latin typeface="Gill Sans MT"/>
                    <a:ea typeface="Gill Sans MT"/>
                    <a:cs typeface="Gill Sans MT"/>
                    <a:sym typeface="Gill Sans MT"/>
                  </a:defRPr>
                </a:lvl1pPr>
              </a:lstStyle>
              <a:p>
                <a:pPr>
                  <a:defRPr sz="1200">
                    <a:latin typeface="Cambria Math"/>
                    <a:ea typeface="Cambria Math"/>
                    <a:cs typeface="Cambria Math"/>
                    <a:sym typeface="Cambria Math"/>
                  </a:defRPr>
                </a:pPr>
                <a:r>
                  <a:rPr lang="en-US" sz="2400" i="0">
                    <a:solidFill>
                      <a:srgbClr val="000000"/>
                    </a:solidFill>
                    <a:latin typeface="Cambria Math" panose="02040503050406030204" pitchFamily="18" charset="0"/>
                  </a:rPr>
                  <a:t>𝑎∘𝑏</a:t>
                </a:r>
                <a:r>
                  <a:rPr lang="en-US" sz="1600" dirty="0"/>
                  <a:t> is </a:t>
                </a:r>
                <a:r>
                  <a:rPr sz="1600" dirty="0">
                    <a:latin typeface="Gill Sans MT"/>
                    <a:ea typeface="Gill Sans MT"/>
                    <a:cs typeface="Gill Sans MT"/>
                    <a:sym typeface="Gill Sans MT"/>
                  </a:rPr>
                  <a:t>https://en.wikipedia.org/wiki/Hadamard_product_(matrices)</a:t>
                </a:r>
              </a:p>
            </p:txBody>
          </p:sp>
        </mc:Fallback>
      </mc:AlternateContent>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292C-3E6F-5311-8F6C-703AFFA4653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99B9478-AF72-CDCB-ABDE-353087EC8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0497C9-EA8D-CC59-B7EB-D39A82DD5E54}"/>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5" name="Footer Placeholder 4">
            <a:extLst>
              <a:ext uri="{FF2B5EF4-FFF2-40B4-BE49-F238E27FC236}">
                <a16:creationId xmlns:a16="http://schemas.microsoft.com/office/drawing/2014/main" id="{34E53085-0E0A-7DF2-2210-110CBC050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1C152-7075-F5B3-C476-35F55A866516}"/>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119215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5F30-5D5D-73A8-1974-0B536615B86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6022445-77CF-0352-0DFA-D34572797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F9987C-338A-0456-BA32-FA74243C3FF8}"/>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5" name="Footer Placeholder 4">
            <a:extLst>
              <a:ext uri="{FF2B5EF4-FFF2-40B4-BE49-F238E27FC236}">
                <a16:creationId xmlns:a16="http://schemas.microsoft.com/office/drawing/2014/main" id="{E1B7D922-DFCE-A802-9852-B8D3D12D7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E020B-84B0-D175-360E-D220BFE37E67}"/>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263136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0E1BA1-079D-8C84-33BD-B579D8BE38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21FD11-5F34-638D-63E2-A24E40E38B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6BC776-258D-C033-03AB-39EBFCF7012F}"/>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5" name="Footer Placeholder 4">
            <a:extLst>
              <a:ext uri="{FF2B5EF4-FFF2-40B4-BE49-F238E27FC236}">
                <a16:creationId xmlns:a16="http://schemas.microsoft.com/office/drawing/2014/main" id="{0DF5A182-748E-62D8-772B-65090E7B4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664A0-CDD1-6CB6-0EF4-2BA7EB0BBBC0}"/>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2571168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7198931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 name="Text Placeholder 8"/>
          <p:cNvSpPr>
            <a:spLocks noGrp="1"/>
          </p:cNvSpPr>
          <p:nvPr>
            <p:ph type="body" sz="quarter" idx="21"/>
          </p:nvPr>
        </p:nvSpPr>
        <p:spPr>
          <a:xfrm>
            <a:off x="0" y="6646863"/>
            <a:ext cx="9448800" cy="211137"/>
          </a:xfrm>
          <a:prstGeom prst="rect">
            <a:avLst/>
          </a:prstGeom>
        </p:spPr>
        <p:txBody>
          <a:bodyPr/>
          <a:lstStyle/>
          <a:p>
            <a:pPr marL="0" indent="0" algn="ctr">
              <a:buSzTx/>
              <a:buFontTx/>
              <a:buNone/>
              <a:defRPr sz="1200">
                <a:solidFill>
                  <a:srgbClr val="888888"/>
                </a:solidFill>
              </a:defRPr>
            </a:pPr>
            <a:endParaRPr/>
          </a:p>
        </p:txBody>
      </p:sp>
    </p:spTree>
    <p:extLst>
      <p:ext uri="{BB962C8B-B14F-4D97-AF65-F5344CB8AC3E}">
        <p14:creationId xmlns:p14="http://schemas.microsoft.com/office/powerpoint/2010/main" val="8972093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A265-2A9E-4501-C47D-7F5400A3F4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8CA7A4-4810-32CC-FD39-9ECCCC5B011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84A7E7-B6C5-4538-80D5-9B4740BFC806}"/>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5" name="Footer Placeholder 4">
            <a:extLst>
              <a:ext uri="{FF2B5EF4-FFF2-40B4-BE49-F238E27FC236}">
                <a16:creationId xmlns:a16="http://schemas.microsoft.com/office/drawing/2014/main" id="{7C302343-8FC3-0074-7983-9A3D21FE8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FC737-9DF9-351E-73BB-070CA71F847A}"/>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303789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205-DBF3-A1BA-BE6F-1D6042B864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0B87FCC-44DE-3F5E-2703-BAC5C6039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866FCB3-0765-447A-57AE-F3F740969BCF}"/>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5" name="Footer Placeholder 4">
            <a:extLst>
              <a:ext uri="{FF2B5EF4-FFF2-40B4-BE49-F238E27FC236}">
                <a16:creationId xmlns:a16="http://schemas.microsoft.com/office/drawing/2014/main" id="{9CF0B558-23D8-89CC-6974-B194F5847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AA434-7D66-035B-1548-5BCA48D8B980}"/>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13975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0614-EF99-8CD1-D86C-B176E16F3B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958F12-F5AC-7FD5-59D7-4D8ED82882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7C7F55B-83EF-C331-2DFC-89756FFE39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4C7292-0970-3705-25C3-4EE9CCE79E9D}"/>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6" name="Footer Placeholder 5">
            <a:extLst>
              <a:ext uri="{FF2B5EF4-FFF2-40B4-BE49-F238E27FC236}">
                <a16:creationId xmlns:a16="http://schemas.microsoft.com/office/drawing/2014/main" id="{E7D36846-E412-C37D-E396-F165F60A7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C3452-FD99-74B7-0CBC-08E4CBF44359}"/>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75205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FDEE-82E2-0B0E-73E7-9F7A183F187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7A0FBD-6CA8-D702-51B3-6517D62A0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F7CAD3-0251-902E-F41E-A763E50C0DD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F576906-7030-D6EB-14ED-D8FF9FB65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1192EA-0C6E-04CD-DB75-96C7633A18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EC95543-C939-4AEE-0085-0B78A8927C3D}"/>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8" name="Footer Placeholder 7">
            <a:extLst>
              <a:ext uri="{FF2B5EF4-FFF2-40B4-BE49-F238E27FC236}">
                <a16:creationId xmlns:a16="http://schemas.microsoft.com/office/drawing/2014/main" id="{60B50057-24F3-23DC-6774-47A1C8456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F860A8-FB7D-75BB-10FA-FF6F0F9DC89C}"/>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203297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D9C6-6F0F-80EB-898F-67A275E8AB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461F105-3B37-986D-B32F-3869FFC52842}"/>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4" name="Footer Placeholder 3">
            <a:extLst>
              <a:ext uri="{FF2B5EF4-FFF2-40B4-BE49-F238E27FC236}">
                <a16:creationId xmlns:a16="http://schemas.microsoft.com/office/drawing/2014/main" id="{882ECE77-4221-0743-186C-23637CDEAA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E4212-24D3-C210-B628-AE0F4EE7E0AC}"/>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394227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013E6-B58C-44E0-C016-CFAC7DA8FC6C}"/>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3" name="Footer Placeholder 2">
            <a:extLst>
              <a:ext uri="{FF2B5EF4-FFF2-40B4-BE49-F238E27FC236}">
                <a16:creationId xmlns:a16="http://schemas.microsoft.com/office/drawing/2014/main" id="{5C271218-8510-74C8-902C-3349742734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AC7289-37AE-F795-600E-B3A8706C193C}"/>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209455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9FB2-CAEA-E863-3092-72996B05B7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423E55-E3D4-7492-BE46-C86D70D0C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DACF023-27E9-CC02-3AF2-C68756E0E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B38BAF-8E1B-A9E1-2A6C-DC4B0E6B324E}"/>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6" name="Footer Placeholder 5">
            <a:extLst>
              <a:ext uri="{FF2B5EF4-FFF2-40B4-BE49-F238E27FC236}">
                <a16:creationId xmlns:a16="http://schemas.microsoft.com/office/drawing/2014/main" id="{C426CBF6-DEE6-6726-91A3-12A62353F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25CDA-4908-63B7-F412-8D39886F41BC}"/>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280205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AC33-AEAE-C9DD-4C2E-CE414AABAD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4760C38-065A-CE9A-8654-76B1533B1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1783D6-27C8-C40F-28DE-54C842D25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324849-A6BF-E5DE-759A-C4C0FEA6888F}"/>
              </a:ext>
            </a:extLst>
          </p:cNvPr>
          <p:cNvSpPr>
            <a:spLocks noGrp="1"/>
          </p:cNvSpPr>
          <p:nvPr>
            <p:ph type="dt" sz="half" idx="10"/>
          </p:nvPr>
        </p:nvSpPr>
        <p:spPr/>
        <p:txBody>
          <a:bodyPr/>
          <a:lstStyle/>
          <a:p>
            <a:fld id="{E2DBAA19-8A19-814C-9112-9709C5E260A1}" type="datetimeFigureOut">
              <a:rPr lang="en-US" smtClean="0"/>
              <a:t>2/15/24</a:t>
            </a:fld>
            <a:endParaRPr lang="en-US"/>
          </a:p>
        </p:txBody>
      </p:sp>
      <p:sp>
        <p:nvSpPr>
          <p:cNvPr id="6" name="Footer Placeholder 5">
            <a:extLst>
              <a:ext uri="{FF2B5EF4-FFF2-40B4-BE49-F238E27FC236}">
                <a16:creationId xmlns:a16="http://schemas.microsoft.com/office/drawing/2014/main" id="{511539F1-5C22-BE91-6404-BD80E4203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34005-A56C-3218-B3F9-F87080216241}"/>
              </a:ext>
            </a:extLst>
          </p:cNvPr>
          <p:cNvSpPr>
            <a:spLocks noGrp="1"/>
          </p:cNvSpPr>
          <p:nvPr>
            <p:ph type="sldNum" sz="quarter" idx="12"/>
          </p:nvPr>
        </p:nvSpPr>
        <p:spPr/>
        <p:txBody>
          <a:bodyPr/>
          <a:lstStyle/>
          <a:p>
            <a:fld id="{B38EDE8A-9CA0-B743-93D0-C99F601D1FAB}" type="slidenum">
              <a:rPr lang="en-US" smtClean="0"/>
              <a:t>‹#›</a:t>
            </a:fld>
            <a:endParaRPr lang="en-US"/>
          </a:p>
        </p:txBody>
      </p:sp>
    </p:spTree>
    <p:extLst>
      <p:ext uri="{BB962C8B-B14F-4D97-AF65-F5344CB8AC3E}">
        <p14:creationId xmlns:p14="http://schemas.microsoft.com/office/powerpoint/2010/main" val="264146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E88CAE-621C-7404-18F9-372A636A8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EC9FFF-777A-95C0-0350-6400D782F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C12A91-B6F3-661C-DC0D-09640A620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BAA19-8A19-814C-9112-9709C5E260A1}" type="datetimeFigureOut">
              <a:rPr lang="en-US" smtClean="0"/>
              <a:t>2/15/24</a:t>
            </a:fld>
            <a:endParaRPr lang="en-US"/>
          </a:p>
        </p:txBody>
      </p:sp>
      <p:sp>
        <p:nvSpPr>
          <p:cNvPr id="5" name="Footer Placeholder 4">
            <a:extLst>
              <a:ext uri="{FF2B5EF4-FFF2-40B4-BE49-F238E27FC236}">
                <a16:creationId xmlns:a16="http://schemas.microsoft.com/office/drawing/2014/main" id="{0A6C99BD-0105-A81F-CB72-C16544F9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BED13B-1714-3E11-1E56-210A6D4ED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EDE8A-9CA0-B743-93D0-C99F601D1FAB}" type="slidenum">
              <a:rPr lang="en-US" smtClean="0"/>
              <a:t>‹#›</a:t>
            </a:fld>
            <a:endParaRPr lang="en-US"/>
          </a:p>
        </p:txBody>
      </p:sp>
    </p:spTree>
    <p:extLst>
      <p:ext uri="{BB962C8B-B14F-4D97-AF65-F5344CB8AC3E}">
        <p14:creationId xmlns:p14="http://schemas.microsoft.com/office/powerpoint/2010/main" val="105472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1"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13.xml"/><Relationship Id="rId22"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8DF877-C31E-7067-F3DC-31D040113483}"/>
              </a:ext>
            </a:extLst>
          </p:cNvPr>
          <p:cNvPicPr>
            <a:picLocks noChangeAspect="1"/>
          </p:cNvPicPr>
          <p:nvPr/>
        </p:nvPicPr>
        <p:blipFill>
          <a:blip r:embed="rId2"/>
          <a:stretch>
            <a:fillRect/>
          </a:stretch>
        </p:blipFill>
        <p:spPr>
          <a:xfrm>
            <a:off x="2216150" y="1479550"/>
            <a:ext cx="7759700" cy="3898900"/>
          </a:xfrm>
          <a:prstGeom prst="rect">
            <a:avLst/>
          </a:prstGeom>
        </p:spPr>
      </p:pic>
    </p:spTree>
    <p:extLst>
      <p:ext uri="{BB962C8B-B14F-4D97-AF65-F5344CB8AC3E}">
        <p14:creationId xmlns:p14="http://schemas.microsoft.com/office/powerpoint/2010/main" val="336808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40" name="Text Placeholder 6"/>
              <p:cNvSpPr txBox="1">
                <a:spLocks noGrp="1"/>
              </p:cNvSpPr>
              <p:nvPr>
                <p:ph type="body" idx="1"/>
              </p:nvPr>
            </p:nvSpPr>
            <p:spPr>
              <a:xfrm>
                <a:off x="323849" y="1768839"/>
                <a:ext cx="11542295" cy="4724037"/>
              </a:xfrm>
              <a:prstGeom prst="rect">
                <a:avLst/>
              </a:prstGeom>
            </p:spPr>
            <p:txBody>
              <a:bodyPr>
                <a:normAutofit/>
              </a:bodyPr>
              <a:lstStyle/>
              <a:p>
                <a:pPr marL="483488" indent="-483488" defTabSz="859536">
                  <a:lnSpc>
                    <a:spcPct val="72000"/>
                  </a:lnSpc>
                  <a:spcBef>
                    <a:spcPts val="900"/>
                  </a:spcBef>
                  <a:defRPr sz="2068"/>
                </a:pPr>
                <a:endParaRPr lang="en-US" sz="2400" dirty="0">
                  <a:cs typeface="+mj-cs"/>
                </a:endParaRPr>
              </a:p>
              <a:p>
                <a:pPr marL="457200" indent="-457200" defTabSz="859536">
                  <a:lnSpc>
                    <a:spcPct val="72000"/>
                  </a:lnSpc>
                  <a:spcBef>
                    <a:spcPts val="900"/>
                  </a:spcBef>
                  <a:buFont typeface="+mj-lt"/>
                  <a:buAutoNum type="arabicPeriod"/>
                  <a:defRPr sz="2068"/>
                </a:pPr>
                <a:r>
                  <a:rPr lang="en-US" sz="2400" dirty="0">
                    <a:cs typeface="+mj-cs"/>
                  </a:rPr>
                  <a:t>Compute image discrete first derivatives.</a:t>
                </a:r>
              </a:p>
              <a:p>
                <a:pPr marL="457200" indent="-457200" defTabSz="859536">
                  <a:lnSpc>
                    <a:spcPct val="72000"/>
                  </a:lnSpc>
                  <a:spcBef>
                    <a:spcPts val="900"/>
                  </a:spcBef>
                  <a:buFont typeface="+mj-lt"/>
                  <a:buAutoNum type="arabicPeriod"/>
                  <a:defRPr sz="2068"/>
                </a:pPr>
                <a:r>
                  <a:rPr lang="en-US" sz="2400" dirty="0">
                    <a:cs typeface="+mj-cs"/>
                  </a:rPr>
                  <a:t>Compute products of derivates to use in </a:t>
                </a:r>
                <a14:m>
                  <m:oMath xmlns:m="http://schemas.openxmlformats.org/officeDocument/2006/math">
                    <m:r>
                      <a:rPr lang="en-US" sz="2400" i="1">
                        <a:solidFill>
                          <a:srgbClr val="000000"/>
                        </a:solidFill>
                        <a:latin typeface="Cambria Math" panose="02040503050406030204" pitchFamily="18" charset="0"/>
                        <a:cs typeface="+mj-cs"/>
                      </a:rPr>
                      <m:t>𝑀</m:t>
                    </m:r>
                  </m:oMath>
                </a14:m>
                <a:endParaRPr lang="en-US" sz="2400" dirty="0">
                  <a:solidFill>
                    <a:srgbClr val="000000"/>
                  </a:solidFill>
                  <a:cs typeface="+mj-cs"/>
                </a:endParaRPr>
              </a:p>
              <a:p>
                <a:pPr marL="457200" indent="-457200" defTabSz="859536">
                  <a:lnSpc>
                    <a:spcPct val="72000"/>
                  </a:lnSpc>
                  <a:spcBef>
                    <a:spcPts val="900"/>
                  </a:spcBef>
                  <a:buFont typeface="+mj-lt"/>
                  <a:buAutoNum type="arabicPeriod"/>
                  <a:defRPr sz="2068"/>
                </a:pPr>
                <a:r>
                  <a:rPr lang="en-US" sz="2400" dirty="0">
                    <a:cs typeface="+mj-cs"/>
                  </a:rPr>
                  <a:t>Create </a:t>
                </a:r>
                <a14:m>
                  <m:oMath xmlns:m="http://schemas.openxmlformats.org/officeDocument/2006/math">
                    <m:r>
                      <a:rPr lang="en-US" sz="2400" i="1">
                        <a:latin typeface="Cambria Math" panose="02040503050406030204" pitchFamily="18" charset="0"/>
                        <a:cs typeface="+mj-cs"/>
                      </a:rPr>
                      <m:t>𝑀</m:t>
                    </m:r>
                    <m:r>
                      <a:rPr lang="en-US" sz="2400" i="1">
                        <a:latin typeface="Cambria Math" panose="02040503050406030204" pitchFamily="18" charset="0"/>
                        <a:cs typeface="+mj-cs"/>
                      </a:rPr>
                      <m:t> </m:t>
                    </m:r>
                  </m:oMath>
                </a14:m>
                <a:r>
                  <a:rPr lang="en-US" sz="2400" dirty="0">
                    <a:cs typeface="+mj-cs"/>
                  </a:rPr>
                  <a:t>via window function: Gaussian filter </a:t>
                </a:r>
                <a:r>
                  <a:rPr lang="en-US" sz="2400" i="1" dirty="0">
                    <a:cs typeface="+mj-cs"/>
                  </a:rPr>
                  <a:t>g()</a:t>
                </a:r>
                <a:r>
                  <a:rPr lang="en-US" sz="2400" dirty="0">
                    <a:cs typeface="+mj-cs"/>
                  </a:rPr>
                  <a:t> with </a:t>
                </a:r>
                <a14:m>
                  <m:oMath xmlns:m="http://schemas.openxmlformats.org/officeDocument/2006/math">
                    <m:r>
                      <a:rPr lang="en-US" sz="2400" b="0" i="1" dirty="0" smtClean="0">
                        <a:latin typeface="Cambria Math" panose="02040503050406030204" pitchFamily="18" charset="0"/>
                        <a:cs typeface="+mj-cs"/>
                      </a:rPr>
                      <m:t>𝜎</m:t>
                    </m:r>
                  </m:oMath>
                </a14:m>
                <a:endParaRPr lang="en-US" sz="2400" i="1" dirty="0">
                  <a:cs typeface="+mj-cs"/>
                </a:endParaRPr>
              </a:p>
              <a:p>
                <a:pPr marL="0" lvl="1" indent="429768" defTabSz="859536">
                  <a:lnSpc>
                    <a:spcPct val="72000"/>
                  </a:lnSpc>
                  <a:spcBef>
                    <a:spcPts val="400"/>
                  </a:spcBef>
                  <a:buSzTx/>
                  <a:buNone/>
                  <a:defRPr sz="1786" i="1">
                    <a:latin typeface="+mn-lt"/>
                    <a:ea typeface="+mn-ea"/>
                    <a:cs typeface="+mn-cs"/>
                    <a:sym typeface="Helvetica"/>
                  </a:defRPr>
                </a:pPr>
                <a:r>
                  <a:rPr lang="en-US" sz="1800" dirty="0">
                    <a:cs typeface="+mj-cs"/>
                  </a:rPr>
                  <a:t>			</a:t>
                </a:r>
                <a14:m>
                  <m:oMath xmlns:m="http://schemas.openxmlformats.org/officeDocument/2006/math">
                    <m:r>
                      <a:rPr lang="en-US" sz="2400" i="1">
                        <a:solidFill>
                          <a:srgbClr val="000000"/>
                        </a:solidFill>
                        <a:latin typeface="Cambria Math" panose="02040503050406030204" pitchFamily="18" charset="0"/>
                        <a:cs typeface="+mj-cs"/>
                      </a:rPr>
                      <m:t>𝑔</m:t>
                    </m:r>
                    <m:d>
                      <m:dPr>
                        <m:ctrlPr>
                          <a:rPr lang="ar-AE" sz="2400" i="1">
                            <a:solidFill>
                              <a:srgbClr val="000000"/>
                            </a:solidFill>
                            <a:latin typeface="Cambria Math" panose="02040503050406030204" pitchFamily="18" charset="0"/>
                            <a:cs typeface="+mj-cs"/>
                          </a:rPr>
                        </m:ctrlPr>
                      </m:dPr>
                      <m:e>
                        <m:sSubSup>
                          <m:sSubSupPr>
                            <m:ctrlPr>
                              <a:rPr lang="ar-AE" sz="2400" i="1">
                                <a:solidFill>
                                  <a:srgbClr val="000000"/>
                                </a:solidFill>
                                <a:latin typeface="Cambria Math" panose="02040503050406030204" pitchFamily="18" charset="0"/>
                                <a:cs typeface="+mj-cs"/>
                              </a:rPr>
                            </m:ctrlPr>
                          </m:sSubSup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𝑥</m:t>
                            </m:r>
                          </m:sub>
                          <m:sup>
                            <m:r>
                              <a:rPr lang="ar-AE" sz="2400" i="1">
                                <a:solidFill>
                                  <a:srgbClr val="000000"/>
                                </a:solidFill>
                                <a:latin typeface="Cambria Math" panose="02040503050406030204" pitchFamily="18" charset="0"/>
                                <a:cs typeface="+mj-cs"/>
                              </a:rPr>
                              <m:t>2</m:t>
                            </m:r>
                          </m:sup>
                        </m:sSubSup>
                      </m:e>
                    </m:d>
                  </m:oMath>
                </a14:m>
                <a:r>
                  <a:rPr lang="ar-AE" sz="1800" dirty="0">
                    <a:cs typeface="+mj-cs"/>
                  </a:rPr>
                  <a:t>, </a:t>
                </a:r>
                <a14:m>
                  <m:oMath xmlns:m="http://schemas.openxmlformats.org/officeDocument/2006/math">
                    <m:r>
                      <a:rPr lang="ar-AE" sz="2400" i="1">
                        <a:solidFill>
                          <a:srgbClr val="000000"/>
                        </a:solidFill>
                        <a:latin typeface="Cambria Math" panose="02040503050406030204" pitchFamily="18" charset="0"/>
                        <a:cs typeface="+mj-cs"/>
                      </a:rPr>
                      <m:t>𝑔</m:t>
                    </m:r>
                    <m:d>
                      <m:dPr>
                        <m:ctrlPr>
                          <a:rPr lang="ar-AE" sz="2400" i="1">
                            <a:solidFill>
                              <a:srgbClr val="000000"/>
                            </a:solidFill>
                            <a:latin typeface="Cambria Math" panose="02040503050406030204" pitchFamily="18" charset="0"/>
                            <a:cs typeface="+mj-cs"/>
                          </a:rPr>
                        </m:ctrlPr>
                      </m:dPr>
                      <m:e>
                        <m:sSubSup>
                          <m:sSubSupPr>
                            <m:ctrlPr>
                              <a:rPr lang="ar-AE" sz="2400" i="1">
                                <a:solidFill>
                                  <a:srgbClr val="000000"/>
                                </a:solidFill>
                                <a:latin typeface="Cambria Math" panose="02040503050406030204" pitchFamily="18" charset="0"/>
                                <a:cs typeface="+mj-cs"/>
                              </a:rPr>
                            </m:ctrlPr>
                          </m:sSubSup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𝑦</m:t>
                            </m:r>
                          </m:sub>
                          <m:sup>
                            <m:r>
                              <a:rPr lang="ar-AE" sz="2400" i="1">
                                <a:solidFill>
                                  <a:srgbClr val="000000"/>
                                </a:solidFill>
                                <a:latin typeface="Cambria Math" panose="02040503050406030204" pitchFamily="18" charset="0"/>
                                <a:cs typeface="+mj-cs"/>
                              </a:rPr>
                              <m:t>2</m:t>
                            </m:r>
                          </m:sup>
                        </m:sSubSup>
                      </m:e>
                    </m:d>
                  </m:oMath>
                </a14:m>
                <a:r>
                  <a:rPr lang="ar-AE" sz="1800" dirty="0">
                    <a:cs typeface="+mj-cs"/>
                  </a:rPr>
                  <a:t>, </a:t>
                </a:r>
                <a14:m>
                  <m:oMath xmlns:m="http://schemas.openxmlformats.org/officeDocument/2006/math">
                    <m:r>
                      <a:rPr lang="ar-AE" sz="2400" i="1">
                        <a:solidFill>
                          <a:srgbClr val="000000"/>
                        </a:solidFill>
                        <a:latin typeface="Cambria Math" panose="02040503050406030204" pitchFamily="18" charset="0"/>
                        <a:cs typeface="+mj-cs"/>
                      </a:rPr>
                      <m:t>𝑔</m:t>
                    </m:r>
                    <m:d>
                      <m:dPr>
                        <m:ctrlPr>
                          <a:rPr lang="ar-AE" sz="2400" i="1">
                            <a:solidFill>
                              <a:srgbClr val="000000"/>
                            </a:solidFill>
                            <a:latin typeface="Cambria Math" panose="02040503050406030204" pitchFamily="18" charset="0"/>
                            <a:cs typeface="+mj-cs"/>
                          </a:rPr>
                        </m:ctrlPr>
                      </m:dPr>
                      <m:e>
                        <m:sSub>
                          <m:sSubPr>
                            <m:ctrlPr>
                              <a:rPr lang="ar-AE" sz="2400" i="1">
                                <a:solidFill>
                                  <a:srgbClr val="000000"/>
                                </a:solidFill>
                                <a:latin typeface="Cambria Math" panose="02040503050406030204" pitchFamily="18" charset="0"/>
                                <a:cs typeface="+mj-cs"/>
                              </a:rPr>
                            </m:ctrlPr>
                          </m:sSub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𝑥</m:t>
                            </m:r>
                          </m:sub>
                        </m:sSub>
                        <m:r>
                          <a:rPr lang="ar-AE" sz="2400" i="1">
                            <a:solidFill>
                              <a:srgbClr val="000000"/>
                            </a:solidFill>
                            <a:latin typeface="Cambria Math" panose="02040503050406030204" pitchFamily="18" charset="0"/>
                            <a:cs typeface="+mj-cs"/>
                          </a:rPr>
                          <m:t>∘</m:t>
                        </m:r>
                        <m:sSub>
                          <m:sSubPr>
                            <m:ctrlPr>
                              <a:rPr lang="ar-AE" sz="2400" i="1">
                                <a:solidFill>
                                  <a:srgbClr val="000000"/>
                                </a:solidFill>
                                <a:latin typeface="Cambria Math" panose="02040503050406030204" pitchFamily="18" charset="0"/>
                                <a:cs typeface="+mj-cs"/>
                              </a:rPr>
                            </m:ctrlPr>
                          </m:sSub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𝑦</m:t>
                            </m:r>
                          </m:sub>
                        </m:sSub>
                      </m:e>
                    </m:d>
                  </m:oMath>
                </a14:m>
                <a:endParaRPr lang="ar-AE" sz="1800" dirty="0">
                  <a:cs typeface="+mj-cs"/>
                </a:endParaRPr>
              </a:p>
              <a:p>
                <a:pPr marL="457200" indent="-457200" defTabSz="859536">
                  <a:lnSpc>
                    <a:spcPct val="72000"/>
                  </a:lnSpc>
                  <a:spcBef>
                    <a:spcPts val="900"/>
                  </a:spcBef>
                  <a:buFont typeface="+mj-lt"/>
                  <a:buAutoNum type="arabicPeriod"/>
                  <a:defRPr sz="2068"/>
                </a:pPr>
                <a:r>
                  <a:rPr lang="en-US" sz="2400" dirty="0">
                    <a:cs typeface="+mj-cs"/>
                  </a:rPr>
                  <a:t>Compute </a:t>
                </a:r>
                <a:r>
                  <a:rPr lang="en-US" sz="2400" dirty="0" err="1">
                    <a:cs typeface="+mj-cs"/>
                  </a:rPr>
                  <a:t>cornerness</a:t>
                </a:r>
                <a:endParaRPr lang="en-US" sz="2400" dirty="0">
                  <a:cs typeface="+mj-cs"/>
                </a:endParaRPr>
              </a:p>
              <a:p>
                <a:pPr marL="483488" indent="-483488" defTabSz="859536">
                  <a:lnSpc>
                    <a:spcPct val="72000"/>
                  </a:lnSpc>
                  <a:spcBef>
                    <a:spcPts val="1200"/>
                  </a:spcBef>
                  <a:buFont typeface="Symbol"/>
                  <a:buChar char=" "/>
                  <a:defRPr sz="2068">
                    <a:latin typeface="Cambria Math"/>
                    <a:ea typeface="Cambria Math"/>
                    <a:cs typeface="Cambria Math"/>
                    <a:sym typeface="Cambria Math"/>
                  </a:defRPr>
                </a:pPr>
                <a14:m>
                  <m:oMath xmlns:m="http://schemas.openxmlformats.org/officeDocument/2006/math">
                    <m:r>
                      <a:rPr lang="en-US" sz="2400" i="1">
                        <a:solidFill>
                          <a:srgbClr val="000000"/>
                        </a:solidFill>
                        <a:latin typeface="Cambria Math" panose="02040503050406030204" pitchFamily="18" charset="0"/>
                        <a:cs typeface="+mj-cs"/>
                      </a:rPr>
                      <m:t>𝐶</m:t>
                    </m:r>
                    <m:r>
                      <a:rPr lang="en-US" sz="2400" i="1">
                        <a:solidFill>
                          <a:srgbClr val="000000"/>
                        </a:solidFill>
                        <a:latin typeface="Cambria Math" panose="02040503050406030204" pitchFamily="18" charset="0"/>
                        <a:cs typeface="+mj-cs"/>
                      </a:rPr>
                      <m:t>=</m:t>
                    </m:r>
                    <m:func>
                      <m:funcPr>
                        <m:ctrlPr>
                          <a:rPr lang="ar-AE" sz="2400" i="1">
                            <a:solidFill>
                              <a:srgbClr val="000000"/>
                            </a:solidFill>
                            <a:latin typeface="Cambria Math" panose="02040503050406030204" pitchFamily="18" charset="0"/>
                            <a:cs typeface="+mj-cs"/>
                          </a:rPr>
                        </m:ctrlPr>
                      </m:funcPr>
                      <m:fName>
                        <m:r>
                          <m:rPr>
                            <m:sty m:val="p"/>
                          </m:rPr>
                          <a:rPr lang="en-US" sz="2400" i="1">
                            <a:solidFill>
                              <a:srgbClr val="000000"/>
                            </a:solidFill>
                            <a:latin typeface="Cambria Math" panose="02040503050406030204" pitchFamily="18" charset="0"/>
                            <a:cs typeface="+mj-cs"/>
                          </a:rPr>
                          <m:t>det</m:t>
                        </m:r>
                      </m:fName>
                      <m:e>
                        <m:d>
                          <m:dPr>
                            <m:ctrlPr>
                              <a:rPr lang="ar-AE" sz="2400" i="1">
                                <a:solidFill>
                                  <a:srgbClr val="000000"/>
                                </a:solidFill>
                                <a:latin typeface="Cambria Math" panose="02040503050406030204" pitchFamily="18" charset="0"/>
                                <a:cs typeface="+mj-cs"/>
                              </a:rPr>
                            </m:ctrlPr>
                          </m:dPr>
                          <m:e>
                            <m:r>
                              <a:rPr lang="ar-AE" sz="2400" i="1">
                                <a:solidFill>
                                  <a:srgbClr val="000000"/>
                                </a:solidFill>
                                <a:latin typeface="Cambria Math" panose="02040503050406030204" pitchFamily="18" charset="0"/>
                                <a:cs typeface="+mj-cs"/>
                              </a:rPr>
                              <m:t>𝑀</m:t>
                            </m:r>
                          </m:e>
                        </m:d>
                      </m:e>
                    </m:func>
                    <m:r>
                      <a:rPr lang="ar-AE" sz="2400" i="1">
                        <a:solidFill>
                          <a:srgbClr val="000000"/>
                        </a:solidFill>
                        <a:latin typeface="Cambria Math" panose="02040503050406030204" pitchFamily="18" charset="0"/>
                        <a:cs typeface="+mj-cs"/>
                      </a:rPr>
                      <m:t>−</m:t>
                    </m:r>
                    <m:r>
                      <a:rPr lang="ar-AE" sz="2400" i="1">
                        <a:solidFill>
                          <a:srgbClr val="000000"/>
                        </a:solidFill>
                        <a:latin typeface="Cambria Math" panose="02040503050406030204" pitchFamily="18" charset="0"/>
                        <a:cs typeface="+mj-cs"/>
                      </a:rPr>
                      <m:t>𝛼</m:t>
                    </m:r>
                    <m:r>
                      <a:rPr lang="ar-AE" sz="2400" i="1">
                        <a:solidFill>
                          <a:srgbClr val="000000"/>
                        </a:solidFill>
                        <a:latin typeface="Cambria Math" panose="02040503050406030204" pitchFamily="18" charset="0"/>
                        <a:cs typeface="+mj-cs"/>
                      </a:rPr>
                      <m:t> </m:t>
                    </m:r>
                    <m:r>
                      <m:rPr>
                        <m:sty m:val="p"/>
                      </m:rPr>
                      <a:rPr lang="en-US" sz="2400" i="1">
                        <a:solidFill>
                          <a:srgbClr val="000000"/>
                        </a:solidFill>
                        <a:latin typeface="Cambria Math" panose="02040503050406030204" pitchFamily="18" charset="0"/>
                        <a:cs typeface="+mj-cs"/>
                      </a:rPr>
                      <m:t>trace</m:t>
                    </m:r>
                    <m:sSup>
                      <m:sSupPr>
                        <m:ctrlPr>
                          <a:rPr lang="ar-AE" sz="2400" i="1">
                            <a:solidFill>
                              <a:srgbClr val="000000"/>
                            </a:solidFill>
                            <a:latin typeface="Cambria Math" panose="02040503050406030204" pitchFamily="18" charset="0"/>
                            <a:cs typeface="+mj-cs"/>
                          </a:rPr>
                        </m:ctrlPr>
                      </m:sSupPr>
                      <m:e>
                        <m:d>
                          <m:dPr>
                            <m:ctrlPr>
                              <a:rPr lang="ar-AE" sz="2400" i="1">
                                <a:solidFill>
                                  <a:srgbClr val="000000"/>
                                </a:solidFill>
                                <a:latin typeface="Cambria Math" panose="02040503050406030204" pitchFamily="18" charset="0"/>
                                <a:cs typeface="+mj-cs"/>
                              </a:rPr>
                            </m:ctrlPr>
                          </m:dPr>
                          <m:e>
                            <m:r>
                              <a:rPr lang="ar-AE" sz="2400" i="1">
                                <a:solidFill>
                                  <a:srgbClr val="000000"/>
                                </a:solidFill>
                                <a:latin typeface="Cambria Math" panose="02040503050406030204" pitchFamily="18" charset="0"/>
                                <a:cs typeface="+mj-cs"/>
                              </a:rPr>
                              <m:t>𝑀</m:t>
                            </m:r>
                          </m:e>
                        </m:d>
                      </m:e>
                      <m:sup>
                        <m:r>
                          <a:rPr lang="ar-AE" sz="2400" i="1">
                            <a:solidFill>
                              <a:srgbClr val="000000"/>
                            </a:solidFill>
                            <a:latin typeface="Cambria Math" panose="02040503050406030204" pitchFamily="18" charset="0"/>
                            <a:cs typeface="+mj-cs"/>
                          </a:rPr>
                          <m:t>2</m:t>
                        </m:r>
                      </m:sup>
                    </m:sSup>
                    <m:r>
                      <a:rPr lang="ar-AE" sz="2400" i="1">
                        <a:solidFill>
                          <a:srgbClr val="000000"/>
                        </a:solidFill>
                        <a:latin typeface="Cambria Math" panose="02040503050406030204" pitchFamily="18" charset="0"/>
                        <a:cs typeface="+mj-cs"/>
                      </a:rPr>
                      <m:t>=</m:t>
                    </m:r>
                    <m:r>
                      <a:rPr lang="ar-AE" sz="2400" i="1">
                        <a:solidFill>
                          <a:srgbClr val="000000"/>
                        </a:solidFill>
                        <a:latin typeface="Cambria Math" panose="02040503050406030204" pitchFamily="18" charset="0"/>
                        <a:cs typeface="+mj-cs"/>
                      </a:rPr>
                      <m:t>𝑔</m:t>
                    </m:r>
                    <m:d>
                      <m:dPr>
                        <m:ctrlPr>
                          <a:rPr lang="ar-AE" sz="2400" i="1">
                            <a:solidFill>
                              <a:srgbClr val="000000"/>
                            </a:solidFill>
                            <a:latin typeface="Cambria Math" panose="02040503050406030204" pitchFamily="18" charset="0"/>
                            <a:cs typeface="+mj-cs"/>
                          </a:rPr>
                        </m:ctrlPr>
                      </m:dPr>
                      <m:e>
                        <m:sSubSup>
                          <m:sSubSupPr>
                            <m:ctrlPr>
                              <a:rPr lang="ar-AE" sz="2400" i="1">
                                <a:solidFill>
                                  <a:srgbClr val="000000"/>
                                </a:solidFill>
                                <a:latin typeface="Cambria Math" panose="02040503050406030204" pitchFamily="18" charset="0"/>
                                <a:cs typeface="+mj-cs"/>
                              </a:rPr>
                            </m:ctrlPr>
                          </m:sSubSup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𝑥</m:t>
                            </m:r>
                          </m:sub>
                          <m:sup>
                            <m:r>
                              <a:rPr lang="ar-AE" sz="2400" i="1">
                                <a:solidFill>
                                  <a:srgbClr val="000000"/>
                                </a:solidFill>
                                <a:latin typeface="Cambria Math" panose="02040503050406030204" pitchFamily="18" charset="0"/>
                                <a:cs typeface="+mj-cs"/>
                              </a:rPr>
                              <m:t>2</m:t>
                            </m:r>
                          </m:sup>
                        </m:sSubSup>
                      </m:e>
                    </m:d>
                    <m:r>
                      <a:rPr lang="ar-AE" sz="2400" i="1">
                        <a:solidFill>
                          <a:srgbClr val="000000"/>
                        </a:solidFill>
                        <a:latin typeface="Cambria Math" panose="02040503050406030204" pitchFamily="18" charset="0"/>
                        <a:cs typeface="+mj-cs"/>
                      </a:rPr>
                      <m:t>∘</m:t>
                    </m:r>
                    <m:r>
                      <a:rPr lang="ar-AE" sz="2400" i="1">
                        <a:solidFill>
                          <a:srgbClr val="000000"/>
                        </a:solidFill>
                        <a:latin typeface="Cambria Math" panose="02040503050406030204" pitchFamily="18" charset="0"/>
                        <a:cs typeface="+mj-cs"/>
                      </a:rPr>
                      <m:t>𝑔</m:t>
                    </m:r>
                    <m:d>
                      <m:dPr>
                        <m:ctrlPr>
                          <a:rPr lang="ar-AE" sz="2400" i="1">
                            <a:solidFill>
                              <a:srgbClr val="000000"/>
                            </a:solidFill>
                            <a:latin typeface="Cambria Math" panose="02040503050406030204" pitchFamily="18" charset="0"/>
                            <a:cs typeface="+mj-cs"/>
                          </a:rPr>
                        </m:ctrlPr>
                      </m:dPr>
                      <m:e>
                        <m:sSubSup>
                          <m:sSubSupPr>
                            <m:ctrlPr>
                              <a:rPr lang="ar-AE" sz="2400" i="1">
                                <a:solidFill>
                                  <a:srgbClr val="000000"/>
                                </a:solidFill>
                                <a:latin typeface="Cambria Math" panose="02040503050406030204" pitchFamily="18" charset="0"/>
                                <a:cs typeface="+mj-cs"/>
                              </a:rPr>
                            </m:ctrlPr>
                          </m:sSubSup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𝑦</m:t>
                            </m:r>
                          </m:sub>
                          <m:sup>
                            <m:r>
                              <a:rPr lang="ar-AE" sz="2400" i="1">
                                <a:solidFill>
                                  <a:srgbClr val="000000"/>
                                </a:solidFill>
                                <a:latin typeface="Cambria Math" panose="02040503050406030204" pitchFamily="18" charset="0"/>
                                <a:cs typeface="+mj-cs"/>
                              </a:rPr>
                              <m:t>2</m:t>
                            </m:r>
                          </m:sup>
                        </m:sSubSup>
                      </m:e>
                    </m:d>
                    <m:r>
                      <a:rPr lang="ar-AE" sz="2400" i="1">
                        <a:solidFill>
                          <a:srgbClr val="000000"/>
                        </a:solidFill>
                        <a:latin typeface="Cambria Math" panose="02040503050406030204" pitchFamily="18" charset="0"/>
                        <a:cs typeface="+mj-cs"/>
                      </a:rPr>
                      <m:t>−</m:t>
                    </m:r>
                    <m:r>
                      <a:rPr lang="ar-AE" sz="2400" i="1">
                        <a:solidFill>
                          <a:srgbClr val="000000"/>
                        </a:solidFill>
                        <a:latin typeface="Cambria Math" panose="02040503050406030204" pitchFamily="18" charset="0"/>
                        <a:cs typeface="+mj-cs"/>
                      </a:rPr>
                      <m:t>𝑔</m:t>
                    </m:r>
                    <m:sSup>
                      <m:sSupPr>
                        <m:ctrlPr>
                          <a:rPr lang="ar-AE" sz="2400" i="1">
                            <a:solidFill>
                              <a:srgbClr val="000000"/>
                            </a:solidFill>
                            <a:latin typeface="Cambria Math" panose="02040503050406030204" pitchFamily="18" charset="0"/>
                            <a:cs typeface="+mj-cs"/>
                          </a:rPr>
                        </m:ctrlPr>
                      </m:sSupPr>
                      <m:e>
                        <m:d>
                          <m:dPr>
                            <m:ctrlPr>
                              <a:rPr lang="ar-AE" sz="2400" i="1">
                                <a:solidFill>
                                  <a:srgbClr val="000000"/>
                                </a:solidFill>
                                <a:latin typeface="Cambria Math" panose="02040503050406030204" pitchFamily="18" charset="0"/>
                                <a:cs typeface="+mj-cs"/>
                              </a:rPr>
                            </m:ctrlPr>
                          </m:dPr>
                          <m:e>
                            <m:sSub>
                              <m:sSubPr>
                                <m:ctrlPr>
                                  <a:rPr lang="ar-AE" sz="2400" i="1">
                                    <a:solidFill>
                                      <a:srgbClr val="000000"/>
                                    </a:solidFill>
                                    <a:latin typeface="Cambria Math" panose="02040503050406030204" pitchFamily="18" charset="0"/>
                                    <a:cs typeface="+mj-cs"/>
                                  </a:rPr>
                                </m:ctrlPr>
                              </m:sSub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𝑥</m:t>
                                </m:r>
                              </m:sub>
                            </m:sSub>
                            <m:r>
                              <a:rPr lang="ar-AE" sz="2400" i="1">
                                <a:solidFill>
                                  <a:srgbClr val="000000"/>
                                </a:solidFill>
                                <a:latin typeface="Cambria Math" panose="02040503050406030204" pitchFamily="18" charset="0"/>
                                <a:cs typeface="+mj-cs"/>
                              </a:rPr>
                              <m:t>∘</m:t>
                            </m:r>
                            <m:sSub>
                              <m:sSubPr>
                                <m:ctrlPr>
                                  <a:rPr lang="ar-AE" sz="2400" i="1">
                                    <a:solidFill>
                                      <a:srgbClr val="000000"/>
                                    </a:solidFill>
                                    <a:latin typeface="Cambria Math" panose="02040503050406030204" pitchFamily="18" charset="0"/>
                                    <a:cs typeface="+mj-cs"/>
                                  </a:rPr>
                                </m:ctrlPr>
                              </m:sSub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𝑦</m:t>
                                </m:r>
                              </m:sub>
                            </m:sSub>
                          </m:e>
                        </m:d>
                      </m:e>
                      <m:sup>
                        <m:r>
                          <a:rPr lang="ar-AE" sz="2400" i="1">
                            <a:solidFill>
                              <a:srgbClr val="000000"/>
                            </a:solidFill>
                            <a:latin typeface="Cambria Math" panose="02040503050406030204" pitchFamily="18" charset="0"/>
                            <a:cs typeface="+mj-cs"/>
                          </a:rPr>
                          <m:t>2</m:t>
                        </m:r>
                      </m:sup>
                    </m:sSup>
                  </m:oMath>
                </a14:m>
                <a:endParaRPr lang="ar-AE" sz="2400" i="1" dirty="0">
                  <a:latin typeface="Gill Sans MT"/>
                  <a:ea typeface="Gill Sans MT"/>
                  <a:cs typeface="+mj-cs"/>
                  <a:sym typeface="Gill Sans MT"/>
                </a:endParaRPr>
              </a:p>
              <a:p>
                <a:pPr marL="0" indent="0" defTabSz="859536">
                  <a:lnSpc>
                    <a:spcPct val="72000"/>
                  </a:lnSpc>
                  <a:spcBef>
                    <a:spcPts val="900"/>
                  </a:spcBef>
                  <a:buSzTx/>
                  <a:buNone/>
                  <a:defRPr sz="2068"/>
                </a:pPr>
                <a:r>
                  <a:rPr lang="ar-AE" sz="2400" dirty="0">
                    <a:cs typeface="+mj-cs"/>
                  </a:rPr>
                  <a:t>		          </a:t>
                </a:r>
                <a14:m>
                  <m:oMath xmlns:m="http://schemas.openxmlformats.org/officeDocument/2006/math">
                    <m:r>
                      <a:rPr lang="ar-AE" sz="2400" i="1">
                        <a:solidFill>
                          <a:srgbClr val="000000"/>
                        </a:solidFill>
                        <a:latin typeface="Cambria Math" panose="02040503050406030204" pitchFamily="18" charset="0"/>
                        <a:cs typeface="+mj-cs"/>
                      </a:rPr>
                      <m:t> −</m:t>
                    </m:r>
                    <m:r>
                      <a:rPr lang="ar-AE" sz="2400" i="1">
                        <a:solidFill>
                          <a:srgbClr val="000000"/>
                        </a:solidFill>
                        <a:latin typeface="Cambria Math" panose="02040503050406030204" pitchFamily="18" charset="0"/>
                        <a:cs typeface="+mj-cs"/>
                      </a:rPr>
                      <m:t>𝛼</m:t>
                    </m:r>
                    <m:sSup>
                      <m:sSupPr>
                        <m:ctrlPr>
                          <a:rPr lang="ar-AE" sz="2400" i="1">
                            <a:solidFill>
                              <a:srgbClr val="000000"/>
                            </a:solidFill>
                            <a:latin typeface="Cambria Math" panose="02040503050406030204" pitchFamily="18" charset="0"/>
                            <a:cs typeface="+mj-cs"/>
                          </a:rPr>
                        </m:ctrlPr>
                      </m:sSupPr>
                      <m:e>
                        <m:d>
                          <m:dPr>
                            <m:begChr m:val="["/>
                            <m:endChr m:val="]"/>
                            <m:ctrlPr>
                              <a:rPr lang="ar-AE" sz="2400" i="1">
                                <a:solidFill>
                                  <a:srgbClr val="000000"/>
                                </a:solidFill>
                                <a:latin typeface="Cambria Math" panose="02040503050406030204" pitchFamily="18" charset="0"/>
                                <a:cs typeface="+mj-cs"/>
                              </a:rPr>
                            </m:ctrlPr>
                          </m:dPr>
                          <m:e>
                            <m:r>
                              <a:rPr lang="ar-AE" sz="2400" i="1">
                                <a:solidFill>
                                  <a:srgbClr val="000000"/>
                                </a:solidFill>
                                <a:latin typeface="Cambria Math" panose="02040503050406030204" pitchFamily="18" charset="0"/>
                                <a:cs typeface="+mj-cs"/>
                              </a:rPr>
                              <m:t>𝑔</m:t>
                            </m:r>
                            <m:d>
                              <m:dPr>
                                <m:ctrlPr>
                                  <a:rPr lang="ar-AE" sz="2400" i="1">
                                    <a:solidFill>
                                      <a:srgbClr val="000000"/>
                                    </a:solidFill>
                                    <a:latin typeface="Cambria Math" panose="02040503050406030204" pitchFamily="18" charset="0"/>
                                    <a:cs typeface="+mj-cs"/>
                                  </a:rPr>
                                </m:ctrlPr>
                              </m:dPr>
                              <m:e>
                                <m:sSubSup>
                                  <m:sSubSupPr>
                                    <m:ctrlPr>
                                      <a:rPr lang="ar-AE" sz="2400" i="1">
                                        <a:solidFill>
                                          <a:srgbClr val="000000"/>
                                        </a:solidFill>
                                        <a:latin typeface="Cambria Math" panose="02040503050406030204" pitchFamily="18" charset="0"/>
                                        <a:cs typeface="+mj-cs"/>
                                      </a:rPr>
                                    </m:ctrlPr>
                                  </m:sSubSup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𝑥</m:t>
                                    </m:r>
                                  </m:sub>
                                  <m:sup>
                                    <m:r>
                                      <a:rPr lang="ar-AE" sz="2400" i="1">
                                        <a:solidFill>
                                          <a:srgbClr val="000000"/>
                                        </a:solidFill>
                                        <a:latin typeface="Cambria Math" panose="02040503050406030204" pitchFamily="18" charset="0"/>
                                        <a:cs typeface="+mj-cs"/>
                                      </a:rPr>
                                      <m:t>2</m:t>
                                    </m:r>
                                  </m:sup>
                                </m:sSubSup>
                              </m:e>
                            </m:d>
                            <m:r>
                              <a:rPr lang="ar-AE" sz="2400" i="1">
                                <a:solidFill>
                                  <a:srgbClr val="000000"/>
                                </a:solidFill>
                                <a:latin typeface="Cambria Math" panose="02040503050406030204" pitchFamily="18" charset="0"/>
                                <a:cs typeface="+mj-cs"/>
                              </a:rPr>
                              <m:t>+</m:t>
                            </m:r>
                            <m:r>
                              <a:rPr lang="ar-AE" sz="2400" i="1">
                                <a:solidFill>
                                  <a:srgbClr val="000000"/>
                                </a:solidFill>
                                <a:latin typeface="Cambria Math" panose="02040503050406030204" pitchFamily="18" charset="0"/>
                                <a:cs typeface="+mj-cs"/>
                              </a:rPr>
                              <m:t>𝑔</m:t>
                            </m:r>
                            <m:d>
                              <m:dPr>
                                <m:ctrlPr>
                                  <a:rPr lang="ar-AE" sz="2400" i="1">
                                    <a:solidFill>
                                      <a:srgbClr val="000000"/>
                                    </a:solidFill>
                                    <a:latin typeface="Cambria Math" panose="02040503050406030204" pitchFamily="18" charset="0"/>
                                    <a:cs typeface="+mj-cs"/>
                                  </a:rPr>
                                </m:ctrlPr>
                              </m:dPr>
                              <m:e>
                                <m:sSubSup>
                                  <m:sSubSupPr>
                                    <m:ctrlPr>
                                      <a:rPr lang="ar-AE" sz="2400" i="1">
                                        <a:solidFill>
                                          <a:srgbClr val="000000"/>
                                        </a:solidFill>
                                        <a:latin typeface="Cambria Math" panose="02040503050406030204" pitchFamily="18" charset="0"/>
                                        <a:cs typeface="+mj-cs"/>
                                      </a:rPr>
                                    </m:ctrlPr>
                                  </m:sSubSupPr>
                                  <m:e>
                                    <m:r>
                                      <a:rPr lang="ar-AE" sz="2400" i="1">
                                        <a:solidFill>
                                          <a:srgbClr val="000000"/>
                                        </a:solidFill>
                                        <a:latin typeface="Cambria Math" panose="02040503050406030204" pitchFamily="18" charset="0"/>
                                        <a:cs typeface="+mj-cs"/>
                                      </a:rPr>
                                      <m:t>𝐼</m:t>
                                    </m:r>
                                  </m:e>
                                  <m:sub>
                                    <m:r>
                                      <a:rPr lang="ar-AE" sz="2400" i="1">
                                        <a:solidFill>
                                          <a:srgbClr val="000000"/>
                                        </a:solidFill>
                                        <a:latin typeface="Cambria Math" panose="02040503050406030204" pitchFamily="18" charset="0"/>
                                        <a:cs typeface="+mj-cs"/>
                                      </a:rPr>
                                      <m:t>𝑦</m:t>
                                    </m:r>
                                  </m:sub>
                                  <m:sup>
                                    <m:r>
                                      <a:rPr lang="ar-AE" sz="2400" i="1">
                                        <a:solidFill>
                                          <a:srgbClr val="000000"/>
                                        </a:solidFill>
                                        <a:latin typeface="Cambria Math" panose="02040503050406030204" pitchFamily="18" charset="0"/>
                                        <a:cs typeface="+mj-cs"/>
                                      </a:rPr>
                                      <m:t>2</m:t>
                                    </m:r>
                                  </m:sup>
                                </m:sSubSup>
                              </m:e>
                            </m:d>
                          </m:e>
                        </m:d>
                      </m:e>
                      <m:sup>
                        <m:r>
                          <a:rPr lang="ar-AE" sz="2400" i="1">
                            <a:solidFill>
                              <a:srgbClr val="000000"/>
                            </a:solidFill>
                            <a:latin typeface="Cambria Math" panose="02040503050406030204" pitchFamily="18" charset="0"/>
                            <a:cs typeface="+mj-cs"/>
                          </a:rPr>
                          <m:t>2</m:t>
                        </m:r>
                      </m:sup>
                    </m:sSup>
                  </m:oMath>
                </a14:m>
                <a:endParaRPr lang="ar-AE" sz="2400" i="1" dirty="0">
                  <a:cs typeface="+mj-cs"/>
                </a:endParaRPr>
              </a:p>
              <a:p>
                <a:pPr marL="483488" indent="-483488" defTabSz="859536">
                  <a:lnSpc>
                    <a:spcPct val="72000"/>
                  </a:lnSpc>
                  <a:spcBef>
                    <a:spcPts val="1200"/>
                  </a:spcBef>
                  <a:buSzTx/>
                  <a:buNone/>
                  <a:defRPr sz="3008"/>
                </a:pPr>
                <a:endParaRPr lang="ar-AE" i="1" dirty="0">
                  <a:cs typeface="+mj-cs"/>
                </a:endParaRPr>
              </a:p>
              <a:p>
                <a:pPr marL="483488" indent="-483488" defTabSz="859536">
                  <a:lnSpc>
                    <a:spcPct val="72000"/>
                  </a:lnSpc>
                  <a:spcBef>
                    <a:spcPts val="1200"/>
                  </a:spcBef>
                  <a:buSzTx/>
                  <a:buNone/>
                  <a:defRPr sz="2068"/>
                </a:pPr>
                <a:r>
                  <a:rPr lang="en-US" sz="2400" dirty="0">
                    <a:cs typeface="+mj-cs"/>
                  </a:rPr>
                  <a:t>5. Threshold on </a:t>
                </a:r>
                <a14:m>
                  <m:oMath xmlns:m="http://schemas.openxmlformats.org/officeDocument/2006/math">
                    <m:r>
                      <a:rPr lang="en-US" sz="2400" i="1">
                        <a:solidFill>
                          <a:srgbClr val="000000"/>
                        </a:solidFill>
                        <a:latin typeface="Cambria Math" panose="02040503050406030204" pitchFamily="18" charset="0"/>
                        <a:cs typeface="+mj-cs"/>
                      </a:rPr>
                      <m:t>𝐶</m:t>
                    </m:r>
                  </m:oMath>
                </a14:m>
                <a:r>
                  <a:rPr lang="en-US" sz="2400" dirty="0">
                    <a:cs typeface="+mj-cs"/>
                  </a:rPr>
                  <a:t> to pick high </a:t>
                </a:r>
                <a:r>
                  <a:rPr lang="en-US" sz="2400" dirty="0" err="1">
                    <a:cs typeface="+mj-cs"/>
                  </a:rPr>
                  <a:t>cornerness</a:t>
                </a:r>
                <a:endParaRPr lang="en-US" sz="2400" dirty="0">
                  <a:cs typeface="+mj-cs"/>
                </a:endParaRPr>
              </a:p>
              <a:p>
                <a:pPr marL="483488" indent="-483488" defTabSz="859536">
                  <a:lnSpc>
                    <a:spcPct val="72000"/>
                  </a:lnSpc>
                  <a:spcBef>
                    <a:spcPts val="1200"/>
                  </a:spcBef>
                  <a:buSzTx/>
                  <a:buNone/>
                  <a:defRPr sz="2068"/>
                </a:pPr>
                <a:r>
                  <a:rPr lang="en-US" sz="2400" dirty="0">
                    <a:cs typeface="+mj-cs"/>
                  </a:rPr>
                  <a:t>6. Non-maximal suppression to pick peaks.</a:t>
                </a:r>
                <a:endParaRPr sz="2400" dirty="0">
                  <a:cs typeface="+mj-cs"/>
                </a:endParaRPr>
              </a:p>
            </p:txBody>
          </p:sp>
        </mc:Choice>
        <mc:Fallback>
          <p:sp>
            <p:nvSpPr>
              <p:cNvPr id="1140" name="Text Placeholder 6"/>
              <p:cNvSpPr txBox="1">
                <a:spLocks noGrp="1" noRot="1" noChangeAspect="1" noMove="1" noResize="1" noEditPoints="1" noAdjustHandles="1" noChangeArrowheads="1" noChangeShapeType="1" noTextEdit="1"/>
              </p:cNvSpPr>
              <p:nvPr>
                <p:ph type="body" idx="1"/>
              </p:nvPr>
            </p:nvSpPr>
            <p:spPr>
              <a:xfrm>
                <a:off x="323849" y="1768839"/>
                <a:ext cx="11542295" cy="4724037"/>
              </a:xfrm>
              <a:prstGeom prst="rect">
                <a:avLst/>
              </a:prstGeom>
              <a:blipFill>
                <a:blip r:embed="rId3"/>
                <a:stretch>
                  <a:fillRect l="-1209"/>
                </a:stretch>
              </a:blipFill>
            </p:spPr>
            <p:txBody>
              <a:bodyPr/>
              <a:lstStyle/>
              <a:p>
                <a:r>
                  <a:rPr lang="en-US">
                    <a:noFill/>
                  </a:rPr>
                  <a:t> </a:t>
                </a:r>
              </a:p>
            </p:txBody>
          </p:sp>
        </mc:Fallback>
      </mc:AlternateContent>
      <p:sp>
        <p:nvSpPr>
          <p:cNvPr id="1141" name="Rectangle 2"/>
          <p:cNvSpPr txBox="1">
            <a:spLocks noGrp="1"/>
          </p:cNvSpPr>
          <p:nvPr>
            <p:ph type="title"/>
          </p:nvPr>
        </p:nvSpPr>
        <p:spPr>
          <a:xfrm>
            <a:off x="324852" y="365125"/>
            <a:ext cx="11542297" cy="797929"/>
          </a:xfrm>
          <a:prstGeom prst="rect">
            <a:avLst/>
          </a:prstGeom>
        </p:spPr>
        <p:txBody>
          <a:bodyPr/>
          <a:lstStyle/>
          <a:p>
            <a:r>
              <a:rPr dirty="0"/>
              <a:t>Harris Corner Detector</a:t>
            </a:r>
          </a:p>
        </p:txBody>
      </p:sp>
      <p:sp>
        <p:nvSpPr>
          <p:cNvPr id="1142" name="Text Placeholder 4"/>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lgn="ctr" defTabSz="640079">
              <a:spcBef>
                <a:spcPts val="700"/>
              </a:spcBef>
              <a:buSzTx/>
              <a:buFontTx/>
              <a:buNone/>
              <a:defRPr sz="839">
                <a:solidFill>
                  <a:srgbClr val="888888"/>
                </a:solidFill>
              </a:defRPr>
            </a:lvl1pPr>
          </a:lstStyle>
          <a:p>
            <a:r>
              <a:t>Harris (1988).</a:t>
            </a:r>
          </a:p>
        </p:txBody>
      </p:sp>
      <mc:AlternateContent xmlns:mc="http://schemas.openxmlformats.org/markup-compatibility/2006" xmlns:a14="http://schemas.microsoft.com/office/drawing/2010/main">
        <mc:Choice Requires="a14">
          <p:sp>
            <p:nvSpPr>
              <p:cNvPr id="1162" name="Text Box 16"/>
              <p:cNvSpPr txBox="1"/>
              <p:nvPr/>
            </p:nvSpPr>
            <p:spPr>
              <a:xfrm>
                <a:off x="11334786" y="2168646"/>
                <a:ext cx="653064" cy="298928"/>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sSub>
                        <m:sSubPr>
                          <m:ctrlPr>
                            <a:rPr lang="en-US" b="0" i="1" smtClean="0">
                              <a:solidFill>
                                <a:srgbClr val="FFFFFF"/>
                              </a:solidFill>
                              <a:latin typeface="Cambria Math" panose="02040503050406030204" pitchFamily="18" charset="0"/>
                            </a:rPr>
                          </m:ctrlPr>
                        </m:sSubPr>
                        <m:e>
                          <m:r>
                            <a:rPr lang="en-US" i="1" smtClean="0">
                              <a:solidFill>
                                <a:srgbClr val="FFFFFF"/>
                              </a:solidFill>
                              <a:latin typeface="Cambria Math" panose="02040503050406030204" pitchFamily="18" charset="0"/>
                            </a:rPr>
                            <m:t>𝐼</m:t>
                          </m:r>
                        </m:e>
                        <m:sub>
                          <m:r>
                            <a:rPr lang="en-US" b="0" i="1" smtClean="0">
                              <a:solidFill>
                                <a:srgbClr val="FFFFFF"/>
                              </a:solidFill>
                              <a:latin typeface="Cambria Math" panose="02040503050406030204" pitchFamily="18" charset="0"/>
                            </a:rPr>
                            <m:t>𝑥</m:t>
                          </m:r>
                        </m:sub>
                      </m:sSub>
                      <m:r>
                        <a:rPr lang="en-US" i="1">
                          <a:solidFill>
                            <a:srgbClr val="FFFFFF"/>
                          </a:solidFill>
                          <a:latin typeface="Cambria Math" panose="02040503050406030204" pitchFamily="18" charset="0"/>
                        </a:rPr>
                        <m:t>∘</m:t>
                      </m:r>
                      <m:sSub>
                        <m:sSubPr>
                          <m:ctrlPr>
                            <a:rPr lang="en-US" b="0" i="1" smtClean="0">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𝐼</m:t>
                          </m:r>
                        </m:e>
                        <m:sub>
                          <m:r>
                            <a:rPr lang="en-US" b="0" i="1" smtClean="0">
                              <a:solidFill>
                                <a:srgbClr val="FFFFFF"/>
                              </a:solidFill>
                              <a:latin typeface="Cambria Math" panose="02040503050406030204" pitchFamily="18" charset="0"/>
                            </a:rPr>
                            <m:t>𝑦</m:t>
                          </m:r>
                        </m:sub>
                      </m:sSub>
                    </m:oMath>
                  </m:oMathPara>
                </a14:m>
                <a:endParaRPr dirty="0">
                  <a:solidFill>
                    <a:srgbClr val="FFFFFF"/>
                  </a:solidFill>
                </a:endParaRPr>
              </a:p>
            </p:txBody>
          </p:sp>
        </mc:Choice>
        <mc:Fallback xmlns="">
          <p:sp>
            <p:nvSpPr>
              <p:cNvPr id="1162" name="Text Box 16"/>
              <p:cNvSpPr txBox="1">
                <a:spLocks noRot="1" noChangeAspect="1" noMove="1" noResize="1" noEditPoints="1" noAdjustHandles="1" noChangeArrowheads="1" noChangeShapeType="1" noTextEdit="1"/>
              </p:cNvSpPr>
              <p:nvPr/>
            </p:nvSpPr>
            <p:spPr>
              <a:xfrm>
                <a:off x="11334786" y="2168646"/>
                <a:ext cx="653064" cy="298928"/>
              </a:xfrm>
              <a:prstGeom prst="rect">
                <a:avLst/>
              </a:prstGeom>
              <a:blipFill>
                <a:blip r:embed="rId21"/>
                <a:stretch>
                  <a:fillRect l="-6481" r="-1852" b="-20408"/>
                </a:stretch>
              </a:blipFill>
              <a:ln w="12700">
                <a:miter lim="400000"/>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5" name="TextBox 3"/>
              <p:cNvSpPr txBox="1"/>
              <p:nvPr/>
            </p:nvSpPr>
            <p:spPr>
              <a:xfrm>
                <a:off x="8451181" y="4011142"/>
                <a:ext cx="3318324" cy="58477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p>
                <a:pPr algn="ctr">
                  <a:defRPr sz="1200"/>
                </a:pPr>
                <a:r>
                  <a:rPr sz="1600" dirty="0"/>
                  <a:t>Reminder: </a:t>
                </a:r>
                <a14:m>
                  <m:oMath xmlns:m="http://schemas.openxmlformats.org/officeDocument/2006/math">
                    <m:r>
                      <a:rPr i="1">
                        <a:solidFill>
                          <a:srgbClr val="000000"/>
                        </a:solidFill>
                        <a:latin typeface="Cambria Math" panose="02040503050406030204" pitchFamily="18" charset="0"/>
                      </a:rPr>
                      <m:t>𝑎</m:t>
                    </m:r>
                    <m:r>
                      <a:rPr i="1">
                        <a:solidFill>
                          <a:srgbClr val="000000"/>
                        </a:solidFill>
                        <a:latin typeface="Cambria Math" panose="02040503050406030204" pitchFamily="18" charset="0"/>
                      </a:rPr>
                      <m:t>∘</m:t>
                    </m:r>
                    <m:r>
                      <a:rPr i="1">
                        <a:solidFill>
                          <a:srgbClr val="000000"/>
                        </a:solidFill>
                        <a:latin typeface="Cambria Math" panose="02040503050406030204" pitchFamily="18" charset="0"/>
                      </a:rPr>
                      <m:t>𝑏</m:t>
                    </m:r>
                  </m:oMath>
                </a14:m>
                <a:r>
                  <a:rPr sz="1600" dirty="0"/>
                  <a:t> is Hadamard product (element-wise multiplication)</a:t>
                </a:r>
              </a:p>
            </p:txBody>
          </p:sp>
        </mc:Choice>
        <mc:Fallback>
          <p:sp>
            <p:nvSpPr>
              <p:cNvPr id="1165" name="TextBox 3"/>
              <p:cNvSpPr txBox="1">
                <a:spLocks noRot="1" noChangeAspect="1" noMove="1" noResize="1" noEditPoints="1" noAdjustHandles="1" noChangeArrowheads="1" noChangeShapeType="1" noTextEdit="1"/>
              </p:cNvSpPr>
              <p:nvPr/>
            </p:nvSpPr>
            <p:spPr>
              <a:xfrm>
                <a:off x="8451181" y="4011142"/>
                <a:ext cx="3318324" cy="584775"/>
              </a:xfrm>
              <a:prstGeom prst="rect">
                <a:avLst/>
              </a:prstGeom>
              <a:blipFill>
                <a:blip r:embed="rId22"/>
                <a:stretch>
                  <a:fillRect t="-2128" b="-12766"/>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5C4CF8-EACC-89D3-D2BB-57312373B6F9}"/>
              </a:ext>
            </a:extLst>
          </p:cNvPr>
          <p:cNvPicPr>
            <a:picLocks noChangeAspect="1"/>
          </p:cNvPicPr>
          <p:nvPr/>
        </p:nvPicPr>
        <p:blipFill>
          <a:blip r:embed="rId2"/>
          <a:stretch>
            <a:fillRect/>
          </a:stretch>
        </p:blipFill>
        <p:spPr>
          <a:xfrm>
            <a:off x="320113" y="716056"/>
            <a:ext cx="4358089" cy="3041132"/>
          </a:xfrm>
          <a:prstGeom prst="rect">
            <a:avLst/>
          </a:prstGeom>
        </p:spPr>
      </p:pic>
      <p:pic>
        <p:nvPicPr>
          <p:cNvPr id="6" name="Picture 5">
            <a:extLst>
              <a:ext uri="{FF2B5EF4-FFF2-40B4-BE49-F238E27FC236}">
                <a16:creationId xmlns:a16="http://schemas.microsoft.com/office/drawing/2014/main" id="{52ABC200-9715-D782-0B68-2B64D3751CE0}"/>
              </a:ext>
            </a:extLst>
          </p:cNvPr>
          <p:cNvPicPr>
            <a:picLocks noChangeAspect="1"/>
          </p:cNvPicPr>
          <p:nvPr/>
        </p:nvPicPr>
        <p:blipFill>
          <a:blip r:embed="rId3"/>
          <a:stretch>
            <a:fillRect/>
          </a:stretch>
        </p:blipFill>
        <p:spPr>
          <a:xfrm>
            <a:off x="4932188" y="716056"/>
            <a:ext cx="6492326" cy="3784525"/>
          </a:xfrm>
          <a:prstGeom prst="rect">
            <a:avLst/>
          </a:prstGeom>
        </p:spPr>
      </p:pic>
    </p:spTree>
    <p:extLst>
      <p:ext uri="{BB962C8B-B14F-4D97-AF65-F5344CB8AC3E}">
        <p14:creationId xmlns:p14="http://schemas.microsoft.com/office/powerpoint/2010/main" val="294785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38B545-7AD7-390C-9319-30B01B9093B9}"/>
              </a:ext>
            </a:extLst>
          </p:cNvPr>
          <p:cNvPicPr>
            <a:picLocks noChangeAspect="1"/>
          </p:cNvPicPr>
          <p:nvPr/>
        </p:nvPicPr>
        <p:blipFill>
          <a:blip r:embed="rId2"/>
          <a:stretch>
            <a:fillRect/>
          </a:stretch>
        </p:blipFill>
        <p:spPr>
          <a:xfrm>
            <a:off x="2205766" y="1076587"/>
            <a:ext cx="7543800" cy="3822700"/>
          </a:xfrm>
          <a:prstGeom prst="rect">
            <a:avLst/>
          </a:prstGeom>
        </p:spPr>
      </p:pic>
    </p:spTree>
    <p:extLst>
      <p:ext uri="{BB962C8B-B14F-4D97-AF65-F5344CB8AC3E}">
        <p14:creationId xmlns:p14="http://schemas.microsoft.com/office/powerpoint/2010/main" val="138319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AC32AF-7CBC-51FD-0D12-F096919E80E4}"/>
              </a:ext>
            </a:extLst>
          </p:cNvPr>
          <p:cNvPicPr>
            <a:picLocks noChangeAspect="1"/>
          </p:cNvPicPr>
          <p:nvPr/>
        </p:nvPicPr>
        <p:blipFill>
          <a:blip r:embed="rId2"/>
          <a:stretch>
            <a:fillRect/>
          </a:stretch>
        </p:blipFill>
        <p:spPr>
          <a:xfrm>
            <a:off x="2209800" y="1102567"/>
            <a:ext cx="7772400" cy="4652865"/>
          </a:xfrm>
          <a:prstGeom prst="rect">
            <a:avLst/>
          </a:prstGeom>
        </p:spPr>
      </p:pic>
    </p:spTree>
    <p:extLst>
      <p:ext uri="{BB962C8B-B14F-4D97-AF65-F5344CB8AC3E}">
        <p14:creationId xmlns:p14="http://schemas.microsoft.com/office/powerpoint/2010/main" val="362591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045E45-E704-0489-C9AF-6FD571CE0970}"/>
              </a:ext>
            </a:extLst>
          </p:cNvPr>
          <p:cNvPicPr>
            <a:picLocks noChangeAspect="1"/>
          </p:cNvPicPr>
          <p:nvPr/>
        </p:nvPicPr>
        <p:blipFill>
          <a:blip r:embed="rId2"/>
          <a:stretch>
            <a:fillRect/>
          </a:stretch>
        </p:blipFill>
        <p:spPr>
          <a:xfrm>
            <a:off x="2533650" y="1403350"/>
            <a:ext cx="7124700" cy="4051300"/>
          </a:xfrm>
          <a:prstGeom prst="rect">
            <a:avLst/>
          </a:prstGeom>
        </p:spPr>
      </p:pic>
    </p:spTree>
    <p:extLst>
      <p:ext uri="{BB962C8B-B14F-4D97-AF65-F5344CB8AC3E}">
        <p14:creationId xmlns:p14="http://schemas.microsoft.com/office/powerpoint/2010/main" val="82841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A3DA5-C306-23C8-1131-E77B98B589F5}"/>
              </a:ext>
            </a:extLst>
          </p:cNvPr>
          <p:cNvPicPr>
            <a:picLocks noChangeAspect="1"/>
          </p:cNvPicPr>
          <p:nvPr/>
        </p:nvPicPr>
        <p:blipFill>
          <a:blip r:embed="rId2"/>
          <a:stretch>
            <a:fillRect/>
          </a:stretch>
        </p:blipFill>
        <p:spPr>
          <a:xfrm>
            <a:off x="2209800" y="1184767"/>
            <a:ext cx="7772400" cy="4488465"/>
          </a:xfrm>
          <a:prstGeom prst="rect">
            <a:avLst/>
          </a:prstGeom>
        </p:spPr>
      </p:pic>
    </p:spTree>
    <p:extLst>
      <p:ext uri="{BB962C8B-B14F-4D97-AF65-F5344CB8AC3E}">
        <p14:creationId xmlns:p14="http://schemas.microsoft.com/office/powerpoint/2010/main" val="33384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644F36-0A88-D417-2AB2-819CB239A120}"/>
              </a:ext>
            </a:extLst>
          </p:cNvPr>
          <p:cNvPicPr>
            <a:picLocks noChangeAspect="1"/>
          </p:cNvPicPr>
          <p:nvPr/>
        </p:nvPicPr>
        <p:blipFill>
          <a:blip r:embed="rId2"/>
          <a:stretch>
            <a:fillRect/>
          </a:stretch>
        </p:blipFill>
        <p:spPr>
          <a:xfrm>
            <a:off x="2209800" y="575160"/>
            <a:ext cx="7772400" cy="2235274"/>
          </a:xfrm>
          <a:prstGeom prst="rect">
            <a:avLst/>
          </a:prstGeom>
        </p:spPr>
      </p:pic>
      <p:pic>
        <p:nvPicPr>
          <p:cNvPr id="7" name="Picture 6">
            <a:extLst>
              <a:ext uri="{FF2B5EF4-FFF2-40B4-BE49-F238E27FC236}">
                <a16:creationId xmlns:a16="http://schemas.microsoft.com/office/drawing/2014/main" id="{6D68B9D6-B3A5-42D7-86D0-5D61CCBED386}"/>
              </a:ext>
            </a:extLst>
          </p:cNvPr>
          <p:cNvPicPr>
            <a:picLocks noChangeAspect="1"/>
          </p:cNvPicPr>
          <p:nvPr/>
        </p:nvPicPr>
        <p:blipFill>
          <a:blip r:embed="rId3"/>
          <a:stretch>
            <a:fillRect/>
          </a:stretch>
        </p:blipFill>
        <p:spPr>
          <a:xfrm>
            <a:off x="2235200" y="3168725"/>
            <a:ext cx="7747000" cy="3403600"/>
          </a:xfrm>
          <a:prstGeom prst="rect">
            <a:avLst/>
          </a:prstGeom>
        </p:spPr>
      </p:pic>
    </p:spTree>
    <p:extLst>
      <p:ext uri="{BB962C8B-B14F-4D97-AF65-F5344CB8AC3E}">
        <p14:creationId xmlns:p14="http://schemas.microsoft.com/office/powerpoint/2010/main" val="320292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68B9D6-B3A5-42D7-86D0-5D61CCBED386}"/>
              </a:ext>
            </a:extLst>
          </p:cNvPr>
          <p:cNvPicPr>
            <a:picLocks noChangeAspect="1"/>
          </p:cNvPicPr>
          <p:nvPr/>
        </p:nvPicPr>
        <p:blipFill>
          <a:blip r:embed="rId2"/>
          <a:stretch>
            <a:fillRect/>
          </a:stretch>
        </p:blipFill>
        <p:spPr>
          <a:xfrm>
            <a:off x="1535136" y="1425210"/>
            <a:ext cx="9121728" cy="4007579"/>
          </a:xfrm>
          <a:prstGeom prst="rect">
            <a:avLst/>
          </a:prstGeom>
        </p:spPr>
      </p:pic>
    </p:spTree>
    <p:extLst>
      <p:ext uri="{BB962C8B-B14F-4D97-AF65-F5344CB8AC3E}">
        <p14:creationId xmlns:p14="http://schemas.microsoft.com/office/powerpoint/2010/main" val="228257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Title 1"/>
          <p:cNvSpPr txBox="1">
            <a:spLocks noGrp="1"/>
          </p:cNvSpPr>
          <p:nvPr>
            <p:ph type="title"/>
          </p:nvPr>
        </p:nvSpPr>
        <p:spPr>
          <a:xfrm>
            <a:off x="324852" y="365125"/>
            <a:ext cx="11542297" cy="797929"/>
          </a:xfrm>
          <a:prstGeom prst="rect">
            <a:avLst/>
          </a:prstGeom>
        </p:spPr>
        <p:txBody>
          <a:bodyPr/>
          <a:lstStyle/>
          <a:p>
            <a:r>
              <a:t>Corner Detection by Auto-correlation</a:t>
            </a:r>
          </a:p>
        </p:txBody>
      </p:sp>
      <p:pic>
        <p:nvPicPr>
          <p:cNvPr id="814" name="Picture 7" descr="Picture 7"/>
          <p:cNvPicPr>
            <a:picLocks noChangeAspect="1"/>
          </p:cNvPicPr>
          <p:nvPr/>
        </p:nvPicPr>
        <p:blipFill>
          <a:blip r:embed="rId3"/>
          <a:stretch>
            <a:fillRect/>
          </a:stretch>
        </p:blipFill>
        <p:spPr>
          <a:xfrm>
            <a:off x="3124200" y="3810000"/>
            <a:ext cx="2781300" cy="2781300"/>
          </a:xfrm>
          <a:prstGeom prst="rect">
            <a:avLst/>
          </a:prstGeom>
          <a:ln w="12700">
            <a:miter lim="400000"/>
          </a:ln>
        </p:spPr>
      </p:pic>
      <p:pic>
        <p:nvPicPr>
          <p:cNvPr id="815" name="Picture 8" descr="Picture 8"/>
          <p:cNvPicPr>
            <a:picLocks noChangeAspect="1"/>
          </p:cNvPicPr>
          <p:nvPr/>
        </p:nvPicPr>
        <p:blipFill>
          <a:blip r:embed="rId4"/>
          <a:stretch>
            <a:fillRect/>
          </a:stretch>
        </p:blipFill>
        <p:spPr>
          <a:xfrm>
            <a:off x="7239000" y="4191000"/>
            <a:ext cx="1971676" cy="1981200"/>
          </a:xfrm>
          <a:prstGeom prst="rect">
            <a:avLst/>
          </a:prstGeom>
          <a:ln w="25400">
            <a:solidFill>
              <a:srgbClr val="FF0000"/>
            </a:solidFill>
            <a:miter/>
          </a:ln>
        </p:spPr>
      </p:pic>
      <p:sp>
        <p:nvSpPr>
          <p:cNvPr id="816" name="Rectangle 10"/>
          <p:cNvSpPr/>
          <p:nvPr/>
        </p:nvSpPr>
        <p:spPr>
          <a:xfrm>
            <a:off x="3789364" y="4452939"/>
            <a:ext cx="1462088" cy="1463676"/>
          </a:xfrm>
          <a:prstGeom prst="rect">
            <a:avLst/>
          </a:prstGeom>
          <a:ln w="25400">
            <a:solidFill>
              <a:srgbClr val="FF0000"/>
            </a:solidFill>
          </a:ln>
        </p:spPr>
        <p:txBody>
          <a:bodyPr lIns="45719" rIns="45719"/>
          <a:lstStyle/>
          <a:p>
            <a:pPr>
              <a:defRPr sz="2800"/>
            </a:pPr>
            <a:endParaRPr/>
          </a:p>
        </p:txBody>
      </p:sp>
      <p:sp>
        <p:nvSpPr>
          <p:cNvPr id="817" name="TextBox 11"/>
          <p:cNvSpPr txBox="1"/>
          <p:nvPr/>
        </p:nvSpPr>
        <p:spPr>
          <a:xfrm>
            <a:off x="4084320" y="3276601"/>
            <a:ext cx="992967"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i="1"/>
            </a:pPr>
            <a:r>
              <a:t>I</a:t>
            </a:r>
            <a:r>
              <a:rPr i="0"/>
              <a:t>(</a:t>
            </a:r>
            <a:r>
              <a:t>x</a:t>
            </a:r>
            <a:r>
              <a:rPr i="0"/>
              <a:t>, </a:t>
            </a:r>
            <a:r>
              <a:t>y</a:t>
            </a:r>
            <a:r>
              <a:rPr i="0"/>
              <a:t>)</a:t>
            </a:r>
          </a:p>
        </p:txBody>
      </p:sp>
      <p:sp>
        <p:nvSpPr>
          <p:cNvPr id="818" name="TextBox 12"/>
          <p:cNvSpPr txBox="1"/>
          <p:nvPr/>
        </p:nvSpPr>
        <p:spPr>
          <a:xfrm>
            <a:off x="7765733" y="3590926"/>
            <a:ext cx="1151321"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i="1"/>
            </a:pPr>
            <a:r>
              <a:t>E</a:t>
            </a:r>
            <a:r>
              <a:rPr i="0"/>
              <a:t>(</a:t>
            </a:r>
            <a:r>
              <a:t>u</a:t>
            </a:r>
            <a:r>
              <a:rPr i="0"/>
              <a:t>, </a:t>
            </a:r>
            <a:r>
              <a:t>v</a:t>
            </a:r>
            <a:r>
              <a:rPr i="0"/>
              <a:t>)</a:t>
            </a:r>
          </a:p>
        </p:txBody>
      </p:sp>
      <p:sp>
        <p:nvSpPr>
          <p:cNvPr id="819" name="Rectangle 15"/>
          <p:cNvSpPr/>
          <p:nvPr/>
        </p:nvSpPr>
        <p:spPr>
          <a:xfrm>
            <a:off x="8153400" y="5084764"/>
            <a:ext cx="173038" cy="173038"/>
          </a:xfrm>
          <a:prstGeom prst="rect">
            <a:avLst/>
          </a:prstGeom>
          <a:ln w="25400">
            <a:solidFill>
              <a:srgbClr val="00FF00"/>
            </a:solidFill>
          </a:ln>
        </p:spPr>
        <p:txBody>
          <a:bodyPr lIns="45719" rIns="45719"/>
          <a:lstStyle/>
          <a:p>
            <a:pPr>
              <a:defRPr sz="2800"/>
            </a:pPr>
            <a:endParaRPr/>
          </a:p>
        </p:txBody>
      </p:sp>
      <p:sp>
        <p:nvSpPr>
          <p:cNvPr id="820" name="TextBox 16"/>
          <p:cNvSpPr txBox="1"/>
          <p:nvPr/>
        </p:nvSpPr>
        <p:spPr>
          <a:xfrm>
            <a:off x="7894320" y="5224464"/>
            <a:ext cx="657484" cy="33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600" b="1" i="1">
                <a:solidFill>
                  <a:srgbClr val="FFFFFF"/>
                </a:solidFill>
              </a:defRPr>
            </a:pPr>
            <a:r>
              <a:t>E</a:t>
            </a:r>
            <a:r>
              <a:rPr i="0"/>
              <a:t>(0,0)</a:t>
            </a:r>
          </a:p>
        </p:txBody>
      </p:sp>
      <p:sp>
        <p:nvSpPr>
          <p:cNvPr id="821" name="TextBox 11"/>
          <p:cNvSpPr txBox="1"/>
          <p:nvPr/>
        </p:nvSpPr>
        <p:spPr>
          <a:xfrm>
            <a:off x="4084321" y="5876926"/>
            <a:ext cx="1150973"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i="1">
                <a:solidFill>
                  <a:srgbClr val="FFFFFF"/>
                </a:solidFill>
              </a:defRPr>
            </a:pPr>
            <a:r>
              <a:t>w</a:t>
            </a:r>
            <a:r>
              <a:rPr i="0"/>
              <a:t>(</a:t>
            </a:r>
            <a:r>
              <a:t>x</a:t>
            </a:r>
            <a:r>
              <a:rPr i="0"/>
              <a:t>, </a:t>
            </a:r>
            <a:r>
              <a:t>y</a:t>
            </a:r>
            <a:r>
              <a:rPr i="0"/>
              <a:t>)</a:t>
            </a:r>
          </a:p>
        </p:txBody>
      </p:sp>
      <p:sp>
        <p:nvSpPr>
          <p:cNvPr id="822" name="Text Box 4"/>
          <p:cNvSpPr txBox="1"/>
          <p:nvPr/>
        </p:nvSpPr>
        <p:spPr>
          <a:xfrm>
            <a:off x="1874520" y="1303665"/>
            <a:ext cx="8671560"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800"/>
            </a:pPr>
            <a:r>
              <a:t>Change in appearance of window </a:t>
            </a:r>
            <a:r>
              <a:rPr i="1"/>
              <a:t>w</a:t>
            </a:r>
            <a:r>
              <a:t>(</a:t>
            </a:r>
            <a:r>
              <a:rPr i="1"/>
              <a:t>x</a:t>
            </a:r>
            <a:r>
              <a:t>,</a:t>
            </a:r>
            <a:r>
              <a:rPr i="1"/>
              <a:t>y</a:t>
            </a:r>
            <a:r>
              <a:t>) for shift [</a:t>
            </a:r>
            <a:r>
              <a:rPr i="1"/>
              <a:t>u,v</a:t>
            </a:r>
            <a:r>
              <a:t>]:</a:t>
            </a:r>
          </a:p>
        </p:txBody>
      </p:sp>
      <p:sp>
        <p:nvSpPr>
          <p:cNvPr id="823" name="Text Placeholder 2"/>
          <p:cNvSpPr txBox="1">
            <a:spLocks noGrp="1"/>
          </p:cNvSpPr>
          <p:nvPr>
            <p:ph type="body" sz="quarter" idx="1"/>
          </p:nvPr>
        </p:nvSpPr>
        <p:spPr>
          <a:xfrm>
            <a:off x="0" y="6646863"/>
            <a:ext cx="9448800" cy="211137"/>
          </a:xfrm>
          <a:prstGeom prst="rect">
            <a:avLst/>
          </a:prstGeom>
        </p:spPr>
        <p:txBody>
          <a:bodyPr/>
          <a:lstStyle/>
          <a:p>
            <a:pPr defTabSz="640079">
              <a:spcBef>
                <a:spcPts val="700"/>
              </a:spcBef>
              <a:defRPr sz="839"/>
            </a:pPr>
            <a:endParaRPr/>
          </a:p>
        </p:txBody>
      </p:sp>
      <p:pic>
        <p:nvPicPr>
          <p:cNvPr id="824" name="VN2ykhLu8njUFTz8zU0PgKBdDbQefvINCP6TesfP4Z3As84n1kUpfci9NQUfP5kX0xmjp5tu8Ay2JwekZKX1QK0Iy3lLBlmZlzHYgU2pjSnpC9MXMwRpOiNJJsYh7CSdmV0RReoC5-3l8lkCcAGX8kvcr40Rr00AOGMmIhIhONk7GuSftgjR2tn13SMIzeok1DadWg=s2048.png" descr="VN2ykhLu8njUFTz8zU0PgKBdDbQefvINCP6TesfP4Z3As84n1kUpfci9NQUfP5kX0xmjp5tu8Ay2JwekZKX1QK0Iy3lLBlmZlzHYgU2pjSnpC9MXMwRpOiNJJsYh7CSdmV0RReoC5-3l8lkCcAGX8kvcr40Rr00AOGMmIhIhONk7GuSftgjR2tn13SMIzeok1DadWg=s2048.png"/>
          <p:cNvPicPr>
            <a:picLocks noChangeAspect="1"/>
          </p:cNvPicPr>
          <p:nvPr/>
        </p:nvPicPr>
        <p:blipFill>
          <a:blip r:embed="rId5"/>
          <a:stretch>
            <a:fillRect/>
          </a:stretch>
        </p:blipFill>
        <p:spPr>
          <a:xfrm>
            <a:off x="1760220" y="1967497"/>
            <a:ext cx="8671560" cy="119403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Text Box 4"/>
          <p:cNvSpPr txBox="1"/>
          <p:nvPr/>
        </p:nvSpPr>
        <p:spPr>
          <a:xfrm>
            <a:off x="1874520" y="1303665"/>
            <a:ext cx="8671560"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800"/>
            </a:pPr>
            <a:r>
              <a:t>Change in appearance of window </a:t>
            </a:r>
            <a:r>
              <a:rPr i="1"/>
              <a:t>w</a:t>
            </a:r>
            <a:r>
              <a:t>(</a:t>
            </a:r>
            <a:r>
              <a:rPr i="1"/>
              <a:t>x</a:t>
            </a:r>
            <a:r>
              <a:t>,</a:t>
            </a:r>
            <a:r>
              <a:rPr i="1"/>
              <a:t>y</a:t>
            </a:r>
            <a:r>
              <a:t>) for shift [</a:t>
            </a:r>
            <a:r>
              <a:rPr i="1"/>
              <a:t>u,v</a:t>
            </a:r>
            <a:r>
              <a:t>]:</a:t>
            </a:r>
          </a:p>
        </p:txBody>
      </p:sp>
      <p:pic>
        <p:nvPicPr>
          <p:cNvPr id="829" name="Picture 7" descr="Picture 7"/>
          <p:cNvPicPr>
            <a:picLocks noChangeAspect="1"/>
          </p:cNvPicPr>
          <p:nvPr/>
        </p:nvPicPr>
        <p:blipFill>
          <a:blip r:embed="rId3"/>
          <a:stretch>
            <a:fillRect/>
          </a:stretch>
        </p:blipFill>
        <p:spPr>
          <a:xfrm>
            <a:off x="3124200" y="3810000"/>
            <a:ext cx="2781300" cy="2781300"/>
          </a:xfrm>
          <a:prstGeom prst="rect">
            <a:avLst/>
          </a:prstGeom>
          <a:ln w="12700">
            <a:miter lim="400000"/>
          </a:ln>
        </p:spPr>
      </p:pic>
      <p:pic>
        <p:nvPicPr>
          <p:cNvPr id="830" name="Picture 8" descr="Picture 8"/>
          <p:cNvPicPr>
            <a:picLocks noChangeAspect="1"/>
          </p:cNvPicPr>
          <p:nvPr/>
        </p:nvPicPr>
        <p:blipFill>
          <a:blip r:embed="rId4"/>
          <a:stretch>
            <a:fillRect/>
          </a:stretch>
        </p:blipFill>
        <p:spPr>
          <a:xfrm>
            <a:off x="7239000" y="4191000"/>
            <a:ext cx="1971676" cy="1981200"/>
          </a:xfrm>
          <a:prstGeom prst="rect">
            <a:avLst/>
          </a:prstGeom>
          <a:ln w="25400">
            <a:solidFill>
              <a:srgbClr val="FF0000"/>
            </a:solidFill>
            <a:miter/>
          </a:ln>
        </p:spPr>
      </p:pic>
      <p:sp>
        <p:nvSpPr>
          <p:cNvPr id="831" name="Rectangle 10"/>
          <p:cNvSpPr/>
          <p:nvPr/>
        </p:nvSpPr>
        <p:spPr>
          <a:xfrm>
            <a:off x="3789364" y="4452939"/>
            <a:ext cx="1462088" cy="1463676"/>
          </a:xfrm>
          <a:prstGeom prst="rect">
            <a:avLst/>
          </a:prstGeom>
          <a:ln w="25400">
            <a:solidFill>
              <a:srgbClr val="FF0000"/>
            </a:solidFill>
          </a:ln>
        </p:spPr>
        <p:txBody>
          <a:bodyPr lIns="45719" rIns="45719"/>
          <a:lstStyle/>
          <a:p>
            <a:pPr>
              <a:defRPr sz="2800"/>
            </a:pPr>
            <a:endParaRPr/>
          </a:p>
        </p:txBody>
      </p:sp>
      <p:sp>
        <p:nvSpPr>
          <p:cNvPr id="832" name="TextBox 11"/>
          <p:cNvSpPr txBox="1"/>
          <p:nvPr/>
        </p:nvSpPr>
        <p:spPr>
          <a:xfrm>
            <a:off x="4084320" y="3276601"/>
            <a:ext cx="992967"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i="1"/>
            </a:pPr>
            <a:r>
              <a:t>I</a:t>
            </a:r>
            <a:r>
              <a:rPr i="0"/>
              <a:t>(</a:t>
            </a:r>
            <a:r>
              <a:t>x</a:t>
            </a:r>
            <a:r>
              <a:rPr i="0"/>
              <a:t>, </a:t>
            </a:r>
            <a:r>
              <a:t>y</a:t>
            </a:r>
            <a:r>
              <a:rPr i="0"/>
              <a:t>)</a:t>
            </a:r>
          </a:p>
        </p:txBody>
      </p:sp>
      <p:sp>
        <p:nvSpPr>
          <p:cNvPr id="833" name="TextBox 12"/>
          <p:cNvSpPr txBox="1"/>
          <p:nvPr/>
        </p:nvSpPr>
        <p:spPr>
          <a:xfrm>
            <a:off x="7765733" y="3590926"/>
            <a:ext cx="1151321"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i="1"/>
            </a:pPr>
            <a:r>
              <a:t>E</a:t>
            </a:r>
            <a:r>
              <a:rPr i="0"/>
              <a:t>(</a:t>
            </a:r>
            <a:r>
              <a:t>u</a:t>
            </a:r>
            <a:r>
              <a:rPr i="0"/>
              <a:t>, </a:t>
            </a:r>
            <a:r>
              <a:t>v</a:t>
            </a:r>
            <a:r>
              <a:rPr i="0"/>
              <a:t>)</a:t>
            </a:r>
          </a:p>
        </p:txBody>
      </p:sp>
      <p:sp>
        <p:nvSpPr>
          <p:cNvPr id="834" name="Rectangle 13"/>
          <p:cNvSpPr/>
          <p:nvPr/>
        </p:nvSpPr>
        <p:spPr>
          <a:xfrm>
            <a:off x="4175126" y="4191001"/>
            <a:ext cx="1463676" cy="1463676"/>
          </a:xfrm>
          <a:prstGeom prst="rect">
            <a:avLst/>
          </a:prstGeom>
          <a:ln w="25400">
            <a:solidFill>
              <a:srgbClr val="00FF00"/>
            </a:solidFill>
            <a:prstDash val="dash"/>
          </a:ln>
        </p:spPr>
        <p:txBody>
          <a:bodyPr lIns="45719" rIns="45719"/>
          <a:lstStyle/>
          <a:p>
            <a:pPr>
              <a:defRPr sz="2800"/>
            </a:pPr>
            <a:endParaRPr/>
          </a:p>
        </p:txBody>
      </p:sp>
      <p:sp>
        <p:nvSpPr>
          <p:cNvPr id="835" name="Rectangle 14"/>
          <p:cNvSpPr/>
          <p:nvPr/>
        </p:nvSpPr>
        <p:spPr>
          <a:xfrm>
            <a:off x="8683625" y="4745039"/>
            <a:ext cx="174626" cy="174626"/>
          </a:xfrm>
          <a:prstGeom prst="rect">
            <a:avLst/>
          </a:prstGeom>
          <a:ln w="25400">
            <a:solidFill>
              <a:srgbClr val="00FF00"/>
            </a:solidFill>
          </a:ln>
        </p:spPr>
        <p:txBody>
          <a:bodyPr lIns="45719" rIns="45719"/>
          <a:lstStyle/>
          <a:p>
            <a:pPr>
              <a:defRPr sz="2800"/>
            </a:pPr>
            <a:endParaRPr/>
          </a:p>
        </p:txBody>
      </p:sp>
      <p:sp>
        <p:nvSpPr>
          <p:cNvPr id="836" name="TextBox 17"/>
          <p:cNvSpPr txBox="1"/>
          <p:nvPr/>
        </p:nvSpPr>
        <p:spPr>
          <a:xfrm>
            <a:off x="8427720" y="4876800"/>
            <a:ext cx="657484" cy="332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600" b="1" i="1">
                <a:solidFill>
                  <a:srgbClr val="FFFFFF"/>
                </a:solidFill>
              </a:defRPr>
            </a:pPr>
            <a:r>
              <a:t>E</a:t>
            </a:r>
            <a:r>
              <a:rPr i="0"/>
              <a:t>(3,2)</a:t>
            </a:r>
          </a:p>
        </p:txBody>
      </p:sp>
      <p:sp>
        <p:nvSpPr>
          <p:cNvPr id="837" name="TextBox 11"/>
          <p:cNvSpPr txBox="1"/>
          <p:nvPr/>
        </p:nvSpPr>
        <p:spPr>
          <a:xfrm>
            <a:off x="4084321" y="5876926"/>
            <a:ext cx="1150973"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i="1">
                <a:solidFill>
                  <a:srgbClr val="FFFFFF"/>
                </a:solidFill>
              </a:defRPr>
            </a:pPr>
            <a:r>
              <a:t>w</a:t>
            </a:r>
            <a:r>
              <a:rPr i="0"/>
              <a:t>(</a:t>
            </a:r>
            <a:r>
              <a:t>x</a:t>
            </a:r>
            <a:r>
              <a:rPr i="0"/>
              <a:t>, </a:t>
            </a:r>
            <a:r>
              <a:t>y</a:t>
            </a:r>
            <a:r>
              <a:rPr i="0"/>
              <a:t>)</a:t>
            </a:r>
          </a:p>
        </p:txBody>
      </p:sp>
      <p:sp>
        <p:nvSpPr>
          <p:cNvPr id="838" name="Rectangle 2"/>
          <p:cNvSpPr txBox="1">
            <a:spLocks noGrp="1"/>
          </p:cNvSpPr>
          <p:nvPr>
            <p:ph type="title"/>
          </p:nvPr>
        </p:nvSpPr>
        <p:spPr>
          <a:xfrm>
            <a:off x="324852" y="365125"/>
            <a:ext cx="11542297" cy="797929"/>
          </a:xfrm>
          <a:prstGeom prst="rect">
            <a:avLst/>
          </a:prstGeom>
        </p:spPr>
        <p:txBody>
          <a:bodyPr/>
          <a:lstStyle/>
          <a:p>
            <a:r>
              <a:t>Corner Detection by Auto-correlation</a:t>
            </a:r>
          </a:p>
        </p:txBody>
      </p:sp>
      <p:sp>
        <p:nvSpPr>
          <p:cNvPr id="839" name="Text Placeholder 1"/>
          <p:cNvSpPr txBox="1">
            <a:spLocks noGrp="1"/>
          </p:cNvSpPr>
          <p:nvPr>
            <p:ph type="body" sz="quarter" idx="1"/>
          </p:nvPr>
        </p:nvSpPr>
        <p:spPr>
          <a:xfrm>
            <a:off x="0" y="6646863"/>
            <a:ext cx="9448800" cy="211137"/>
          </a:xfrm>
          <a:prstGeom prst="rect">
            <a:avLst/>
          </a:prstGeom>
        </p:spPr>
        <p:txBody>
          <a:bodyPr/>
          <a:lstStyle/>
          <a:p>
            <a:pPr defTabSz="640079">
              <a:spcBef>
                <a:spcPts val="700"/>
              </a:spcBef>
              <a:defRPr sz="839"/>
            </a:pPr>
            <a:endParaRPr/>
          </a:p>
        </p:txBody>
      </p:sp>
      <p:pic>
        <p:nvPicPr>
          <p:cNvPr id="840" name="VN2ykhLu8njUFTz8zU0PgKBdDbQefvINCP6TesfP4Z3As84n1kUpfci9NQUfP5kX0xmjp5tu8Ay2JwekZKX1QK0Iy3lLBlmZlzHYgU2pjSnpC9MXMwRpOiNJJsYh7CSdmV0RReoC5-3l8lkCcAGX8kvcr40Rr00AOGMmIhIhONk7GuSftgjR2tn13SMIzeok1DadWg=s2048.png" descr="VN2ykhLu8njUFTz8zU0PgKBdDbQefvINCP6TesfP4Z3As84n1kUpfci9NQUfP5kX0xmjp5tu8Ay2JwekZKX1QK0Iy3lLBlmZlzHYgU2pjSnpC9MXMwRpOiNJJsYh7CSdmV0RReoC5-3l8lkCcAGX8kvcr40Rr00AOGMmIhIhONk7GuSftgjR2tn13SMIzeok1DadWg=s2048.png"/>
          <p:cNvPicPr>
            <a:picLocks noChangeAspect="1"/>
          </p:cNvPicPr>
          <p:nvPr/>
        </p:nvPicPr>
        <p:blipFill>
          <a:blip r:embed="rId5"/>
          <a:stretch>
            <a:fillRect/>
          </a:stretch>
        </p:blipFill>
        <p:spPr>
          <a:xfrm>
            <a:off x="1760220" y="1967497"/>
            <a:ext cx="8671560" cy="1194035"/>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83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advAuto="0"/>
      <p:bldP spid="835" grpId="0" animBg="1" advAuto="0"/>
      <p:bldP spid="836" grpId="0" animBg="1"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473</Words>
  <Application>Microsoft Macintosh PowerPoint</Application>
  <PresentationFormat>Widescreen</PresentationFormat>
  <Paragraphs>33</Paragraphs>
  <Slides>11</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Cambria Math</vt:lpstr>
      <vt:lpstr>Gill Sans MT</vt:lpstr>
      <vt:lpstr>Open Sans</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Corner Detection by Auto-correlation</vt:lpstr>
      <vt:lpstr>Corner Detection by Auto-correlation</vt:lpstr>
      <vt:lpstr>Harris Corner Detector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Fyse Nassar</dc:creator>
  <cp:lastModifiedBy>Deep Learning</cp:lastModifiedBy>
  <cp:revision>5</cp:revision>
  <dcterms:created xsi:type="dcterms:W3CDTF">2024-02-15T12:02:13Z</dcterms:created>
  <dcterms:modified xsi:type="dcterms:W3CDTF">2024-02-15T18:11:42Z</dcterms:modified>
</cp:coreProperties>
</file>