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7911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30180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43541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63808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53607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419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74364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89366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92924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49435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9835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8610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53113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71491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75379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228254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34768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F1DC44-51D9-4474-82F4-7C0D5FD3799F}" type="datetimeFigureOut">
              <a:rPr lang="en-IN" smtClean="0"/>
              <a:pPr/>
              <a:t>25-08-2023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1EDFDF-C9AF-4E28-B71C-D37144C25285}" type="slidenum">
              <a:rPr lang="en-IN" smtClean="0"/>
              <a:pPr/>
              <a:t>‹#›</a:t>
            </a:fld>
            <a:endParaRPr lang="en-IN"/>
          </a:p>
        </p:txBody>
      </p:sp>
    </p:spTree>
    <p:extLst>
      <p:ext uri="{BB962C8B-B14F-4D97-AF65-F5344CB8AC3E}">
        <p14:creationId xmlns:p14="http://schemas.microsoft.com/office/powerpoint/2010/main" xmlns="" val="1806971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0503" y="1384663"/>
            <a:ext cx="9588136" cy="849086"/>
          </a:xfrm>
        </p:spPr>
        <p:txBody>
          <a:bodyPr>
            <a:normAutofit fontScale="90000"/>
          </a:bodyPr>
          <a:lstStyle/>
          <a:p>
            <a:pPr algn="ctr"/>
            <a:r>
              <a:rPr lang="en-IN" b="1" dirty="0" smtClean="0">
                <a:solidFill>
                  <a:srgbClr val="FF0000"/>
                </a:solidFill>
                <a:latin typeface="Times New Roman" panose="02020603050405020304" pitchFamily="18" charset="0"/>
                <a:cs typeface="Times New Roman" panose="02020603050405020304" pitchFamily="18" charset="0"/>
              </a:rPr>
              <a:t>Advanced Java Programming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90749" y="3473752"/>
            <a:ext cx="6987645" cy="1228877"/>
          </a:xfrm>
        </p:spPr>
        <p:txBody>
          <a:bodyPr>
            <a:normAutofit/>
          </a:bodyPr>
          <a:lstStyle/>
          <a:p>
            <a:pPr algn="ct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3690749" y="2495006"/>
            <a:ext cx="6987645" cy="6008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IN" sz="3200" b="1" dirty="0" smtClean="0">
                <a:solidFill>
                  <a:srgbClr val="00B050"/>
                </a:solidFill>
                <a:latin typeface="Times New Roman" panose="02020603050405020304" pitchFamily="18" charset="0"/>
                <a:cs typeface="Times New Roman" panose="02020603050405020304" pitchFamily="18" charset="0"/>
              </a:rPr>
              <a:t>Model-View-Controller</a:t>
            </a: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1339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dirty="0"/>
              <a:t>he MVC framework includes the following 3 </a:t>
            </a:r>
            <a:r>
              <a:rPr lang="en-IN" dirty="0" smtClean="0"/>
              <a:t>components: Model, View, Controller.</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77440" y="2116183"/>
            <a:ext cx="8686799" cy="4467497"/>
          </a:xfrm>
          <a:prstGeom prst="rect">
            <a:avLst/>
          </a:prstGeom>
        </p:spPr>
      </p:pic>
    </p:spTree>
    <p:extLst>
      <p:ext uri="{BB962C8B-B14F-4D97-AF65-F5344CB8AC3E}">
        <p14:creationId xmlns:p14="http://schemas.microsoft.com/office/powerpoint/2010/main" xmlns="" val="4205055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a:solidFill>
                  <a:srgbClr val="00B050"/>
                </a:solidFill>
                <a:latin typeface="Times New Roman" panose="02020603050405020304" pitchFamily="18" charset="0"/>
                <a:cs typeface="Times New Roman" panose="02020603050405020304" pitchFamily="18" charset="0"/>
              </a:rPr>
              <a:t>Controller:</a:t>
            </a:r>
            <a:endParaRPr lang="en-IN" sz="3200" b="1" dirty="0" smtClean="0">
              <a:solidFill>
                <a:srgbClr val="00B050"/>
              </a:solidFill>
              <a:latin typeface="Times New Roman" panose="02020603050405020304" pitchFamily="18" charset="0"/>
              <a:cs typeface="Times New Roman" panose="02020603050405020304" pitchFamily="18" charset="0"/>
            </a:endParaRPr>
          </a:p>
          <a:p>
            <a:pPr algn="just" fontAlgn="base"/>
            <a:r>
              <a:rPr lang="en-IN" sz="3200" dirty="0">
                <a:latin typeface="Times New Roman" panose="02020603050405020304" pitchFamily="18" charset="0"/>
                <a:cs typeface="Times New Roman" panose="02020603050405020304" pitchFamily="18" charset="0"/>
              </a:rPr>
              <a:t>The controller is the component that enables the interconnection between the views and the model so it acts as an intermediary.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controller doesn’t have to worry about handling data logic, it just tells the model what to do.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process all the business logic and incoming requests, manipulate data using the Model component and interact with the View to render the final output.</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79656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a:solidFill>
                  <a:srgbClr val="00B050"/>
                </a:solidFill>
                <a:latin typeface="Times New Roman" panose="02020603050405020304" pitchFamily="18" charset="0"/>
                <a:cs typeface="Times New Roman" panose="02020603050405020304" pitchFamily="18" charset="0"/>
              </a:rPr>
              <a:t>View:</a:t>
            </a:r>
            <a:endParaRPr lang="en-IN" sz="3200" b="1" dirty="0" smtClean="0">
              <a:solidFill>
                <a:srgbClr val="00B050"/>
              </a:solidFill>
              <a:latin typeface="Times New Roman" panose="02020603050405020304" pitchFamily="18" charset="0"/>
              <a:cs typeface="Times New Roman" panose="02020603050405020304" pitchFamily="18" charset="0"/>
            </a:endParaRPr>
          </a:p>
          <a:p>
            <a:pPr algn="just" fontAlgn="base"/>
            <a:r>
              <a:rPr lang="en-IN" sz="3200" dirty="0">
                <a:latin typeface="Times New Roman" panose="02020603050405020304" pitchFamily="18" charset="0"/>
                <a:cs typeface="Times New Roman" panose="02020603050405020304" pitchFamily="18" charset="0"/>
              </a:rPr>
              <a:t>The View component is used for all the UI logic of the application.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generates a user interface for the user.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Views </a:t>
            </a:r>
            <a:r>
              <a:rPr lang="en-IN" sz="3200" dirty="0">
                <a:latin typeface="Times New Roman" panose="02020603050405020304" pitchFamily="18" charset="0"/>
                <a:cs typeface="Times New Roman" panose="02020603050405020304" pitchFamily="18" charset="0"/>
              </a:rPr>
              <a:t>are created by the data which is collected by the model component but these data aren’t taken directly but through the controller.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only interacts with the controller.</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7658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fontScale="92500" lnSpcReduction="10000"/>
          </a:bodyPr>
          <a:lstStyle/>
          <a:p>
            <a:pPr algn="just" fontAlgn="base"/>
            <a:r>
              <a:rPr lang="en-IN" sz="3200" b="1" dirty="0">
                <a:solidFill>
                  <a:srgbClr val="00B050"/>
                </a:solidFill>
                <a:latin typeface="Times New Roman" panose="02020603050405020304" pitchFamily="18" charset="0"/>
                <a:cs typeface="Times New Roman" panose="02020603050405020304" pitchFamily="18" charset="0"/>
              </a:rPr>
              <a:t>Model:</a:t>
            </a:r>
            <a:endParaRPr lang="en-IN" sz="3200" b="1" dirty="0" smtClean="0">
              <a:solidFill>
                <a:srgbClr val="00B050"/>
              </a:solidFill>
              <a:latin typeface="Times New Roman" panose="02020603050405020304" pitchFamily="18" charset="0"/>
              <a:cs typeface="Times New Roman" panose="02020603050405020304" pitchFamily="18" charset="0"/>
            </a:endParaRPr>
          </a:p>
          <a:p>
            <a:pPr algn="just" fontAlgn="base"/>
            <a:r>
              <a:rPr lang="en-IN" sz="3200" dirty="0">
                <a:latin typeface="Times New Roman" panose="02020603050405020304" pitchFamily="18" charset="0"/>
                <a:cs typeface="Times New Roman" panose="02020603050405020304" pitchFamily="18" charset="0"/>
              </a:rPr>
              <a:t>The Model component corresponds to all the data-related logic that the user works with.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This </a:t>
            </a:r>
            <a:r>
              <a:rPr lang="en-IN" sz="3200" dirty="0">
                <a:latin typeface="Times New Roman" panose="02020603050405020304" pitchFamily="18" charset="0"/>
                <a:cs typeface="Times New Roman" panose="02020603050405020304" pitchFamily="18" charset="0"/>
              </a:rPr>
              <a:t>can represent either the data that is being transferred between the View and Controller components or any other business logic-related data.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can add or retrieve data from the database.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responds to the controller’s request because the controller can’t interact with the database by itself.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model interacts with the database and gives the required data back to the controller.</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34351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smtClean="0">
                <a:solidFill>
                  <a:srgbClr val="00B050"/>
                </a:solidFill>
                <a:latin typeface="Times New Roman" panose="02020603050405020304" pitchFamily="18" charset="0"/>
                <a:cs typeface="Times New Roman" panose="02020603050405020304" pitchFamily="18" charset="0"/>
              </a:rPr>
              <a:t>Example</a:t>
            </a:r>
          </a:p>
          <a:p>
            <a:pPr algn="just" fontAlgn="base"/>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56263" y="1672047"/>
            <a:ext cx="8634547" cy="4911634"/>
          </a:xfrm>
          <a:prstGeom prst="rect">
            <a:avLst/>
          </a:prstGeom>
        </p:spPr>
      </p:pic>
    </p:spTree>
    <p:extLst>
      <p:ext uri="{BB962C8B-B14F-4D97-AF65-F5344CB8AC3E}">
        <p14:creationId xmlns:p14="http://schemas.microsoft.com/office/powerpoint/2010/main" xmlns="" val="1487763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smtClean="0">
                <a:solidFill>
                  <a:srgbClr val="00B050"/>
                </a:solidFill>
                <a:latin typeface="Times New Roman" panose="02020603050405020304" pitchFamily="18" charset="0"/>
                <a:cs typeface="Times New Roman" panose="02020603050405020304" pitchFamily="18" charset="0"/>
              </a:rPr>
              <a:t>Example</a:t>
            </a:r>
          </a:p>
          <a:p>
            <a:pPr algn="just" fontAlgn="base"/>
            <a:r>
              <a:rPr lang="en-IN" sz="3200" dirty="0">
                <a:latin typeface="Times New Roman" panose="02020603050405020304" pitchFamily="18" charset="0"/>
                <a:cs typeface="Times New Roman" panose="02020603050405020304" pitchFamily="18" charset="0"/>
              </a:rPr>
              <a:t>The model would query the database for the list of all students and then return that list back to the controller.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If </a:t>
            </a:r>
            <a:r>
              <a:rPr lang="en-IN" sz="3200" dirty="0">
                <a:latin typeface="Times New Roman" panose="02020603050405020304" pitchFamily="18" charset="0"/>
                <a:cs typeface="Times New Roman" panose="02020603050405020304" pitchFamily="18" charset="0"/>
              </a:rPr>
              <a:t>the response back from the model was successful, then the controller would ask the view associated with students to return a presentation of the list of students.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This </a:t>
            </a:r>
            <a:r>
              <a:rPr lang="en-IN" sz="3200" dirty="0">
                <a:latin typeface="Times New Roman" panose="02020603050405020304" pitchFamily="18" charset="0"/>
                <a:cs typeface="Times New Roman" panose="02020603050405020304" pitchFamily="18" charset="0"/>
              </a:rPr>
              <a:t>view would take the list of students from the controller and render the list into HTML that can be used by the browser.</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28970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smtClean="0">
                <a:solidFill>
                  <a:srgbClr val="00B050"/>
                </a:solidFill>
                <a:latin typeface="Times New Roman" panose="02020603050405020304" pitchFamily="18" charset="0"/>
                <a:cs typeface="Times New Roman" panose="02020603050405020304" pitchFamily="18" charset="0"/>
              </a:rPr>
              <a:t>Example: Student Management System</a:t>
            </a:r>
          </a:p>
          <a:p>
            <a:pPr algn="just" fontAlgn="base"/>
            <a:r>
              <a:rPr lang="en-IN" dirty="0" smtClean="0">
                <a:latin typeface="Times New Roman" panose="02020603050405020304" pitchFamily="18" charset="0"/>
                <a:cs typeface="Times New Roman" panose="02020603050405020304" pitchFamily="18" charset="0"/>
              </a:rPr>
              <a:t>Model</a:t>
            </a:r>
            <a:r>
              <a:rPr lang="en-IN" dirty="0">
                <a:latin typeface="Times New Roman" panose="02020603050405020304" pitchFamily="18" charset="0"/>
                <a:cs typeface="Times New Roman" panose="02020603050405020304" pitchFamily="18" charset="0"/>
              </a:rPr>
              <a:t>: The Model represents the data and business logic of the application. In this case, we'll have a "Student" model that encapsulates information about a student.</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12656" y="2808515"/>
            <a:ext cx="5285264" cy="4049484"/>
          </a:xfrm>
          <a:prstGeom prst="rect">
            <a:avLst/>
          </a:prstGeom>
        </p:spPr>
      </p:pic>
      <p:pic>
        <p:nvPicPr>
          <p:cNvPr id="5" name="Picture 4"/>
          <p:cNvPicPr>
            <a:picLocks noChangeAspect="1"/>
          </p:cNvPicPr>
          <p:nvPr/>
        </p:nvPicPr>
        <p:blipFill>
          <a:blip r:embed="rId3"/>
          <a:stretch>
            <a:fillRect/>
          </a:stretch>
        </p:blipFill>
        <p:spPr>
          <a:xfrm>
            <a:off x="6597920" y="2808515"/>
            <a:ext cx="4905103" cy="4049485"/>
          </a:xfrm>
          <a:prstGeom prst="rect">
            <a:avLst/>
          </a:prstGeom>
        </p:spPr>
      </p:pic>
    </p:spTree>
    <p:extLst>
      <p:ext uri="{BB962C8B-B14F-4D97-AF65-F5344CB8AC3E}">
        <p14:creationId xmlns:p14="http://schemas.microsoft.com/office/powerpoint/2010/main" xmlns="" val="1240077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smtClean="0">
                <a:solidFill>
                  <a:srgbClr val="00B050"/>
                </a:solidFill>
                <a:latin typeface="Times New Roman" panose="02020603050405020304" pitchFamily="18" charset="0"/>
                <a:cs typeface="Times New Roman" panose="02020603050405020304" pitchFamily="18" charset="0"/>
              </a:rPr>
              <a:t>Example: Student Management System</a:t>
            </a:r>
          </a:p>
          <a:p>
            <a:pPr algn="just" fontAlgn="base"/>
            <a:r>
              <a:rPr lang="en-IN" dirty="0" smtClean="0">
                <a:latin typeface="Times New Roman" panose="02020603050405020304" pitchFamily="18" charset="0"/>
                <a:cs typeface="Times New Roman" panose="02020603050405020304" pitchFamily="18" charset="0"/>
              </a:rPr>
              <a:t>View: </a:t>
            </a:r>
            <a:r>
              <a:rPr lang="en-IN" dirty="0">
                <a:latin typeface="Times New Roman" panose="02020603050405020304" pitchFamily="18" charset="0"/>
                <a:cs typeface="Times New Roman" panose="02020603050405020304" pitchFamily="18" charset="0"/>
              </a:rPr>
              <a:t>The View is responsible for rendering the user interface and presenting the data to the user. In our example, we'll have a simple command-line interface to interact with the student management system.</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2920093"/>
            <a:ext cx="6334125" cy="3937907"/>
          </a:xfrm>
          <a:prstGeom prst="rect">
            <a:avLst/>
          </a:prstGeom>
        </p:spPr>
      </p:pic>
      <p:pic>
        <p:nvPicPr>
          <p:cNvPr id="7" name="Picture 6"/>
          <p:cNvPicPr>
            <a:picLocks noChangeAspect="1"/>
          </p:cNvPicPr>
          <p:nvPr/>
        </p:nvPicPr>
        <p:blipFill>
          <a:blip r:embed="rId3"/>
          <a:stretch>
            <a:fillRect/>
          </a:stretch>
        </p:blipFill>
        <p:spPr>
          <a:xfrm>
            <a:off x="6334124" y="2920092"/>
            <a:ext cx="5857875" cy="3937907"/>
          </a:xfrm>
          <a:prstGeom prst="rect">
            <a:avLst/>
          </a:prstGeom>
        </p:spPr>
      </p:pic>
    </p:spTree>
    <p:extLst>
      <p:ext uri="{BB962C8B-B14F-4D97-AF65-F5344CB8AC3E}">
        <p14:creationId xmlns:p14="http://schemas.microsoft.com/office/powerpoint/2010/main" xmlns="" val="3691742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smtClean="0">
                <a:solidFill>
                  <a:srgbClr val="00B050"/>
                </a:solidFill>
                <a:latin typeface="Times New Roman" panose="02020603050405020304" pitchFamily="18" charset="0"/>
                <a:cs typeface="Times New Roman" panose="02020603050405020304" pitchFamily="18" charset="0"/>
              </a:rPr>
              <a:t>Example: Student Management System</a:t>
            </a:r>
          </a:p>
          <a:p>
            <a:pPr algn="just" fontAlgn="base"/>
            <a:r>
              <a:rPr lang="en-IN" dirty="0"/>
              <a:t>Controller: The Controller acts as an intermediary between the Model and the View. It receives input from the user via the View, invokes the appropriate methods on the Model, and updates the View with the student information.</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b="43572"/>
          <a:stretch/>
        </p:blipFill>
        <p:spPr>
          <a:xfrm>
            <a:off x="130627" y="3200400"/>
            <a:ext cx="5964645" cy="3540035"/>
          </a:xfrm>
          <a:prstGeom prst="rect">
            <a:avLst/>
          </a:prstGeom>
        </p:spPr>
      </p:pic>
      <p:pic>
        <p:nvPicPr>
          <p:cNvPr id="8" name="Picture 7"/>
          <p:cNvPicPr>
            <a:picLocks noChangeAspect="1"/>
          </p:cNvPicPr>
          <p:nvPr/>
        </p:nvPicPr>
        <p:blipFill rotWithShape="1">
          <a:blip r:embed="rId2"/>
          <a:srcRect t="56071"/>
          <a:stretch/>
        </p:blipFill>
        <p:spPr>
          <a:xfrm>
            <a:off x="6095272" y="3239590"/>
            <a:ext cx="5765802" cy="2769324"/>
          </a:xfrm>
          <a:prstGeom prst="rect">
            <a:avLst/>
          </a:prstGeom>
        </p:spPr>
      </p:pic>
    </p:spTree>
    <p:extLst>
      <p:ext uri="{BB962C8B-B14F-4D97-AF65-F5344CB8AC3E}">
        <p14:creationId xmlns:p14="http://schemas.microsoft.com/office/powerpoint/2010/main" xmlns="" val="296785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smtClean="0">
                <a:solidFill>
                  <a:srgbClr val="00B050"/>
                </a:solidFill>
                <a:latin typeface="Times New Roman" panose="02020603050405020304" pitchFamily="18" charset="0"/>
                <a:cs typeface="Times New Roman" panose="02020603050405020304" pitchFamily="18" charset="0"/>
              </a:rPr>
              <a:t>Example: Student Management System</a:t>
            </a:r>
          </a:p>
          <a:p>
            <a:pPr algn="just" fontAlgn="base"/>
            <a:r>
              <a:rPr lang="en-IN" sz="3200" dirty="0">
                <a:latin typeface="Times New Roman" panose="02020603050405020304" pitchFamily="18" charset="0"/>
                <a:cs typeface="Times New Roman" panose="02020603050405020304" pitchFamily="18" charset="0"/>
              </a:rPr>
              <a:t>Usage: Here's how you would use the MVC components in a simple example:</a:t>
            </a: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08600" y="3038475"/>
            <a:ext cx="8289880" cy="3375388"/>
          </a:xfrm>
          <a:prstGeom prst="rect">
            <a:avLst/>
          </a:prstGeom>
        </p:spPr>
      </p:pic>
    </p:spTree>
    <p:extLst>
      <p:ext uri="{BB962C8B-B14F-4D97-AF65-F5344CB8AC3E}">
        <p14:creationId xmlns:p14="http://schemas.microsoft.com/office/powerpoint/2010/main" xmlns="" val="1315654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Institute Vision &amp; Mission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031967"/>
            <a:ext cx="10018713" cy="5590902"/>
          </a:xfrm>
        </p:spPr>
        <p:txBody>
          <a:bodyPr anchor="t">
            <a:normAutofit/>
          </a:bodyPr>
          <a:lstStyle/>
          <a:p>
            <a:r>
              <a:rPr lang="en-IN" sz="2800" b="1" dirty="0">
                <a:latin typeface="Times New Roman" panose="02020603050405020304" pitchFamily="18" charset="0"/>
                <a:cs typeface="Times New Roman" panose="02020603050405020304" pitchFamily="18" charset="0"/>
              </a:rPr>
              <a:t>Vision</a:t>
            </a:r>
            <a:endParaRPr lang="en-IN" b="1" dirty="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evolve into a centre of excellence in Science &amp; Technology through creative and innovative practices in teaching - learning, towards promoting academic achievement and research excellence to produce internationally accepted, competitive and world class professionals who are psychologically strong &amp; emotionally balanced imbued with social consciousness &amp; ethical values.</a:t>
            </a:r>
          </a:p>
          <a:p>
            <a:r>
              <a:rPr lang="en-IN" sz="2800" b="1" dirty="0">
                <a:latin typeface="Times New Roman" panose="02020603050405020304" pitchFamily="18" charset="0"/>
                <a:cs typeface="Times New Roman" panose="02020603050405020304" pitchFamily="18" charset="0"/>
              </a:rPr>
              <a:t>Mission</a:t>
            </a:r>
            <a:endParaRPr lang="en-IN" b="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To provide high quality academic programmes, training activities, research facilities and opportunities supported by continuous industry - institute interaction aimed at promoting employability, entrepreneurship, leadership and research aptitude among students and contribute to the economic and technological development of the region, state and nation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53365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Department Vision &amp; Mission</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fontScale="92500" lnSpcReduction="10000"/>
          </a:bodyPr>
          <a:lstStyle/>
          <a:p>
            <a:r>
              <a:rPr lang="en-IN" sz="3200" b="1" dirty="0">
                <a:latin typeface="Times New Roman" panose="02020603050405020304" pitchFamily="18" charset="0"/>
                <a:cs typeface="Times New Roman" panose="02020603050405020304" pitchFamily="18" charset="0"/>
              </a:rPr>
              <a:t>Vision</a:t>
            </a:r>
            <a:endParaRPr lang="en-IN" sz="2800" b="1"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To evolve as a centre of high repute in Computer Science &amp; Engineering and create computer software professionals trained on problem solving skills imbued with ethics to serve the ever evolving and emerging requirements of IT Industry and society at large.</a:t>
            </a:r>
          </a:p>
          <a:p>
            <a:pPr algn="just"/>
            <a:r>
              <a:rPr lang="en-IN" sz="3200" b="1" dirty="0">
                <a:latin typeface="Times New Roman" panose="02020603050405020304" pitchFamily="18" charset="0"/>
                <a:cs typeface="Times New Roman" panose="02020603050405020304" pitchFamily="18" charset="0"/>
              </a:rPr>
              <a:t>Mission</a:t>
            </a:r>
            <a:endParaRPr lang="en-IN" sz="2800" b="1" dirty="0">
              <a:latin typeface="Times New Roman" panose="02020603050405020304" pitchFamily="18" charset="0"/>
              <a:cs typeface="Times New Roman" panose="02020603050405020304" pitchFamily="18" charset="0"/>
            </a:endParaRPr>
          </a:p>
          <a:p>
            <a:pPr lvl="1" algn="just"/>
            <a:r>
              <a:rPr lang="en-IN" sz="2400" dirty="0">
                <a:latin typeface="Times New Roman" panose="02020603050405020304" pitchFamily="18" charset="0"/>
                <a:cs typeface="Times New Roman" panose="02020603050405020304" pitchFamily="18" charset="0"/>
              </a:rPr>
              <a:t>Imparting quality education through well designed curriculum, innovative teaching and learning methodologies integrated with professional skill development activities to meet the challenges in the career.</a:t>
            </a:r>
          </a:p>
          <a:p>
            <a:pPr lvl="1" algn="just"/>
            <a:r>
              <a:rPr lang="en-IN" sz="2400" dirty="0" smtClean="0">
                <a:latin typeface="Times New Roman" panose="02020603050405020304" pitchFamily="18" charset="0"/>
                <a:cs typeface="Times New Roman" panose="02020603050405020304" pitchFamily="18" charset="0"/>
              </a:rPr>
              <a:t>Nurture </a:t>
            </a:r>
            <a:r>
              <a:rPr lang="en-IN" sz="2400" dirty="0">
                <a:latin typeface="Times New Roman" panose="02020603050405020304" pitchFamily="18" charset="0"/>
                <a:cs typeface="Times New Roman" panose="02020603050405020304" pitchFamily="18" charset="0"/>
              </a:rPr>
              <a:t>research and consultancy activities amongst students and faculty by providing State-of-art facilities and Industry-Institute Interaction.</a:t>
            </a:r>
          </a:p>
          <a:p>
            <a:pPr lvl="1" algn="just"/>
            <a:r>
              <a:rPr lang="en-IN" sz="2400" dirty="0">
                <a:latin typeface="Times New Roman" panose="02020603050405020304" pitchFamily="18" charset="0"/>
                <a:cs typeface="Times New Roman" panose="02020603050405020304" pitchFamily="18" charset="0"/>
              </a:rPr>
              <a:t>·  Developing capacity to learn new technologies and apply to solve social and industrial problems to become an entrepreneur.</a:t>
            </a:r>
          </a:p>
          <a:p>
            <a:pPr marL="0" indent="0" algn="just">
              <a:buNone/>
            </a:pPr>
            <a:endParaRPr lang="en-IN" dirty="0"/>
          </a:p>
        </p:txBody>
      </p:sp>
    </p:spTree>
    <p:extLst>
      <p:ext uri="{BB962C8B-B14F-4D97-AF65-F5344CB8AC3E}">
        <p14:creationId xmlns:p14="http://schemas.microsoft.com/office/powerpoint/2010/main" xmlns="" val="3843862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Contents</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IN" sz="3200" dirty="0" smtClean="0">
                <a:latin typeface="Times New Roman" panose="02020603050405020304" pitchFamily="18" charset="0"/>
                <a:cs typeface="Times New Roman" panose="02020603050405020304" pitchFamily="18" charset="0"/>
              </a:rPr>
              <a:t>What is MVC?</a:t>
            </a:r>
          </a:p>
          <a:p>
            <a:pPr algn="just"/>
            <a:r>
              <a:rPr lang="en-IN" sz="3200" dirty="0" smtClean="0">
                <a:latin typeface="Times New Roman" panose="02020603050405020304" pitchFamily="18" charset="0"/>
                <a:cs typeface="Times New Roman" panose="02020603050405020304" pitchFamily="18" charset="0"/>
              </a:rPr>
              <a:t>How to implement any application in MVC?</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16531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dirty="0">
                <a:latin typeface="Times New Roman" panose="02020603050405020304" pitchFamily="18" charset="0"/>
                <a:cs typeface="Times New Roman" panose="02020603050405020304" pitchFamily="18" charset="0"/>
              </a:rPr>
              <a:t>Over the last few years, websites have shifted from simple HTML pages with a bit of CSS to incredibly complex applications with thousands of developers working on them at the same time</a:t>
            </a:r>
            <a:r>
              <a:rPr lang="en-IN" sz="3200" dirty="0" smtClean="0">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To work with these complex web applications developers use different design patterns to lay out their projects, to make the code less complex and easier to work with.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a:latin typeface="Times New Roman" panose="02020603050405020304" pitchFamily="18" charset="0"/>
                <a:cs typeface="Times New Roman" panose="02020603050405020304" pitchFamily="18" charset="0"/>
              </a:rPr>
              <a:t>The most popular of these patterns is MVC also known as </a:t>
            </a:r>
            <a:r>
              <a:rPr lang="en-IN" sz="3200" b="1" dirty="0">
                <a:latin typeface="Times New Roman" panose="02020603050405020304" pitchFamily="18" charset="0"/>
                <a:cs typeface="Times New Roman" panose="02020603050405020304" pitchFamily="18" charset="0"/>
              </a:rPr>
              <a:t>Model View Controller</a:t>
            </a:r>
            <a:r>
              <a:rPr lang="en-IN" sz="3200" dirty="0">
                <a:latin typeface="Times New Roman" panose="02020603050405020304" pitchFamily="18" charset="0"/>
                <a:cs typeface="Times New Roman" panose="02020603050405020304" pitchFamily="18" charset="0"/>
              </a:rPr>
              <a:t>.</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8460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dirty="0">
                <a:latin typeface="Times New Roman" panose="02020603050405020304" pitchFamily="18" charset="0"/>
                <a:cs typeface="Times New Roman" panose="02020603050405020304" pitchFamily="18" charset="0"/>
              </a:rPr>
              <a:t>A design pattern is a reusable solution to a commonly occurring problem in software design.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provides a proven approach for structuring code, organizing components, and solving design challenges in a particular context.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Design </a:t>
            </a:r>
            <a:r>
              <a:rPr lang="en-IN" sz="3200" dirty="0">
                <a:latin typeface="Times New Roman" panose="02020603050405020304" pitchFamily="18" charset="0"/>
                <a:cs typeface="Times New Roman" panose="02020603050405020304" pitchFamily="18" charset="0"/>
              </a:rPr>
              <a:t>patterns aim to improve code readability, maintainability, and scalability by promoting best practices and providing a shared language for software developers.</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33881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lnSpcReduction="10000"/>
          </a:bodyPr>
          <a:lstStyle/>
          <a:p>
            <a:pPr algn="just" fontAlgn="base"/>
            <a:r>
              <a:rPr lang="en-IN" sz="3200" dirty="0">
                <a:latin typeface="Times New Roman" panose="02020603050405020304" pitchFamily="18" charset="0"/>
                <a:cs typeface="Times New Roman" panose="02020603050405020304" pitchFamily="18" charset="0"/>
              </a:rPr>
              <a:t>The </a:t>
            </a:r>
            <a:r>
              <a:rPr lang="en-IN" sz="3200" b="1" dirty="0">
                <a:latin typeface="Times New Roman" panose="02020603050405020304" pitchFamily="18" charset="0"/>
                <a:cs typeface="Times New Roman" panose="02020603050405020304" pitchFamily="18" charset="0"/>
              </a:rPr>
              <a:t>Model-View-Controller (MVC)</a:t>
            </a:r>
            <a:r>
              <a:rPr lang="en-IN" sz="3200" dirty="0">
                <a:latin typeface="Times New Roman" panose="02020603050405020304" pitchFamily="18" charset="0"/>
                <a:cs typeface="Times New Roman" panose="02020603050405020304" pitchFamily="18" charset="0"/>
              </a:rPr>
              <a:t> framework is an architectural/design pattern that separates an application into three main logical components Model, View, and Controller</a:t>
            </a:r>
            <a:r>
              <a:rPr lang="en-IN" sz="3200" dirty="0" smtClean="0">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Each architectural component is built to handle specific development aspects of an application. </a:t>
            </a:r>
            <a:endParaRPr lang="en-IN" sz="3200" dirty="0" smtClean="0">
              <a:latin typeface="Times New Roman" panose="02020603050405020304" pitchFamily="18" charset="0"/>
              <a:cs typeface="Times New Roman" panose="02020603050405020304" pitchFamily="18" charset="0"/>
            </a:endParaRPr>
          </a:p>
          <a:p>
            <a:pPr algn="just" fontAlgn="base"/>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isolates the business logic and presentation layer from each other</a:t>
            </a:r>
            <a:r>
              <a:rPr lang="en-IN" sz="3200" dirty="0" smtClean="0">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It was traditionally used for desktop graphical user interfaces (GUIs).</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499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dirty="0">
                <a:latin typeface="Times New Roman" panose="02020603050405020304" pitchFamily="18" charset="0"/>
                <a:cs typeface="Times New Roman" panose="02020603050405020304" pitchFamily="18" charset="0"/>
              </a:rPr>
              <a:t>Nowadays, MVC is one of the most frequently used industry-standard web development frameworks to create scalable and extensible projects</a:t>
            </a:r>
            <a:r>
              <a:rPr lang="en-IN" sz="3200" dirty="0" smtClean="0">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 The main goal of this design pattern was to solve the problem of users controlling a large and complex data set by splitting a large application into specific sections that all have their own purpose.</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2555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Model-View-Controller</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IN" sz="3200" b="1" dirty="0">
                <a:solidFill>
                  <a:srgbClr val="00B050"/>
                </a:solidFill>
                <a:latin typeface="Times New Roman" panose="02020603050405020304" pitchFamily="18" charset="0"/>
                <a:cs typeface="Times New Roman" panose="02020603050405020304" pitchFamily="18" charset="0"/>
              </a:rPr>
              <a:t>Features of MVC </a:t>
            </a:r>
            <a:r>
              <a:rPr lang="en-IN" sz="3200" b="1" dirty="0" smtClean="0">
                <a:solidFill>
                  <a:srgbClr val="00B050"/>
                </a:solidFill>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It provides a clear separation of business logic, </a:t>
            </a:r>
            <a:r>
              <a:rPr lang="en-IN" sz="3200" dirty="0" smtClean="0">
                <a:latin typeface="Times New Roman" panose="02020603050405020304" pitchFamily="18" charset="0"/>
                <a:cs typeface="Times New Roman" panose="02020603050405020304" pitchFamily="18" charset="0"/>
              </a:rPr>
              <a:t>UI </a:t>
            </a:r>
            <a:r>
              <a:rPr lang="en-IN" sz="3200" dirty="0">
                <a:latin typeface="Times New Roman" panose="02020603050405020304" pitchFamily="18" charset="0"/>
                <a:cs typeface="Times New Roman" panose="02020603050405020304" pitchFamily="18" charset="0"/>
              </a:rPr>
              <a:t>logic, and input logic</a:t>
            </a:r>
            <a:r>
              <a:rPr lang="en-IN" sz="3200" dirty="0" smtClean="0">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It offers full control over your HTML and URLs which makes it easy to design web application architecture</a:t>
            </a:r>
            <a:r>
              <a:rPr lang="en-IN" sz="3200" dirty="0" smtClean="0">
                <a:latin typeface="Times New Roman" panose="02020603050405020304" pitchFamily="18" charset="0"/>
                <a:cs typeface="Times New Roman" panose="02020603050405020304" pitchFamily="18" charset="0"/>
              </a:rPr>
              <a:t>.</a:t>
            </a:r>
          </a:p>
          <a:p>
            <a:pPr algn="just" fontAlgn="base"/>
            <a:r>
              <a:rPr lang="en-IN" sz="3200" dirty="0">
                <a:latin typeface="Times New Roman" panose="02020603050405020304" pitchFamily="18" charset="0"/>
                <a:cs typeface="Times New Roman" panose="02020603050405020304" pitchFamily="18" charset="0"/>
              </a:rPr>
              <a:t>It is a powerful URL-mapping component using which we can build applications that have comprehensible and searchable </a:t>
            </a:r>
            <a:r>
              <a:rPr lang="en-IN" sz="3200" dirty="0" smtClean="0">
                <a:latin typeface="Times New Roman" panose="02020603050405020304" pitchFamily="18" charset="0"/>
                <a:cs typeface="Times New Roman" panose="02020603050405020304" pitchFamily="18" charset="0"/>
              </a:rPr>
              <a:t>URLs.</a:t>
            </a:r>
          </a:p>
          <a:p>
            <a:pPr algn="just" fontAlgn="base"/>
            <a:r>
              <a:rPr lang="en-IN" sz="3200" dirty="0">
                <a:latin typeface="Times New Roman" panose="02020603050405020304" pitchFamily="18" charset="0"/>
                <a:cs typeface="Times New Roman" panose="02020603050405020304" pitchFamily="18" charset="0"/>
              </a:rPr>
              <a:t>It supports Test Driven Development (TDD).</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92055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129</TotalTime>
  <Words>1032</Words>
  <Application>Microsoft Office PowerPoint</Application>
  <PresentationFormat>Custom</PresentationFormat>
  <Paragraphs>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Parallax</vt:lpstr>
      <vt:lpstr>Advanced Java Programming</vt:lpstr>
      <vt:lpstr>Institute Vision &amp; Mission</vt:lpstr>
      <vt:lpstr>Department Vision &amp; Mission</vt:lpstr>
      <vt:lpstr>Contents</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lpstr>Model-View-Controller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Windows User</dc:creator>
  <cp:lastModifiedBy>admin</cp:lastModifiedBy>
  <cp:revision>25</cp:revision>
  <dcterms:created xsi:type="dcterms:W3CDTF">2023-07-12T02:32:09Z</dcterms:created>
  <dcterms:modified xsi:type="dcterms:W3CDTF">2023-08-25T10:15:13Z</dcterms:modified>
</cp:coreProperties>
</file>