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62" r:id="rId4"/>
    <p:sldId id="263" r:id="rId5"/>
    <p:sldId id="264" r:id="rId6"/>
    <p:sldId id="265"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6" r:id="rId28"/>
    <p:sldId id="287"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CF1DC44-51D9-4474-82F4-7C0D5FD3799F}" type="datetimeFigureOut">
              <a:rPr lang="en-IN" smtClean="0"/>
              <a:pPr/>
              <a:t>25-08-2023</a:t>
            </a:fld>
            <a:endParaRPr lang="en-IN" dirty="0"/>
          </a:p>
        </p:txBody>
      </p:sp>
      <p:sp>
        <p:nvSpPr>
          <p:cNvPr id="5" name="Footer Placeholder 4"/>
          <p:cNvSpPr>
            <a:spLocks noGrp="1"/>
          </p:cNvSpPr>
          <p:nvPr>
            <p:ph type="ftr" sz="quarter" idx="11"/>
          </p:nvPr>
        </p:nvSpPr>
        <p:spPr>
          <a:xfrm>
            <a:off x="5332412" y="5883275"/>
            <a:ext cx="4324044" cy="365125"/>
          </a:xfrm>
        </p:spPr>
        <p:txBody>
          <a:bodyPr/>
          <a:lstStyle/>
          <a:p>
            <a:endParaRPr lang="en-IN" dirty="0"/>
          </a:p>
        </p:txBody>
      </p:sp>
      <p:sp>
        <p:nvSpPr>
          <p:cNvPr id="6" name="Slide Number Placeholder 5"/>
          <p:cNvSpPr>
            <a:spLocks noGrp="1"/>
          </p:cNvSpPr>
          <p:nvPr>
            <p:ph type="sldNum" sz="quarter" idx="12"/>
          </p:nvPr>
        </p:nvSpPr>
        <p:spPr/>
        <p:txBody>
          <a:bodyPr/>
          <a:lstStyle/>
          <a:p>
            <a:fld id="{BC1EDFDF-C9AF-4E28-B71C-D37144C25285}" type="slidenum">
              <a:rPr lang="en-IN" smtClean="0"/>
              <a:pPr/>
              <a:t>‹#›</a:t>
            </a:fld>
            <a:endParaRPr lang="en-IN" dirty="0"/>
          </a:p>
        </p:txBody>
      </p:sp>
    </p:spTree>
    <p:extLst>
      <p:ext uri="{BB962C8B-B14F-4D97-AF65-F5344CB8AC3E}">
        <p14:creationId xmlns:p14="http://schemas.microsoft.com/office/powerpoint/2010/main" xmlns="" val="3791167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CF1DC44-51D9-4474-82F4-7C0D5FD3799F}" type="datetimeFigureOut">
              <a:rPr lang="en-IN" smtClean="0"/>
              <a:pPr/>
              <a:t>25-08-2023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C1EDFDF-C9AF-4E28-B71C-D37144C25285}" type="slidenum">
              <a:rPr lang="en-IN" smtClean="0"/>
              <a:pPr/>
              <a:t>‹#›</a:t>
            </a:fld>
            <a:endParaRPr lang="en-IN" dirty="0"/>
          </a:p>
        </p:txBody>
      </p:sp>
    </p:spTree>
    <p:extLst>
      <p:ext uri="{BB962C8B-B14F-4D97-AF65-F5344CB8AC3E}">
        <p14:creationId xmlns:p14="http://schemas.microsoft.com/office/powerpoint/2010/main" xmlns="" val="3301801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F1DC44-51D9-4474-82F4-7C0D5FD3799F}" type="datetimeFigureOut">
              <a:rPr lang="en-IN" smtClean="0"/>
              <a:pPr/>
              <a:t>25-08-2023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C1EDFDF-C9AF-4E28-B71C-D37144C25285}" type="slidenum">
              <a:rPr lang="en-IN" smtClean="0"/>
              <a:pPr/>
              <a:t>‹#›</a:t>
            </a:fld>
            <a:endParaRPr lang="en-IN" dirty="0"/>
          </a:p>
        </p:txBody>
      </p:sp>
    </p:spTree>
    <p:extLst>
      <p:ext uri="{BB962C8B-B14F-4D97-AF65-F5344CB8AC3E}">
        <p14:creationId xmlns:p14="http://schemas.microsoft.com/office/powerpoint/2010/main" xmlns="" val="14354155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F1DC44-51D9-4474-82F4-7C0D5FD3799F}" type="datetimeFigureOut">
              <a:rPr lang="en-IN" smtClean="0"/>
              <a:pPr/>
              <a:t>25-08-2023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C1EDFDF-C9AF-4E28-B71C-D37144C25285}" type="slidenum">
              <a:rPr lang="en-IN" smtClean="0"/>
              <a:pPr/>
              <a:t>‹#›</a:t>
            </a:fld>
            <a:endParaRPr lang="en-IN" dirty="0"/>
          </a:p>
        </p:txBody>
      </p:sp>
    </p:spTree>
    <p:extLst>
      <p:ext uri="{BB962C8B-B14F-4D97-AF65-F5344CB8AC3E}">
        <p14:creationId xmlns:p14="http://schemas.microsoft.com/office/powerpoint/2010/main" xmlns="" val="36380809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F1DC44-51D9-4474-82F4-7C0D5FD3799F}" type="datetimeFigureOut">
              <a:rPr lang="en-IN" smtClean="0"/>
              <a:pPr/>
              <a:t>25-08-2023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C1EDFDF-C9AF-4E28-B71C-D37144C25285}" type="slidenum">
              <a:rPr lang="en-IN" smtClean="0"/>
              <a:pPr/>
              <a:t>‹#›</a:t>
            </a:fld>
            <a:endParaRPr lang="en-IN" dirty="0"/>
          </a:p>
        </p:txBody>
      </p:sp>
    </p:spTree>
    <p:extLst>
      <p:ext uri="{BB962C8B-B14F-4D97-AF65-F5344CB8AC3E}">
        <p14:creationId xmlns:p14="http://schemas.microsoft.com/office/powerpoint/2010/main" xmlns="" val="3536071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F1DC44-51D9-4474-82F4-7C0D5FD3799F}" type="datetimeFigureOut">
              <a:rPr lang="en-IN" smtClean="0"/>
              <a:pPr/>
              <a:t>25-08-2023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C1EDFDF-C9AF-4E28-B71C-D37144C25285}" type="slidenum">
              <a:rPr lang="en-IN" smtClean="0"/>
              <a:pPr/>
              <a:t>‹#›</a:t>
            </a:fld>
            <a:endParaRPr lang="en-IN" dirty="0"/>
          </a:p>
        </p:txBody>
      </p:sp>
    </p:spTree>
    <p:extLst>
      <p:ext uri="{BB962C8B-B14F-4D97-AF65-F5344CB8AC3E}">
        <p14:creationId xmlns:p14="http://schemas.microsoft.com/office/powerpoint/2010/main" xmlns="" val="341959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F1DC44-51D9-4474-82F4-7C0D5FD3799F}" type="datetimeFigureOut">
              <a:rPr lang="en-IN" smtClean="0"/>
              <a:pPr/>
              <a:t>25-08-2023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C1EDFDF-C9AF-4E28-B71C-D37144C25285}" type="slidenum">
              <a:rPr lang="en-IN" smtClean="0"/>
              <a:pPr/>
              <a:t>‹#›</a:t>
            </a:fld>
            <a:endParaRPr lang="en-IN" dirty="0"/>
          </a:p>
        </p:txBody>
      </p:sp>
    </p:spTree>
    <p:extLst>
      <p:ext uri="{BB962C8B-B14F-4D97-AF65-F5344CB8AC3E}">
        <p14:creationId xmlns:p14="http://schemas.microsoft.com/office/powerpoint/2010/main" xmlns="" val="37436437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F1DC44-51D9-4474-82F4-7C0D5FD3799F}" type="datetimeFigureOut">
              <a:rPr lang="en-IN" smtClean="0"/>
              <a:pPr/>
              <a:t>25-08-2023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C1EDFDF-C9AF-4E28-B71C-D37144C25285}" type="slidenum">
              <a:rPr lang="en-IN" smtClean="0"/>
              <a:pPr/>
              <a:t>‹#›</a:t>
            </a:fld>
            <a:endParaRPr lang="en-IN" dirty="0"/>
          </a:p>
        </p:txBody>
      </p:sp>
    </p:spTree>
    <p:extLst>
      <p:ext uri="{BB962C8B-B14F-4D97-AF65-F5344CB8AC3E}">
        <p14:creationId xmlns:p14="http://schemas.microsoft.com/office/powerpoint/2010/main" xmlns="" val="18936626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F1DC44-51D9-4474-82F4-7C0D5FD3799F}" type="datetimeFigureOut">
              <a:rPr lang="en-IN" smtClean="0"/>
              <a:pPr/>
              <a:t>25-08-2023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C1EDFDF-C9AF-4E28-B71C-D37144C25285}" type="slidenum">
              <a:rPr lang="en-IN" smtClean="0"/>
              <a:pPr/>
              <a:t>‹#›</a:t>
            </a:fld>
            <a:endParaRPr lang="en-IN" dirty="0"/>
          </a:p>
        </p:txBody>
      </p:sp>
    </p:spTree>
    <p:extLst>
      <p:ext uri="{BB962C8B-B14F-4D97-AF65-F5344CB8AC3E}">
        <p14:creationId xmlns:p14="http://schemas.microsoft.com/office/powerpoint/2010/main" xmlns="" val="19292435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CF1DC44-51D9-4474-82F4-7C0D5FD3799F}" type="datetimeFigureOut">
              <a:rPr lang="en-IN" smtClean="0"/>
              <a:pPr/>
              <a:t>25-08-2023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a:xfrm>
            <a:off x="10951856" y="5867131"/>
            <a:ext cx="551167" cy="365125"/>
          </a:xfrm>
        </p:spPr>
        <p:txBody>
          <a:bodyPr/>
          <a:lstStyle/>
          <a:p>
            <a:fld id="{BC1EDFDF-C9AF-4E28-B71C-D37144C25285}" type="slidenum">
              <a:rPr lang="en-IN" smtClean="0"/>
              <a:pPr/>
              <a:t>‹#›</a:t>
            </a:fld>
            <a:endParaRPr lang="en-IN" dirty="0"/>
          </a:p>
        </p:txBody>
      </p:sp>
    </p:spTree>
    <p:extLst>
      <p:ext uri="{BB962C8B-B14F-4D97-AF65-F5344CB8AC3E}">
        <p14:creationId xmlns:p14="http://schemas.microsoft.com/office/powerpoint/2010/main" xmlns="" val="494358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CF1DC44-51D9-4474-82F4-7C0D5FD3799F}" type="datetimeFigureOut">
              <a:rPr lang="en-IN" smtClean="0"/>
              <a:pPr/>
              <a:t>25-08-2023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C1EDFDF-C9AF-4E28-B71C-D37144C25285}" type="slidenum">
              <a:rPr lang="en-IN" smtClean="0"/>
              <a:pPr/>
              <a:t>‹#›</a:t>
            </a:fld>
            <a:endParaRPr lang="en-IN" dirty="0"/>
          </a:p>
        </p:txBody>
      </p:sp>
    </p:spTree>
    <p:extLst>
      <p:ext uri="{BB962C8B-B14F-4D97-AF65-F5344CB8AC3E}">
        <p14:creationId xmlns:p14="http://schemas.microsoft.com/office/powerpoint/2010/main" xmlns="" val="1983563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5CF1DC44-51D9-4474-82F4-7C0D5FD3799F}" type="datetimeFigureOut">
              <a:rPr lang="en-IN" smtClean="0"/>
              <a:pPr/>
              <a:t>25-08-2023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C1EDFDF-C9AF-4E28-B71C-D37144C25285}" type="slidenum">
              <a:rPr lang="en-IN" smtClean="0"/>
              <a:pPr/>
              <a:t>‹#›</a:t>
            </a:fld>
            <a:endParaRPr lang="en-IN" dirty="0"/>
          </a:p>
        </p:txBody>
      </p:sp>
    </p:spTree>
    <p:extLst>
      <p:ext uri="{BB962C8B-B14F-4D97-AF65-F5344CB8AC3E}">
        <p14:creationId xmlns:p14="http://schemas.microsoft.com/office/powerpoint/2010/main" xmlns="" val="1861007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CF1DC44-51D9-4474-82F4-7C0D5FD3799F}" type="datetimeFigureOut">
              <a:rPr lang="en-IN" smtClean="0"/>
              <a:pPr/>
              <a:t>25-08-2023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C1EDFDF-C9AF-4E28-B71C-D37144C25285}" type="slidenum">
              <a:rPr lang="en-IN" smtClean="0"/>
              <a:pPr/>
              <a:t>‹#›</a:t>
            </a:fld>
            <a:endParaRPr lang="en-IN" dirty="0"/>
          </a:p>
        </p:txBody>
      </p:sp>
    </p:spTree>
    <p:extLst>
      <p:ext uri="{BB962C8B-B14F-4D97-AF65-F5344CB8AC3E}">
        <p14:creationId xmlns:p14="http://schemas.microsoft.com/office/powerpoint/2010/main" xmlns="" val="3531136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CF1DC44-51D9-4474-82F4-7C0D5FD3799F}" type="datetimeFigureOut">
              <a:rPr lang="en-IN" smtClean="0"/>
              <a:pPr/>
              <a:t>25-08-2023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C1EDFDF-C9AF-4E28-B71C-D37144C25285}" type="slidenum">
              <a:rPr lang="en-IN" smtClean="0"/>
              <a:pPr/>
              <a:t>‹#›</a:t>
            </a:fld>
            <a:endParaRPr lang="en-IN" dirty="0"/>
          </a:p>
        </p:txBody>
      </p:sp>
    </p:spTree>
    <p:extLst>
      <p:ext uri="{BB962C8B-B14F-4D97-AF65-F5344CB8AC3E}">
        <p14:creationId xmlns:p14="http://schemas.microsoft.com/office/powerpoint/2010/main" xmlns="" val="1714913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F1DC44-51D9-4474-82F4-7C0D5FD3799F}" type="datetimeFigureOut">
              <a:rPr lang="en-IN" smtClean="0"/>
              <a:pPr/>
              <a:t>25-08-2023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C1EDFDF-C9AF-4E28-B71C-D37144C25285}" type="slidenum">
              <a:rPr lang="en-IN" smtClean="0"/>
              <a:pPr/>
              <a:t>‹#›</a:t>
            </a:fld>
            <a:endParaRPr lang="en-IN" dirty="0"/>
          </a:p>
        </p:txBody>
      </p:sp>
    </p:spTree>
    <p:extLst>
      <p:ext uri="{BB962C8B-B14F-4D97-AF65-F5344CB8AC3E}">
        <p14:creationId xmlns:p14="http://schemas.microsoft.com/office/powerpoint/2010/main" xmlns="" val="753792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CF1DC44-51D9-4474-82F4-7C0D5FD3799F}" type="datetimeFigureOut">
              <a:rPr lang="en-IN" smtClean="0"/>
              <a:pPr/>
              <a:t>25-08-2023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C1EDFDF-C9AF-4E28-B71C-D37144C25285}" type="slidenum">
              <a:rPr lang="en-IN" smtClean="0"/>
              <a:pPr/>
              <a:t>‹#›</a:t>
            </a:fld>
            <a:endParaRPr lang="en-IN" dirty="0"/>
          </a:p>
        </p:txBody>
      </p:sp>
    </p:spTree>
    <p:extLst>
      <p:ext uri="{BB962C8B-B14F-4D97-AF65-F5344CB8AC3E}">
        <p14:creationId xmlns:p14="http://schemas.microsoft.com/office/powerpoint/2010/main" xmlns="" val="22825408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5CF1DC44-51D9-4474-82F4-7C0D5FD3799F}" type="datetimeFigureOut">
              <a:rPr lang="en-IN" smtClean="0"/>
              <a:pPr/>
              <a:t>25-08-2023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C1EDFDF-C9AF-4E28-B71C-D37144C25285}" type="slidenum">
              <a:rPr lang="en-IN" smtClean="0"/>
              <a:pPr/>
              <a:t>‹#›</a:t>
            </a:fld>
            <a:endParaRPr lang="en-IN" dirty="0"/>
          </a:p>
        </p:txBody>
      </p:sp>
    </p:spTree>
    <p:extLst>
      <p:ext uri="{BB962C8B-B14F-4D97-AF65-F5344CB8AC3E}">
        <p14:creationId xmlns:p14="http://schemas.microsoft.com/office/powerpoint/2010/main" xmlns="" val="347684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CF1DC44-51D9-4474-82F4-7C0D5FD3799F}" type="datetimeFigureOut">
              <a:rPr lang="en-IN" smtClean="0"/>
              <a:pPr/>
              <a:t>25-08-2023</a:t>
            </a:fld>
            <a:endParaRPr lang="en-IN" dirty="0"/>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dirty="0"/>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C1EDFDF-C9AF-4E28-B71C-D37144C25285}" type="slidenum">
              <a:rPr lang="en-IN" smtClean="0"/>
              <a:pPr/>
              <a:t>‹#›</a:t>
            </a:fld>
            <a:endParaRPr lang="en-IN" dirty="0"/>
          </a:p>
        </p:txBody>
      </p:sp>
    </p:spTree>
    <p:extLst>
      <p:ext uri="{BB962C8B-B14F-4D97-AF65-F5344CB8AC3E}">
        <p14:creationId xmlns:p14="http://schemas.microsoft.com/office/powerpoint/2010/main" xmlns="" val="18069717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90503" y="1384663"/>
            <a:ext cx="9588136" cy="849086"/>
          </a:xfrm>
        </p:spPr>
        <p:txBody>
          <a:bodyPr>
            <a:normAutofit fontScale="90000"/>
          </a:bodyPr>
          <a:lstStyle/>
          <a:p>
            <a:pPr algn="ctr"/>
            <a:r>
              <a:rPr lang="en-IN" b="1" dirty="0" smtClean="0">
                <a:solidFill>
                  <a:srgbClr val="FF0000"/>
                </a:solidFill>
                <a:latin typeface="Times New Roman" panose="02020603050405020304" pitchFamily="18" charset="0"/>
                <a:cs typeface="Times New Roman" panose="02020603050405020304" pitchFamily="18" charset="0"/>
              </a:rPr>
              <a:t>Advanced Java Programming</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690749" y="3473752"/>
            <a:ext cx="6987645" cy="1228877"/>
          </a:xfrm>
        </p:spPr>
        <p:txBody>
          <a:bodyPr>
            <a:normAutofit/>
          </a:bodyPr>
          <a:lstStyle/>
          <a:p>
            <a:pPr algn="ctr"/>
            <a:endParaRPr lang="en-IN" b="1" dirty="0">
              <a:solidFill>
                <a:srgbClr val="0070C0"/>
              </a:solidFill>
              <a:latin typeface="Times New Roman" panose="02020603050405020304" pitchFamily="18" charset="0"/>
              <a:cs typeface="Times New Roman" panose="02020603050405020304" pitchFamily="18" charset="0"/>
            </a:endParaRPr>
          </a:p>
        </p:txBody>
      </p:sp>
      <p:sp>
        <p:nvSpPr>
          <p:cNvPr id="4" name="Subtitle 2"/>
          <p:cNvSpPr txBox="1">
            <a:spLocks/>
          </p:cNvSpPr>
          <p:nvPr/>
        </p:nvSpPr>
        <p:spPr>
          <a:xfrm>
            <a:off x="3690749" y="2495006"/>
            <a:ext cx="6987645" cy="600892"/>
          </a:xfrm>
          <a:prstGeom prst="rect">
            <a:avLst/>
          </a:prstGeom>
        </p:spPr>
        <p:txBody>
          <a:bodyPr vert="horz" lIns="91440" tIns="45720" rIns="91440" bIns="45720" rtlCol="0" anchor="t">
            <a:normAutofit/>
          </a:bodyPr>
          <a:lstStyle>
            <a:lvl1pPr marL="0" indent="0" algn="r" defTabSz="457200" rtl="0" eaLnBrk="1" latinLnBrk="0" hangingPunct="1">
              <a:spcBef>
                <a:spcPct val="20000"/>
              </a:spcBef>
              <a:spcAft>
                <a:spcPts val="600"/>
              </a:spcAft>
              <a:buClr>
                <a:schemeClr val="accent1">
                  <a:lumMod val="75000"/>
                </a:schemeClr>
              </a:buClr>
              <a:buSzPct val="145000"/>
              <a:buFont typeface="Arial"/>
              <a:buNone/>
              <a:defRPr sz="2100" kern="1200" cap="none">
                <a:solidFill>
                  <a:schemeClr val="tx1"/>
                </a:solidFill>
                <a:effectLst/>
                <a:latin typeface="+mn-lt"/>
                <a:ea typeface="+mn-ea"/>
                <a:cs typeface="+mn-cs"/>
              </a:defRPr>
            </a:lvl1pPr>
            <a:lvl2pPr marL="457200" indent="0" algn="ctr" defTabSz="457200" rtl="0" eaLnBrk="1" latinLnBrk="0" hangingPunct="1">
              <a:spcBef>
                <a:spcPct val="20000"/>
              </a:spcBef>
              <a:spcAft>
                <a:spcPts val="600"/>
              </a:spcAft>
              <a:buClr>
                <a:schemeClr val="accent1">
                  <a:lumMod val="75000"/>
                </a:schemeClr>
              </a:buClr>
              <a:buSzPct val="145000"/>
              <a:buFont typeface="Arial"/>
              <a:buNone/>
              <a:defRPr sz="2000" kern="1200" cap="none">
                <a:solidFill>
                  <a:schemeClr val="tx1">
                    <a:tint val="75000"/>
                  </a:schemeClr>
                </a:solidFill>
                <a:effectLst/>
                <a:latin typeface="+mn-lt"/>
                <a:ea typeface="+mn-ea"/>
                <a:cs typeface="+mn-cs"/>
              </a:defRPr>
            </a:lvl2pPr>
            <a:lvl3pPr marL="914400" indent="0" algn="ctr" defTabSz="457200" rtl="0" eaLnBrk="1" latinLnBrk="0" hangingPunct="1">
              <a:spcBef>
                <a:spcPct val="20000"/>
              </a:spcBef>
              <a:spcAft>
                <a:spcPts val="600"/>
              </a:spcAft>
              <a:buClr>
                <a:schemeClr val="accent1">
                  <a:lumMod val="75000"/>
                </a:schemeClr>
              </a:buClr>
              <a:buSzPct val="145000"/>
              <a:buFont typeface="Arial"/>
              <a:buNone/>
              <a:defRPr sz="1800" kern="1200" cap="none">
                <a:solidFill>
                  <a:schemeClr val="tx1">
                    <a:tint val="75000"/>
                  </a:schemeClr>
                </a:solidFill>
                <a:effectLst/>
                <a:latin typeface="+mn-lt"/>
                <a:ea typeface="+mn-ea"/>
                <a:cs typeface="+mn-cs"/>
              </a:defRPr>
            </a:lvl3pPr>
            <a:lvl4pPr marL="1371600" indent="0" algn="ctr" defTabSz="457200" rtl="0" eaLnBrk="1" latinLnBrk="0" hangingPunct="1">
              <a:spcBef>
                <a:spcPct val="20000"/>
              </a:spcBef>
              <a:spcAft>
                <a:spcPts val="600"/>
              </a:spcAft>
              <a:buClr>
                <a:schemeClr val="accent1">
                  <a:lumMod val="75000"/>
                </a:schemeClr>
              </a:buClr>
              <a:buSzPct val="145000"/>
              <a:buFont typeface="Arial"/>
              <a:buNone/>
              <a:defRPr sz="1600" kern="1200" cap="none">
                <a:solidFill>
                  <a:schemeClr val="tx1">
                    <a:tint val="75000"/>
                  </a:schemeClr>
                </a:solidFill>
                <a:effectLst/>
                <a:latin typeface="+mn-lt"/>
                <a:ea typeface="+mn-ea"/>
                <a:cs typeface="+mn-cs"/>
              </a:defRPr>
            </a:lvl4pPr>
            <a:lvl5pPr marL="18288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5pPr>
            <a:lvl6pPr marL="22860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6pPr>
            <a:lvl7pPr marL="27432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7pPr>
            <a:lvl8pPr marL="32004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8pPr>
            <a:lvl9pPr marL="3657600" indent="0" algn="ctr" defTabSz="457200" rtl="0" eaLnBrk="1" latinLnBrk="0" hangingPunct="1">
              <a:spcBef>
                <a:spcPct val="20000"/>
              </a:spcBef>
              <a:spcAft>
                <a:spcPts val="600"/>
              </a:spcAft>
              <a:buClr>
                <a:schemeClr val="accent1">
                  <a:lumMod val="75000"/>
                </a:schemeClr>
              </a:buClr>
              <a:buSzPct val="145000"/>
              <a:buFont typeface="Arial"/>
              <a:buNone/>
              <a:defRPr sz="1400" kern="1200" cap="none">
                <a:solidFill>
                  <a:schemeClr val="tx1">
                    <a:tint val="75000"/>
                  </a:schemeClr>
                </a:solidFill>
                <a:effectLst/>
                <a:latin typeface="+mn-lt"/>
                <a:ea typeface="+mn-ea"/>
                <a:cs typeface="+mn-cs"/>
              </a:defRPr>
            </a:lvl9pPr>
          </a:lstStyle>
          <a:p>
            <a:pPr algn="ctr"/>
            <a:r>
              <a:rPr lang="en-IN" sz="3200" b="1" dirty="0" smtClean="0">
                <a:solidFill>
                  <a:srgbClr val="00B050"/>
                </a:solidFill>
                <a:latin typeface="Times New Roman" panose="02020603050405020304" pitchFamily="18" charset="0"/>
                <a:cs typeface="Times New Roman" panose="02020603050405020304" pitchFamily="18" charset="0"/>
              </a:rPr>
              <a:t>Introduction to Frameworks</a:t>
            </a:r>
            <a:endParaRPr lang="en-IN" b="1" dirty="0">
              <a:solidFill>
                <a:srgbClr val="00B05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26133953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a:solidFill>
                  <a:srgbClr val="FF0000"/>
                </a:solidFill>
              </a:rPr>
              <a:t>Advantages of Using Frameworks</a:t>
            </a:r>
          </a:p>
        </p:txBody>
      </p:sp>
      <p:sp>
        <p:nvSpPr>
          <p:cNvPr id="3" name="Content Placeholder 2"/>
          <p:cNvSpPr>
            <a:spLocks noGrp="1"/>
          </p:cNvSpPr>
          <p:nvPr>
            <p:ph idx="1"/>
          </p:nvPr>
        </p:nvSpPr>
        <p:spPr>
          <a:xfrm>
            <a:off x="1484310" y="1031966"/>
            <a:ext cx="10018713" cy="5551714"/>
          </a:xfrm>
        </p:spPr>
        <p:txBody>
          <a:bodyPr anchor="t">
            <a:normAutofit/>
          </a:bodyPr>
          <a:lstStyle/>
          <a:p>
            <a:pPr algn="just"/>
            <a:r>
              <a:rPr lang="en-US" sz="3200" b="1" dirty="0">
                <a:latin typeface="Times New Roman" panose="02020603050405020304" pitchFamily="18" charset="0"/>
                <a:cs typeface="Times New Roman" panose="02020603050405020304" pitchFamily="18" charset="0"/>
              </a:rPr>
              <a:t>Reusability:</a:t>
            </a:r>
          </a:p>
          <a:p>
            <a:pPr algn="just"/>
            <a:r>
              <a:rPr lang="en-US" sz="3200" dirty="0" smtClean="0">
                <a:latin typeface="Times New Roman" panose="02020603050405020304" pitchFamily="18" charset="0"/>
                <a:cs typeface="Times New Roman" panose="02020603050405020304" pitchFamily="18" charset="0"/>
              </a:rPr>
              <a:t>In </a:t>
            </a:r>
            <a:r>
              <a:rPr lang="en-US" sz="3200" dirty="0">
                <a:latin typeface="Times New Roman" panose="02020603050405020304" pitchFamily="18" charset="0"/>
                <a:cs typeface="Times New Roman" panose="02020603050405020304" pitchFamily="18" charset="0"/>
              </a:rPr>
              <a:t>a Java web application built with the Struts framework, developers can reuse custom UI components across different pages. </a:t>
            </a: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For </a:t>
            </a:r>
            <a:r>
              <a:rPr lang="en-US" sz="3200" dirty="0">
                <a:latin typeface="Times New Roman" panose="02020603050405020304" pitchFamily="18" charset="0"/>
                <a:cs typeface="Times New Roman" panose="02020603050405020304" pitchFamily="18" charset="0"/>
              </a:rPr>
              <a:t>instance, if there is a custom login form with validation logic, it can be defined once and used on multiple pages throughout the application. </a:t>
            </a: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This </a:t>
            </a:r>
            <a:r>
              <a:rPr lang="en-US" sz="3200" dirty="0">
                <a:latin typeface="Times New Roman" panose="02020603050405020304" pitchFamily="18" charset="0"/>
                <a:cs typeface="Times New Roman" panose="02020603050405020304" pitchFamily="18" charset="0"/>
              </a:rPr>
              <a:t>ensures consistency and reduces redundant code.</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9905342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a:solidFill>
                  <a:srgbClr val="FF0000"/>
                </a:solidFill>
              </a:rPr>
              <a:t>Advantages of Using Frameworks</a:t>
            </a:r>
          </a:p>
        </p:txBody>
      </p:sp>
      <p:sp>
        <p:nvSpPr>
          <p:cNvPr id="3" name="Content Placeholder 2"/>
          <p:cNvSpPr>
            <a:spLocks noGrp="1"/>
          </p:cNvSpPr>
          <p:nvPr>
            <p:ph idx="1"/>
          </p:nvPr>
        </p:nvSpPr>
        <p:spPr>
          <a:xfrm>
            <a:off x="1484310" y="1031966"/>
            <a:ext cx="10018713" cy="5551714"/>
          </a:xfrm>
        </p:spPr>
        <p:txBody>
          <a:bodyPr anchor="t">
            <a:normAutofit/>
          </a:bodyPr>
          <a:lstStyle/>
          <a:p>
            <a:pPr algn="just"/>
            <a:r>
              <a:rPr lang="en-US" sz="3200" b="1" dirty="0">
                <a:latin typeface="Times New Roman" panose="02020603050405020304" pitchFamily="18" charset="0"/>
                <a:cs typeface="Times New Roman" panose="02020603050405020304" pitchFamily="18" charset="0"/>
              </a:rPr>
              <a:t>Best Practices:</a:t>
            </a:r>
          </a:p>
          <a:p>
            <a:pPr algn="just"/>
            <a:r>
              <a:rPr lang="en-US" sz="3200" dirty="0">
                <a:latin typeface="Times New Roman" panose="02020603050405020304" pitchFamily="18" charset="0"/>
                <a:cs typeface="Times New Roman" panose="02020603050405020304" pitchFamily="18" charset="0"/>
              </a:rPr>
              <a:t>Frameworks follow established guidelines and industry standards, which ensures that developers are using tried and tested methods. </a:t>
            </a: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This promotes code quality, makes collaboration easier, and helps developers write cleaner and more maintainable code.</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3532408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a:solidFill>
                  <a:srgbClr val="FF0000"/>
                </a:solidFill>
              </a:rPr>
              <a:t>Advantages of Using Frameworks</a:t>
            </a:r>
          </a:p>
        </p:txBody>
      </p:sp>
      <p:sp>
        <p:nvSpPr>
          <p:cNvPr id="3" name="Content Placeholder 2"/>
          <p:cNvSpPr>
            <a:spLocks noGrp="1"/>
          </p:cNvSpPr>
          <p:nvPr>
            <p:ph idx="1"/>
          </p:nvPr>
        </p:nvSpPr>
        <p:spPr>
          <a:xfrm>
            <a:off x="1484310" y="1031966"/>
            <a:ext cx="10018713" cy="5551714"/>
          </a:xfrm>
        </p:spPr>
        <p:txBody>
          <a:bodyPr anchor="t">
            <a:normAutofit/>
          </a:bodyPr>
          <a:lstStyle/>
          <a:p>
            <a:pPr algn="just"/>
            <a:r>
              <a:rPr lang="en-US" sz="3200" b="1" dirty="0">
                <a:latin typeface="Times New Roman" panose="02020603050405020304" pitchFamily="18" charset="0"/>
                <a:cs typeface="Times New Roman" panose="02020603050405020304" pitchFamily="18" charset="0"/>
              </a:rPr>
              <a:t>Best Practices</a:t>
            </a:r>
            <a:r>
              <a:rPr lang="en-US" sz="3200" b="1" dirty="0" smtClean="0">
                <a:latin typeface="Times New Roman" panose="02020603050405020304" pitchFamily="18" charset="0"/>
                <a:cs typeface="Times New Roman" panose="02020603050405020304" pitchFamily="18" charset="0"/>
              </a:rPr>
              <a:t>:</a:t>
            </a:r>
          </a:p>
          <a:p>
            <a:pPr algn="just"/>
            <a:r>
              <a:rPr lang="en-US" sz="3200" dirty="0" smtClean="0">
                <a:latin typeface="Times New Roman" panose="02020603050405020304" pitchFamily="18" charset="0"/>
                <a:cs typeface="Times New Roman" panose="02020603050405020304" pitchFamily="18" charset="0"/>
              </a:rPr>
              <a:t>When </a:t>
            </a:r>
            <a:r>
              <a:rPr lang="en-US" sz="3200" dirty="0">
                <a:latin typeface="Times New Roman" panose="02020603050405020304" pitchFamily="18" charset="0"/>
                <a:cs typeface="Times New Roman" panose="02020603050405020304" pitchFamily="18" charset="0"/>
              </a:rPr>
              <a:t>using Hibernate, an ORM framework, developers can define their data models using annotations or XML mappings. </a:t>
            </a: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Hibernate </a:t>
            </a:r>
            <a:r>
              <a:rPr lang="en-US" sz="3200" dirty="0">
                <a:latin typeface="Times New Roman" panose="02020603050405020304" pitchFamily="18" charset="0"/>
                <a:cs typeface="Times New Roman" panose="02020603050405020304" pitchFamily="18" charset="0"/>
              </a:rPr>
              <a:t>automatically generates SQL queries for database operations based on these mappings. </a:t>
            </a: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This </a:t>
            </a:r>
            <a:r>
              <a:rPr lang="en-US" sz="3200" dirty="0">
                <a:latin typeface="Times New Roman" panose="02020603050405020304" pitchFamily="18" charset="0"/>
                <a:cs typeface="Times New Roman" panose="02020603050405020304" pitchFamily="18" charset="0"/>
              </a:rPr>
              <a:t>encourages developers to follow the best practice of separating business logic from database operations and helps maintain a clean and organized code structure.</a:t>
            </a:r>
          </a:p>
        </p:txBody>
      </p:sp>
    </p:spTree>
    <p:extLst>
      <p:ext uri="{BB962C8B-B14F-4D97-AF65-F5344CB8AC3E}">
        <p14:creationId xmlns:p14="http://schemas.microsoft.com/office/powerpoint/2010/main" xmlns="" val="29009267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a:solidFill>
                  <a:srgbClr val="FF0000"/>
                </a:solidFill>
              </a:rPr>
              <a:t>Advantages of Using Frameworks</a:t>
            </a:r>
          </a:p>
        </p:txBody>
      </p:sp>
      <p:sp>
        <p:nvSpPr>
          <p:cNvPr id="3" name="Content Placeholder 2"/>
          <p:cNvSpPr>
            <a:spLocks noGrp="1"/>
          </p:cNvSpPr>
          <p:nvPr>
            <p:ph idx="1"/>
          </p:nvPr>
        </p:nvSpPr>
        <p:spPr>
          <a:xfrm>
            <a:off x="1484310" y="1031966"/>
            <a:ext cx="10018713" cy="5551714"/>
          </a:xfrm>
        </p:spPr>
        <p:txBody>
          <a:bodyPr anchor="t">
            <a:normAutofit/>
          </a:bodyPr>
          <a:lstStyle/>
          <a:p>
            <a:pPr algn="just"/>
            <a:r>
              <a:rPr lang="en-US" sz="3200" b="1" dirty="0">
                <a:latin typeface="Times New Roman" panose="02020603050405020304" pitchFamily="18" charset="0"/>
                <a:cs typeface="Times New Roman" panose="02020603050405020304" pitchFamily="18" charset="0"/>
              </a:rPr>
              <a:t>Easy Maintenance</a:t>
            </a:r>
            <a:r>
              <a:rPr lang="en-US" sz="3200" b="1" dirty="0" smtClean="0">
                <a:latin typeface="Times New Roman" panose="02020603050405020304" pitchFamily="18" charset="0"/>
                <a:cs typeface="Times New Roman" panose="02020603050405020304" pitchFamily="18" charset="0"/>
              </a:rPr>
              <a:t>:</a:t>
            </a:r>
          </a:p>
          <a:p>
            <a:pPr algn="just"/>
            <a:r>
              <a:rPr lang="en-US" sz="3200" dirty="0">
                <a:latin typeface="Times New Roman" panose="02020603050405020304" pitchFamily="18" charset="0"/>
                <a:cs typeface="Times New Roman" panose="02020603050405020304" pitchFamily="18" charset="0"/>
              </a:rPr>
              <a:t>Frameworks promote clean and organized code structure, making it easier to maintain and update applications in the future. </a:t>
            </a: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This </a:t>
            </a:r>
            <a:r>
              <a:rPr lang="en-US" sz="3200" dirty="0">
                <a:latin typeface="Times New Roman" panose="02020603050405020304" pitchFamily="18" charset="0"/>
                <a:cs typeface="Times New Roman" panose="02020603050405020304" pitchFamily="18" charset="0"/>
              </a:rPr>
              <a:t>ensures that the code remains readable and understandable, even as the project grows.</a:t>
            </a:r>
            <a:endParaRPr lang="en-US" sz="3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6207645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a:solidFill>
                  <a:srgbClr val="FF0000"/>
                </a:solidFill>
              </a:rPr>
              <a:t>Advantages of Using Frameworks</a:t>
            </a:r>
          </a:p>
        </p:txBody>
      </p:sp>
      <p:sp>
        <p:nvSpPr>
          <p:cNvPr id="3" name="Content Placeholder 2"/>
          <p:cNvSpPr>
            <a:spLocks noGrp="1"/>
          </p:cNvSpPr>
          <p:nvPr>
            <p:ph idx="1"/>
          </p:nvPr>
        </p:nvSpPr>
        <p:spPr>
          <a:xfrm>
            <a:off x="1484310" y="1031966"/>
            <a:ext cx="10018713" cy="5551714"/>
          </a:xfrm>
        </p:spPr>
        <p:txBody>
          <a:bodyPr anchor="t">
            <a:normAutofit/>
          </a:bodyPr>
          <a:lstStyle/>
          <a:p>
            <a:pPr algn="just"/>
            <a:r>
              <a:rPr lang="en-US" sz="3200" b="1" dirty="0">
                <a:latin typeface="Times New Roman" panose="02020603050405020304" pitchFamily="18" charset="0"/>
                <a:cs typeface="Times New Roman" panose="02020603050405020304" pitchFamily="18" charset="0"/>
              </a:rPr>
              <a:t>Scalability:</a:t>
            </a:r>
            <a:endParaRPr lang="en-US" sz="3200" b="1" dirty="0" smtClean="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Frameworks are designed to handle the growth of applications. </a:t>
            </a: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They </a:t>
            </a:r>
            <a:r>
              <a:rPr lang="en-US" sz="3200" dirty="0">
                <a:latin typeface="Times New Roman" panose="02020603050405020304" pitchFamily="18" charset="0"/>
                <a:cs typeface="Times New Roman" panose="02020603050405020304" pitchFamily="18" charset="0"/>
              </a:rPr>
              <a:t>provide tools and techniques to manage increased traffic and handle concurrent requests. </a:t>
            </a: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This </a:t>
            </a:r>
            <a:r>
              <a:rPr lang="en-US" sz="3200" dirty="0">
                <a:latin typeface="Times New Roman" panose="02020603050405020304" pitchFamily="18" charset="0"/>
                <a:cs typeface="Times New Roman" panose="02020603050405020304" pitchFamily="18" charset="0"/>
              </a:rPr>
              <a:t>allows developers to build applications that can handle more users without sacrificing performance.</a:t>
            </a:r>
            <a:endParaRPr lang="en-US" sz="3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7386883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a:solidFill>
                  <a:srgbClr val="FF0000"/>
                </a:solidFill>
              </a:rPr>
              <a:t>Advantages of Using Frameworks</a:t>
            </a:r>
          </a:p>
        </p:txBody>
      </p:sp>
      <p:sp>
        <p:nvSpPr>
          <p:cNvPr id="3" name="Content Placeholder 2"/>
          <p:cNvSpPr>
            <a:spLocks noGrp="1"/>
          </p:cNvSpPr>
          <p:nvPr>
            <p:ph idx="1"/>
          </p:nvPr>
        </p:nvSpPr>
        <p:spPr>
          <a:xfrm>
            <a:off x="1484310" y="1031966"/>
            <a:ext cx="10018713" cy="5551714"/>
          </a:xfrm>
        </p:spPr>
        <p:txBody>
          <a:bodyPr anchor="t">
            <a:normAutofit/>
          </a:bodyPr>
          <a:lstStyle/>
          <a:p>
            <a:pPr algn="just"/>
            <a:r>
              <a:rPr lang="en-US" sz="3200" b="1" dirty="0">
                <a:latin typeface="Times New Roman" panose="02020603050405020304" pitchFamily="18" charset="0"/>
                <a:cs typeface="Times New Roman" panose="02020603050405020304" pitchFamily="18" charset="0"/>
              </a:rPr>
              <a:t>Scalability:</a:t>
            </a:r>
            <a:endParaRPr lang="en-US" sz="3200" b="1" dirty="0" smtClean="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With the help of the scalability features provided by frameworks like Spring Boot, developers can handle increased traffic to their applications. </a:t>
            </a: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For </a:t>
            </a:r>
            <a:r>
              <a:rPr lang="en-US" sz="3200" dirty="0">
                <a:latin typeface="Times New Roman" panose="02020603050405020304" pitchFamily="18" charset="0"/>
                <a:cs typeface="Times New Roman" panose="02020603050405020304" pitchFamily="18" charset="0"/>
              </a:rPr>
              <a:t>example, Spring Boot allows easy integration with cloud platforms and provides features like load balancing and clustering. </a:t>
            </a: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Developers </a:t>
            </a:r>
            <a:r>
              <a:rPr lang="en-US" sz="3200" dirty="0">
                <a:latin typeface="Times New Roman" panose="02020603050405020304" pitchFamily="18" charset="0"/>
                <a:cs typeface="Times New Roman" panose="02020603050405020304" pitchFamily="18" charset="0"/>
              </a:rPr>
              <a:t>can scale their applications horizontally by adding more instances to handle higher user loads.</a:t>
            </a:r>
            <a:endParaRPr lang="en-US" sz="3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03587255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a:solidFill>
                  <a:srgbClr val="FF0000"/>
                </a:solidFill>
              </a:rPr>
              <a:t>Popular Java Web Frameworks</a:t>
            </a:r>
          </a:p>
        </p:txBody>
      </p:sp>
      <p:sp>
        <p:nvSpPr>
          <p:cNvPr id="3" name="Content Placeholder 2"/>
          <p:cNvSpPr>
            <a:spLocks noGrp="1"/>
          </p:cNvSpPr>
          <p:nvPr>
            <p:ph idx="1"/>
          </p:nvPr>
        </p:nvSpPr>
        <p:spPr>
          <a:xfrm>
            <a:off x="1484310" y="1031966"/>
            <a:ext cx="10018713" cy="5551714"/>
          </a:xfrm>
        </p:spPr>
        <p:txBody>
          <a:bodyPr anchor="t">
            <a:normAutofit fontScale="92500" lnSpcReduction="10000"/>
          </a:bodyPr>
          <a:lstStyle/>
          <a:p>
            <a:pPr algn="just"/>
            <a:r>
              <a:rPr lang="en-US" sz="3200" b="1" dirty="0">
                <a:latin typeface="Times New Roman" panose="02020603050405020304" pitchFamily="18" charset="0"/>
                <a:cs typeface="Times New Roman" panose="02020603050405020304" pitchFamily="18" charset="0"/>
              </a:rPr>
              <a:t>Spring Framework: </a:t>
            </a:r>
            <a:endParaRPr lang="en-US" sz="3200" b="1"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Spring </a:t>
            </a:r>
            <a:r>
              <a:rPr lang="en-US" sz="3200" dirty="0">
                <a:latin typeface="Times New Roman" panose="02020603050405020304" pitchFamily="18" charset="0"/>
                <a:cs typeface="Times New Roman" panose="02020603050405020304" pitchFamily="18" charset="0"/>
              </a:rPr>
              <a:t>is a popular Java framework that makes it easier to build web applications. </a:t>
            </a: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It </a:t>
            </a:r>
            <a:r>
              <a:rPr lang="en-US" sz="3200" dirty="0">
                <a:latin typeface="Times New Roman" panose="02020603050405020304" pitchFamily="18" charset="0"/>
                <a:cs typeface="Times New Roman" panose="02020603050405020304" pitchFamily="18" charset="0"/>
              </a:rPr>
              <a:t>provides a wide range of tools and features to simplify development. </a:t>
            </a: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For </a:t>
            </a:r>
            <a:r>
              <a:rPr lang="en-US" sz="3200" dirty="0">
                <a:latin typeface="Times New Roman" panose="02020603050405020304" pitchFamily="18" charset="0"/>
                <a:cs typeface="Times New Roman" panose="02020603050405020304" pitchFamily="18" charset="0"/>
              </a:rPr>
              <a:t>example, it helps manage different parts of an application, such as connecting to databases, handling web requests, and managing dependencies between components. </a:t>
            </a: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Spring </a:t>
            </a:r>
            <a:r>
              <a:rPr lang="en-US" sz="3200" dirty="0">
                <a:latin typeface="Times New Roman" panose="02020603050405020304" pitchFamily="18" charset="0"/>
                <a:cs typeface="Times New Roman" panose="02020603050405020304" pitchFamily="18" charset="0"/>
              </a:rPr>
              <a:t>takes care of many common tasks, allowing developers to focus on writing the specific code that makes their application unique.</a:t>
            </a:r>
            <a:endParaRPr lang="en-US" sz="3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367820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a:solidFill>
                  <a:srgbClr val="FF0000"/>
                </a:solidFill>
              </a:rPr>
              <a:t>Popular Java Web Frameworks</a:t>
            </a:r>
          </a:p>
        </p:txBody>
      </p:sp>
      <p:sp>
        <p:nvSpPr>
          <p:cNvPr id="3" name="Content Placeholder 2"/>
          <p:cNvSpPr>
            <a:spLocks noGrp="1"/>
          </p:cNvSpPr>
          <p:nvPr>
            <p:ph idx="1"/>
          </p:nvPr>
        </p:nvSpPr>
        <p:spPr>
          <a:xfrm>
            <a:off x="1484310" y="1031966"/>
            <a:ext cx="10018713" cy="5551714"/>
          </a:xfrm>
        </p:spPr>
        <p:txBody>
          <a:bodyPr anchor="t">
            <a:normAutofit lnSpcReduction="10000"/>
          </a:bodyPr>
          <a:lstStyle/>
          <a:p>
            <a:pPr algn="just"/>
            <a:r>
              <a:rPr lang="en-US" sz="3200" b="1" dirty="0">
                <a:latin typeface="Times New Roman" panose="02020603050405020304" pitchFamily="18" charset="0"/>
                <a:cs typeface="Times New Roman" panose="02020603050405020304" pitchFamily="18" charset="0"/>
              </a:rPr>
              <a:t>Spring </a:t>
            </a:r>
            <a:r>
              <a:rPr lang="en-US" sz="3200" b="1" dirty="0" smtClean="0">
                <a:latin typeface="Times New Roman" panose="02020603050405020304" pitchFamily="18" charset="0"/>
                <a:cs typeface="Times New Roman" panose="02020603050405020304" pitchFamily="18" charset="0"/>
              </a:rPr>
              <a:t>Boot: </a:t>
            </a:r>
          </a:p>
          <a:p>
            <a:pPr algn="just"/>
            <a:r>
              <a:rPr lang="en-US" sz="3200" dirty="0">
                <a:latin typeface="Times New Roman" panose="02020603050405020304" pitchFamily="18" charset="0"/>
                <a:cs typeface="Times New Roman" panose="02020603050405020304" pitchFamily="18" charset="0"/>
              </a:rPr>
              <a:t>Spring Boot is a specialized version of the Spring Framework that makes it even easier to create web applications. </a:t>
            </a: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It </a:t>
            </a:r>
            <a:r>
              <a:rPr lang="en-US" sz="3200" dirty="0">
                <a:latin typeface="Times New Roman" panose="02020603050405020304" pitchFamily="18" charset="0"/>
                <a:cs typeface="Times New Roman" panose="02020603050405020304" pitchFamily="18" charset="0"/>
              </a:rPr>
              <a:t>reduces the amount of configuration needed by providing sensible defaults. This means developers don't have to spend as much time setting up the project and can quickly get their application up and running. </a:t>
            </a: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Spring </a:t>
            </a:r>
            <a:r>
              <a:rPr lang="en-US" sz="3200" dirty="0">
                <a:latin typeface="Times New Roman" panose="02020603050405020304" pitchFamily="18" charset="0"/>
                <a:cs typeface="Times New Roman" panose="02020603050405020304" pitchFamily="18" charset="0"/>
              </a:rPr>
              <a:t>Boot takes care </a:t>
            </a:r>
            <a:r>
              <a:rPr lang="en-US" sz="3200" dirty="0" smtClean="0">
                <a:latin typeface="Times New Roman" panose="02020603050405020304" pitchFamily="18" charset="0"/>
                <a:cs typeface="Times New Roman" panose="02020603050405020304" pitchFamily="18" charset="0"/>
              </a:rPr>
              <a:t>of many </a:t>
            </a:r>
            <a:r>
              <a:rPr lang="en-US" sz="3200" dirty="0">
                <a:latin typeface="Times New Roman" panose="02020603050405020304" pitchFamily="18" charset="0"/>
                <a:cs typeface="Times New Roman" panose="02020603050405020304" pitchFamily="18" charset="0"/>
              </a:rPr>
              <a:t>common configurations automatically, so developers can focus on writing the core logic of their application.</a:t>
            </a:r>
            <a:endParaRPr lang="en-US" sz="3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5383036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a:solidFill>
                  <a:srgbClr val="FF0000"/>
                </a:solidFill>
              </a:rPr>
              <a:t>Popular Java Web Frameworks</a:t>
            </a:r>
          </a:p>
        </p:txBody>
      </p:sp>
      <p:sp>
        <p:nvSpPr>
          <p:cNvPr id="3" name="Content Placeholder 2"/>
          <p:cNvSpPr>
            <a:spLocks noGrp="1"/>
          </p:cNvSpPr>
          <p:nvPr>
            <p:ph idx="1"/>
          </p:nvPr>
        </p:nvSpPr>
        <p:spPr>
          <a:xfrm>
            <a:off x="1484310" y="1031966"/>
            <a:ext cx="10018713" cy="5551714"/>
          </a:xfrm>
        </p:spPr>
        <p:txBody>
          <a:bodyPr anchor="t">
            <a:normAutofit/>
          </a:bodyPr>
          <a:lstStyle/>
          <a:p>
            <a:pPr algn="just"/>
            <a:r>
              <a:rPr lang="en-US" sz="3200" b="1" dirty="0" smtClean="0">
                <a:latin typeface="Times New Roman" panose="02020603050405020304" pitchFamily="18" charset="0"/>
                <a:cs typeface="Times New Roman" panose="02020603050405020304" pitchFamily="18" charset="0"/>
              </a:rPr>
              <a:t>Hibernate</a:t>
            </a:r>
            <a:r>
              <a:rPr lang="en-US" sz="3200" b="1" dirty="0">
                <a:latin typeface="Times New Roman" panose="02020603050405020304" pitchFamily="18" charset="0"/>
                <a:cs typeface="Times New Roman" panose="02020603050405020304" pitchFamily="18" charset="0"/>
              </a:rPr>
              <a:t>: </a:t>
            </a:r>
            <a:endParaRPr lang="en-US" sz="3200" b="1"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Hibernate </a:t>
            </a:r>
            <a:r>
              <a:rPr lang="en-US" sz="3200" dirty="0">
                <a:latin typeface="Times New Roman" panose="02020603050405020304" pitchFamily="18" charset="0"/>
                <a:cs typeface="Times New Roman" panose="02020603050405020304" pitchFamily="18" charset="0"/>
              </a:rPr>
              <a:t>is a framework that simplifies working with databases in Java applications. </a:t>
            </a: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It </a:t>
            </a:r>
            <a:r>
              <a:rPr lang="en-US" sz="3200" dirty="0">
                <a:latin typeface="Times New Roman" panose="02020603050405020304" pitchFamily="18" charset="0"/>
                <a:cs typeface="Times New Roman" panose="02020603050405020304" pitchFamily="18" charset="0"/>
              </a:rPr>
              <a:t>allows developers to store and retrieve data from a database using regular Java objects instead of writing complex SQL queries. </a:t>
            </a: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Hibernate </a:t>
            </a:r>
            <a:r>
              <a:rPr lang="en-US" sz="3200" dirty="0">
                <a:latin typeface="Times New Roman" panose="02020603050405020304" pitchFamily="18" charset="0"/>
                <a:cs typeface="Times New Roman" panose="02020603050405020304" pitchFamily="18" charset="0"/>
              </a:rPr>
              <a:t>takes care of the translation between Java objects and database tables, making it easier to work with databases and reducing the amount of repetitive code that needs to be written.</a:t>
            </a:r>
            <a:endParaRPr lang="en-US" sz="3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4950937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a:solidFill>
                  <a:srgbClr val="FF0000"/>
                </a:solidFill>
              </a:rPr>
              <a:t>Popular Java Web Frameworks</a:t>
            </a:r>
          </a:p>
        </p:txBody>
      </p:sp>
      <p:sp>
        <p:nvSpPr>
          <p:cNvPr id="3" name="Content Placeholder 2"/>
          <p:cNvSpPr>
            <a:spLocks noGrp="1"/>
          </p:cNvSpPr>
          <p:nvPr>
            <p:ph idx="1"/>
          </p:nvPr>
        </p:nvSpPr>
        <p:spPr>
          <a:xfrm>
            <a:off x="1484310" y="1031966"/>
            <a:ext cx="10018713" cy="5551714"/>
          </a:xfrm>
        </p:spPr>
        <p:txBody>
          <a:bodyPr anchor="t">
            <a:normAutofit/>
          </a:bodyPr>
          <a:lstStyle/>
          <a:p>
            <a:pPr algn="just"/>
            <a:r>
              <a:rPr lang="en-US" sz="3200" b="1" dirty="0">
                <a:latin typeface="Times New Roman" panose="02020603050405020304" pitchFamily="18" charset="0"/>
                <a:cs typeface="Times New Roman" panose="02020603050405020304" pitchFamily="18" charset="0"/>
              </a:rPr>
              <a:t>Java Server Faces (JSF): </a:t>
            </a:r>
            <a:endParaRPr lang="en-US" sz="3200" b="1"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JSF </a:t>
            </a:r>
            <a:r>
              <a:rPr lang="en-US" sz="3200" dirty="0">
                <a:latin typeface="Times New Roman" panose="02020603050405020304" pitchFamily="18" charset="0"/>
                <a:cs typeface="Times New Roman" panose="02020603050405020304" pitchFamily="18" charset="0"/>
              </a:rPr>
              <a:t>is a framework that makes it easier to create user interfaces for web applications. </a:t>
            </a: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It </a:t>
            </a:r>
            <a:r>
              <a:rPr lang="en-US" sz="3200" dirty="0">
                <a:latin typeface="Times New Roman" panose="02020603050405020304" pitchFamily="18" charset="0"/>
                <a:cs typeface="Times New Roman" panose="02020603050405020304" pitchFamily="18" charset="0"/>
              </a:rPr>
              <a:t>provides a set of pre-built UI components that developers can use to build the different parts of their application's user interface, such as buttons, forms, and tables. </a:t>
            </a: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JSF </a:t>
            </a:r>
            <a:r>
              <a:rPr lang="en-US" sz="3200" dirty="0">
                <a:latin typeface="Times New Roman" panose="02020603050405020304" pitchFamily="18" charset="0"/>
                <a:cs typeface="Times New Roman" panose="02020603050405020304" pitchFamily="18" charset="0"/>
              </a:rPr>
              <a:t>takes care of rendering these components and handling user interactions, making it simpler to create interactive web pages.</a:t>
            </a:r>
            <a:endParaRPr lang="en-US" sz="3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7214523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smtClean="0">
                <a:solidFill>
                  <a:srgbClr val="FF0000"/>
                </a:solidFill>
              </a:rPr>
              <a:t>Introduction</a:t>
            </a:r>
            <a:endParaRPr lang="en-IN" b="1" dirty="0">
              <a:solidFill>
                <a:srgbClr val="FF0000"/>
              </a:solidFill>
            </a:endParaRPr>
          </a:p>
        </p:txBody>
      </p:sp>
      <p:sp>
        <p:nvSpPr>
          <p:cNvPr id="3" name="Content Placeholder 2"/>
          <p:cNvSpPr>
            <a:spLocks noGrp="1"/>
          </p:cNvSpPr>
          <p:nvPr>
            <p:ph idx="1"/>
          </p:nvPr>
        </p:nvSpPr>
        <p:spPr>
          <a:xfrm>
            <a:off x="1484310" y="1031966"/>
            <a:ext cx="10018713" cy="5551714"/>
          </a:xfrm>
        </p:spPr>
        <p:txBody>
          <a:bodyPr anchor="t">
            <a:normAutofit/>
          </a:bodyPr>
          <a:lstStyle/>
          <a:p>
            <a:pPr algn="just" fontAlgn="base"/>
            <a:r>
              <a:rPr lang="en-US" sz="3200" dirty="0">
                <a:latin typeface="Times New Roman" panose="02020603050405020304" pitchFamily="18" charset="0"/>
                <a:cs typeface="Times New Roman" panose="02020603050405020304" pitchFamily="18" charset="0"/>
              </a:rPr>
              <a:t>Java web frameworks have revolutionized the way web applications are developed in the Java ecosystem. </a:t>
            </a:r>
            <a:endParaRPr lang="en-US" sz="3200" dirty="0" smtClean="0">
              <a:latin typeface="Times New Roman" panose="02020603050405020304" pitchFamily="18" charset="0"/>
              <a:cs typeface="Times New Roman" panose="02020603050405020304" pitchFamily="18" charset="0"/>
            </a:endParaRPr>
          </a:p>
          <a:p>
            <a:pPr algn="just" fontAlgn="base"/>
            <a:r>
              <a:rPr lang="en-US" sz="3200" dirty="0" smtClean="0">
                <a:latin typeface="Times New Roman" panose="02020603050405020304" pitchFamily="18" charset="0"/>
                <a:cs typeface="Times New Roman" panose="02020603050405020304" pitchFamily="18" charset="0"/>
              </a:rPr>
              <a:t>These </a:t>
            </a:r>
            <a:r>
              <a:rPr lang="en-US" sz="3200" dirty="0">
                <a:latin typeface="Times New Roman" panose="02020603050405020304" pitchFamily="18" charset="0"/>
                <a:cs typeface="Times New Roman" panose="02020603050405020304" pitchFamily="18" charset="0"/>
              </a:rPr>
              <a:t>frameworks provide a structured and efficient approach to building robust, scalable, and maintainable web applications. </a:t>
            </a:r>
            <a:endParaRPr lang="en-US" sz="3200" dirty="0" smtClean="0">
              <a:latin typeface="Times New Roman" panose="02020603050405020304" pitchFamily="18" charset="0"/>
              <a:cs typeface="Times New Roman" panose="02020603050405020304" pitchFamily="18" charset="0"/>
            </a:endParaRPr>
          </a:p>
          <a:p>
            <a:pPr algn="just" fontAlgn="base"/>
            <a:r>
              <a:rPr lang="en-US" sz="3200" dirty="0" smtClean="0">
                <a:latin typeface="Times New Roman" panose="02020603050405020304" pitchFamily="18" charset="0"/>
                <a:cs typeface="Times New Roman" panose="02020603050405020304" pitchFamily="18" charset="0"/>
              </a:rPr>
              <a:t>With </a:t>
            </a:r>
            <a:r>
              <a:rPr lang="en-US" sz="3200" dirty="0">
                <a:latin typeface="Times New Roman" panose="02020603050405020304" pitchFamily="18" charset="0"/>
                <a:cs typeface="Times New Roman" panose="02020603050405020304" pitchFamily="18" charset="0"/>
              </a:rPr>
              <a:t>the wide array of options available, developers can choose a framework that best suits their project requirements and development style.</a:t>
            </a:r>
            <a:endParaRPr lang="en-IN" sz="3200" dirty="0">
              <a:latin typeface="Times New Roman" panose="02020603050405020304" pitchFamily="18" charset="0"/>
              <a:cs typeface="Times New Roman" panose="02020603050405020304" pitchFamily="18" charset="0"/>
            </a:endParaRPr>
          </a:p>
          <a:p>
            <a:pPr marL="0" indent="0" algn="just">
              <a:buNone/>
            </a:pP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54846011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a:solidFill>
                  <a:srgbClr val="FF0000"/>
                </a:solidFill>
              </a:rPr>
              <a:t>Popular Java Web Frameworks</a:t>
            </a:r>
          </a:p>
        </p:txBody>
      </p:sp>
      <p:sp>
        <p:nvSpPr>
          <p:cNvPr id="3" name="Content Placeholder 2"/>
          <p:cNvSpPr>
            <a:spLocks noGrp="1"/>
          </p:cNvSpPr>
          <p:nvPr>
            <p:ph idx="1"/>
          </p:nvPr>
        </p:nvSpPr>
        <p:spPr>
          <a:xfrm>
            <a:off x="1484310" y="1031966"/>
            <a:ext cx="10018713" cy="5551714"/>
          </a:xfrm>
        </p:spPr>
        <p:txBody>
          <a:bodyPr anchor="t">
            <a:normAutofit lnSpcReduction="10000"/>
          </a:bodyPr>
          <a:lstStyle/>
          <a:p>
            <a:pPr algn="just"/>
            <a:r>
              <a:rPr lang="en-US" sz="3200" b="1" dirty="0">
                <a:latin typeface="Times New Roman" panose="02020603050405020304" pitchFamily="18" charset="0"/>
                <a:cs typeface="Times New Roman" panose="02020603050405020304" pitchFamily="18" charset="0"/>
              </a:rPr>
              <a:t>Apache Struts: </a:t>
            </a:r>
            <a:endParaRPr lang="en-US" sz="3200" b="1"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Struts </a:t>
            </a:r>
            <a:r>
              <a:rPr lang="en-US" sz="3200" dirty="0">
                <a:latin typeface="Times New Roman" panose="02020603050405020304" pitchFamily="18" charset="0"/>
                <a:cs typeface="Times New Roman" panose="02020603050405020304" pitchFamily="18" charset="0"/>
              </a:rPr>
              <a:t>is a framework that follows the Model-View-Controller (MVC) design pattern. </a:t>
            </a: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It </a:t>
            </a:r>
            <a:r>
              <a:rPr lang="en-US" sz="3200" dirty="0">
                <a:latin typeface="Times New Roman" panose="02020603050405020304" pitchFamily="18" charset="0"/>
                <a:cs typeface="Times New Roman" panose="02020603050405020304" pitchFamily="18" charset="0"/>
              </a:rPr>
              <a:t>helps structure web applications into separate components that handle different responsibilities. The "model" represents the data and business logic, the "view" displays the user interface, and the "controller" handles user input and coordinates the flow of information between the model and view. </a:t>
            </a: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Struts </a:t>
            </a:r>
            <a:r>
              <a:rPr lang="en-US" sz="3200" dirty="0">
                <a:latin typeface="Times New Roman" panose="02020603050405020304" pitchFamily="18" charset="0"/>
                <a:cs typeface="Times New Roman" panose="02020603050405020304" pitchFamily="18" charset="0"/>
              </a:rPr>
              <a:t>provides tools and features to simplify building applications following this pattern.</a:t>
            </a:r>
            <a:endParaRPr lang="en-US" sz="3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98199491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a:solidFill>
                  <a:srgbClr val="FF0000"/>
                </a:solidFill>
              </a:rPr>
              <a:t>Popular Java Web Frameworks</a:t>
            </a:r>
          </a:p>
        </p:txBody>
      </p:sp>
      <p:sp>
        <p:nvSpPr>
          <p:cNvPr id="3" name="Content Placeholder 2"/>
          <p:cNvSpPr>
            <a:spLocks noGrp="1"/>
          </p:cNvSpPr>
          <p:nvPr>
            <p:ph idx="1"/>
          </p:nvPr>
        </p:nvSpPr>
        <p:spPr>
          <a:xfrm>
            <a:off x="1484310" y="1031966"/>
            <a:ext cx="10018713" cy="5551714"/>
          </a:xfrm>
        </p:spPr>
        <p:txBody>
          <a:bodyPr anchor="t">
            <a:normAutofit/>
          </a:bodyPr>
          <a:lstStyle/>
          <a:p>
            <a:pPr algn="just"/>
            <a:r>
              <a:rPr lang="en-US" sz="3200" b="1" dirty="0">
                <a:latin typeface="Times New Roman" panose="02020603050405020304" pitchFamily="18" charset="0"/>
                <a:cs typeface="Times New Roman" panose="02020603050405020304" pitchFamily="18" charset="0"/>
              </a:rPr>
              <a:t>Google Web Toolkit (GWT): </a:t>
            </a:r>
            <a:endParaRPr lang="en-US" sz="3200" b="1"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GWT </a:t>
            </a:r>
            <a:r>
              <a:rPr lang="en-US" sz="3200" dirty="0">
                <a:latin typeface="Times New Roman" panose="02020603050405020304" pitchFamily="18" charset="0"/>
                <a:cs typeface="Times New Roman" panose="02020603050405020304" pitchFamily="18" charset="0"/>
              </a:rPr>
              <a:t>is a framework that allows developers to write web applications using Java and then converts that code into optimized JavaScript that can run in web browsers. </a:t>
            </a: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It </a:t>
            </a:r>
            <a:r>
              <a:rPr lang="en-US" sz="3200" dirty="0">
                <a:latin typeface="Times New Roman" panose="02020603050405020304" pitchFamily="18" charset="0"/>
                <a:cs typeface="Times New Roman" panose="02020603050405020304" pitchFamily="18" charset="0"/>
              </a:rPr>
              <a:t>simplifies the development process by providing tools and libraries that handle cross-browser compatibility and optimize the performance of the application. </a:t>
            </a: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With </a:t>
            </a:r>
            <a:r>
              <a:rPr lang="en-US" sz="3200" dirty="0">
                <a:latin typeface="Times New Roman" panose="02020603050405020304" pitchFamily="18" charset="0"/>
                <a:cs typeface="Times New Roman" panose="02020603050405020304" pitchFamily="18" charset="0"/>
              </a:rPr>
              <a:t>GWT, developers can write code in Java, which is a familiar and widely-used language, and still create web applications that work well in different browsers.</a:t>
            </a:r>
            <a:endParaRPr lang="en-US" sz="3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185976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a:solidFill>
                  <a:srgbClr val="FF0000"/>
                </a:solidFill>
              </a:rPr>
              <a:t>Popular Java Web Frameworks</a:t>
            </a:r>
          </a:p>
        </p:txBody>
      </p:sp>
      <p:sp>
        <p:nvSpPr>
          <p:cNvPr id="3" name="Content Placeholder 2"/>
          <p:cNvSpPr>
            <a:spLocks noGrp="1"/>
          </p:cNvSpPr>
          <p:nvPr>
            <p:ph idx="1"/>
          </p:nvPr>
        </p:nvSpPr>
        <p:spPr>
          <a:xfrm>
            <a:off x="1484310" y="1031966"/>
            <a:ext cx="10018713" cy="5551714"/>
          </a:xfrm>
        </p:spPr>
        <p:txBody>
          <a:bodyPr anchor="t">
            <a:normAutofit/>
          </a:bodyPr>
          <a:lstStyle/>
          <a:p>
            <a:pPr algn="just"/>
            <a:r>
              <a:rPr lang="en-US" sz="3200" b="1" dirty="0">
                <a:latin typeface="Times New Roman" panose="02020603050405020304" pitchFamily="18" charset="0"/>
                <a:cs typeface="Times New Roman" panose="02020603050405020304" pitchFamily="18" charset="0"/>
              </a:rPr>
              <a:t>Google Web Toolkit (GWT): </a:t>
            </a:r>
            <a:endParaRPr lang="en-US" sz="3200" b="1"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GWT </a:t>
            </a:r>
            <a:r>
              <a:rPr lang="en-US" sz="3200" dirty="0">
                <a:latin typeface="Times New Roman" panose="02020603050405020304" pitchFamily="18" charset="0"/>
                <a:cs typeface="Times New Roman" panose="02020603050405020304" pitchFamily="18" charset="0"/>
              </a:rPr>
              <a:t>is a framework that allows developers to write web applications using Java and then converts that code into optimized JavaScript that can run in web browsers. </a:t>
            </a: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It </a:t>
            </a:r>
            <a:r>
              <a:rPr lang="en-US" sz="3200" dirty="0">
                <a:latin typeface="Times New Roman" panose="02020603050405020304" pitchFamily="18" charset="0"/>
                <a:cs typeface="Times New Roman" panose="02020603050405020304" pitchFamily="18" charset="0"/>
              </a:rPr>
              <a:t>simplifies the development process by providing tools and libraries that handle cross-browser compatibility and optimize the performance of the application. </a:t>
            </a: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With </a:t>
            </a:r>
            <a:r>
              <a:rPr lang="en-US" sz="3200" dirty="0">
                <a:latin typeface="Times New Roman" panose="02020603050405020304" pitchFamily="18" charset="0"/>
                <a:cs typeface="Times New Roman" panose="02020603050405020304" pitchFamily="18" charset="0"/>
              </a:rPr>
              <a:t>GWT, developers can write code in Java, which is a familiar and widely-used language, and still create web applications that work well in different browsers.</a:t>
            </a:r>
            <a:endParaRPr lang="en-US" sz="3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2899594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a:solidFill>
                  <a:srgbClr val="FF0000"/>
                </a:solidFill>
              </a:rPr>
              <a:t>Comparison of Java Web Frameworks</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xmlns="" val="2075572618"/>
              </p:ext>
            </p:extLst>
          </p:nvPr>
        </p:nvGraphicFramePr>
        <p:xfrm>
          <a:off x="1484306" y="875211"/>
          <a:ext cx="10018716" cy="5434149"/>
        </p:xfrm>
        <a:graphic>
          <a:graphicData uri="http://schemas.openxmlformats.org/drawingml/2006/table">
            <a:tbl>
              <a:tblPr firstRow="1" bandRow="1">
                <a:tableStyleId>{5C22544A-7EE6-4342-B048-85BDC9FD1C3A}</a:tableStyleId>
              </a:tblPr>
              <a:tblGrid>
                <a:gridCol w="1669786">
                  <a:extLst>
                    <a:ext uri="{9D8B030D-6E8A-4147-A177-3AD203B41FA5}">
                      <a16:colId xmlns:a16="http://schemas.microsoft.com/office/drawing/2014/main" xmlns="" val="2943309374"/>
                    </a:ext>
                  </a:extLst>
                </a:gridCol>
                <a:gridCol w="1669786">
                  <a:extLst>
                    <a:ext uri="{9D8B030D-6E8A-4147-A177-3AD203B41FA5}">
                      <a16:colId xmlns:a16="http://schemas.microsoft.com/office/drawing/2014/main" xmlns="" val="1049586910"/>
                    </a:ext>
                  </a:extLst>
                </a:gridCol>
                <a:gridCol w="1669786">
                  <a:extLst>
                    <a:ext uri="{9D8B030D-6E8A-4147-A177-3AD203B41FA5}">
                      <a16:colId xmlns:a16="http://schemas.microsoft.com/office/drawing/2014/main" xmlns="" val="1334890506"/>
                    </a:ext>
                  </a:extLst>
                </a:gridCol>
                <a:gridCol w="1669786">
                  <a:extLst>
                    <a:ext uri="{9D8B030D-6E8A-4147-A177-3AD203B41FA5}">
                      <a16:colId xmlns:a16="http://schemas.microsoft.com/office/drawing/2014/main" xmlns="" val="1064900361"/>
                    </a:ext>
                  </a:extLst>
                </a:gridCol>
                <a:gridCol w="1669786">
                  <a:extLst>
                    <a:ext uri="{9D8B030D-6E8A-4147-A177-3AD203B41FA5}">
                      <a16:colId xmlns:a16="http://schemas.microsoft.com/office/drawing/2014/main" xmlns="" val="3632695240"/>
                    </a:ext>
                  </a:extLst>
                </a:gridCol>
                <a:gridCol w="1669786">
                  <a:extLst>
                    <a:ext uri="{9D8B030D-6E8A-4147-A177-3AD203B41FA5}">
                      <a16:colId xmlns:a16="http://schemas.microsoft.com/office/drawing/2014/main" xmlns="" val="3277209390"/>
                    </a:ext>
                  </a:extLst>
                </a:gridCol>
              </a:tblGrid>
              <a:tr h="785243">
                <a:tc>
                  <a:txBody>
                    <a:bodyPr/>
                    <a:lstStyle/>
                    <a:p>
                      <a:pPr algn="ctr">
                        <a:lnSpc>
                          <a:spcPct val="107000"/>
                        </a:lnSpc>
                        <a:spcBef>
                          <a:spcPts val="2400"/>
                        </a:spcBef>
                        <a:spcAft>
                          <a:spcPts val="2400"/>
                        </a:spcAft>
                      </a:pPr>
                      <a:r>
                        <a:rPr lang="en-IN" sz="2400" b="1"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Aspect</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400" b="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Hibernate</a:t>
                      </a:r>
                      <a:endParaRPr lang="en-IN"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400" b="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Struts</a:t>
                      </a:r>
                      <a:endParaRPr lang="en-IN"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400" b="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Spring</a:t>
                      </a:r>
                      <a:endParaRPr lang="en-IN"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400" b="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Spring Boot</a:t>
                      </a:r>
                      <a:endParaRPr lang="en-IN"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400" b="1"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JSF</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32364092"/>
                  </a:ext>
                </a:extLst>
              </a:tr>
              <a:tr h="1432018">
                <a:tc>
                  <a:txBody>
                    <a:bodyPr/>
                    <a:lstStyle/>
                    <a:p>
                      <a:pPr algn="ctr">
                        <a:lnSpc>
                          <a:spcPct val="107000"/>
                        </a:lnSpc>
                        <a:spcBef>
                          <a:spcPts val="2400"/>
                        </a:spcBef>
                        <a:spcAft>
                          <a:spcPts val="2400"/>
                        </a:spcAft>
                      </a:pPr>
                      <a:r>
                        <a:rPr lang="en-IN" sz="2800" b="1"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Type</a:t>
                      </a:r>
                      <a:endParaRPr lang="en-IN" sz="2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0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ORM Framework</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00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MVC Web Framework</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00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Comprehensive Application Framework</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00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Simplified and Opinionated Spring Framework</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00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Component-based Web Framework</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57322644"/>
                  </a:ext>
                </a:extLst>
              </a:tr>
              <a:tr h="1784870">
                <a:tc>
                  <a:txBody>
                    <a:bodyPr/>
                    <a:lstStyle/>
                    <a:p>
                      <a:pPr algn="ctr">
                        <a:lnSpc>
                          <a:spcPct val="107000"/>
                        </a:lnSpc>
                        <a:spcBef>
                          <a:spcPts val="2400"/>
                        </a:spcBef>
                        <a:spcAft>
                          <a:spcPts val="2400"/>
                        </a:spcAft>
                      </a:pPr>
                      <a:r>
                        <a:rPr lang="en-IN" sz="2800" b="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Purpose</a:t>
                      </a:r>
                      <a:endParaRPr lang="en-IN" sz="2800" b="1">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0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Object-Relational Mapping for Database interactions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0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Building web applications and managing UI components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Bef>
                          <a:spcPts val="2400"/>
                        </a:spcBef>
                        <a:spcAft>
                          <a:spcPts val="2400"/>
                        </a:spcAft>
                      </a:pPr>
                      <a:r>
                        <a:rPr lang="en-IN" sz="200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Developing Java-based applications across domains</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00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Building stand-alone and production-ready applications</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00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Creating user interfaces for web applications</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06967385"/>
                  </a:ext>
                </a:extLst>
              </a:tr>
              <a:tr h="1432018">
                <a:tc>
                  <a:txBody>
                    <a:bodyPr/>
                    <a:lstStyle/>
                    <a:p>
                      <a:pPr algn="ctr">
                        <a:lnSpc>
                          <a:spcPct val="107000"/>
                        </a:lnSpc>
                        <a:spcBef>
                          <a:spcPts val="2400"/>
                        </a:spcBef>
                        <a:spcAft>
                          <a:spcPts val="2400"/>
                        </a:spcAft>
                      </a:pPr>
                      <a:r>
                        <a:rPr lang="en-IN" sz="2800" b="1"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Key Features</a:t>
                      </a:r>
                      <a:endParaRPr lang="en-IN" sz="2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00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ORM Mapping</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00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MVC Architecture</a:t>
                      </a:r>
                      <a:endParaRPr lang="en-IN" sz="20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0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Dependency Injection (</a:t>
                      </a:r>
                      <a:r>
                        <a:rPr lang="en-IN" sz="2000" dirty="0" err="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IoC</a:t>
                      </a:r>
                      <a:r>
                        <a:rPr lang="en-IN" sz="20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0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Auto-configuration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0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Rich UI Components and Event Handling</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71700404"/>
                  </a:ext>
                </a:extLst>
              </a:tr>
            </a:tbl>
          </a:graphicData>
        </a:graphic>
      </p:graphicFrame>
    </p:spTree>
    <p:extLst>
      <p:ext uri="{BB962C8B-B14F-4D97-AF65-F5344CB8AC3E}">
        <p14:creationId xmlns:p14="http://schemas.microsoft.com/office/powerpoint/2010/main" xmlns="" val="36229158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a:solidFill>
                  <a:srgbClr val="FF0000"/>
                </a:solidFill>
              </a:rPr>
              <a:t>Comparison of Java Web Frameworks</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xmlns="" val="549051518"/>
              </p:ext>
            </p:extLst>
          </p:nvPr>
        </p:nvGraphicFramePr>
        <p:xfrm>
          <a:off x="1484306" y="875211"/>
          <a:ext cx="10018716" cy="5434149"/>
        </p:xfrm>
        <a:graphic>
          <a:graphicData uri="http://schemas.openxmlformats.org/drawingml/2006/table">
            <a:tbl>
              <a:tblPr firstRow="1" bandRow="1">
                <a:tableStyleId>{5C22544A-7EE6-4342-B048-85BDC9FD1C3A}</a:tableStyleId>
              </a:tblPr>
              <a:tblGrid>
                <a:gridCol w="1669786">
                  <a:extLst>
                    <a:ext uri="{9D8B030D-6E8A-4147-A177-3AD203B41FA5}">
                      <a16:colId xmlns:a16="http://schemas.microsoft.com/office/drawing/2014/main" xmlns="" val="2943309374"/>
                    </a:ext>
                  </a:extLst>
                </a:gridCol>
                <a:gridCol w="1669786">
                  <a:extLst>
                    <a:ext uri="{9D8B030D-6E8A-4147-A177-3AD203B41FA5}">
                      <a16:colId xmlns:a16="http://schemas.microsoft.com/office/drawing/2014/main" xmlns="" val="1049586910"/>
                    </a:ext>
                  </a:extLst>
                </a:gridCol>
                <a:gridCol w="1669786">
                  <a:extLst>
                    <a:ext uri="{9D8B030D-6E8A-4147-A177-3AD203B41FA5}">
                      <a16:colId xmlns:a16="http://schemas.microsoft.com/office/drawing/2014/main" xmlns="" val="1334890506"/>
                    </a:ext>
                  </a:extLst>
                </a:gridCol>
                <a:gridCol w="1669786">
                  <a:extLst>
                    <a:ext uri="{9D8B030D-6E8A-4147-A177-3AD203B41FA5}">
                      <a16:colId xmlns:a16="http://schemas.microsoft.com/office/drawing/2014/main" xmlns="" val="1064900361"/>
                    </a:ext>
                  </a:extLst>
                </a:gridCol>
                <a:gridCol w="1669786">
                  <a:extLst>
                    <a:ext uri="{9D8B030D-6E8A-4147-A177-3AD203B41FA5}">
                      <a16:colId xmlns:a16="http://schemas.microsoft.com/office/drawing/2014/main" xmlns="" val="3632695240"/>
                    </a:ext>
                  </a:extLst>
                </a:gridCol>
                <a:gridCol w="1669786">
                  <a:extLst>
                    <a:ext uri="{9D8B030D-6E8A-4147-A177-3AD203B41FA5}">
                      <a16:colId xmlns:a16="http://schemas.microsoft.com/office/drawing/2014/main" xmlns="" val="3277209390"/>
                    </a:ext>
                  </a:extLst>
                </a:gridCol>
              </a:tblGrid>
              <a:tr h="785243">
                <a:tc>
                  <a:txBody>
                    <a:bodyPr/>
                    <a:lstStyle/>
                    <a:p>
                      <a:pPr algn="ctr">
                        <a:lnSpc>
                          <a:spcPct val="107000"/>
                        </a:lnSpc>
                        <a:spcBef>
                          <a:spcPts val="2400"/>
                        </a:spcBef>
                        <a:spcAft>
                          <a:spcPts val="2400"/>
                        </a:spcAft>
                      </a:pPr>
                      <a:r>
                        <a:rPr lang="en-IN" sz="2400" b="1"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Aspect</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400" b="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Hibernate</a:t>
                      </a:r>
                      <a:endParaRPr lang="en-IN"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400" b="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Struts</a:t>
                      </a:r>
                      <a:endParaRPr lang="en-IN"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400" b="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Spring</a:t>
                      </a:r>
                      <a:endParaRPr lang="en-IN"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400" b="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Spring Boot</a:t>
                      </a:r>
                      <a:endParaRPr lang="en-IN"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400" b="1"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JSF</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32364092"/>
                  </a:ext>
                </a:extLst>
              </a:tr>
              <a:tr h="1432018">
                <a:tc>
                  <a:txBody>
                    <a:bodyPr/>
                    <a:lstStyle/>
                    <a:p>
                      <a:pPr algn="ctr">
                        <a:lnSpc>
                          <a:spcPct val="107000"/>
                        </a:lnSpc>
                        <a:spcBef>
                          <a:spcPts val="2400"/>
                        </a:spcBef>
                        <a:spcAft>
                          <a:spcPts val="2400"/>
                        </a:spcAft>
                      </a:pPr>
                      <a:r>
                        <a:rPr lang="en-IN" sz="2800" b="1" dirty="0" smtClea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Key Features</a:t>
                      </a:r>
                      <a:endParaRPr lang="en-IN" sz="28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000" dirty="0" smtClea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Caching </a:t>
                      </a:r>
                      <a:r>
                        <a:rPr lang="en-IN" sz="20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and Query Optimization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000" dirty="0" smtClea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Form </a:t>
                      </a:r>
                      <a:r>
                        <a:rPr lang="en-IN" sz="20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Handling and Validation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000" dirty="0" smtClea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Aspect-Oriented Programming (AOP)</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000" dirty="0" smtClea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Embedded Web Server</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000" dirty="0" smtClea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Automatic State Management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57322644"/>
                  </a:ext>
                </a:extLst>
              </a:tr>
              <a:tr h="1784870">
                <a:tc>
                  <a:txBody>
                    <a:bodyPr/>
                    <a:lstStyle/>
                    <a:p>
                      <a:pPr algn="ctr">
                        <a:lnSpc>
                          <a:spcPct val="107000"/>
                        </a:lnSpc>
                        <a:spcBef>
                          <a:spcPts val="2400"/>
                        </a:spcBef>
                        <a:spcAft>
                          <a:spcPts val="2400"/>
                        </a:spcAft>
                      </a:pP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000" dirty="0" smtClea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Lazy </a:t>
                      </a:r>
                      <a:r>
                        <a:rPr lang="en-IN" sz="20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Loading</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000" dirty="0" smtClea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Routing </a:t>
                      </a:r>
                      <a:r>
                        <a:rPr lang="en-IN" sz="20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and Request Handling</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Bef>
                          <a:spcPts val="2400"/>
                        </a:spcBef>
                        <a:spcAft>
                          <a:spcPts val="2400"/>
                        </a:spcAft>
                      </a:pPr>
                      <a:r>
                        <a:rPr lang="en-IN" sz="2000" dirty="0" smtClea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Security and Authentication</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000" dirty="0" smtClea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Spring Actuator for monitoring and management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000" dirty="0" smtClea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err="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Templating</a:t>
                      </a:r>
                      <a:r>
                        <a:rPr lang="en-IN" sz="20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and Custom Components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06967385"/>
                  </a:ext>
                </a:extLst>
              </a:tr>
              <a:tr h="1432018">
                <a:tc>
                  <a:txBody>
                    <a:bodyPr/>
                    <a:lstStyle/>
                    <a:p>
                      <a:pPr algn="ctr">
                        <a:lnSpc>
                          <a:spcPct val="107000"/>
                        </a:lnSpc>
                        <a:spcBef>
                          <a:spcPts val="2400"/>
                        </a:spcBef>
                        <a:spcAft>
                          <a:spcPts val="2400"/>
                        </a:spcAft>
                      </a:pP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000" dirty="0" smtClea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Transactions and Concurrency Management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000" dirty="0" smtClea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Interceptors and Global Exception Handling</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000" dirty="0" smtClea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Batch Processing</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000" dirty="0" smtClea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Externalized Configuration and Properties Management</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000" dirty="0" smtClean="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Integration with AJAX and Web Services</a:t>
                      </a: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71700404"/>
                  </a:ext>
                </a:extLst>
              </a:tr>
            </a:tbl>
          </a:graphicData>
        </a:graphic>
      </p:graphicFrame>
    </p:spTree>
    <p:extLst>
      <p:ext uri="{BB962C8B-B14F-4D97-AF65-F5344CB8AC3E}">
        <p14:creationId xmlns:p14="http://schemas.microsoft.com/office/powerpoint/2010/main" xmlns="" val="392049556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a:solidFill>
                  <a:srgbClr val="FF0000"/>
                </a:solidFill>
              </a:rPr>
              <a:t>Comparison of Java Web Frameworks</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xmlns="" val="4034697553"/>
              </p:ext>
            </p:extLst>
          </p:nvPr>
        </p:nvGraphicFramePr>
        <p:xfrm>
          <a:off x="1484306" y="875211"/>
          <a:ext cx="10018716" cy="5434149"/>
        </p:xfrm>
        <a:graphic>
          <a:graphicData uri="http://schemas.openxmlformats.org/drawingml/2006/table">
            <a:tbl>
              <a:tblPr firstRow="1" bandRow="1">
                <a:tableStyleId>{5C22544A-7EE6-4342-B048-85BDC9FD1C3A}</a:tableStyleId>
              </a:tblPr>
              <a:tblGrid>
                <a:gridCol w="1669786">
                  <a:extLst>
                    <a:ext uri="{9D8B030D-6E8A-4147-A177-3AD203B41FA5}">
                      <a16:colId xmlns:a16="http://schemas.microsoft.com/office/drawing/2014/main" xmlns="" val="2943309374"/>
                    </a:ext>
                  </a:extLst>
                </a:gridCol>
                <a:gridCol w="1669786">
                  <a:extLst>
                    <a:ext uri="{9D8B030D-6E8A-4147-A177-3AD203B41FA5}">
                      <a16:colId xmlns:a16="http://schemas.microsoft.com/office/drawing/2014/main" xmlns="" val="1049586910"/>
                    </a:ext>
                  </a:extLst>
                </a:gridCol>
                <a:gridCol w="1669786">
                  <a:extLst>
                    <a:ext uri="{9D8B030D-6E8A-4147-A177-3AD203B41FA5}">
                      <a16:colId xmlns:a16="http://schemas.microsoft.com/office/drawing/2014/main" xmlns="" val="1334890506"/>
                    </a:ext>
                  </a:extLst>
                </a:gridCol>
                <a:gridCol w="1669786">
                  <a:extLst>
                    <a:ext uri="{9D8B030D-6E8A-4147-A177-3AD203B41FA5}">
                      <a16:colId xmlns:a16="http://schemas.microsoft.com/office/drawing/2014/main" xmlns="" val="1064900361"/>
                    </a:ext>
                  </a:extLst>
                </a:gridCol>
                <a:gridCol w="1669786">
                  <a:extLst>
                    <a:ext uri="{9D8B030D-6E8A-4147-A177-3AD203B41FA5}">
                      <a16:colId xmlns:a16="http://schemas.microsoft.com/office/drawing/2014/main" xmlns="" val="3632695240"/>
                    </a:ext>
                  </a:extLst>
                </a:gridCol>
                <a:gridCol w="1669786">
                  <a:extLst>
                    <a:ext uri="{9D8B030D-6E8A-4147-A177-3AD203B41FA5}">
                      <a16:colId xmlns:a16="http://schemas.microsoft.com/office/drawing/2014/main" xmlns="" val="3277209390"/>
                    </a:ext>
                  </a:extLst>
                </a:gridCol>
              </a:tblGrid>
              <a:tr h="785243">
                <a:tc>
                  <a:txBody>
                    <a:bodyPr/>
                    <a:lstStyle/>
                    <a:p>
                      <a:pPr algn="ctr">
                        <a:lnSpc>
                          <a:spcPct val="107000"/>
                        </a:lnSpc>
                        <a:spcBef>
                          <a:spcPts val="2400"/>
                        </a:spcBef>
                        <a:spcAft>
                          <a:spcPts val="2400"/>
                        </a:spcAft>
                      </a:pPr>
                      <a:r>
                        <a:rPr lang="en-IN" sz="2400" b="1"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Aspect</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400" b="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Hibernate</a:t>
                      </a:r>
                      <a:endParaRPr lang="en-IN"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400" b="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Struts</a:t>
                      </a:r>
                      <a:endParaRPr lang="en-IN"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400" b="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Spring</a:t>
                      </a:r>
                      <a:endParaRPr lang="en-IN"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400" b="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Spring Boot</a:t>
                      </a:r>
                      <a:endParaRPr lang="en-IN"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400" b="1"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JSF</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32364092"/>
                  </a:ext>
                </a:extLst>
              </a:tr>
              <a:tr h="1432018">
                <a:tc>
                  <a:txBody>
                    <a:bodyPr/>
                    <a:lstStyle/>
                    <a:p>
                      <a:pPr algn="ctr">
                        <a:lnSpc>
                          <a:spcPct val="107000"/>
                        </a:lnSpc>
                        <a:spcBef>
                          <a:spcPts val="2400"/>
                        </a:spcBef>
                        <a:spcAft>
                          <a:spcPts val="2400"/>
                        </a:spcAft>
                      </a:pPr>
                      <a:r>
                        <a:rPr lang="en-IN" sz="2000" b="1"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Use Cases</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00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Building database-driven Java applications</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00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Legacy applications and projects</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00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Enterprise-level applications</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00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Microservices and Cloud-native applications</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00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Web-based applications with dynamic UI</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57322644"/>
                  </a:ext>
                </a:extLst>
              </a:tr>
              <a:tr h="1784870">
                <a:tc>
                  <a:txBody>
                    <a:bodyPr/>
                    <a:lstStyle/>
                    <a:p>
                      <a:pPr algn="ctr">
                        <a:lnSpc>
                          <a:spcPct val="107000"/>
                        </a:lnSpc>
                        <a:spcBef>
                          <a:spcPts val="2400"/>
                        </a:spcBef>
                        <a:spcAft>
                          <a:spcPts val="2400"/>
                        </a:spcAft>
                      </a:pPr>
                      <a:r>
                        <a:rPr lang="en-IN" sz="2000" b="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Learning Curve</a:t>
                      </a:r>
                      <a:endParaRPr lang="en-IN" sz="2400" b="1">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00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Moderate</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00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Moderate</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Bef>
                          <a:spcPts val="2400"/>
                        </a:spcBef>
                        <a:spcAft>
                          <a:spcPts val="2400"/>
                        </a:spcAft>
                      </a:pPr>
                      <a:r>
                        <a:rPr lang="en-IN" sz="200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Moderate to High</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00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Low to Moderate</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00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Moderate to High</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06967385"/>
                  </a:ext>
                </a:extLst>
              </a:tr>
              <a:tr h="1432018">
                <a:tc>
                  <a:txBody>
                    <a:bodyPr/>
                    <a:lstStyle/>
                    <a:p>
                      <a:pPr algn="ctr">
                        <a:lnSpc>
                          <a:spcPct val="107000"/>
                        </a:lnSpc>
                        <a:spcBef>
                          <a:spcPts val="2400"/>
                        </a:spcBef>
                        <a:spcAft>
                          <a:spcPts val="2400"/>
                        </a:spcAft>
                      </a:pPr>
                      <a:r>
                        <a:rPr lang="en-IN" sz="2000" b="1"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Community</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00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Strong community support</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00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Moderate community support</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00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Strong community and ecosystem support</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00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Strong community and ecosystem support</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0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Moderate community support</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71700404"/>
                  </a:ext>
                </a:extLst>
              </a:tr>
            </a:tbl>
          </a:graphicData>
        </a:graphic>
      </p:graphicFrame>
    </p:spTree>
    <p:extLst>
      <p:ext uri="{BB962C8B-B14F-4D97-AF65-F5344CB8AC3E}">
        <p14:creationId xmlns:p14="http://schemas.microsoft.com/office/powerpoint/2010/main" xmlns="" val="277323703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a:solidFill>
                  <a:srgbClr val="FF0000"/>
                </a:solidFill>
              </a:rPr>
              <a:t>Comparison of Java Web Frameworks</a:t>
            </a:r>
          </a:p>
        </p:txBody>
      </p:sp>
      <p:graphicFrame>
        <p:nvGraphicFramePr>
          <p:cNvPr id="8" name="Content Placeholder 7"/>
          <p:cNvGraphicFramePr>
            <a:graphicFrameLocks noGrp="1"/>
          </p:cNvGraphicFramePr>
          <p:nvPr>
            <p:ph idx="1"/>
            <p:extLst>
              <p:ext uri="{D42A27DB-BD31-4B8C-83A1-F6EECF244321}">
                <p14:modId xmlns:p14="http://schemas.microsoft.com/office/powerpoint/2010/main" xmlns="" val="753482982"/>
              </p:ext>
            </p:extLst>
          </p:nvPr>
        </p:nvGraphicFramePr>
        <p:xfrm>
          <a:off x="1484306" y="875211"/>
          <a:ext cx="10018716" cy="4197809"/>
        </p:xfrm>
        <a:graphic>
          <a:graphicData uri="http://schemas.openxmlformats.org/drawingml/2006/table">
            <a:tbl>
              <a:tblPr firstRow="1" bandRow="1">
                <a:tableStyleId>{5C22544A-7EE6-4342-B048-85BDC9FD1C3A}</a:tableStyleId>
              </a:tblPr>
              <a:tblGrid>
                <a:gridCol w="1669786">
                  <a:extLst>
                    <a:ext uri="{9D8B030D-6E8A-4147-A177-3AD203B41FA5}">
                      <a16:colId xmlns:a16="http://schemas.microsoft.com/office/drawing/2014/main" xmlns="" val="2943309374"/>
                    </a:ext>
                  </a:extLst>
                </a:gridCol>
                <a:gridCol w="1669786">
                  <a:extLst>
                    <a:ext uri="{9D8B030D-6E8A-4147-A177-3AD203B41FA5}">
                      <a16:colId xmlns:a16="http://schemas.microsoft.com/office/drawing/2014/main" xmlns="" val="1049586910"/>
                    </a:ext>
                  </a:extLst>
                </a:gridCol>
                <a:gridCol w="1669786">
                  <a:extLst>
                    <a:ext uri="{9D8B030D-6E8A-4147-A177-3AD203B41FA5}">
                      <a16:colId xmlns:a16="http://schemas.microsoft.com/office/drawing/2014/main" xmlns="" val="1334890506"/>
                    </a:ext>
                  </a:extLst>
                </a:gridCol>
                <a:gridCol w="1669786">
                  <a:extLst>
                    <a:ext uri="{9D8B030D-6E8A-4147-A177-3AD203B41FA5}">
                      <a16:colId xmlns:a16="http://schemas.microsoft.com/office/drawing/2014/main" xmlns="" val="1064900361"/>
                    </a:ext>
                  </a:extLst>
                </a:gridCol>
                <a:gridCol w="1669786">
                  <a:extLst>
                    <a:ext uri="{9D8B030D-6E8A-4147-A177-3AD203B41FA5}">
                      <a16:colId xmlns:a16="http://schemas.microsoft.com/office/drawing/2014/main" xmlns="" val="3632695240"/>
                    </a:ext>
                  </a:extLst>
                </a:gridCol>
                <a:gridCol w="1669786">
                  <a:extLst>
                    <a:ext uri="{9D8B030D-6E8A-4147-A177-3AD203B41FA5}">
                      <a16:colId xmlns:a16="http://schemas.microsoft.com/office/drawing/2014/main" xmlns="" val="3277209390"/>
                    </a:ext>
                  </a:extLst>
                </a:gridCol>
              </a:tblGrid>
              <a:tr h="785243">
                <a:tc>
                  <a:txBody>
                    <a:bodyPr/>
                    <a:lstStyle/>
                    <a:p>
                      <a:pPr algn="ctr">
                        <a:lnSpc>
                          <a:spcPct val="107000"/>
                        </a:lnSpc>
                        <a:spcBef>
                          <a:spcPts val="2400"/>
                        </a:spcBef>
                        <a:spcAft>
                          <a:spcPts val="2400"/>
                        </a:spcAft>
                      </a:pPr>
                      <a:r>
                        <a:rPr lang="en-IN" sz="2400" b="1"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Aspect</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400" b="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Hibernate</a:t>
                      </a:r>
                      <a:endParaRPr lang="en-IN"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400" b="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Struts</a:t>
                      </a:r>
                      <a:endParaRPr lang="en-IN"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400" b="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Spring</a:t>
                      </a:r>
                      <a:endParaRPr lang="en-IN"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400" b="1">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Spring Boot</a:t>
                      </a:r>
                      <a:endParaRPr lang="en-IN" sz="28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400" b="1"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JSF</a:t>
                      </a:r>
                      <a:endParaRPr lang="en-IN" sz="28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b">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432364092"/>
                  </a:ext>
                </a:extLst>
              </a:tr>
              <a:tr h="1432018">
                <a:tc>
                  <a:txBody>
                    <a:bodyPr/>
                    <a:lstStyle/>
                    <a:p>
                      <a:pPr algn="ctr">
                        <a:lnSpc>
                          <a:spcPct val="107000"/>
                        </a:lnSpc>
                        <a:spcBef>
                          <a:spcPts val="2400"/>
                        </a:spcBef>
                        <a:spcAft>
                          <a:spcPts val="2400"/>
                        </a:spcAft>
                      </a:pPr>
                      <a:r>
                        <a:rPr lang="en-IN" sz="2000" b="1"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Popularity</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00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Widely used</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00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Decreasing popularity due to newer frameworks</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00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Widely used and established in enterprise applications</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00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Widely adopted for microservices and cloud applications</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00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Used in certain enterprise and government projects</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57322644"/>
                  </a:ext>
                </a:extLst>
              </a:tr>
              <a:tr h="1784870">
                <a:tc>
                  <a:txBody>
                    <a:bodyPr/>
                    <a:lstStyle/>
                    <a:p>
                      <a:pPr algn="ctr">
                        <a:lnSpc>
                          <a:spcPct val="107000"/>
                        </a:lnSpc>
                        <a:spcBef>
                          <a:spcPts val="2400"/>
                        </a:spcBef>
                        <a:spcAft>
                          <a:spcPts val="2400"/>
                        </a:spcAft>
                      </a:pPr>
                      <a:r>
                        <a:rPr lang="en-IN" sz="2000" b="1"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Active</a:t>
                      </a:r>
                      <a:endParaRPr lang="en-IN"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00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Actively maintained and updated</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00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Less actively maintained</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07000"/>
                        </a:lnSpc>
                        <a:spcBef>
                          <a:spcPts val="2400"/>
                        </a:spcBef>
                        <a:spcAft>
                          <a:spcPts val="2400"/>
                        </a:spcAft>
                      </a:pPr>
                      <a:r>
                        <a:rPr lang="en-IN" sz="200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Actively maintained and updated</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00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Actively maintained and updated</a:t>
                      </a:r>
                      <a:endParaRPr lang="en-IN" sz="240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07000"/>
                        </a:lnSpc>
                        <a:spcBef>
                          <a:spcPts val="2400"/>
                        </a:spcBef>
                        <a:spcAft>
                          <a:spcPts val="2400"/>
                        </a:spcAft>
                      </a:pPr>
                      <a:r>
                        <a:rPr lang="en-IN" sz="2000" dirty="0">
                          <a:solidFill>
                            <a:srgbClr val="374151"/>
                          </a:solidFill>
                          <a:effectLst/>
                          <a:latin typeface="Times New Roman" panose="02020603050405020304" pitchFamily="18" charset="0"/>
                          <a:ea typeface="Times New Roman" panose="02020603050405020304" pitchFamily="18" charset="0"/>
                          <a:cs typeface="Times New Roman" panose="02020603050405020304" pitchFamily="18" charset="0"/>
                        </a:rPr>
                        <a:t>Actively maintained and updated</a:t>
                      </a: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3106967385"/>
                  </a:ext>
                </a:extLst>
              </a:tr>
            </a:tbl>
          </a:graphicData>
        </a:graphic>
      </p:graphicFrame>
    </p:spTree>
    <p:extLst>
      <p:ext uri="{BB962C8B-B14F-4D97-AF65-F5344CB8AC3E}">
        <p14:creationId xmlns:p14="http://schemas.microsoft.com/office/powerpoint/2010/main" xmlns="" val="384050499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894806"/>
          </a:xfrm>
        </p:spPr>
        <p:txBody>
          <a:bodyPr>
            <a:normAutofit fontScale="90000"/>
          </a:bodyPr>
          <a:lstStyle/>
          <a:p>
            <a:r>
              <a:rPr lang="en-IN" b="1" dirty="0">
                <a:solidFill>
                  <a:srgbClr val="FF0000"/>
                </a:solidFill>
              </a:rPr>
              <a:t>Environmental Setup for Web Framework Development</a:t>
            </a:r>
          </a:p>
        </p:txBody>
      </p:sp>
      <p:sp>
        <p:nvSpPr>
          <p:cNvPr id="3" name="Content Placeholder 2"/>
          <p:cNvSpPr>
            <a:spLocks noGrp="1"/>
          </p:cNvSpPr>
          <p:nvPr>
            <p:ph idx="1"/>
          </p:nvPr>
        </p:nvSpPr>
        <p:spPr>
          <a:xfrm>
            <a:off x="1484310" y="1031966"/>
            <a:ext cx="10018713" cy="5551714"/>
          </a:xfrm>
        </p:spPr>
        <p:txBody>
          <a:bodyPr anchor="t">
            <a:normAutofit fontScale="85000" lnSpcReduction="20000"/>
          </a:bodyPr>
          <a:lstStyle/>
          <a:p>
            <a:pPr algn="just"/>
            <a:r>
              <a:rPr lang="en-US" sz="3200" dirty="0">
                <a:latin typeface="Times New Roman" panose="02020603050405020304" pitchFamily="18" charset="0"/>
                <a:cs typeface="Times New Roman" panose="02020603050405020304" pitchFamily="18" charset="0"/>
              </a:rPr>
              <a:t>Install Java Development Kit (JDK</a:t>
            </a:r>
            <a:r>
              <a:rPr lang="en-US" sz="3200" dirty="0" smtClean="0">
                <a:latin typeface="Times New Roman" panose="02020603050405020304" pitchFamily="18" charset="0"/>
                <a:cs typeface="Times New Roman" panose="02020603050405020304" pitchFamily="18" charset="0"/>
              </a:rPr>
              <a:t>)</a:t>
            </a:r>
          </a:p>
          <a:p>
            <a:pPr algn="just"/>
            <a:r>
              <a:rPr lang="en-IN" sz="3200" dirty="0">
                <a:latin typeface="Times New Roman" panose="02020603050405020304" pitchFamily="18" charset="0"/>
                <a:cs typeface="Times New Roman" panose="02020603050405020304" pitchFamily="18" charset="0"/>
              </a:rPr>
              <a:t>Choose an Integrated Development Environment (IDE</a:t>
            </a:r>
            <a:r>
              <a:rPr lang="en-IN" sz="3200" dirty="0" smtClean="0">
                <a:latin typeface="Times New Roman" panose="02020603050405020304" pitchFamily="18" charset="0"/>
                <a:cs typeface="Times New Roman" panose="02020603050405020304" pitchFamily="18" charset="0"/>
              </a:rPr>
              <a:t>)</a:t>
            </a:r>
          </a:p>
          <a:p>
            <a:pPr lvl="1" algn="just"/>
            <a:r>
              <a:rPr lang="en-IN" sz="2800" dirty="0" smtClean="0">
                <a:latin typeface="Times New Roman" panose="02020603050405020304" pitchFamily="18" charset="0"/>
                <a:cs typeface="Times New Roman" panose="02020603050405020304" pitchFamily="18" charset="0"/>
              </a:rPr>
              <a:t>Eclipse IDE for Enterprise Java and web developers</a:t>
            </a:r>
          </a:p>
          <a:p>
            <a:pPr algn="just"/>
            <a:r>
              <a:rPr lang="en-IN" sz="3200" dirty="0">
                <a:latin typeface="Times New Roman" panose="02020603050405020304" pitchFamily="18" charset="0"/>
                <a:cs typeface="Times New Roman" panose="02020603050405020304" pitchFamily="18" charset="0"/>
              </a:rPr>
              <a:t>Set up a Build </a:t>
            </a:r>
            <a:r>
              <a:rPr lang="en-IN" sz="3200" dirty="0" smtClean="0">
                <a:latin typeface="Times New Roman" panose="02020603050405020304" pitchFamily="18" charset="0"/>
                <a:cs typeface="Times New Roman" panose="02020603050405020304" pitchFamily="18" charset="0"/>
              </a:rPr>
              <a:t>Tool</a:t>
            </a:r>
          </a:p>
          <a:p>
            <a:pPr lvl="1" algn="just"/>
            <a:r>
              <a:rPr lang="en-IN" sz="2800" dirty="0" smtClean="0">
                <a:latin typeface="Times New Roman" panose="02020603050405020304" pitchFamily="18" charset="0"/>
                <a:cs typeface="Times New Roman" panose="02020603050405020304" pitchFamily="18" charset="0"/>
              </a:rPr>
              <a:t>Maven</a:t>
            </a:r>
          </a:p>
          <a:p>
            <a:pPr algn="just"/>
            <a:r>
              <a:rPr lang="en-IN" sz="3200" dirty="0">
                <a:latin typeface="Times New Roman" panose="02020603050405020304" pitchFamily="18" charset="0"/>
                <a:cs typeface="Times New Roman" panose="02020603050405020304" pitchFamily="18" charset="0"/>
              </a:rPr>
              <a:t>Install a Web Server or </a:t>
            </a:r>
            <a:r>
              <a:rPr lang="en-IN" sz="3200" dirty="0" smtClean="0">
                <a:latin typeface="Times New Roman" panose="02020603050405020304" pitchFamily="18" charset="0"/>
                <a:cs typeface="Times New Roman" panose="02020603050405020304" pitchFamily="18" charset="0"/>
              </a:rPr>
              <a:t>Container</a:t>
            </a:r>
          </a:p>
          <a:p>
            <a:pPr lvl="1" algn="just"/>
            <a:r>
              <a:rPr lang="en-IN" sz="2800" dirty="0" smtClean="0">
                <a:latin typeface="Times New Roman" panose="02020603050405020304" pitchFamily="18" charset="0"/>
                <a:cs typeface="Times New Roman" panose="02020603050405020304" pitchFamily="18" charset="0"/>
              </a:rPr>
              <a:t>Tomcat server</a:t>
            </a:r>
          </a:p>
          <a:p>
            <a:pPr algn="just"/>
            <a:r>
              <a:rPr lang="en-US" sz="3200" dirty="0">
                <a:latin typeface="Times New Roman" panose="02020603050405020304" pitchFamily="18" charset="0"/>
                <a:cs typeface="Times New Roman" panose="02020603050405020304" pitchFamily="18" charset="0"/>
              </a:rPr>
              <a:t>Set up Database </a:t>
            </a:r>
            <a:r>
              <a:rPr lang="en-US" sz="3200" dirty="0" smtClean="0">
                <a:latin typeface="Times New Roman" panose="02020603050405020304" pitchFamily="18" charset="0"/>
                <a:cs typeface="Times New Roman" panose="02020603050405020304" pitchFamily="18" charset="0"/>
              </a:rPr>
              <a:t>Software</a:t>
            </a:r>
          </a:p>
          <a:p>
            <a:pPr lvl="1" algn="just"/>
            <a:r>
              <a:rPr lang="en-US" sz="2800" dirty="0" err="1" smtClean="0">
                <a:latin typeface="Times New Roman" panose="02020603050405020304" pitchFamily="18" charset="0"/>
                <a:cs typeface="Times New Roman" panose="02020603050405020304" pitchFamily="18" charset="0"/>
              </a:rPr>
              <a:t>mySql</a:t>
            </a:r>
            <a:endParaRPr lang="en-US" sz="2800" dirty="0" smtClean="0">
              <a:latin typeface="Times New Roman" panose="02020603050405020304" pitchFamily="18" charset="0"/>
              <a:cs typeface="Times New Roman" panose="02020603050405020304" pitchFamily="18" charset="0"/>
            </a:endParaRPr>
          </a:p>
          <a:p>
            <a:pPr algn="just"/>
            <a:r>
              <a:rPr lang="en-US" sz="3200" dirty="0">
                <a:latin typeface="Times New Roman" panose="02020603050405020304" pitchFamily="18" charset="0"/>
                <a:cs typeface="Times New Roman" panose="02020603050405020304" pitchFamily="18" charset="0"/>
              </a:rPr>
              <a:t>Framework-Specific Tools and </a:t>
            </a:r>
            <a:r>
              <a:rPr lang="en-US" sz="3200" dirty="0" smtClean="0">
                <a:latin typeface="Times New Roman" panose="02020603050405020304" pitchFamily="18" charset="0"/>
                <a:cs typeface="Times New Roman" panose="02020603050405020304" pitchFamily="18" charset="0"/>
              </a:rPr>
              <a:t>Dependencies</a:t>
            </a:r>
          </a:p>
          <a:p>
            <a:pPr lvl="1" algn="just"/>
            <a:r>
              <a:rPr lang="en-IN" sz="2800" dirty="0">
                <a:latin typeface="Times New Roman" panose="02020603050405020304" pitchFamily="18" charset="0"/>
                <a:cs typeface="Times New Roman" panose="02020603050405020304" pitchFamily="18" charset="0"/>
              </a:rPr>
              <a:t>Spring Tool Suite (STS) for Spring projects or Hibernate plugins for ORM support</a:t>
            </a:r>
            <a:endParaRPr lang="en-US" sz="28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711403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894806"/>
          </a:xfrm>
        </p:spPr>
        <p:txBody>
          <a:bodyPr>
            <a:normAutofit fontScale="90000"/>
          </a:bodyPr>
          <a:lstStyle/>
          <a:p>
            <a:r>
              <a:rPr lang="en-IN" b="1" dirty="0">
                <a:solidFill>
                  <a:srgbClr val="FF0000"/>
                </a:solidFill>
              </a:rPr>
              <a:t>Environmental Setup for Web Framework Development</a:t>
            </a:r>
          </a:p>
        </p:txBody>
      </p:sp>
      <p:pic>
        <p:nvPicPr>
          <p:cNvPr id="4" name="Content Placeholder 3"/>
          <p:cNvPicPr>
            <a:picLocks noGrp="1" noChangeAspect="1"/>
          </p:cNvPicPr>
          <p:nvPr>
            <p:ph idx="1"/>
          </p:nvPr>
        </p:nvPicPr>
        <p:blipFill>
          <a:blip r:embed="rId2"/>
          <a:stretch>
            <a:fillRect/>
          </a:stretch>
        </p:blipFill>
        <p:spPr>
          <a:xfrm>
            <a:off x="1789590" y="1162504"/>
            <a:ext cx="9888604" cy="5551488"/>
          </a:xfrm>
          <a:prstGeom prst="rect">
            <a:avLst/>
          </a:prstGeom>
        </p:spPr>
      </p:pic>
    </p:spTree>
    <p:extLst>
      <p:ext uri="{BB962C8B-B14F-4D97-AF65-F5344CB8AC3E}">
        <p14:creationId xmlns:p14="http://schemas.microsoft.com/office/powerpoint/2010/main" xmlns="" val="163281841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smtClean="0">
                <a:solidFill>
                  <a:srgbClr val="FF0000"/>
                </a:solidFill>
              </a:rPr>
              <a:t>What is a Framework?</a:t>
            </a:r>
            <a:endParaRPr lang="en-IN" b="1" dirty="0">
              <a:solidFill>
                <a:srgbClr val="FF0000"/>
              </a:solidFill>
            </a:endParaRPr>
          </a:p>
        </p:txBody>
      </p:sp>
      <p:sp>
        <p:nvSpPr>
          <p:cNvPr id="3" name="Content Placeholder 2"/>
          <p:cNvSpPr>
            <a:spLocks noGrp="1"/>
          </p:cNvSpPr>
          <p:nvPr>
            <p:ph idx="1"/>
          </p:nvPr>
        </p:nvSpPr>
        <p:spPr>
          <a:xfrm>
            <a:off x="1484310" y="1031966"/>
            <a:ext cx="10018713" cy="5551714"/>
          </a:xfrm>
        </p:spPr>
        <p:txBody>
          <a:bodyPr anchor="t">
            <a:normAutofit/>
          </a:bodyPr>
          <a:lstStyle/>
          <a:p>
            <a:pPr algn="just" fontAlgn="base"/>
            <a:r>
              <a:rPr lang="en-US" sz="3200" dirty="0">
                <a:latin typeface="Times New Roman" panose="02020603050405020304" pitchFamily="18" charset="0"/>
                <a:cs typeface="Times New Roman" panose="02020603050405020304" pitchFamily="18" charset="0"/>
              </a:rPr>
              <a:t>In Java, a framework is a pre-designed and reusable software structure that provides a foundation for developing applications. </a:t>
            </a:r>
            <a:endParaRPr lang="en-US" sz="3200" dirty="0" smtClean="0">
              <a:latin typeface="Times New Roman" panose="02020603050405020304" pitchFamily="18" charset="0"/>
              <a:cs typeface="Times New Roman" panose="02020603050405020304" pitchFamily="18" charset="0"/>
            </a:endParaRPr>
          </a:p>
          <a:p>
            <a:pPr algn="just" fontAlgn="base"/>
            <a:r>
              <a:rPr lang="en-US" sz="3200" dirty="0" smtClean="0">
                <a:latin typeface="Times New Roman" panose="02020603050405020304" pitchFamily="18" charset="0"/>
                <a:cs typeface="Times New Roman" panose="02020603050405020304" pitchFamily="18" charset="0"/>
              </a:rPr>
              <a:t>It </a:t>
            </a:r>
            <a:r>
              <a:rPr lang="en-US" sz="3200" dirty="0">
                <a:latin typeface="Times New Roman" panose="02020603050405020304" pitchFamily="18" charset="0"/>
                <a:cs typeface="Times New Roman" panose="02020603050405020304" pitchFamily="18" charset="0"/>
              </a:rPr>
              <a:t>offers a set of libraries, tools, and conventions that guide developers in building applications more efficiently by abstracting common functionalities and promoting a structured approach.</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7338813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smtClean="0">
                <a:solidFill>
                  <a:srgbClr val="FF0000"/>
                </a:solidFill>
              </a:rPr>
              <a:t>What is a Framework?</a:t>
            </a:r>
            <a:endParaRPr lang="en-IN" b="1" dirty="0">
              <a:solidFill>
                <a:srgbClr val="FF0000"/>
              </a:solidFill>
            </a:endParaRPr>
          </a:p>
        </p:txBody>
      </p:sp>
      <p:sp>
        <p:nvSpPr>
          <p:cNvPr id="3" name="Content Placeholder 2"/>
          <p:cNvSpPr>
            <a:spLocks noGrp="1"/>
          </p:cNvSpPr>
          <p:nvPr>
            <p:ph idx="1"/>
          </p:nvPr>
        </p:nvSpPr>
        <p:spPr>
          <a:xfrm>
            <a:off x="1484310" y="1031966"/>
            <a:ext cx="10018713" cy="5551714"/>
          </a:xfrm>
        </p:spPr>
        <p:txBody>
          <a:bodyPr anchor="t">
            <a:normAutofit/>
          </a:bodyPr>
          <a:lstStyle/>
          <a:p>
            <a:pPr algn="just"/>
            <a:r>
              <a:rPr lang="en-US" sz="3200" dirty="0">
                <a:latin typeface="Times New Roman" panose="02020603050405020304" pitchFamily="18" charset="0"/>
                <a:cs typeface="Times New Roman" panose="02020603050405020304" pitchFamily="18" charset="0"/>
              </a:rPr>
              <a:t>A framework provides a structured environment where developers can focus on implementing the specific business logic of their application rather than dealing with low-level details. </a:t>
            </a: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It </a:t>
            </a:r>
            <a:r>
              <a:rPr lang="en-US" sz="3200" dirty="0">
                <a:latin typeface="Times New Roman" panose="02020603050405020304" pitchFamily="18" charset="0"/>
                <a:cs typeface="Times New Roman" panose="02020603050405020304" pitchFamily="18" charset="0"/>
              </a:rPr>
              <a:t>offers ready-made solutions for common tasks, such as handling requests, managing data persistence, implementing security features, and more.</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77974235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smtClean="0">
                <a:solidFill>
                  <a:srgbClr val="FF0000"/>
                </a:solidFill>
              </a:rPr>
              <a:t>What is a Framework?</a:t>
            </a:r>
            <a:endParaRPr lang="en-IN" b="1" dirty="0">
              <a:solidFill>
                <a:srgbClr val="FF0000"/>
              </a:solidFill>
            </a:endParaRPr>
          </a:p>
        </p:txBody>
      </p:sp>
      <p:sp>
        <p:nvSpPr>
          <p:cNvPr id="3" name="Content Placeholder 2"/>
          <p:cNvSpPr>
            <a:spLocks noGrp="1"/>
          </p:cNvSpPr>
          <p:nvPr>
            <p:ph idx="1"/>
          </p:nvPr>
        </p:nvSpPr>
        <p:spPr>
          <a:xfrm>
            <a:off x="1484310" y="1031966"/>
            <a:ext cx="10018713" cy="5551714"/>
          </a:xfrm>
        </p:spPr>
        <p:txBody>
          <a:bodyPr anchor="t">
            <a:normAutofit/>
          </a:bodyPr>
          <a:lstStyle/>
          <a:p>
            <a:pPr algn="just"/>
            <a:r>
              <a:rPr lang="en-US" sz="3200" dirty="0">
                <a:latin typeface="Times New Roman" panose="02020603050405020304" pitchFamily="18" charset="0"/>
                <a:cs typeface="Times New Roman" panose="02020603050405020304" pitchFamily="18" charset="0"/>
              </a:rPr>
              <a:t>In simple words, a framework is like a ready-made toolkit that helps developers build applications more easily. </a:t>
            </a: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It </a:t>
            </a:r>
            <a:r>
              <a:rPr lang="en-US" sz="3200" dirty="0">
                <a:latin typeface="Times New Roman" panose="02020603050405020304" pitchFamily="18" charset="0"/>
                <a:cs typeface="Times New Roman" panose="02020603050405020304" pitchFamily="18" charset="0"/>
              </a:rPr>
              <a:t>provides a set of tools, rules, and pre-built components that make development faster and more efficient</a:t>
            </a:r>
            <a:r>
              <a:rPr lang="en-US" sz="3200" dirty="0" smtClean="0">
                <a:latin typeface="Times New Roman" panose="02020603050405020304" pitchFamily="18" charset="0"/>
                <a:cs typeface="Times New Roman" panose="02020603050405020304" pitchFamily="18" charset="0"/>
              </a:rPr>
              <a:t>.</a:t>
            </a:r>
          </a:p>
          <a:p>
            <a:pPr algn="just"/>
            <a:r>
              <a:rPr lang="en-US" sz="3200" dirty="0">
                <a:latin typeface="Times New Roman" panose="02020603050405020304" pitchFamily="18" charset="0"/>
                <a:cs typeface="Times New Roman" panose="02020603050405020304" pitchFamily="18" charset="0"/>
              </a:rPr>
              <a:t>Think of it like a construction kit for building a house. Instead of starting from scratch and figuring out every little detail, you get a framework that already has the foundation, walls, and basic structure in place. This allows you to focus on customizing and adding your own unique features rather than worrying about the basic construction.</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4972494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smtClean="0">
                <a:solidFill>
                  <a:srgbClr val="FF0000"/>
                </a:solidFill>
              </a:rPr>
              <a:t>What is a Framework?</a:t>
            </a:r>
            <a:endParaRPr lang="en-IN" b="1" dirty="0">
              <a:solidFill>
                <a:srgbClr val="FF0000"/>
              </a:solidFill>
            </a:endParaRPr>
          </a:p>
        </p:txBody>
      </p:sp>
      <p:sp>
        <p:nvSpPr>
          <p:cNvPr id="3" name="Content Placeholder 2"/>
          <p:cNvSpPr>
            <a:spLocks noGrp="1"/>
          </p:cNvSpPr>
          <p:nvPr>
            <p:ph idx="1"/>
          </p:nvPr>
        </p:nvSpPr>
        <p:spPr>
          <a:xfrm>
            <a:off x="1484310" y="1031966"/>
            <a:ext cx="10018713" cy="5551714"/>
          </a:xfrm>
        </p:spPr>
        <p:txBody>
          <a:bodyPr anchor="t">
            <a:normAutofit/>
          </a:bodyPr>
          <a:lstStyle/>
          <a:p>
            <a:pPr algn="just"/>
            <a:r>
              <a:rPr lang="en-US" sz="3200" dirty="0">
                <a:latin typeface="Times New Roman" panose="02020603050405020304" pitchFamily="18" charset="0"/>
                <a:cs typeface="Times New Roman" panose="02020603050405020304" pitchFamily="18" charset="0"/>
              </a:rPr>
              <a:t>For example, the Spring Framework is like a popular </a:t>
            </a:r>
            <a:r>
              <a:rPr lang="en-US" sz="3200" dirty="0" smtClean="0">
                <a:latin typeface="Times New Roman" panose="02020603050405020304" pitchFamily="18" charset="0"/>
                <a:cs typeface="Times New Roman" panose="02020603050405020304" pitchFamily="18" charset="0"/>
              </a:rPr>
              <a:t>framework </a:t>
            </a:r>
            <a:r>
              <a:rPr lang="en-US" sz="3200" dirty="0">
                <a:latin typeface="Times New Roman" panose="02020603050405020304" pitchFamily="18" charset="0"/>
                <a:cs typeface="Times New Roman" panose="02020603050405020304" pitchFamily="18" charset="0"/>
              </a:rPr>
              <a:t>for Java applications. </a:t>
            </a: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It </a:t>
            </a:r>
            <a:r>
              <a:rPr lang="en-US" sz="3200" dirty="0">
                <a:latin typeface="Times New Roman" panose="02020603050405020304" pitchFamily="18" charset="0"/>
                <a:cs typeface="Times New Roman" panose="02020603050405020304" pitchFamily="18" charset="0"/>
              </a:rPr>
              <a:t>provides a set of tools and rules that help developers handle common tasks like managing data, handling web requests, and connecting to databases. </a:t>
            </a: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By </a:t>
            </a:r>
            <a:r>
              <a:rPr lang="en-US" sz="3200" dirty="0">
                <a:latin typeface="Times New Roman" panose="02020603050405020304" pitchFamily="18" charset="0"/>
                <a:cs typeface="Times New Roman" panose="02020603050405020304" pitchFamily="18" charset="0"/>
              </a:rPr>
              <a:t>using the Spring Framework, developers can save time and effort because they don't have to build these functionalities from scratch.</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42897460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a:solidFill>
                  <a:srgbClr val="FF0000"/>
                </a:solidFill>
              </a:rPr>
              <a:t>Advantages of Using Frameworks</a:t>
            </a:r>
          </a:p>
        </p:txBody>
      </p:sp>
      <p:sp>
        <p:nvSpPr>
          <p:cNvPr id="3" name="Content Placeholder 2"/>
          <p:cNvSpPr>
            <a:spLocks noGrp="1"/>
          </p:cNvSpPr>
          <p:nvPr>
            <p:ph idx="1"/>
          </p:nvPr>
        </p:nvSpPr>
        <p:spPr>
          <a:xfrm>
            <a:off x="1484310" y="1031966"/>
            <a:ext cx="10018713" cy="5551714"/>
          </a:xfrm>
        </p:spPr>
        <p:txBody>
          <a:bodyPr anchor="t">
            <a:normAutofit/>
          </a:bodyPr>
          <a:lstStyle/>
          <a:p>
            <a:pPr algn="just"/>
            <a:r>
              <a:rPr lang="en-US" sz="3200" dirty="0">
                <a:latin typeface="Times New Roman" panose="02020603050405020304" pitchFamily="18" charset="0"/>
                <a:cs typeface="Times New Roman" panose="02020603050405020304" pitchFamily="18" charset="0"/>
              </a:rPr>
              <a:t>Using frameworks in Java has several benefits that make development easier and more </a:t>
            </a:r>
            <a:r>
              <a:rPr lang="en-US" sz="3200" dirty="0" smtClean="0">
                <a:latin typeface="Times New Roman" panose="02020603050405020304" pitchFamily="18" charset="0"/>
                <a:cs typeface="Times New Roman" panose="02020603050405020304" pitchFamily="18" charset="0"/>
              </a:rPr>
              <a:t>efficient.</a:t>
            </a:r>
          </a:p>
          <a:p>
            <a:pPr algn="just"/>
            <a:r>
              <a:rPr lang="en-IN" sz="3200" b="1" dirty="0">
                <a:latin typeface="Times New Roman" panose="02020603050405020304" pitchFamily="18" charset="0"/>
                <a:cs typeface="Times New Roman" panose="02020603050405020304" pitchFamily="18" charset="0"/>
              </a:rPr>
              <a:t>Faster </a:t>
            </a:r>
            <a:r>
              <a:rPr lang="en-IN" sz="3200" b="1" dirty="0" smtClean="0">
                <a:latin typeface="Times New Roman" panose="02020603050405020304" pitchFamily="18" charset="0"/>
                <a:cs typeface="Times New Roman" panose="02020603050405020304" pitchFamily="18" charset="0"/>
              </a:rPr>
              <a:t>Development:</a:t>
            </a:r>
          </a:p>
          <a:p>
            <a:pPr algn="just"/>
            <a:r>
              <a:rPr lang="en-US" sz="3200" dirty="0">
                <a:latin typeface="Times New Roman" panose="02020603050405020304" pitchFamily="18" charset="0"/>
                <a:cs typeface="Times New Roman" panose="02020603050405020304" pitchFamily="18" charset="0"/>
              </a:rPr>
              <a:t>Frameworks provide pre-built tools and components that save time by reducing the amount of code developers need to write from scratch. </a:t>
            </a: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This </a:t>
            </a:r>
            <a:r>
              <a:rPr lang="en-US" sz="3200" dirty="0">
                <a:latin typeface="Times New Roman" panose="02020603050405020304" pitchFamily="18" charset="0"/>
                <a:cs typeface="Times New Roman" panose="02020603050405020304" pitchFamily="18" charset="0"/>
              </a:rPr>
              <a:t>means developers can focus more on creating unique features for their application instead of dealing with repetitive tasks.</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6689598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a:solidFill>
                  <a:srgbClr val="FF0000"/>
                </a:solidFill>
              </a:rPr>
              <a:t>Advantages of Using Frameworks</a:t>
            </a:r>
          </a:p>
        </p:txBody>
      </p:sp>
      <p:sp>
        <p:nvSpPr>
          <p:cNvPr id="3" name="Content Placeholder 2"/>
          <p:cNvSpPr>
            <a:spLocks noGrp="1"/>
          </p:cNvSpPr>
          <p:nvPr>
            <p:ph idx="1"/>
          </p:nvPr>
        </p:nvSpPr>
        <p:spPr>
          <a:xfrm>
            <a:off x="1484310" y="1031966"/>
            <a:ext cx="10018713" cy="5551714"/>
          </a:xfrm>
        </p:spPr>
        <p:txBody>
          <a:bodyPr anchor="t">
            <a:normAutofit/>
          </a:bodyPr>
          <a:lstStyle/>
          <a:p>
            <a:pPr algn="just"/>
            <a:r>
              <a:rPr lang="en-US" sz="3200" dirty="0">
                <a:latin typeface="Times New Roman" panose="02020603050405020304" pitchFamily="18" charset="0"/>
                <a:cs typeface="Times New Roman" panose="02020603050405020304" pitchFamily="18" charset="0"/>
              </a:rPr>
              <a:t>Using the Spring Framework, developers can quickly create a web application by leveraging its pre-built components. </a:t>
            </a: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For </a:t>
            </a:r>
            <a:r>
              <a:rPr lang="en-US" sz="3200" dirty="0">
                <a:latin typeface="Times New Roman" panose="02020603050405020304" pitchFamily="18" charset="0"/>
                <a:cs typeface="Times New Roman" panose="02020603050405020304" pitchFamily="18" charset="0"/>
              </a:rPr>
              <a:t>example, instead of writing code to handle database connectivity, Spring provides the Spring JDBC module. With just a few lines of code, developers can establish a database connection and perform CRUD (Create, Read, Update, Delete) operations, saving time and effort.</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8143185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0" y="137160"/>
            <a:ext cx="10018713" cy="738051"/>
          </a:xfrm>
        </p:spPr>
        <p:txBody>
          <a:bodyPr/>
          <a:lstStyle/>
          <a:p>
            <a:r>
              <a:rPr lang="en-IN" b="1" dirty="0">
                <a:solidFill>
                  <a:srgbClr val="FF0000"/>
                </a:solidFill>
              </a:rPr>
              <a:t>Advantages of Using Frameworks</a:t>
            </a:r>
          </a:p>
        </p:txBody>
      </p:sp>
      <p:sp>
        <p:nvSpPr>
          <p:cNvPr id="3" name="Content Placeholder 2"/>
          <p:cNvSpPr>
            <a:spLocks noGrp="1"/>
          </p:cNvSpPr>
          <p:nvPr>
            <p:ph idx="1"/>
          </p:nvPr>
        </p:nvSpPr>
        <p:spPr>
          <a:xfrm>
            <a:off x="1484310" y="1031966"/>
            <a:ext cx="10018713" cy="5551714"/>
          </a:xfrm>
        </p:spPr>
        <p:txBody>
          <a:bodyPr anchor="t">
            <a:normAutofit/>
          </a:bodyPr>
          <a:lstStyle/>
          <a:p>
            <a:pPr algn="just"/>
            <a:r>
              <a:rPr lang="en-US" sz="3200" b="1" dirty="0">
                <a:latin typeface="Times New Roman" panose="02020603050405020304" pitchFamily="18" charset="0"/>
                <a:cs typeface="Times New Roman" panose="02020603050405020304" pitchFamily="18" charset="0"/>
              </a:rPr>
              <a:t>Reusability:</a:t>
            </a:r>
          </a:p>
          <a:p>
            <a:pPr algn="just"/>
            <a:r>
              <a:rPr lang="en-US" sz="3200" dirty="0">
                <a:latin typeface="Times New Roman" panose="02020603050405020304" pitchFamily="18" charset="0"/>
                <a:cs typeface="Times New Roman" panose="02020603050405020304" pitchFamily="18" charset="0"/>
              </a:rPr>
              <a:t>Frameworks offer ready-made modules that can be used across different projects. </a:t>
            </a: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Developers </a:t>
            </a:r>
            <a:r>
              <a:rPr lang="en-US" sz="3200" dirty="0">
                <a:latin typeface="Times New Roman" panose="02020603050405020304" pitchFamily="18" charset="0"/>
                <a:cs typeface="Times New Roman" panose="02020603050405020304" pitchFamily="18" charset="0"/>
              </a:rPr>
              <a:t>can take advantage of these modules, saving effort and maintaining consistency in their code. </a:t>
            </a:r>
            <a:endParaRPr lang="en-US" sz="3200" dirty="0" smtClean="0">
              <a:latin typeface="Times New Roman" panose="02020603050405020304" pitchFamily="18" charset="0"/>
              <a:cs typeface="Times New Roman" panose="02020603050405020304" pitchFamily="18" charset="0"/>
            </a:endParaRPr>
          </a:p>
          <a:p>
            <a:pPr algn="just"/>
            <a:r>
              <a:rPr lang="en-US" sz="3200" dirty="0" smtClean="0">
                <a:latin typeface="Times New Roman" panose="02020603050405020304" pitchFamily="18" charset="0"/>
                <a:cs typeface="Times New Roman" panose="02020603050405020304" pitchFamily="18" charset="0"/>
              </a:rPr>
              <a:t>It's </a:t>
            </a:r>
            <a:r>
              <a:rPr lang="en-US" sz="3200" dirty="0">
                <a:latin typeface="Times New Roman" panose="02020603050405020304" pitchFamily="18" charset="0"/>
                <a:cs typeface="Times New Roman" panose="02020603050405020304" pitchFamily="18" charset="0"/>
              </a:rPr>
              <a:t>like using pre-designed Lego pieces instead of building everything from individual bricks</a:t>
            </a:r>
            <a:r>
              <a:rPr lang="en-US" sz="3200" dirty="0" smtClean="0">
                <a:latin typeface="Times New Roman" panose="02020603050405020304" pitchFamily="18" charset="0"/>
                <a:cs typeface="Times New Roman" panose="02020603050405020304" pitchFamily="18" charset="0"/>
              </a:rPr>
              <a:t>.</a:t>
            </a: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10881105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Parallax">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xmlns=""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193</TotalTime>
  <Words>1818</Words>
  <Application>Microsoft Office PowerPoint</Application>
  <PresentationFormat>Custom</PresentationFormat>
  <Paragraphs>202</Paragraphs>
  <Slides>28</Slides>
  <Notes>0</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Parallax</vt:lpstr>
      <vt:lpstr>Advanced Java Programming</vt:lpstr>
      <vt:lpstr>Introduction</vt:lpstr>
      <vt:lpstr>What is a Framework?</vt:lpstr>
      <vt:lpstr>What is a Framework?</vt:lpstr>
      <vt:lpstr>What is a Framework?</vt:lpstr>
      <vt:lpstr>What is a Framework?</vt:lpstr>
      <vt:lpstr>Advantages of Using Frameworks</vt:lpstr>
      <vt:lpstr>Advantages of Using Frameworks</vt:lpstr>
      <vt:lpstr>Advantages of Using Frameworks</vt:lpstr>
      <vt:lpstr>Advantages of Using Frameworks</vt:lpstr>
      <vt:lpstr>Advantages of Using Frameworks</vt:lpstr>
      <vt:lpstr>Advantages of Using Frameworks</vt:lpstr>
      <vt:lpstr>Advantages of Using Frameworks</vt:lpstr>
      <vt:lpstr>Advantages of Using Frameworks</vt:lpstr>
      <vt:lpstr>Advantages of Using Frameworks</vt:lpstr>
      <vt:lpstr>Popular Java Web Frameworks</vt:lpstr>
      <vt:lpstr>Popular Java Web Frameworks</vt:lpstr>
      <vt:lpstr>Popular Java Web Frameworks</vt:lpstr>
      <vt:lpstr>Popular Java Web Frameworks</vt:lpstr>
      <vt:lpstr>Popular Java Web Frameworks</vt:lpstr>
      <vt:lpstr>Popular Java Web Frameworks</vt:lpstr>
      <vt:lpstr>Popular Java Web Frameworks</vt:lpstr>
      <vt:lpstr>Comparison of Java Web Frameworks</vt:lpstr>
      <vt:lpstr>Comparison of Java Web Frameworks</vt:lpstr>
      <vt:lpstr>Comparison of Java Web Frameworks</vt:lpstr>
      <vt:lpstr>Comparison of Java Web Frameworks</vt:lpstr>
      <vt:lpstr>Environmental Setup for Web Framework Development</vt:lpstr>
      <vt:lpstr>Environmental Setup for Web Framework Development</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Java Programming</dc:title>
  <dc:creator>Windows User</dc:creator>
  <cp:lastModifiedBy>admin</cp:lastModifiedBy>
  <cp:revision>57</cp:revision>
  <dcterms:created xsi:type="dcterms:W3CDTF">2023-07-12T02:32:09Z</dcterms:created>
  <dcterms:modified xsi:type="dcterms:W3CDTF">2023-08-25T10:15:30Z</dcterms:modified>
</cp:coreProperties>
</file>