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embeddedFontLst>
    <p:embeddedFont>
      <p:font typeface="Calibri" pitchFamily="34" charset="0"/>
      <p:regular r:id="rId18"/>
      <p:bold r:id="rId19"/>
      <p:italic r:id="rId20"/>
      <p:boldItalic r:id="rId21"/>
    </p:embeddedFont>
    <p:embeddedFont>
      <p:font typeface="Tahoma" pitchFamily="34" charset="0"/>
      <p:regular r:id="rId22"/>
      <p:bold r:id="rId23"/>
    </p:embeddedFont>
    <p:embeddedFont>
      <p:font typeface="Verdana"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aDhR5vzFJiY00rDvc3tkZhoTf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4076446" y="2481783"/>
            <a:ext cx="4039107" cy="8489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a:solidFill>
                  <a:srgbClr val="943735"/>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434085" y="1244108"/>
            <a:ext cx="11323828" cy="39300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600" b="1" i="1">
                <a:solidFill>
                  <a:srgbClr val="1F487C"/>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4076446" y="2481783"/>
            <a:ext cx="4039107" cy="8489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a:solidFill>
                  <a:srgbClr val="943735"/>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20"/>
          <p:cNvSpPr txBox="1">
            <a:spLocks noGrp="1"/>
          </p:cNvSpPr>
          <p:nvPr>
            <p:ph type="ctrTitle"/>
          </p:nvPr>
        </p:nvSpPr>
        <p:spPr>
          <a:xfrm>
            <a:off x="1733804" y="458470"/>
            <a:ext cx="8724391"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0"/>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076446" y="2481783"/>
            <a:ext cx="4039107" cy="8489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400" b="1" i="0">
                <a:solidFill>
                  <a:srgbClr val="943735"/>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21"/>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6"/>
          <p:cNvPicPr preferRelativeResize="0"/>
          <p:nvPr/>
        </p:nvPicPr>
        <p:blipFill rotWithShape="1">
          <a:blip r:embed="rId7">
            <a:alphaModFix/>
          </a:blip>
          <a:srcRect/>
          <a:stretch/>
        </p:blipFill>
        <p:spPr>
          <a:xfrm>
            <a:off x="0" y="0"/>
            <a:ext cx="12192000" cy="6858000"/>
          </a:xfrm>
          <a:prstGeom prst="rect">
            <a:avLst/>
          </a:prstGeom>
          <a:noFill/>
          <a:ln>
            <a:noFill/>
          </a:ln>
        </p:spPr>
      </p:pic>
      <p:pic>
        <p:nvPicPr>
          <p:cNvPr id="7" name="Google Shape;7;p16"/>
          <p:cNvPicPr preferRelativeResize="0"/>
          <p:nvPr/>
        </p:nvPicPr>
        <p:blipFill rotWithShape="1">
          <a:blip r:embed="rId8">
            <a:alphaModFix/>
          </a:blip>
          <a:srcRect/>
          <a:stretch/>
        </p:blipFill>
        <p:spPr>
          <a:xfrm>
            <a:off x="0" y="0"/>
            <a:ext cx="2852928" cy="6857998"/>
          </a:xfrm>
          <a:prstGeom prst="rect">
            <a:avLst/>
          </a:prstGeom>
          <a:noFill/>
          <a:ln>
            <a:noFill/>
          </a:ln>
        </p:spPr>
      </p:pic>
      <p:sp>
        <p:nvSpPr>
          <p:cNvPr id="8" name="Google Shape;8;p16"/>
          <p:cNvSpPr/>
          <p:nvPr/>
        </p:nvSpPr>
        <p:spPr>
          <a:xfrm>
            <a:off x="0" y="0"/>
            <a:ext cx="182880" cy="6858000"/>
          </a:xfrm>
          <a:custGeom>
            <a:avLst/>
            <a:gdLst/>
            <a:ahLst/>
            <a:cxnLst/>
            <a:rect l="l" t="t" r="r" b="b"/>
            <a:pathLst>
              <a:path w="182880" h="6858000" extrusionOk="0">
                <a:moveTo>
                  <a:pt x="182880" y="0"/>
                </a:moveTo>
                <a:lnTo>
                  <a:pt x="0" y="0"/>
                </a:lnTo>
                <a:lnTo>
                  <a:pt x="0" y="6858000"/>
                </a:lnTo>
                <a:lnTo>
                  <a:pt x="182880" y="6858000"/>
                </a:lnTo>
                <a:lnTo>
                  <a:pt x="18288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6"/>
          <p:cNvSpPr/>
          <p:nvPr/>
        </p:nvSpPr>
        <p:spPr>
          <a:xfrm>
            <a:off x="0" y="713231"/>
            <a:ext cx="1592580" cy="509270"/>
          </a:xfrm>
          <a:custGeom>
            <a:avLst/>
            <a:gdLst/>
            <a:ahLst/>
            <a:cxnLst/>
            <a:rect l="l" t="t" r="r" b="b"/>
            <a:pathLst>
              <a:path w="1592580" h="509269" extrusionOk="0">
                <a:moveTo>
                  <a:pt x="1244" y="0"/>
                </a:moveTo>
                <a:lnTo>
                  <a:pt x="0" y="148299"/>
                </a:lnTo>
                <a:lnTo>
                  <a:pt x="0" y="505468"/>
                </a:lnTo>
                <a:lnTo>
                  <a:pt x="1246174" y="509015"/>
                </a:lnTo>
                <a:lnTo>
                  <a:pt x="1346454" y="509015"/>
                </a:lnTo>
                <a:lnTo>
                  <a:pt x="1351026" y="504189"/>
                </a:lnTo>
                <a:lnTo>
                  <a:pt x="1352677" y="502538"/>
                </a:lnTo>
                <a:lnTo>
                  <a:pt x="1354582" y="501014"/>
                </a:lnTo>
                <a:lnTo>
                  <a:pt x="1584960" y="269747"/>
                </a:lnTo>
                <a:lnTo>
                  <a:pt x="1590246" y="262530"/>
                </a:lnTo>
                <a:lnTo>
                  <a:pt x="1592008" y="255349"/>
                </a:lnTo>
                <a:lnTo>
                  <a:pt x="1590246" y="248191"/>
                </a:lnTo>
                <a:lnTo>
                  <a:pt x="1584960" y="241045"/>
                </a:lnTo>
                <a:lnTo>
                  <a:pt x="1356106" y="11302"/>
                </a:lnTo>
                <a:lnTo>
                  <a:pt x="1351026" y="11302"/>
                </a:lnTo>
                <a:lnTo>
                  <a:pt x="1351026" y="6476"/>
                </a:lnTo>
                <a:lnTo>
                  <a:pt x="1346454" y="6476"/>
                </a:lnTo>
                <a:lnTo>
                  <a:pt x="1341628" y="1777"/>
                </a:lnTo>
                <a:lnTo>
                  <a:pt x="1246174" y="1777"/>
                </a:lnTo>
                <a:lnTo>
                  <a:pt x="1244" y="0"/>
                </a:lnTo>
                <a:close/>
              </a:path>
            </a:pathLst>
          </a:custGeom>
          <a:solidFill>
            <a:srgbClr val="4F81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6"/>
          <p:cNvSpPr txBox="1">
            <a:spLocks noGrp="1"/>
          </p:cNvSpPr>
          <p:nvPr>
            <p:ph type="title"/>
          </p:nvPr>
        </p:nvSpPr>
        <p:spPr>
          <a:xfrm>
            <a:off x="4076446" y="2481783"/>
            <a:ext cx="4039107" cy="84899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400" b="1" i="0" u="none" strike="noStrike" cap="none">
                <a:solidFill>
                  <a:srgbClr val="943735"/>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34085" y="1244108"/>
            <a:ext cx="11323828" cy="39300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600" b="1" i="1" u="none" strike="noStrike" cap="none">
                <a:solidFill>
                  <a:srgbClr val="1F487C"/>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grpSp>
        <p:nvGrpSpPr>
          <p:cNvPr id="47" name="Google Shape;47;p1"/>
          <p:cNvGrpSpPr/>
          <p:nvPr/>
        </p:nvGrpSpPr>
        <p:grpSpPr>
          <a:xfrm>
            <a:off x="0" y="0"/>
            <a:ext cx="12192000" cy="6858000"/>
            <a:chOff x="0" y="0"/>
            <a:chExt cx="12192000" cy="6858000"/>
          </a:xfrm>
        </p:grpSpPr>
        <p:pic>
          <p:nvPicPr>
            <p:cNvPr id="48" name="Google Shape;48;p1"/>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49" name="Google Shape;49;p1"/>
            <p:cNvPicPr preferRelativeResize="0"/>
            <p:nvPr/>
          </p:nvPicPr>
          <p:blipFill rotWithShape="1">
            <a:blip r:embed="rId4">
              <a:alphaModFix/>
            </a:blip>
            <a:srcRect/>
            <a:stretch/>
          </p:blipFill>
          <p:spPr>
            <a:xfrm>
              <a:off x="0" y="0"/>
              <a:ext cx="2852928" cy="6857998"/>
            </a:xfrm>
            <a:prstGeom prst="rect">
              <a:avLst/>
            </a:prstGeom>
            <a:noFill/>
            <a:ln>
              <a:noFill/>
            </a:ln>
          </p:spPr>
        </p:pic>
        <p:sp>
          <p:nvSpPr>
            <p:cNvPr id="50" name="Google Shape;50;p1"/>
            <p:cNvSpPr/>
            <p:nvPr/>
          </p:nvSpPr>
          <p:spPr>
            <a:xfrm>
              <a:off x="0" y="0"/>
              <a:ext cx="182880" cy="6858000"/>
            </a:xfrm>
            <a:custGeom>
              <a:avLst/>
              <a:gdLst/>
              <a:ahLst/>
              <a:cxnLst/>
              <a:rect l="l" t="t" r="r" b="b"/>
              <a:pathLst>
                <a:path w="182880" h="6858000" extrusionOk="0">
                  <a:moveTo>
                    <a:pt x="182880" y="0"/>
                  </a:moveTo>
                  <a:lnTo>
                    <a:pt x="0" y="0"/>
                  </a:lnTo>
                  <a:lnTo>
                    <a:pt x="0" y="6858000"/>
                  </a:lnTo>
                  <a:lnTo>
                    <a:pt x="182880" y="6858000"/>
                  </a:lnTo>
                  <a:lnTo>
                    <a:pt x="182880" y="0"/>
                  </a:lnTo>
                  <a:close/>
                </a:path>
              </a:pathLst>
            </a:custGeom>
            <a:solidFill>
              <a:srgbClr val="1F487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 name="Google Shape;51;p1"/>
          <p:cNvSpPr/>
          <p:nvPr/>
        </p:nvSpPr>
        <p:spPr>
          <a:xfrm>
            <a:off x="0" y="4325111"/>
            <a:ext cx="1741170" cy="777240"/>
          </a:xfrm>
          <a:custGeom>
            <a:avLst/>
            <a:gdLst/>
            <a:ahLst/>
            <a:cxnLst/>
            <a:rect l="l" t="t" r="r" b="b"/>
            <a:pathLst>
              <a:path w="1741170" h="777239" extrusionOk="0">
                <a:moveTo>
                  <a:pt x="1345057" y="0"/>
                </a:moveTo>
                <a:lnTo>
                  <a:pt x="0" y="0"/>
                </a:lnTo>
                <a:lnTo>
                  <a:pt x="0" y="777239"/>
                </a:lnTo>
                <a:lnTo>
                  <a:pt x="1345057" y="777239"/>
                </a:lnTo>
                <a:lnTo>
                  <a:pt x="1354748" y="776432"/>
                </a:lnTo>
                <a:lnTo>
                  <a:pt x="1362678" y="774303"/>
                </a:lnTo>
                <a:lnTo>
                  <a:pt x="1368845" y="771292"/>
                </a:lnTo>
                <a:lnTo>
                  <a:pt x="1373251" y="767842"/>
                </a:lnTo>
                <a:lnTo>
                  <a:pt x="1373251" y="763143"/>
                </a:lnTo>
                <a:lnTo>
                  <a:pt x="1377950" y="763143"/>
                </a:lnTo>
                <a:lnTo>
                  <a:pt x="1734058" y="407288"/>
                </a:lnTo>
                <a:lnTo>
                  <a:pt x="1739344" y="398774"/>
                </a:lnTo>
                <a:lnTo>
                  <a:pt x="1741106" y="388032"/>
                </a:lnTo>
                <a:lnTo>
                  <a:pt x="1739344" y="376410"/>
                </a:lnTo>
                <a:lnTo>
                  <a:pt x="1734058" y="365251"/>
                </a:lnTo>
                <a:lnTo>
                  <a:pt x="1377950" y="14096"/>
                </a:lnTo>
                <a:lnTo>
                  <a:pt x="1377950" y="9398"/>
                </a:lnTo>
                <a:lnTo>
                  <a:pt x="1373251" y="9398"/>
                </a:lnTo>
                <a:lnTo>
                  <a:pt x="1368845" y="5947"/>
                </a:lnTo>
                <a:lnTo>
                  <a:pt x="1362678" y="2936"/>
                </a:lnTo>
                <a:lnTo>
                  <a:pt x="1354748" y="807"/>
                </a:lnTo>
                <a:lnTo>
                  <a:pt x="1345057" y="0"/>
                </a:lnTo>
                <a:close/>
              </a:path>
            </a:pathLst>
          </a:custGeom>
          <a:solidFill>
            <a:srgbClr val="4F81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1"/>
          <p:cNvSpPr txBox="1"/>
          <p:nvPr/>
        </p:nvSpPr>
        <p:spPr>
          <a:xfrm>
            <a:off x="2580894" y="2279726"/>
            <a:ext cx="7700645" cy="1720984"/>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3600" b="1">
                <a:solidFill>
                  <a:srgbClr val="1F487C"/>
                </a:solidFill>
                <a:latin typeface="Tahoma"/>
                <a:ea typeface="Tahoma"/>
                <a:cs typeface="Tahoma"/>
                <a:sym typeface="Tahoma"/>
              </a:rPr>
              <a:t>“Project Build Tool- MAVEN”</a:t>
            </a:r>
            <a:endParaRPr sz="3600">
              <a:solidFill>
                <a:schemeClr val="dk1"/>
              </a:solidFill>
              <a:latin typeface="Tahoma"/>
              <a:ea typeface="Tahoma"/>
              <a:cs typeface="Tahoma"/>
              <a:sym typeface="Tahoma"/>
            </a:endParaRPr>
          </a:p>
          <a:p>
            <a:pPr marL="0" marR="0" lvl="0" indent="0" algn="l" rtl="0">
              <a:lnSpc>
                <a:spcPct val="100000"/>
              </a:lnSpc>
              <a:spcBef>
                <a:spcPts val="35"/>
              </a:spcBef>
              <a:spcAft>
                <a:spcPts val="0"/>
              </a:spcAft>
              <a:buNone/>
            </a:pPr>
            <a:endParaRPr sz="3500">
              <a:solidFill>
                <a:schemeClr val="dk1"/>
              </a:solidFill>
              <a:latin typeface="Tahoma"/>
              <a:ea typeface="Tahoma"/>
              <a:cs typeface="Tahoma"/>
              <a:sym typeface="Tahoma"/>
            </a:endParaRPr>
          </a:p>
          <a:p>
            <a:pPr marL="0" marR="0" lvl="0" indent="0" algn="ctr" rtl="0">
              <a:lnSpc>
                <a:spcPct val="100000"/>
              </a:lnSpc>
              <a:spcBef>
                <a:spcPts val="0"/>
              </a:spcBef>
              <a:spcAft>
                <a:spcPts val="0"/>
              </a:spcAft>
              <a:buNone/>
            </a:pPr>
            <a:r>
              <a:rPr lang="en-US" sz="4000" b="1">
                <a:solidFill>
                  <a:schemeClr val="accent5"/>
                </a:solidFill>
                <a:latin typeface="Times New Roman"/>
                <a:ea typeface="Times New Roman"/>
                <a:cs typeface="Times New Roman"/>
                <a:sym typeface="Times New Roman"/>
              </a:rPr>
              <a:t>Introduction to MAVEN</a:t>
            </a:r>
            <a:endParaRPr sz="4000" b="1">
              <a:solidFill>
                <a:schemeClr val="accent5"/>
              </a:solidFill>
              <a:latin typeface="Times New Roman"/>
              <a:ea typeface="Times New Roman"/>
              <a:cs typeface="Times New Roman"/>
              <a:sym typeface="Times New Roman"/>
            </a:endParaRPr>
          </a:p>
        </p:txBody>
      </p:sp>
      <p:pic>
        <p:nvPicPr>
          <p:cNvPr id="53" name="Google Shape;53;p1"/>
          <p:cNvPicPr preferRelativeResize="0"/>
          <p:nvPr/>
        </p:nvPicPr>
        <p:blipFill rotWithShape="1">
          <a:blip r:embed="rId5">
            <a:alphaModFix/>
          </a:blip>
          <a:srcRect/>
          <a:stretch/>
        </p:blipFill>
        <p:spPr>
          <a:xfrm>
            <a:off x="9265919" y="21335"/>
            <a:ext cx="2877312" cy="1008887"/>
          </a:xfrm>
          <a:prstGeom prst="rect">
            <a:avLst/>
          </a:prstGeom>
          <a:noFill/>
          <a:ln>
            <a:noFill/>
          </a:ln>
        </p:spPr>
      </p:pic>
      <p:pic>
        <p:nvPicPr>
          <p:cNvPr id="56" name="Google Shape;56;p1"/>
          <p:cNvPicPr preferRelativeResize="0"/>
          <p:nvPr/>
        </p:nvPicPr>
        <p:blipFill rotWithShape="1">
          <a:blip r:embed="rId6">
            <a:alphaModFix/>
          </a:blip>
          <a:srcRect/>
          <a:stretch/>
        </p:blipFill>
        <p:spPr>
          <a:xfrm>
            <a:off x="9457943" y="4325110"/>
            <a:ext cx="2694431" cy="247192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p:nvPr/>
        </p:nvSpPr>
        <p:spPr>
          <a:xfrm>
            <a:off x="1752600" y="531875"/>
            <a:ext cx="10026650" cy="522963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Maven pom.xml file</a:t>
            </a:r>
            <a:endParaRPr sz="3200" b="1">
              <a:solidFill>
                <a:schemeClr val="dk2"/>
              </a:solidFill>
              <a:latin typeface="Times New Roman"/>
              <a:ea typeface="Times New Roman"/>
              <a:cs typeface="Times New Roman"/>
              <a:sym typeface="Times New Roman"/>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POM is an acronym for Project Object Model. </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The pom.xml file contains information of project and configuration information for the maven to build the project such as dependencies, build directory, source directory, test source directory, plugin, goals etc.</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Maven reads the pom.xml file, then executes the goal.</a:t>
            </a:r>
            <a:endParaRPr sz="3200">
              <a:solidFill>
                <a:schemeClr val="dk1"/>
              </a:solidFill>
              <a:latin typeface="Times New Roman"/>
              <a:ea typeface="Times New Roman"/>
              <a:cs typeface="Times New Roman"/>
              <a:sym typeface="Times New Roman"/>
            </a:endParaRPr>
          </a:p>
        </p:txBody>
      </p:sp>
      <p:pic>
        <p:nvPicPr>
          <p:cNvPr id="121" name="Google Shape;121;p10"/>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p:nvPr/>
        </p:nvSpPr>
        <p:spPr>
          <a:xfrm>
            <a:off x="1752600" y="531875"/>
            <a:ext cx="10026650" cy="1628651"/>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Maven pom.xml file</a:t>
            </a:r>
            <a:endParaRPr sz="3200" b="1">
              <a:solidFill>
                <a:schemeClr val="dk2"/>
              </a:solidFill>
              <a:latin typeface="Times New Roman"/>
              <a:ea typeface="Times New Roman"/>
              <a:cs typeface="Times New Roman"/>
              <a:sym typeface="Times New Roman"/>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For creating the simple pom.xml file, you need to have following elements:</a:t>
            </a:r>
            <a:endParaRPr sz="3200">
              <a:solidFill>
                <a:schemeClr val="dk1"/>
              </a:solidFill>
              <a:latin typeface="Times New Roman"/>
              <a:ea typeface="Times New Roman"/>
              <a:cs typeface="Times New Roman"/>
              <a:sym typeface="Times New Roman"/>
            </a:endParaRPr>
          </a:p>
        </p:txBody>
      </p:sp>
      <p:pic>
        <p:nvPicPr>
          <p:cNvPr id="128" name="Google Shape;128;p11"/>
          <p:cNvPicPr preferRelativeResize="0"/>
          <p:nvPr/>
        </p:nvPicPr>
        <p:blipFill rotWithShape="1">
          <a:blip r:embed="rId3">
            <a:alphaModFix/>
          </a:blip>
          <a:srcRect/>
          <a:stretch/>
        </p:blipFill>
        <p:spPr>
          <a:xfrm>
            <a:off x="9314688" y="27432"/>
            <a:ext cx="2877311" cy="1008887"/>
          </a:xfrm>
          <a:prstGeom prst="rect">
            <a:avLst/>
          </a:prstGeom>
          <a:noFill/>
          <a:ln>
            <a:noFill/>
          </a:ln>
        </p:spPr>
      </p:pic>
      <p:pic>
        <p:nvPicPr>
          <p:cNvPr id="130" name="Google Shape;130;p11"/>
          <p:cNvPicPr preferRelativeResize="0"/>
          <p:nvPr/>
        </p:nvPicPr>
        <p:blipFill rotWithShape="1">
          <a:blip r:embed="rId4">
            <a:alphaModFix/>
          </a:blip>
          <a:srcRect/>
          <a:stretch/>
        </p:blipFill>
        <p:spPr>
          <a:xfrm>
            <a:off x="1847528" y="2348880"/>
            <a:ext cx="9577064" cy="432048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p:nvPr/>
        </p:nvSpPr>
        <p:spPr>
          <a:xfrm>
            <a:off x="1752600" y="531875"/>
            <a:ext cx="10026650" cy="113620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Maven pom.xml file</a:t>
            </a:r>
            <a:endParaRPr sz="3200" b="1">
              <a:solidFill>
                <a:schemeClr val="dk2"/>
              </a:solidFill>
              <a:latin typeface="Times New Roman"/>
              <a:ea typeface="Times New Roman"/>
              <a:cs typeface="Times New Roman"/>
              <a:sym typeface="Times New Roman"/>
            </a:endParaRPr>
          </a:p>
          <a:p>
            <a:pPr marL="0" marR="7620" lvl="0" indent="203200" algn="just" rtl="0">
              <a:spcBef>
                <a:spcPts val="600"/>
              </a:spcBef>
              <a:spcAft>
                <a:spcPts val="0"/>
              </a:spcAft>
              <a:buClr>
                <a:schemeClr val="dk2"/>
              </a:buClr>
              <a:buSzPts val="3200"/>
              <a:buFont typeface="Noto Sans Symbols"/>
              <a:buNone/>
            </a:pPr>
            <a:endParaRPr sz="3200">
              <a:solidFill>
                <a:schemeClr val="dk1"/>
              </a:solidFill>
              <a:latin typeface="Times New Roman"/>
              <a:ea typeface="Times New Roman"/>
              <a:cs typeface="Times New Roman"/>
              <a:sym typeface="Times New Roman"/>
            </a:endParaRPr>
          </a:p>
        </p:txBody>
      </p:sp>
      <p:pic>
        <p:nvPicPr>
          <p:cNvPr id="136" name="Google Shape;136;p12"/>
          <p:cNvPicPr preferRelativeResize="0"/>
          <p:nvPr/>
        </p:nvPicPr>
        <p:blipFill rotWithShape="1">
          <a:blip r:embed="rId3">
            <a:alphaModFix/>
          </a:blip>
          <a:srcRect/>
          <a:stretch/>
        </p:blipFill>
        <p:spPr>
          <a:xfrm>
            <a:off x="9314688" y="27432"/>
            <a:ext cx="2877311" cy="1008887"/>
          </a:xfrm>
          <a:prstGeom prst="rect">
            <a:avLst/>
          </a:prstGeom>
          <a:noFill/>
          <a:ln>
            <a:noFill/>
          </a:ln>
        </p:spPr>
      </p:pic>
      <p:pic>
        <p:nvPicPr>
          <p:cNvPr id="138" name="Google Shape;138;p12"/>
          <p:cNvPicPr preferRelativeResize="0"/>
          <p:nvPr/>
        </p:nvPicPr>
        <p:blipFill rotWithShape="1">
          <a:blip r:embed="rId4">
            <a:alphaModFix/>
          </a:blip>
          <a:srcRect/>
          <a:stretch/>
        </p:blipFill>
        <p:spPr>
          <a:xfrm>
            <a:off x="2135560" y="1682682"/>
            <a:ext cx="9217024" cy="477065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p:nvPr/>
        </p:nvSpPr>
        <p:spPr>
          <a:xfrm>
            <a:off x="1752600" y="531875"/>
            <a:ext cx="10026650" cy="113620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Maven pom.xml file</a:t>
            </a:r>
            <a:endParaRPr sz="3200" b="1">
              <a:solidFill>
                <a:schemeClr val="dk2"/>
              </a:solidFill>
              <a:latin typeface="Times New Roman"/>
              <a:ea typeface="Times New Roman"/>
              <a:cs typeface="Times New Roman"/>
              <a:sym typeface="Times New Roman"/>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Other elements in pom.xml</a:t>
            </a:r>
            <a:endParaRPr/>
          </a:p>
        </p:txBody>
      </p:sp>
      <p:pic>
        <p:nvPicPr>
          <p:cNvPr id="144" name="Google Shape;144;p13"/>
          <p:cNvPicPr preferRelativeResize="0"/>
          <p:nvPr/>
        </p:nvPicPr>
        <p:blipFill rotWithShape="1">
          <a:blip r:embed="rId3">
            <a:alphaModFix/>
          </a:blip>
          <a:srcRect/>
          <a:stretch/>
        </p:blipFill>
        <p:spPr>
          <a:xfrm>
            <a:off x="9314688" y="27432"/>
            <a:ext cx="2877311" cy="1008887"/>
          </a:xfrm>
          <a:prstGeom prst="rect">
            <a:avLst/>
          </a:prstGeom>
          <a:noFill/>
          <a:ln>
            <a:noFill/>
          </a:ln>
        </p:spPr>
      </p:pic>
      <p:pic>
        <p:nvPicPr>
          <p:cNvPr id="146" name="Google Shape;146;p13"/>
          <p:cNvPicPr preferRelativeResize="0"/>
          <p:nvPr/>
        </p:nvPicPr>
        <p:blipFill rotWithShape="1">
          <a:blip r:embed="rId4">
            <a:alphaModFix/>
          </a:blip>
          <a:srcRect/>
          <a:stretch/>
        </p:blipFill>
        <p:spPr>
          <a:xfrm>
            <a:off x="1766988" y="1844824"/>
            <a:ext cx="9801619" cy="4608512"/>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p:nvPr/>
        </p:nvSpPr>
        <p:spPr>
          <a:xfrm>
            <a:off x="1752600" y="531875"/>
            <a:ext cx="10026650" cy="113620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Maven pom.xml file</a:t>
            </a:r>
            <a:endParaRPr/>
          </a:p>
          <a:p>
            <a:pPr marL="0" marR="7620" lvl="0" indent="203200" algn="just" rtl="0">
              <a:spcBef>
                <a:spcPts val="600"/>
              </a:spcBef>
              <a:spcAft>
                <a:spcPts val="0"/>
              </a:spcAft>
              <a:buClr>
                <a:schemeClr val="dk2"/>
              </a:buClr>
              <a:buSzPts val="3200"/>
              <a:buFont typeface="Noto Sans Symbols"/>
              <a:buNone/>
            </a:pPr>
            <a:endParaRPr sz="3200">
              <a:solidFill>
                <a:schemeClr val="dk1"/>
              </a:solidFill>
              <a:latin typeface="Times New Roman"/>
              <a:ea typeface="Times New Roman"/>
              <a:cs typeface="Times New Roman"/>
              <a:sym typeface="Times New Roman"/>
            </a:endParaRPr>
          </a:p>
        </p:txBody>
      </p:sp>
      <p:pic>
        <p:nvPicPr>
          <p:cNvPr id="152" name="Google Shape;152;p14"/>
          <p:cNvPicPr preferRelativeResize="0"/>
          <p:nvPr/>
        </p:nvPicPr>
        <p:blipFill rotWithShape="1">
          <a:blip r:embed="rId3">
            <a:alphaModFix/>
          </a:blip>
          <a:srcRect/>
          <a:stretch/>
        </p:blipFill>
        <p:spPr>
          <a:xfrm>
            <a:off x="9314688" y="27432"/>
            <a:ext cx="2877311" cy="1008887"/>
          </a:xfrm>
          <a:prstGeom prst="rect">
            <a:avLst/>
          </a:prstGeom>
          <a:noFill/>
          <a:ln>
            <a:noFill/>
          </a:ln>
        </p:spPr>
      </p:pic>
      <p:pic>
        <p:nvPicPr>
          <p:cNvPr id="154" name="Google Shape;154;p14"/>
          <p:cNvPicPr preferRelativeResize="0"/>
          <p:nvPr/>
        </p:nvPicPr>
        <p:blipFill rotWithShape="1">
          <a:blip r:embed="rId4">
            <a:alphaModFix/>
          </a:blip>
          <a:srcRect/>
          <a:stretch/>
        </p:blipFill>
        <p:spPr>
          <a:xfrm>
            <a:off x="2423592" y="1135150"/>
            <a:ext cx="7056784" cy="55816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4076451" y="2481775"/>
            <a:ext cx="5389800" cy="843900"/>
          </a:xfrm>
          <a:prstGeom prst="rect">
            <a:avLst/>
          </a:prstGeom>
          <a:noFill/>
          <a:ln>
            <a:noFill/>
          </a:ln>
        </p:spPr>
        <p:txBody>
          <a:bodyPr spcFirstLastPara="1" wrap="square" lIns="0" tIns="12700" rIns="0" bIns="0" anchor="t" anchorCtr="0">
            <a:spAutoFit/>
          </a:bodyPr>
          <a:lstStyle/>
          <a:p>
            <a:pPr marL="596900" lvl="0" indent="0" algn="l" rtl="0">
              <a:lnSpc>
                <a:spcPct val="100000"/>
              </a:lnSpc>
              <a:spcBef>
                <a:spcPts val="0"/>
              </a:spcBef>
              <a:spcAft>
                <a:spcPts val="0"/>
              </a:spcAft>
              <a:buNone/>
            </a:pPr>
            <a:r>
              <a:rPr lang="en-US"/>
              <a:t>Thank You</a:t>
            </a:r>
            <a:endParaRPr/>
          </a:p>
        </p:txBody>
      </p:sp>
      <p:pic>
        <p:nvPicPr>
          <p:cNvPr id="160" name="Google Shape;160;p15"/>
          <p:cNvPicPr preferRelativeResize="0"/>
          <p:nvPr/>
        </p:nvPicPr>
        <p:blipFill rotWithShape="1">
          <a:blip r:embed="rId3">
            <a:alphaModFix/>
          </a:blip>
          <a:srcRect/>
          <a:stretch/>
        </p:blipFill>
        <p:spPr>
          <a:xfrm>
            <a:off x="9314688" y="0"/>
            <a:ext cx="2877311" cy="1008888"/>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1733800" y="458475"/>
            <a:ext cx="22425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b="0">
                <a:latin typeface="Verdana"/>
                <a:ea typeface="Verdana"/>
                <a:cs typeface="Verdana"/>
                <a:sym typeface="Verdana"/>
              </a:rPr>
              <a:t>Contents</a:t>
            </a:r>
            <a:endParaRPr sz="3600">
              <a:latin typeface="Verdana"/>
              <a:ea typeface="Verdana"/>
              <a:cs typeface="Verdana"/>
              <a:sym typeface="Verdana"/>
            </a:endParaRPr>
          </a:p>
        </p:txBody>
      </p:sp>
      <p:sp>
        <p:nvSpPr>
          <p:cNvPr id="63" name="Google Shape;63;p2"/>
          <p:cNvSpPr txBox="1"/>
          <p:nvPr/>
        </p:nvSpPr>
        <p:spPr>
          <a:xfrm>
            <a:off x="1733804" y="1066672"/>
            <a:ext cx="8076972" cy="3863237"/>
          </a:xfrm>
          <a:prstGeom prst="rect">
            <a:avLst/>
          </a:prstGeom>
          <a:noFill/>
          <a:ln>
            <a:noFill/>
          </a:ln>
        </p:spPr>
        <p:txBody>
          <a:bodyPr spcFirstLastPara="1" wrap="square" lIns="0" tIns="92075" rIns="0" bIns="0" anchor="t" anchorCtr="0">
            <a:spAutoFit/>
          </a:bodyPr>
          <a:lstStyle/>
          <a:p>
            <a:pPr marL="469900" marR="0" lvl="0" indent="-457200" algn="l" rtl="0">
              <a:spcBef>
                <a:spcPts val="0"/>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What are build tools?</a:t>
            </a:r>
            <a:endParaRPr/>
          </a:p>
          <a:p>
            <a:pPr marL="469900" marR="0" lvl="0" indent="-457200" algn="l" rtl="0">
              <a:spcBef>
                <a:spcPts val="725"/>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Understanding the problem without Maven</a:t>
            </a:r>
            <a:endParaRPr/>
          </a:p>
          <a:p>
            <a:pPr marL="469900" marR="0" lvl="0" indent="-457200" algn="l" rtl="0">
              <a:spcBef>
                <a:spcPts val="725"/>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What Maven does?</a:t>
            </a:r>
            <a:endParaRPr/>
          </a:p>
          <a:p>
            <a:pPr marL="469900" marR="0" lvl="0" indent="-457200" algn="l" rtl="0">
              <a:spcBef>
                <a:spcPts val="725"/>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Installation</a:t>
            </a:r>
            <a:endParaRPr/>
          </a:p>
          <a:p>
            <a:pPr marL="469900" marR="0" lvl="0" indent="-457200" algn="l" rtl="0">
              <a:spcBef>
                <a:spcPts val="725"/>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POM</a:t>
            </a:r>
            <a:endParaRPr/>
          </a:p>
          <a:p>
            <a:pPr marL="469900" marR="0" lvl="0" indent="-457200" algn="l" rtl="0">
              <a:spcBef>
                <a:spcPts val="725"/>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Maven Repository</a:t>
            </a:r>
            <a:endParaRPr/>
          </a:p>
          <a:p>
            <a:pPr marL="469900" marR="0" lvl="0" indent="-457200" algn="l" rtl="0">
              <a:spcBef>
                <a:spcPts val="725"/>
              </a:spcBef>
              <a:spcAft>
                <a:spcPts val="0"/>
              </a:spcAft>
              <a:buClr>
                <a:schemeClr val="dk2"/>
              </a:buClr>
              <a:buSzPts val="3000"/>
              <a:buFont typeface="Noto Sans Symbols"/>
              <a:buChar char="⮚"/>
            </a:pPr>
            <a:r>
              <a:rPr lang="en-US" sz="3000">
                <a:solidFill>
                  <a:schemeClr val="dk1"/>
                </a:solidFill>
                <a:latin typeface="Times New Roman"/>
                <a:ea typeface="Times New Roman"/>
                <a:cs typeface="Times New Roman"/>
                <a:sym typeface="Times New Roman"/>
              </a:rPr>
              <a:t>Examples</a:t>
            </a:r>
            <a:endParaRPr sz="3000">
              <a:solidFill>
                <a:schemeClr val="dk1"/>
              </a:solidFill>
              <a:latin typeface="Times New Roman"/>
              <a:ea typeface="Times New Roman"/>
              <a:cs typeface="Times New Roman"/>
              <a:sym typeface="Times New Roman"/>
            </a:endParaRPr>
          </a:p>
        </p:txBody>
      </p:sp>
      <p:pic>
        <p:nvPicPr>
          <p:cNvPr id="64" name="Google Shape;64;p2"/>
          <p:cNvPicPr preferRelativeResize="0"/>
          <p:nvPr/>
        </p:nvPicPr>
        <p:blipFill rotWithShape="1">
          <a:blip r:embed="rId3">
            <a:alphaModFix/>
          </a:blip>
          <a:srcRect/>
          <a:stretch/>
        </p:blipFill>
        <p:spPr>
          <a:xfrm>
            <a:off x="9314688" y="0"/>
            <a:ext cx="2877311" cy="1008888"/>
          </a:xfrm>
          <a:prstGeom prst="rect">
            <a:avLst/>
          </a:prstGeom>
          <a:noFill/>
          <a:ln>
            <a:noFill/>
          </a:ln>
        </p:spPr>
      </p:pic>
      <p:pic>
        <p:nvPicPr>
          <p:cNvPr id="66" name="Google Shape;66;p2"/>
          <p:cNvPicPr preferRelativeResize="0"/>
          <p:nvPr/>
        </p:nvPicPr>
        <p:blipFill rotWithShape="1">
          <a:blip r:embed="rId4">
            <a:alphaModFix/>
          </a:blip>
          <a:srcRect/>
          <a:stretch/>
        </p:blipFill>
        <p:spPr>
          <a:xfrm>
            <a:off x="9951719" y="4645152"/>
            <a:ext cx="2069592" cy="2084832"/>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p:nvPr/>
        </p:nvSpPr>
        <p:spPr>
          <a:xfrm>
            <a:off x="1752600" y="531875"/>
            <a:ext cx="10026650" cy="361381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400" b="1">
                <a:solidFill>
                  <a:schemeClr val="dk2"/>
                </a:solidFill>
                <a:latin typeface="Times New Roman"/>
                <a:ea typeface="Times New Roman"/>
                <a:cs typeface="Times New Roman"/>
                <a:sym typeface="Times New Roman"/>
              </a:rPr>
              <a:t>What are build tools?</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Build tools are programs that automate the creation of executable applications from source code (e.g., .apk for an Android app). </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Building incorporates compiling, linking and packaging the code into a usable or executable form.</a:t>
            </a:r>
            <a:endParaRPr/>
          </a:p>
        </p:txBody>
      </p:sp>
      <p:pic>
        <p:nvPicPr>
          <p:cNvPr id="72" name="Google Shape;72;p3"/>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p:nvPr/>
        </p:nvSpPr>
        <p:spPr>
          <a:xfrm>
            <a:off x="1752600" y="531875"/>
            <a:ext cx="10026650" cy="535274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400" b="1">
                <a:solidFill>
                  <a:schemeClr val="dk2"/>
                </a:solidFill>
                <a:latin typeface="Times New Roman"/>
                <a:ea typeface="Times New Roman"/>
                <a:cs typeface="Times New Roman"/>
                <a:sym typeface="Times New Roman"/>
              </a:rPr>
              <a:t>What are build tools?</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In small projects, developers will often manually invoke the build process. </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This is not practical for larger projects, where it is very hard to keep track of what needs to be built, in what sequence and what dependencies there are in the building process. </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Using an automation tool allows the build process to be more consistent.</a:t>
            </a:r>
            <a:endParaRPr/>
          </a:p>
        </p:txBody>
      </p:sp>
      <p:pic>
        <p:nvPicPr>
          <p:cNvPr id="79" name="Google Shape;79;p4"/>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p:nvPr/>
        </p:nvSpPr>
        <p:spPr>
          <a:xfrm>
            <a:off x="1752600" y="531875"/>
            <a:ext cx="10026650" cy="6214522"/>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4400" b="1">
                <a:solidFill>
                  <a:schemeClr val="dk2"/>
                </a:solidFill>
                <a:latin typeface="Times New Roman"/>
                <a:ea typeface="Times New Roman"/>
                <a:cs typeface="Times New Roman"/>
                <a:sym typeface="Times New Roman"/>
              </a:rPr>
              <a:t>What are build tools?</a:t>
            </a:r>
            <a:endParaRPr/>
          </a:p>
          <a:p>
            <a:pPr marL="0" marR="7620" lvl="0" indent="0" algn="just" rtl="0">
              <a:spcBef>
                <a:spcPts val="600"/>
              </a:spcBef>
              <a:spcAft>
                <a:spcPts val="0"/>
              </a:spcAft>
              <a:buClr>
                <a:schemeClr val="dk2"/>
              </a:buClr>
              <a:buSzPts val="3600"/>
              <a:buFont typeface="Noto Sans Symbols"/>
              <a:buChar char="⮚"/>
            </a:pPr>
            <a:r>
              <a:rPr lang="en-US" sz="3600">
                <a:solidFill>
                  <a:schemeClr val="dk1"/>
                </a:solidFill>
                <a:latin typeface="Times New Roman"/>
                <a:ea typeface="Times New Roman"/>
                <a:cs typeface="Times New Roman"/>
                <a:sym typeface="Times New Roman"/>
              </a:rPr>
              <a:t>Basically build automation is the act of scripting or automating a wide variety of tasks that software developers do in their day-to-day activities like:</a:t>
            </a:r>
            <a:endParaRPr/>
          </a:p>
          <a:p>
            <a:pPr marL="914400" marR="7620" lvl="2" indent="-571500" algn="just" rtl="0">
              <a:spcBef>
                <a:spcPts val="600"/>
              </a:spcBef>
              <a:spcAft>
                <a:spcPts val="0"/>
              </a:spcAft>
              <a:buClr>
                <a:schemeClr val="dk2"/>
              </a:buClr>
              <a:buSzPts val="3600"/>
              <a:buFont typeface="Noto Sans Symbols"/>
              <a:buChar char="⮚"/>
            </a:pPr>
            <a:r>
              <a:rPr lang="en-US" sz="3600" b="0" i="0" u="none" strike="noStrike" cap="none">
                <a:solidFill>
                  <a:schemeClr val="dk1"/>
                </a:solidFill>
                <a:latin typeface="Times New Roman"/>
                <a:ea typeface="Times New Roman"/>
                <a:cs typeface="Times New Roman"/>
                <a:sym typeface="Times New Roman"/>
              </a:rPr>
              <a:t>Downloading dependencies.</a:t>
            </a:r>
            <a:endParaRPr/>
          </a:p>
          <a:p>
            <a:pPr marL="914400" marR="7620" lvl="2" indent="-571500" algn="just" rtl="0">
              <a:spcBef>
                <a:spcPts val="600"/>
              </a:spcBef>
              <a:spcAft>
                <a:spcPts val="0"/>
              </a:spcAft>
              <a:buClr>
                <a:schemeClr val="dk2"/>
              </a:buClr>
              <a:buSzPts val="3600"/>
              <a:buFont typeface="Noto Sans Symbols"/>
              <a:buChar char="⮚"/>
            </a:pPr>
            <a:r>
              <a:rPr lang="en-US" sz="3600" b="0" i="0" u="none" strike="noStrike" cap="none">
                <a:solidFill>
                  <a:schemeClr val="dk1"/>
                </a:solidFill>
                <a:latin typeface="Times New Roman"/>
                <a:ea typeface="Times New Roman"/>
                <a:cs typeface="Times New Roman"/>
                <a:sym typeface="Times New Roman"/>
              </a:rPr>
              <a:t>Compiling source code into binary code.</a:t>
            </a:r>
            <a:endParaRPr/>
          </a:p>
          <a:p>
            <a:pPr marL="914400" marR="7620" lvl="2" indent="-571500" algn="just" rtl="0">
              <a:spcBef>
                <a:spcPts val="600"/>
              </a:spcBef>
              <a:spcAft>
                <a:spcPts val="0"/>
              </a:spcAft>
              <a:buClr>
                <a:schemeClr val="dk2"/>
              </a:buClr>
              <a:buSzPts val="3600"/>
              <a:buFont typeface="Noto Sans Symbols"/>
              <a:buChar char="⮚"/>
            </a:pPr>
            <a:r>
              <a:rPr lang="en-US" sz="3600" b="0" i="0" u="none" strike="noStrike" cap="none">
                <a:solidFill>
                  <a:schemeClr val="dk1"/>
                </a:solidFill>
                <a:latin typeface="Times New Roman"/>
                <a:ea typeface="Times New Roman"/>
                <a:cs typeface="Times New Roman"/>
                <a:sym typeface="Times New Roman"/>
              </a:rPr>
              <a:t>Packaging that binary code.</a:t>
            </a:r>
            <a:endParaRPr/>
          </a:p>
          <a:p>
            <a:pPr marL="914400" marR="7620" lvl="2" indent="-571500" algn="just" rtl="0">
              <a:spcBef>
                <a:spcPts val="600"/>
              </a:spcBef>
              <a:spcAft>
                <a:spcPts val="0"/>
              </a:spcAft>
              <a:buClr>
                <a:schemeClr val="dk2"/>
              </a:buClr>
              <a:buSzPts val="3600"/>
              <a:buFont typeface="Noto Sans Symbols"/>
              <a:buChar char="⮚"/>
            </a:pPr>
            <a:r>
              <a:rPr lang="en-US" sz="3600" b="0" i="0" u="none" strike="noStrike" cap="none">
                <a:solidFill>
                  <a:schemeClr val="dk1"/>
                </a:solidFill>
                <a:latin typeface="Times New Roman"/>
                <a:ea typeface="Times New Roman"/>
                <a:cs typeface="Times New Roman"/>
                <a:sym typeface="Times New Roman"/>
              </a:rPr>
              <a:t>Running tests.</a:t>
            </a:r>
            <a:endParaRPr/>
          </a:p>
          <a:p>
            <a:pPr marL="914400" marR="7620" lvl="2" indent="-571500" algn="just" rtl="0">
              <a:spcBef>
                <a:spcPts val="600"/>
              </a:spcBef>
              <a:spcAft>
                <a:spcPts val="0"/>
              </a:spcAft>
              <a:buClr>
                <a:schemeClr val="dk2"/>
              </a:buClr>
              <a:buSzPts val="3600"/>
              <a:buFont typeface="Noto Sans Symbols"/>
              <a:buChar char="⮚"/>
            </a:pPr>
            <a:r>
              <a:rPr lang="en-US" sz="3600" b="0" i="0" u="none" strike="noStrike" cap="none">
                <a:solidFill>
                  <a:schemeClr val="dk1"/>
                </a:solidFill>
                <a:latin typeface="Times New Roman"/>
                <a:ea typeface="Times New Roman"/>
                <a:cs typeface="Times New Roman"/>
                <a:sym typeface="Times New Roman"/>
              </a:rPr>
              <a:t>Deployment to production systems.</a:t>
            </a:r>
            <a:endParaRPr/>
          </a:p>
          <a:p>
            <a:pPr marL="0" marR="7620" lvl="0" indent="228600" algn="just" rtl="0">
              <a:spcBef>
                <a:spcPts val="600"/>
              </a:spcBef>
              <a:spcAft>
                <a:spcPts val="0"/>
              </a:spcAft>
              <a:buClr>
                <a:schemeClr val="dk2"/>
              </a:buClr>
              <a:buSzPts val="3600"/>
              <a:buFont typeface="Noto Sans Symbols"/>
              <a:buNone/>
            </a:pPr>
            <a:endParaRPr sz="3600">
              <a:solidFill>
                <a:schemeClr val="dk1"/>
              </a:solidFill>
              <a:latin typeface="Times New Roman"/>
              <a:ea typeface="Times New Roman"/>
              <a:cs typeface="Times New Roman"/>
              <a:sym typeface="Times New Roman"/>
            </a:endParaRPr>
          </a:p>
        </p:txBody>
      </p:sp>
      <p:pic>
        <p:nvPicPr>
          <p:cNvPr id="86" name="Google Shape;86;p5"/>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p:nvPr/>
        </p:nvSpPr>
        <p:spPr>
          <a:xfrm>
            <a:off x="1752600" y="531875"/>
            <a:ext cx="10026650" cy="57990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Understanding the problem without Maven</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There are many problems that we face during the project development without maven:</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1) </a:t>
            </a:r>
            <a:r>
              <a:rPr lang="en-US" sz="3200" b="1">
                <a:solidFill>
                  <a:schemeClr val="dk1"/>
                </a:solidFill>
                <a:latin typeface="Times New Roman"/>
                <a:ea typeface="Times New Roman"/>
                <a:cs typeface="Times New Roman"/>
                <a:sym typeface="Times New Roman"/>
              </a:rPr>
              <a:t>Adding set of Jars in each project:</a:t>
            </a:r>
            <a:r>
              <a:rPr lang="en-US" sz="3200">
                <a:solidFill>
                  <a:schemeClr val="dk1"/>
                </a:solidFill>
                <a:latin typeface="Times New Roman"/>
                <a:ea typeface="Times New Roman"/>
                <a:cs typeface="Times New Roman"/>
                <a:sym typeface="Times New Roman"/>
              </a:rPr>
              <a:t> In case of struts, spring, hibernate frameworks, we need to add set of jar files in each project. It must include all the dependencies of jars also.</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2) </a:t>
            </a:r>
            <a:r>
              <a:rPr lang="en-US" sz="3200" b="1">
                <a:solidFill>
                  <a:schemeClr val="dk1"/>
                </a:solidFill>
                <a:latin typeface="Times New Roman"/>
                <a:ea typeface="Times New Roman"/>
                <a:cs typeface="Times New Roman"/>
                <a:sym typeface="Times New Roman"/>
              </a:rPr>
              <a:t>Creating the right project structure:</a:t>
            </a:r>
            <a:r>
              <a:rPr lang="en-US" sz="3200">
                <a:solidFill>
                  <a:schemeClr val="dk1"/>
                </a:solidFill>
                <a:latin typeface="Times New Roman"/>
                <a:ea typeface="Times New Roman"/>
                <a:cs typeface="Times New Roman"/>
                <a:sym typeface="Times New Roman"/>
              </a:rPr>
              <a:t> We must create the right project structure in servlet, struts etc, otherwise it will not be executed.</a:t>
            </a:r>
            <a:endParaRPr/>
          </a:p>
          <a:p>
            <a:pPr marL="0" marR="7620" lvl="0" indent="228600" algn="just" rtl="0">
              <a:spcBef>
                <a:spcPts val="600"/>
              </a:spcBef>
              <a:spcAft>
                <a:spcPts val="0"/>
              </a:spcAft>
              <a:buClr>
                <a:schemeClr val="dk2"/>
              </a:buClr>
              <a:buSzPts val="3600"/>
              <a:buFont typeface="Noto Sans Symbols"/>
              <a:buNone/>
            </a:pPr>
            <a:endParaRPr sz="3600">
              <a:solidFill>
                <a:schemeClr val="dk1"/>
              </a:solidFill>
              <a:latin typeface="Times New Roman"/>
              <a:ea typeface="Times New Roman"/>
              <a:cs typeface="Times New Roman"/>
              <a:sym typeface="Times New Roman"/>
            </a:endParaRPr>
          </a:p>
        </p:txBody>
      </p:sp>
      <p:pic>
        <p:nvPicPr>
          <p:cNvPr id="93" name="Google Shape;93;p6"/>
          <p:cNvPicPr preferRelativeResize="0"/>
          <p:nvPr/>
        </p:nvPicPr>
        <p:blipFill rotWithShape="1">
          <a:blip r:embed="rId3">
            <a:alphaModFix/>
          </a:blip>
          <a:srcRect/>
          <a:stretch/>
        </p:blipFill>
        <p:spPr>
          <a:xfrm>
            <a:off x="9314688" y="27432"/>
            <a:ext cx="2877311" cy="1008887"/>
          </a:xfrm>
          <a:prstGeom prst="rect">
            <a:avLst/>
          </a:prstGeom>
          <a:noFill/>
          <a:ln>
            <a:noFill/>
          </a:ln>
        </p:spPr>
      </p:pic>
      <p:pic>
        <p:nvPicPr>
          <p:cNvPr id="94" name="Google Shape;94;p6"/>
          <p:cNvPicPr preferRelativeResize="0"/>
          <p:nvPr/>
        </p:nvPicPr>
        <p:blipFill rotWithShape="1">
          <a:blip r:embed="rId4">
            <a:alphaModFix/>
          </a:blip>
          <a:srcRect/>
          <a:stretch/>
        </p:blipFill>
        <p:spPr>
          <a:xfrm>
            <a:off x="359663" y="0"/>
            <a:ext cx="1161288" cy="63398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p:nvPr/>
        </p:nvSpPr>
        <p:spPr>
          <a:xfrm>
            <a:off x="1752600" y="531875"/>
            <a:ext cx="10026650" cy="2767424"/>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200" b="1">
                <a:solidFill>
                  <a:schemeClr val="dk2"/>
                </a:solidFill>
                <a:latin typeface="Times New Roman"/>
                <a:ea typeface="Times New Roman"/>
                <a:cs typeface="Times New Roman"/>
                <a:sym typeface="Times New Roman"/>
              </a:rPr>
              <a:t>Understanding the problem without Maven</a:t>
            </a:r>
            <a:endParaRPr/>
          </a:p>
          <a:p>
            <a:pPr marL="0" marR="7620" lvl="0" indent="203200" algn="just" rtl="0">
              <a:spcBef>
                <a:spcPts val="600"/>
              </a:spcBef>
              <a:spcAft>
                <a:spcPts val="0"/>
              </a:spcAft>
              <a:buClr>
                <a:schemeClr val="dk2"/>
              </a:buClr>
              <a:buSzPts val="3200"/>
              <a:buFont typeface="Noto Sans Symbols"/>
              <a:buNone/>
            </a:pPr>
            <a:endParaRPr sz="3200">
              <a:solidFill>
                <a:schemeClr val="dk1"/>
              </a:solidFill>
              <a:latin typeface="Times New Roman"/>
              <a:ea typeface="Times New Roman"/>
              <a:cs typeface="Times New Roman"/>
              <a:sym typeface="Times New Roman"/>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3) </a:t>
            </a:r>
            <a:r>
              <a:rPr lang="en-US" sz="3200" b="1">
                <a:solidFill>
                  <a:schemeClr val="dk1"/>
                </a:solidFill>
                <a:latin typeface="Times New Roman"/>
                <a:ea typeface="Times New Roman"/>
                <a:cs typeface="Times New Roman"/>
                <a:sym typeface="Times New Roman"/>
              </a:rPr>
              <a:t>Building and Deploying the project: </a:t>
            </a:r>
            <a:r>
              <a:rPr lang="en-US" sz="3200">
                <a:solidFill>
                  <a:schemeClr val="dk1"/>
                </a:solidFill>
                <a:latin typeface="Times New Roman"/>
                <a:ea typeface="Times New Roman"/>
                <a:cs typeface="Times New Roman"/>
                <a:sym typeface="Times New Roman"/>
              </a:rPr>
              <a:t>We must have to build and deploy the project so that it may work.</a:t>
            </a:r>
            <a:endParaRPr/>
          </a:p>
          <a:p>
            <a:pPr marL="0" marR="7620" lvl="0" indent="228600" algn="just" rtl="0">
              <a:spcBef>
                <a:spcPts val="600"/>
              </a:spcBef>
              <a:spcAft>
                <a:spcPts val="0"/>
              </a:spcAft>
              <a:buClr>
                <a:schemeClr val="dk2"/>
              </a:buClr>
              <a:buSzPts val="3600"/>
              <a:buFont typeface="Noto Sans Symbols"/>
              <a:buNone/>
            </a:pPr>
            <a:endParaRPr sz="3600">
              <a:solidFill>
                <a:schemeClr val="dk1"/>
              </a:solidFill>
              <a:latin typeface="Times New Roman"/>
              <a:ea typeface="Times New Roman"/>
              <a:cs typeface="Times New Roman"/>
              <a:sym typeface="Times New Roman"/>
            </a:endParaRPr>
          </a:p>
        </p:txBody>
      </p:sp>
      <p:pic>
        <p:nvPicPr>
          <p:cNvPr id="100" name="Google Shape;100;p7"/>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p:nvPr/>
        </p:nvSpPr>
        <p:spPr>
          <a:xfrm>
            <a:off x="1752600" y="531875"/>
            <a:ext cx="10026650" cy="538352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What Maven Does?</a:t>
            </a:r>
            <a:endParaRPr sz="3200" b="1">
              <a:solidFill>
                <a:schemeClr val="dk2"/>
              </a:solidFill>
              <a:latin typeface="Times New Roman"/>
              <a:ea typeface="Times New Roman"/>
              <a:cs typeface="Times New Roman"/>
              <a:sym typeface="Times New Roman"/>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Maven simplifies the above mentioned problems. It does mainly following tasks.</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It makes a project easy to build</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It provides uniform build process (maven project can be shared by all the maven projects)</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It provides project information (log document, cross referenced sources, mailing list, dependency list, unit test reports etc.)</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It is easy to migrate for new features of Maven</a:t>
            </a:r>
            <a:endParaRPr/>
          </a:p>
        </p:txBody>
      </p:sp>
      <p:pic>
        <p:nvPicPr>
          <p:cNvPr id="107" name="Google Shape;107;p8"/>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p:nvPr/>
        </p:nvSpPr>
        <p:spPr>
          <a:xfrm>
            <a:off x="1752600" y="531875"/>
            <a:ext cx="10026650" cy="439864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3600" b="1">
                <a:solidFill>
                  <a:schemeClr val="dk2"/>
                </a:solidFill>
                <a:latin typeface="Times New Roman"/>
                <a:ea typeface="Times New Roman"/>
                <a:cs typeface="Times New Roman"/>
                <a:sym typeface="Times New Roman"/>
              </a:rPr>
              <a:t>Installation</a:t>
            </a:r>
            <a:endParaRPr sz="3200" b="1">
              <a:solidFill>
                <a:schemeClr val="dk2"/>
              </a:solidFill>
              <a:latin typeface="Times New Roman"/>
              <a:ea typeface="Times New Roman"/>
              <a:cs typeface="Times New Roman"/>
              <a:sym typeface="Times New Roman"/>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To install maven on windows, you need to perform following steps:</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Download maven and extract it</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Add JAVA_HOME and MAVEN_HOME in environment variable</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Add maven path in environment variable</a:t>
            </a:r>
            <a:endParaRPr/>
          </a:p>
          <a:p>
            <a:pPr marL="0" marR="7620" lvl="0" indent="0" algn="just" rtl="0">
              <a:spcBef>
                <a:spcPts val="600"/>
              </a:spcBef>
              <a:spcAft>
                <a:spcPts val="0"/>
              </a:spcAft>
              <a:buClr>
                <a:schemeClr val="dk2"/>
              </a:buClr>
              <a:buSzPts val="3200"/>
              <a:buFont typeface="Noto Sans Symbols"/>
              <a:buChar char="⮚"/>
            </a:pPr>
            <a:r>
              <a:rPr lang="en-US" sz="3200">
                <a:solidFill>
                  <a:schemeClr val="dk1"/>
                </a:solidFill>
                <a:latin typeface="Times New Roman"/>
                <a:ea typeface="Times New Roman"/>
                <a:cs typeface="Times New Roman"/>
                <a:sym typeface="Times New Roman"/>
              </a:rPr>
              <a:t>Verify Maven mvn −version  </a:t>
            </a:r>
            <a:endParaRPr/>
          </a:p>
        </p:txBody>
      </p:sp>
      <p:pic>
        <p:nvPicPr>
          <p:cNvPr id="114" name="Google Shape;114;p9"/>
          <p:cNvPicPr preferRelativeResize="0"/>
          <p:nvPr/>
        </p:nvPicPr>
        <p:blipFill rotWithShape="1">
          <a:blip r:embed="rId3">
            <a:alphaModFix/>
          </a:blip>
          <a:srcRect/>
          <a:stretch/>
        </p:blipFill>
        <p:spPr>
          <a:xfrm>
            <a:off x="9314688" y="27432"/>
            <a:ext cx="2877311" cy="100888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358</Words>
  <Application>Microsoft Office PowerPoint</Application>
  <PresentationFormat>Custom</PresentationFormat>
  <Paragraphs>55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Tahoma</vt:lpstr>
      <vt:lpstr>Times New Roman</vt:lpstr>
      <vt:lpstr>Verdana</vt:lpstr>
      <vt:lpstr>Noto Sans Symbols</vt:lpstr>
      <vt:lpstr>Office Theme</vt:lpstr>
      <vt:lpstr>Slide 1</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2</cp:revision>
  <dcterms:created xsi:type="dcterms:W3CDTF">2022-10-17T08:12:05Z</dcterms:created>
  <dcterms:modified xsi:type="dcterms:W3CDTF">2023-08-25T10:15:39Z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2022-10-14T00:00:00Z</vt:filetime>
  </property>
  <property fmtid="{D5CDD505-2E9C-101B-9397-08002B2CF9AE}" pid="3" name="Creator">
    <vt:lpwstr>Microsoft® PowerPoint® 2016</vt:lpwstr>
  </property>
  <property fmtid="{D5CDD505-2E9C-101B-9397-08002B2CF9AE}" pid="4" name="LastSaved">
    <vt:filetime>2022-10-17T00:00:00Z</vt:filetime>
  </property>
</Properties>
</file>