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88" r:id="rId4"/>
    <p:sldId id="289" r:id="rId5"/>
    <p:sldId id="290" r:id="rId6"/>
    <p:sldId id="291" r:id="rId7"/>
    <p:sldId id="292" r:id="rId8"/>
    <p:sldId id="298" r:id="rId9"/>
    <p:sldId id="293" r:id="rId10"/>
    <p:sldId id="294" r:id="rId11"/>
    <p:sldId id="295" r:id="rId12"/>
    <p:sldId id="296" r:id="rId13"/>
    <p:sldId id="297" r:id="rId14"/>
    <p:sldId id="299" r:id="rId15"/>
    <p:sldId id="300" r:id="rId16"/>
    <p:sldId id="301" r:id="rId17"/>
    <p:sldId id="302" r:id="rId18"/>
    <p:sldId id="303" r:id="rId19"/>
    <p:sldId id="304" r:id="rId20"/>
    <p:sldId id="305" r:id="rId21"/>
    <p:sldId id="307" r:id="rId22"/>
    <p:sldId id="308" r:id="rId23"/>
    <p:sldId id="309" r:id="rId24"/>
    <p:sldId id="310" r:id="rId25"/>
    <p:sldId id="311" r:id="rId26"/>
    <p:sldId id="312" r:id="rId27"/>
    <p:sldId id="313" r:id="rId28"/>
    <p:sldId id="314" r:id="rId29"/>
    <p:sldId id="315" r:id="rId30"/>
    <p:sldId id="31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5" name="Footer Placeholder 4"/>
          <p:cNvSpPr>
            <a:spLocks noGrp="1"/>
          </p:cNvSpPr>
          <p:nvPr>
            <p:ph type="ftr" sz="quarter" idx="11"/>
          </p:nvPr>
        </p:nvSpPr>
        <p:spPr>
          <a:xfrm>
            <a:off x="5332412" y="5883275"/>
            <a:ext cx="4324044" cy="365125"/>
          </a:xfrm>
        </p:spPr>
        <p:txBody>
          <a:bodyPr/>
          <a:lstStyle/>
          <a:p>
            <a:endParaRPr lang="en-IN" dirty="0"/>
          </a:p>
        </p:txBody>
      </p:sp>
      <p:sp>
        <p:nvSpPr>
          <p:cNvPr id="6" name="Slide Number Placeholder 5"/>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3791167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330180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1435415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3638080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3536071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34195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3743643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1893662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192924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494358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1983563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1861007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3531136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171491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753792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228254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347684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F1DC44-51D9-4474-82F4-7C0D5FD3799F}" type="datetimeFigureOut">
              <a:rPr lang="en-IN" smtClean="0"/>
              <a:pPr/>
              <a:t>25-08-2023</a:t>
            </a:fld>
            <a:endParaRPr lang="en-IN"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18069717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90503" y="1384663"/>
            <a:ext cx="9588136" cy="849086"/>
          </a:xfrm>
        </p:spPr>
        <p:txBody>
          <a:bodyPr>
            <a:normAutofit fontScale="90000"/>
          </a:bodyPr>
          <a:lstStyle/>
          <a:p>
            <a:pPr algn="ctr"/>
            <a:r>
              <a:rPr lang="en-IN" b="1" dirty="0" smtClean="0">
                <a:solidFill>
                  <a:srgbClr val="FF0000"/>
                </a:solidFill>
                <a:latin typeface="Times New Roman" panose="02020603050405020304" pitchFamily="18" charset="0"/>
                <a:cs typeface="Times New Roman" panose="02020603050405020304" pitchFamily="18" charset="0"/>
              </a:rPr>
              <a:t>Advanced Java Programming</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3690749" y="2495006"/>
            <a:ext cx="6987645" cy="600892"/>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n-IN" sz="3200" b="1" dirty="0" smtClean="0">
                <a:solidFill>
                  <a:srgbClr val="00B050"/>
                </a:solidFill>
                <a:latin typeface="Times New Roman" panose="02020603050405020304" pitchFamily="18" charset="0"/>
                <a:cs typeface="Times New Roman" panose="02020603050405020304" pitchFamily="18" charset="0"/>
              </a:rPr>
              <a:t>Object Relational Mapping</a:t>
            </a:r>
            <a:endParaRPr lang="en-IN" b="1" dirty="0">
              <a:solidFill>
                <a:srgbClr val="00B050"/>
              </a:solidFill>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1261339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Why ORM?</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lnSpcReduction="10000"/>
          </a:bodyPr>
          <a:lstStyle/>
          <a:p>
            <a:pPr algn="just" fontAlgn="base"/>
            <a:r>
              <a:rPr lang="en-US" sz="3200" b="1" dirty="0">
                <a:latin typeface="Times New Roman" panose="02020603050405020304" pitchFamily="18" charset="0"/>
                <a:cs typeface="Times New Roman" panose="02020603050405020304" pitchFamily="18" charset="0"/>
              </a:rPr>
              <a:t>Simplicity and Productivity: </a:t>
            </a:r>
            <a:r>
              <a:rPr lang="en-US" sz="3200" dirty="0">
                <a:latin typeface="Times New Roman" panose="02020603050405020304" pitchFamily="18" charset="0"/>
                <a:cs typeface="Times New Roman" panose="02020603050405020304" pitchFamily="18" charset="0"/>
              </a:rPr>
              <a:t>Writing raw SQL queries can be more challenging and error-prone, especially for developers who are not familiar with SQL or database intricacies. </a:t>
            </a:r>
            <a:endParaRPr lang="en-US" sz="3200" dirty="0" smtClean="0">
              <a:latin typeface="Times New Roman" panose="02020603050405020304" pitchFamily="18" charset="0"/>
              <a:cs typeface="Times New Roman" panose="02020603050405020304" pitchFamily="18" charset="0"/>
            </a:endParaRPr>
          </a:p>
          <a:p>
            <a:pPr algn="just" fontAlgn="base"/>
            <a:r>
              <a:rPr lang="en-US" sz="3200" dirty="0" smtClean="0">
                <a:latin typeface="Times New Roman" panose="02020603050405020304" pitchFamily="18" charset="0"/>
                <a:cs typeface="Times New Roman" panose="02020603050405020304" pitchFamily="18" charset="0"/>
              </a:rPr>
              <a:t>It </a:t>
            </a:r>
            <a:r>
              <a:rPr lang="en-US" sz="3200" dirty="0">
                <a:latin typeface="Times New Roman" panose="02020603050405020304" pitchFamily="18" charset="0"/>
                <a:cs typeface="Times New Roman" panose="02020603050405020304" pitchFamily="18" charset="0"/>
              </a:rPr>
              <a:t>requires understanding the database schema, table structures, and proper syntax for different database management systems</a:t>
            </a:r>
            <a:r>
              <a:rPr lang="en-US" sz="3200" dirty="0" smtClean="0">
                <a:latin typeface="Times New Roman" panose="02020603050405020304" pitchFamily="18" charset="0"/>
                <a:cs typeface="Times New Roman" panose="02020603050405020304" pitchFamily="18" charset="0"/>
              </a:rPr>
              <a:t>.</a:t>
            </a:r>
          </a:p>
          <a:p>
            <a:pPr algn="just" fontAlgn="base"/>
            <a:r>
              <a:rPr lang="en-US" sz="3200" dirty="0">
                <a:latin typeface="Times New Roman" panose="02020603050405020304" pitchFamily="18" charset="0"/>
                <a:cs typeface="Times New Roman" panose="02020603050405020304" pitchFamily="18" charset="0"/>
              </a:rPr>
              <a:t>This allows developers to focus on the application's business logic rather than dealing with low-level database operations. As a result, it increases productivity and reduces development time.</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49366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Why ORM?</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fontAlgn="base"/>
            <a:r>
              <a:rPr lang="en-US" sz="3200" b="1" dirty="0">
                <a:latin typeface="Times New Roman" panose="02020603050405020304" pitchFamily="18" charset="0"/>
                <a:cs typeface="Times New Roman" panose="02020603050405020304" pitchFamily="18" charset="0"/>
              </a:rPr>
              <a:t>Maintainability and Code Reusability: </a:t>
            </a:r>
            <a:r>
              <a:rPr lang="en-US" sz="3200" dirty="0">
                <a:latin typeface="Times New Roman" panose="02020603050405020304" pitchFamily="18" charset="0"/>
                <a:cs typeface="Times New Roman" panose="02020603050405020304" pitchFamily="18" charset="0"/>
              </a:rPr>
              <a:t>Without ORM, you'll need to write more code to handle database interactions, including query building, parameter binding, and result parsing. </a:t>
            </a:r>
            <a:endParaRPr lang="en-US" sz="3200" dirty="0" smtClean="0">
              <a:latin typeface="Times New Roman" panose="02020603050405020304" pitchFamily="18" charset="0"/>
              <a:cs typeface="Times New Roman" panose="02020603050405020304" pitchFamily="18" charset="0"/>
            </a:endParaRPr>
          </a:p>
          <a:p>
            <a:pPr algn="just" fontAlgn="base"/>
            <a:r>
              <a:rPr lang="en-US" sz="3200" dirty="0" smtClean="0">
                <a:latin typeface="Times New Roman" panose="02020603050405020304" pitchFamily="18" charset="0"/>
                <a:cs typeface="Times New Roman" panose="02020603050405020304" pitchFamily="18" charset="0"/>
              </a:rPr>
              <a:t>This </a:t>
            </a:r>
            <a:r>
              <a:rPr lang="en-US" sz="3200" dirty="0">
                <a:latin typeface="Times New Roman" panose="02020603050405020304" pitchFamily="18" charset="0"/>
                <a:cs typeface="Times New Roman" panose="02020603050405020304" pitchFamily="18" charset="0"/>
              </a:rPr>
              <a:t>leads to more lines of code, which can be harder to maintain and debug in the long run</a:t>
            </a:r>
            <a:r>
              <a:rPr lang="en-US" sz="3200" dirty="0" smtClean="0">
                <a:latin typeface="Times New Roman" panose="02020603050405020304" pitchFamily="18" charset="0"/>
                <a:cs typeface="Times New Roman" panose="02020603050405020304" pitchFamily="18" charset="0"/>
              </a:rPr>
              <a:t>.</a:t>
            </a:r>
          </a:p>
          <a:p>
            <a:pPr algn="just" fontAlgn="base"/>
            <a:r>
              <a:rPr lang="en-US" sz="3200" dirty="0">
                <a:latin typeface="Times New Roman" panose="02020603050405020304" pitchFamily="18" charset="0"/>
                <a:cs typeface="Times New Roman" panose="02020603050405020304" pitchFamily="18" charset="0"/>
              </a:rPr>
              <a:t>ORM promotes a more organized and maintainable codebase. Developers can define reusable data models and access patterns, leading to cleaner, easier-to-maintain code.</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02179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Why ORM?</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fontAlgn="base"/>
            <a:r>
              <a:rPr lang="en-US" sz="3200" b="1" dirty="0">
                <a:latin typeface="Times New Roman" panose="02020603050405020304" pitchFamily="18" charset="0"/>
                <a:cs typeface="Times New Roman" panose="02020603050405020304" pitchFamily="18" charset="0"/>
              </a:rPr>
              <a:t>Performance and </a:t>
            </a:r>
            <a:r>
              <a:rPr lang="en-US" sz="3200" b="1" dirty="0" smtClean="0">
                <a:latin typeface="Times New Roman" panose="02020603050405020304" pitchFamily="18" charset="0"/>
                <a:cs typeface="Times New Roman" panose="02020603050405020304" pitchFamily="18" charset="0"/>
              </a:rPr>
              <a:t>Optimization: </a:t>
            </a:r>
            <a:r>
              <a:rPr lang="en-US" sz="3200" dirty="0">
                <a:latin typeface="Times New Roman" panose="02020603050405020304" pitchFamily="18" charset="0"/>
                <a:cs typeface="Times New Roman" panose="02020603050405020304" pitchFamily="18" charset="0"/>
              </a:rPr>
              <a:t>While ORM can introduce a slight performance overhead, ORM libraries are often optimized to generate efficient SQL queries and handle common performance issues. </a:t>
            </a:r>
            <a:endParaRPr lang="en-US" sz="3200" dirty="0" smtClean="0">
              <a:latin typeface="Times New Roman" panose="02020603050405020304" pitchFamily="18" charset="0"/>
              <a:cs typeface="Times New Roman" panose="02020603050405020304" pitchFamily="18" charset="0"/>
            </a:endParaRPr>
          </a:p>
          <a:p>
            <a:pPr algn="just" fontAlgn="base"/>
            <a:r>
              <a:rPr lang="en-US" sz="3200" dirty="0" smtClean="0">
                <a:latin typeface="Times New Roman" panose="02020603050405020304" pitchFamily="18" charset="0"/>
                <a:cs typeface="Times New Roman" panose="02020603050405020304" pitchFamily="18" charset="0"/>
              </a:rPr>
              <a:t>Writing </a:t>
            </a:r>
            <a:r>
              <a:rPr lang="en-US" sz="3200" dirty="0">
                <a:latin typeface="Times New Roman" panose="02020603050405020304" pitchFamily="18" charset="0"/>
                <a:cs typeface="Times New Roman" panose="02020603050405020304" pitchFamily="18" charset="0"/>
              </a:rPr>
              <a:t>optimized raw SQL queries yourself may require more effort and knowledge of database optimizations.</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7078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Why ORM?</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fontAlgn="base"/>
            <a:r>
              <a:rPr lang="en-US" sz="3200" b="1" dirty="0" smtClean="0">
                <a:latin typeface="Times New Roman" panose="02020603050405020304" pitchFamily="18" charset="0"/>
                <a:cs typeface="Times New Roman" panose="02020603050405020304" pitchFamily="18" charset="0"/>
              </a:rPr>
              <a:t>Testing: </a:t>
            </a:r>
            <a:r>
              <a:rPr lang="en-US" sz="3200" dirty="0">
                <a:latin typeface="Times New Roman" panose="02020603050405020304" pitchFamily="18" charset="0"/>
                <a:cs typeface="Times New Roman" panose="02020603050405020304" pitchFamily="18" charset="0"/>
              </a:rPr>
              <a:t>When using raw SQL queries, testing database interactions can become more complicated. </a:t>
            </a:r>
            <a:endParaRPr lang="en-US" sz="3200" dirty="0" smtClean="0">
              <a:latin typeface="Times New Roman" panose="02020603050405020304" pitchFamily="18" charset="0"/>
              <a:cs typeface="Times New Roman" panose="02020603050405020304" pitchFamily="18" charset="0"/>
            </a:endParaRPr>
          </a:p>
          <a:p>
            <a:pPr algn="just" fontAlgn="base"/>
            <a:r>
              <a:rPr lang="en-US" sz="3200" dirty="0" smtClean="0">
                <a:latin typeface="Times New Roman" panose="02020603050405020304" pitchFamily="18" charset="0"/>
                <a:cs typeface="Times New Roman" panose="02020603050405020304" pitchFamily="18" charset="0"/>
              </a:rPr>
              <a:t>You'll </a:t>
            </a:r>
            <a:r>
              <a:rPr lang="en-US" sz="3200" dirty="0">
                <a:latin typeface="Times New Roman" panose="02020603050405020304" pitchFamily="18" charset="0"/>
                <a:cs typeface="Times New Roman" panose="02020603050405020304" pitchFamily="18" charset="0"/>
              </a:rPr>
              <a:t>need to set up test databases or implement mocks for your queries to simulate database behavior during testing.</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490488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Impedance Mismatch</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fontAlgn="base"/>
            <a:r>
              <a:rPr lang="en-US" sz="3200" dirty="0">
                <a:latin typeface="Times New Roman" panose="02020603050405020304" pitchFamily="18" charset="0"/>
                <a:cs typeface="Times New Roman" panose="02020603050405020304" pitchFamily="18" charset="0"/>
              </a:rPr>
              <a:t>The Object Oriented (Domain) model use classes whereas the relational database use tables. </a:t>
            </a:r>
            <a:endParaRPr lang="en-US" sz="3200" dirty="0" smtClean="0">
              <a:latin typeface="Times New Roman" panose="02020603050405020304" pitchFamily="18" charset="0"/>
              <a:cs typeface="Times New Roman" panose="02020603050405020304" pitchFamily="18" charset="0"/>
            </a:endParaRPr>
          </a:p>
          <a:p>
            <a:pPr algn="just" fontAlgn="base"/>
            <a:r>
              <a:rPr lang="en-US" sz="3200" dirty="0" smtClean="0">
                <a:latin typeface="Times New Roman" panose="02020603050405020304" pitchFamily="18" charset="0"/>
                <a:cs typeface="Times New Roman" panose="02020603050405020304" pitchFamily="18" charset="0"/>
              </a:rPr>
              <a:t>This </a:t>
            </a:r>
            <a:r>
              <a:rPr lang="en-US" sz="3200" dirty="0">
                <a:latin typeface="Times New Roman" panose="02020603050405020304" pitchFamily="18" charset="0"/>
                <a:cs typeface="Times New Roman" panose="02020603050405020304" pitchFamily="18" charset="0"/>
              </a:rPr>
              <a:t>creates a gap (The Impedance Mismatch). </a:t>
            </a:r>
            <a:endParaRPr lang="en-US" sz="3200" dirty="0" smtClean="0">
              <a:latin typeface="Times New Roman" panose="02020603050405020304" pitchFamily="18" charset="0"/>
              <a:cs typeface="Times New Roman" panose="02020603050405020304" pitchFamily="18" charset="0"/>
            </a:endParaRPr>
          </a:p>
          <a:p>
            <a:pPr algn="just" fontAlgn="base"/>
            <a:r>
              <a:rPr lang="en-US" sz="3200" dirty="0" smtClean="0">
                <a:latin typeface="Times New Roman" panose="02020603050405020304" pitchFamily="18" charset="0"/>
                <a:cs typeface="Times New Roman" panose="02020603050405020304" pitchFamily="18" charset="0"/>
              </a:rPr>
              <a:t>Due </a:t>
            </a:r>
            <a:r>
              <a:rPr lang="en-US" sz="3200" dirty="0">
                <a:latin typeface="Times New Roman" panose="02020603050405020304" pitchFamily="18" charset="0"/>
                <a:cs typeface="Times New Roman" panose="02020603050405020304" pitchFamily="18" charset="0"/>
              </a:rPr>
              <a:t>to the difference between the two different models, getting the data and associations from objects into relational table structure and vice versa requires a lot of tedious programming.</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91844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Impedance Mismatch</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fontAlgn="base"/>
            <a:r>
              <a:rPr lang="en-US" sz="3200" dirty="0">
                <a:latin typeface="Times New Roman" panose="02020603050405020304" pitchFamily="18" charset="0"/>
                <a:cs typeface="Times New Roman" panose="02020603050405020304" pitchFamily="18" charset="0"/>
              </a:rPr>
              <a:t>Loading and storing objects using a tabular relational database </a:t>
            </a:r>
            <a:r>
              <a:rPr lang="en-US" sz="3200" dirty="0" smtClean="0">
                <a:latin typeface="Times New Roman" panose="02020603050405020304" pitchFamily="18" charset="0"/>
                <a:cs typeface="Times New Roman" panose="02020603050405020304" pitchFamily="18" charset="0"/>
              </a:rPr>
              <a:t>exposes us to 5 mismatch problems.</a:t>
            </a:r>
          </a:p>
          <a:p>
            <a:pPr lvl="1" algn="just" fontAlgn="base"/>
            <a:r>
              <a:rPr lang="en-US" sz="2800" i="1" dirty="0">
                <a:latin typeface="Times New Roman" panose="02020603050405020304" pitchFamily="18" charset="0"/>
                <a:cs typeface="Times New Roman" panose="02020603050405020304" pitchFamily="18" charset="0"/>
              </a:rPr>
              <a:t>Granularity</a:t>
            </a:r>
          </a:p>
          <a:p>
            <a:pPr lvl="1" algn="just" fontAlgn="base"/>
            <a:r>
              <a:rPr lang="en-US" sz="2800" i="1" dirty="0">
                <a:latin typeface="Times New Roman" panose="02020603050405020304" pitchFamily="18" charset="0"/>
                <a:cs typeface="Times New Roman" panose="02020603050405020304" pitchFamily="18" charset="0"/>
              </a:rPr>
              <a:t>Inheritance</a:t>
            </a:r>
          </a:p>
          <a:p>
            <a:pPr lvl="1" algn="just" fontAlgn="base"/>
            <a:r>
              <a:rPr lang="en-US" sz="2800" i="1" dirty="0">
                <a:latin typeface="Times New Roman" panose="02020603050405020304" pitchFamily="18" charset="0"/>
                <a:cs typeface="Times New Roman" panose="02020603050405020304" pitchFamily="18" charset="0"/>
              </a:rPr>
              <a:t>Identity</a:t>
            </a:r>
          </a:p>
          <a:p>
            <a:pPr lvl="1" algn="just" fontAlgn="base"/>
            <a:r>
              <a:rPr lang="en-US" sz="2800" i="1" dirty="0">
                <a:latin typeface="Times New Roman" panose="02020603050405020304" pitchFamily="18" charset="0"/>
                <a:cs typeface="Times New Roman" panose="02020603050405020304" pitchFamily="18" charset="0"/>
              </a:rPr>
              <a:t>Associations</a:t>
            </a:r>
          </a:p>
          <a:p>
            <a:pPr lvl="1" algn="just" fontAlgn="base"/>
            <a:r>
              <a:rPr lang="en-US" sz="2800" i="1" dirty="0" smtClean="0">
                <a:latin typeface="Times New Roman" panose="02020603050405020304" pitchFamily="18" charset="0"/>
                <a:cs typeface="Times New Roman" panose="02020603050405020304" pitchFamily="18" charset="0"/>
              </a:rPr>
              <a:t>Performance Overhead</a:t>
            </a:r>
          </a:p>
        </p:txBody>
      </p:sp>
    </p:spTree>
    <p:extLst>
      <p:ext uri="{BB962C8B-B14F-4D97-AF65-F5344CB8AC3E}">
        <p14:creationId xmlns:p14="http://schemas.microsoft.com/office/powerpoint/2010/main" xmlns="" val="22480847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Impedance Mismatch</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fontAlgn="base"/>
            <a:r>
              <a:rPr lang="en-US" sz="2800" b="1" i="1" dirty="0" smtClean="0">
                <a:latin typeface="Times New Roman" panose="02020603050405020304" pitchFamily="18" charset="0"/>
                <a:cs typeface="Times New Roman" panose="02020603050405020304" pitchFamily="18" charset="0"/>
              </a:rPr>
              <a:t>Granularity</a:t>
            </a:r>
          </a:p>
          <a:p>
            <a:pPr algn="just" fontAlgn="base"/>
            <a:r>
              <a:rPr lang="en-US" sz="2800" dirty="0">
                <a:latin typeface="Times New Roman" panose="02020603050405020304" pitchFamily="18" charset="0"/>
                <a:cs typeface="Times New Roman" panose="02020603050405020304" pitchFamily="18" charset="0"/>
              </a:rPr>
              <a:t>Granularity is the extent to which a system could be broken down into small  parts. </a:t>
            </a:r>
            <a:endParaRPr lang="en-US" sz="2800" dirty="0" smtClean="0">
              <a:latin typeface="Times New Roman" panose="02020603050405020304" pitchFamily="18" charset="0"/>
              <a:cs typeface="Times New Roman" panose="02020603050405020304" pitchFamily="18" charset="0"/>
            </a:endParaRPr>
          </a:p>
          <a:p>
            <a:pPr algn="just" fontAlgn="base"/>
            <a:r>
              <a:rPr lang="en-US" sz="2800" dirty="0">
                <a:latin typeface="Times New Roman" panose="02020603050405020304" pitchFamily="18" charset="0"/>
                <a:cs typeface="Times New Roman" panose="02020603050405020304" pitchFamily="18" charset="0"/>
              </a:rPr>
              <a:t>Lets take an example of </a:t>
            </a:r>
            <a:r>
              <a:rPr lang="en-US" sz="2800" b="1" dirty="0">
                <a:latin typeface="Times New Roman" panose="02020603050405020304" pitchFamily="18" charset="0"/>
                <a:cs typeface="Times New Roman" panose="02020603050405020304" pitchFamily="18" charset="0"/>
              </a:rPr>
              <a:t>Person</a:t>
            </a:r>
            <a:r>
              <a:rPr lang="en-US" sz="2800" dirty="0">
                <a:latin typeface="Times New Roman" panose="02020603050405020304" pitchFamily="18" charset="0"/>
                <a:cs typeface="Times New Roman" panose="02020603050405020304" pitchFamily="18" charset="0"/>
              </a:rPr>
              <a:t> details, we could </a:t>
            </a:r>
            <a:r>
              <a:rPr lang="en-US" sz="2800" dirty="0" smtClean="0">
                <a:latin typeface="Times New Roman" panose="02020603050405020304" pitchFamily="18" charset="0"/>
                <a:cs typeface="Times New Roman" panose="02020603050405020304" pitchFamily="18" charset="0"/>
              </a:rPr>
              <a:t>break </a:t>
            </a:r>
            <a:r>
              <a:rPr lang="en-US" sz="2800" dirty="0">
                <a:latin typeface="Times New Roman" panose="02020603050405020304" pitchFamily="18" charset="0"/>
                <a:cs typeface="Times New Roman" panose="02020603050405020304" pitchFamily="18" charset="0"/>
              </a:rPr>
              <a:t>down </a:t>
            </a:r>
            <a:r>
              <a:rPr lang="en-US" sz="2800" b="1" dirty="0">
                <a:latin typeface="Times New Roman" panose="02020603050405020304" pitchFamily="18" charset="0"/>
                <a:cs typeface="Times New Roman" panose="02020603050405020304" pitchFamily="18" charset="0"/>
              </a:rPr>
              <a:t>person</a:t>
            </a:r>
            <a:r>
              <a:rPr lang="en-US" sz="2800" dirty="0">
                <a:latin typeface="Times New Roman" panose="02020603050405020304" pitchFamily="18" charset="0"/>
                <a:cs typeface="Times New Roman" panose="02020603050405020304" pitchFamily="18" charset="0"/>
              </a:rPr>
              <a:t> details into two classes one is </a:t>
            </a:r>
            <a:r>
              <a:rPr lang="en-US" sz="2800" b="1" dirty="0">
                <a:latin typeface="Times New Roman" panose="02020603050405020304" pitchFamily="18" charset="0"/>
                <a:cs typeface="Times New Roman" panose="02020603050405020304" pitchFamily="18" charset="0"/>
              </a:rPr>
              <a:t>Person</a:t>
            </a:r>
            <a:r>
              <a:rPr lang="en-US" sz="2800" dirty="0">
                <a:latin typeface="Times New Roman" panose="02020603050405020304" pitchFamily="18" charset="0"/>
                <a:cs typeface="Times New Roman" panose="02020603050405020304" pitchFamily="18" charset="0"/>
              </a:rPr>
              <a:t> and another is </a:t>
            </a:r>
            <a:r>
              <a:rPr lang="en-US" sz="2800" b="1" dirty="0">
                <a:latin typeface="Times New Roman" panose="02020603050405020304" pitchFamily="18" charset="0"/>
                <a:cs typeface="Times New Roman" panose="02020603050405020304" pitchFamily="18" charset="0"/>
              </a:rPr>
              <a:t>Address</a:t>
            </a:r>
            <a:r>
              <a:rPr lang="en-US" sz="2800" dirty="0">
                <a:latin typeface="Times New Roman" panose="02020603050405020304" pitchFamily="18" charset="0"/>
                <a:cs typeface="Times New Roman" panose="02020603050405020304" pitchFamily="18" charset="0"/>
              </a:rPr>
              <a:t> for code re-usability and code maintainability purpose. </a:t>
            </a:r>
            <a:endParaRPr lang="en-US" sz="2800" dirty="0" smtClean="0">
              <a:latin typeface="Times New Roman" panose="02020603050405020304" pitchFamily="18" charset="0"/>
              <a:cs typeface="Times New Roman" panose="02020603050405020304" pitchFamily="18" charset="0"/>
            </a:endParaRPr>
          </a:p>
          <a:p>
            <a:pPr algn="just" fontAlgn="base"/>
            <a:r>
              <a:rPr lang="en-US" sz="2800" dirty="0" smtClean="0">
                <a:latin typeface="Times New Roman" panose="02020603050405020304" pitchFamily="18" charset="0"/>
                <a:cs typeface="Times New Roman" panose="02020603050405020304" pitchFamily="18" charset="0"/>
              </a:rPr>
              <a:t>But </a:t>
            </a:r>
            <a:r>
              <a:rPr lang="en-US" sz="2800" dirty="0">
                <a:latin typeface="Times New Roman" panose="02020603050405020304" pitchFamily="18" charset="0"/>
                <a:cs typeface="Times New Roman" panose="02020603050405020304" pitchFamily="18" charset="0"/>
              </a:rPr>
              <a:t>assume that to store </a:t>
            </a:r>
            <a:r>
              <a:rPr lang="en-US" sz="2800" b="1" dirty="0">
                <a:latin typeface="Times New Roman" panose="02020603050405020304" pitchFamily="18" charset="0"/>
                <a:cs typeface="Times New Roman" panose="02020603050405020304" pitchFamily="18" charset="0"/>
              </a:rPr>
              <a:t>Person</a:t>
            </a:r>
            <a:r>
              <a:rPr lang="en-US" sz="2800" dirty="0">
                <a:latin typeface="Times New Roman" panose="02020603050405020304" pitchFamily="18" charset="0"/>
                <a:cs typeface="Times New Roman" panose="02020603050405020304" pitchFamily="18" charset="0"/>
              </a:rPr>
              <a:t> details in database there is only one table called </a:t>
            </a:r>
            <a:r>
              <a:rPr lang="en-US" sz="2800" b="1" dirty="0">
                <a:latin typeface="Times New Roman" panose="02020603050405020304" pitchFamily="18" charset="0"/>
                <a:cs typeface="Times New Roman" panose="02020603050405020304" pitchFamily="18" charset="0"/>
              </a:rPr>
              <a:t>Person</a:t>
            </a:r>
            <a:r>
              <a:rPr lang="en-US" sz="2800" dirty="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10019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Impedance Mismatch</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fontAlgn="base"/>
            <a:r>
              <a:rPr lang="en-US" sz="2800" b="1" i="1" dirty="0" smtClean="0">
                <a:latin typeface="Times New Roman" panose="02020603050405020304" pitchFamily="18" charset="0"/>
                <a:cs typeface="Times New Roman" panose="02020603050405020304" pitchFamily="18" charset="0"/>
              </a:rPr>
              <a:t>Granularity</a:t>
            </a:r>
          </a:p>
          <a:p>
            <a:pPr algn="just" fontAlgn="base"/>
            <a:r>
              <a:rPr lang="en-US" sz="2800" dirty="0">
                <a:latin typeface="Times New Roman" panose="02020603050405020304" pitchFamily="18" charset="0"/>
                <a:cs typeface="Times New Roman" panose="02020603050405020304" pitchFamily="18" charset="0"/>
              </a:rPr>
              <a:t>Sometimes you will have an object model which has more classes than the number of corresponding tables in the database (we says the object model is more granular than the relational model). </a:t>
            </a:r>
            <a:endParaRPr lang="en-US" sz="2800" dirty="0" smtClean="0">
              <a:latin typeface="Times New Roman" panose="02020603050405020304" pitchFamily="18" charset="0"/>
              <a:cs typeface="Times New Roman" panose="02020603050405020304" pitchFamily="18" charset="0"/>
            </a:endParaRPr>
          </a:p>
          <a:p>
            <a:pPr algn="just" fontAlgn="base"/>
            <a:r>
              <a:rPr lang="en-US" sz="2800" dirty="0" smtClean="0">
                <a:latin typeface="Times New Roman" panose="02020603050405020304" pitchFamily="18" charset="0"/>
                <a:cs typeface="Times New Roman" panose="02020603050405020304" pitchFamily="18" charset="0"/>
              </a:rPr>
              <a:t>This </a:t>
            </a:r>
            <a:r>
              <a:rPr lang="en-US" sz="2800" dirty="0">
                <a:latin typeface="Times New Roman" panose="02020603050405020304" pitchFamily="18" charset="0"/>
                <a:cs typeface="Times New Roman" panose="02020603050405020304" pitchFamily="18" charset="0"/>
              </a:rPr>
              <a:t>is Granularity Mismatch between </a:t>
            </a:r>
            <a:r>
              <a:rPr lang="en-US" sz="2800" b="1" dirty="0">
                <a:latin typeface="Times New Roman" panose="02020603050405020304" pitchFamily="18" charset="0"/>
                <a:cs typeface="Times New Roman" panose="02020603050405020304" pitchFamily="18" charset="0"/>
              </a:rPr>
              <a:t>Object Model</a:t>
            </a:r>
            <a:r>
              <a:rPr lang="en-US" sz="2800" dirty="0">
                <a:latin typeface="Times New Roman" panose="02020603050405020304" pitchFamily="18" charset="0"/>
                <a:cs typeface="Times New Roman" panose="02020603050405020304" pitchFamily="18" charset="0"/>
              </a:rPr>
              <a:t> and </a:t>
            </a:r>
            <a:r>
              <a:rPr lang="en-US" sz="2800" b="1" dirty="0">
                <a:latin typeface="Times New Roman" panose="02020603050405020304" pitchFamily="18" charset="0"/>
                <a:cs typeface="Times New Roman" panose="02020603050405020304" pitchFamily="18" charset="0"/>
              </a:rPr>
              <a:t>Relational Model</a:t>
            </a:r>
            <a:r>
              <a:rPr lang="en-US" sz="2800" dirty="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003445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Impedance Mismatch</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fontAlgn="base"/>
            <a:r>
              <a:rPr lang="en-US" sz="2800" b="1" i="1" dirty="0" smtClean="0">
                <a:latin typeface="Times New Roman" panose="02020603050405020304" pitchFamily="18" charset="0"/>
                <a:cs typeface="Times New Roman" panose="02020603050405020304" pitchFamily="18" charset="0"/>
              </a:rPr>
              <a:t>Granularity</a:t>
            </a:r>
          </a:p>
          <a:p>
            <a:pPr algn="just" fontAlgn="base"/>
            <a:endParaRPr lang="en-US" sz="2800" dirty="0" smtClean="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61771" y="1571223"/>
            <a:ext cx="9854218" cy="504851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2407748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Impedance Mismatch</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r>
              <a:rPr lang="en-US" sz="2800" b="1" i="1" dirty="0" smtClean="0">
                <a:latin typeface="Times New Roman" panose="02020603050405020304" pitchFamily="18" charset="0"/>
                <a:cs typeface="Times New Roman" panose="02020603050405020304" pitchFamily="18" charset="0"/>
              </a:rPr>
              <a:t>Inheritance </a:t>
            </a:r>
            <a:r>
              <a:rPr lang="en-US" sz="2800" b="1" i="1" dirty="0">
                <a:latin typeface="Times New Roman" panose="02020603050405020304" pitchFamily="18" charset="0"/>
                <a:cs typeface="Times New Roman" panose="02020603050405020304" pitchFamily="18" charset="0"/>
              </a:rPr>
              <a:t>or </a:t>
            </a:r>
            <a:r>
              <a:rPr lang="en-US" sz="2800" b="1" i="1" dirty="0" smtClean="0">
                <a:latin typeface="Times New Roman" panose="02020603050405020304" pitchFamily="18" charset="0"/>
                <a:cs typeface="Times New Roman" panose="02020603050405020304" pitchFamily="18" charset="0"/>
              </a:rPr>
              <a:t>Sub-types</a:t>
            </a:r>
            <a:endParaRPr lang="en-US" sz="2800" b="1" i="1"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Inheritance is a natural concept in object-oriented programming languages.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However</a:t>
            </a:r>
            <a:r>
              <a:rPr lang="en-US" sz="2800" dirty="0">
                <a:latin typeface="Times New Roman" panose="02020603050405020304" pitchFamily="18" charset="0"/>
                <a:cs typeface="Times New Roman" panose="02020603050405020304" pitchFamily="18" charset="0"/>
              </a:rPr>
              <a:t>, RDBMSs do not define anything similar on the whole (yes some databases do have subtype support but it is completely non-standardized).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This </a:t>
            </a:r>
            <a:r>
              <a:rPr lang="en-US" sz="2800" dirty="0">
                <a:latin typeface="Times New Roman" panose="02020603050405020304" pitchFamily="18" charset="0"/>
                <a:cs typeface="Times New Roman" panose="02020603050405020304" pitchFamily="18" charset="0"/>
              </a:rPr>
              <a:t>is Inheritance Mismatch between </a:t>
            </a:r>
            <a:r>
              <a:rPr lang="en-US" sz="2800" b="1" dirty="0">
                <a:latin typeface="Times New Roman" panose="02020603050405020304" pitchFamily="18" charset="0"/>
                <a:cs typeface="Times New Roman" panose="02020603050405020304" pitchFamily="18" charset="0"/>
              </a:rPr>
              <a:t>Object Model</a:t>
            </a:r>
            <a:r>
              <a:rPr lang="en-US" sz="2800" dirty="0">
                <a:latin typeface="Times New Roman" panose="02020603050405020304" pitchFamily="18" charset="0"/>
                <a:cs typeface="Times New Roman" panose="02020603050405020304" pitchFamily="18" charset="0"/>
              </a:rPr>
              <a:t> and </a:t>
            </a:r>
            <a:r>
              <a:rPr lang="en-US" sz="2800" b="1" dirty="0">
                <a:latin typeface="Times New Roman" panose="02020603050405020304" pitchFamily="18" charset="0"/>
                <a:cs typeface="Times New Roman" panose="02020603050405020304" pitchFamily="18" charset="0"/>
              </a:rPr>
              <a:t>Relational Model</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44981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Contents</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fontAlgn="base"/>
            <a:r>
              <a:rPr lang="en-US" sz="3200" dirty="0">
                <a:latin typeface="Times New Roman" panose="02020603050405020304" pitchFamily="18" charset="0"/>
                <a:cs typeface="Times New Roman" panose="02020603050405020304" pitchFamily="18" charset="0"/>
              </a:rPr>
              <a:t>What is Object Relational </a:t>
            </a:r>
            <a:r>
              <a:rPr lang="en-US" sz="3200" dirty="0" smtClean="0">
                <a:latin typeface="Times New Roman" panose="02020603050405020304" pitchFamily="18" charset="0"/>
                <a:cs typeface="Times New Roman" panose="02020603050405020304" pitchFamily="18" charset="0"/>
              </a:rPr>
              <a:t>Mapping</a:t>
            </a:r>
          </a:p>
          <a:p>
            <a:pPr algn="just" fontAlgn="base"/>
            <a:r>
              <a:rPr lang="en-US" sz="3200" dirty="0">
                <a:latin typeface="Times New Roman" panose="02020603050405020304" pitchFamily="18" charset="0"/>
                <a:cs typeface="Times New Roman" panose="02020603050405020304" pitchFamily="18" charset="0"/>
              </a:rPr>
              <a:t>How ORM </a:t>
            </a:r>
            <a:r>
              <a:rPr lang="en-US" sz="3200" dirty="0" smtClean="0">
                <a:latin typeface="Times New Roman" panose="02020603050405020304" pitchFamily="18" charset="0"/>
                <a:cs typeface="Times New Roman" panose="02020603050405020304" pitchFamily="18" charset="0"/>
              </a:rPr>
              <a:t>Works </a:t>
            </a:r>
          </a:p>
          <a:p>
            <a:pPr algn="just" fontAlgn="base"/>
            <a:r>
              <a:rPr lang="en-US" sz="3200" dirty="0" smtClean="0">
                <a:latin typeface="Times New Roman" panose="02020603050405020304" pitchFamily="18" charset="0"/>
                <a:cs typeface="Times New Roman" panose="02020603050405020304" pitchFamily="18" charset="0"/>
              </a:rPr>
              <a:t>Features </a:t>
            </a:r>
            <a:r>
              <a:rPr lang="en-US" sz="3200" dirty="0">
                <a:latin typeface="Times New Roman" panose="02020603050405020304" pitchFamily="18" charset="0"/>
                <a:cs typeface="Times New Roman" panose="02020603050405020304" pitchFamily="18" charset="0"/>
              </a:rPr>
              <a:t>of </a:t>
            </a:r>
            <a:r>
              <a:rPr lang="en-US" sz="3200" dirty="0" smtClean="0">
                <a:latin typeface="Times New Roman" panose="02020603050405020304" pitchFamily="18" charset="0"/>
                <a:cs typeface="Times New Roman" panose="02020603050405020304" pitchFamily="18" charset="0"/>
              </a:rPr>
              <a:t>ORM </a:t>
            </a:r>
          </a:p>
          <a:p>
            <a:pPr algn="just" fontAlgn="base"/>
            <a:r>
              <a:rPr lang="en-US" sz="3200" dirty="0" smtClean="0">
                <a:latin typeface="Times New Roman" panose="02020603050405020304" pitchFamily="18" charset="0"/>
                <a:cs typeface="Times New Roman" panose="02020603050405020304" pitchFamily="18" charset="0"/>
              </a:rPr>
              <a:t>Advantages </a:t>
            </a:r>
          </a:p>
          <a:p>
            <a:pPr algn="just" fontAlgn="base"/>
            <a:r>
              <a:rPr lang="en-US" sz="3200" dirty="0" smtClean="0">
                <a:latin typeface="Times New Roman" panose="02020603050405020304" pitchFamily="18" charset="0"/>
                <a:cs typeface="Times New Roman" panose="02020603050405020304" pitchFamily="18" charset="0"/>
              </a:rPr>
              <a:t>Java </a:t>
            </a:r>
            <a:r>
              <a:rPr lang="en-US" sz="3200" dirty="0">
                <a:latin typeface="Times New Roman" panose="02020603050405020304" pitchFamily="18" charset="0"/>
                <a:cs typeface="Times New Roman" panose="02020603050405020304" pitchFamily="18" charset="0"/>
              </a:rPr>
              <a:t>ORM- Hibernate, JAVA Persistence API(JPA</a:t>
            </a:r>
            <a:r>
              <a:rPr lang="en-US" sz="3200" dirty="0" smtClean="0">
                <a:latin typeface="Times New Roman" panose="02020603050405020304" pitchFamily="18" charset="0"/>
                <a:cs typeface="Times New Roman" panose="02020603050405020304" pitchFamily="18" charset="0"/>
              </a:rPr>
              <a:t>) </a:t>
            </a:r>
            <a:endParaRPr lang="en-IN" sz="3200" dirty="0" smtClean="0">
              <a:latin typeface="Times New Roman" panose="02020603050405020304" pitchFamily="18" charset="0"/>
              <a:cs typeface="Times New Roman" panose="02020603050405020304" pitchFamily="18" charset="0"/>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484601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Impedance Mismatch</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r>
              <a:rPr lang="en-US" sz="2800" b="1" i="1" dirty="0" smtClean="0">
                <a:latin typeface="Times New Roman" panose="02020603050405020304" pitchFamily="18" charset="0"/>
                <a:cs typeface="Times New Roman" panose="02020603050405020304" pitchFamily="18" charset="0"/>
              </a:rPr>
              <a:t>Identity</a:t>
            </a:r>
            <a:endParaRPr lang="en-US" sz="2800" b="1" i="1"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 </a:t>
            </a:r>
            <a:r>
              <a:rPr lang="en-US" sz="2800" b="1" dirty="0">
                <a:latin typeface="Times New Roman" panose="02020603050405020304" pitchFamily="18" charset="0"/>
                <a:cs typeface="Times New Roman" panose="02020603050405020304" pitchFamily="18" charset="0"/>
              </a:rPr>
              <a:t>RDBMS </a:t>
            </a:r>
            <a:r>
              <a:rPr lang="en-US" sz="2800" dirty="0">
                <a:latin typeface="Times New Roman" panose="02020603050405020304" pitchFamily="18" charset="0"/>
                <a:cs typeface="Times New Roman" panose="02020603050405020304" pitchFamily="18" charset="0"/>
              </a:rPr>
              <a:t>defines exactly one notion of ‘sameness’: the primary key. </a:t>
            </a:r>
            <a:endParaRPr lang="en-US" sz="2800" dirty="0" smtClean="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In the Relational Model, two different rows in a table are only considered the same if they have the same primary key value, regardless of the other attributes they might have.</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Java</a:t>
            </a:r>
            <a:r>
              <a:rPr lang="en-US" sz="2800" dirty="0">
                <a:latin typeface="Times New Roman" panose="02020603050405020304" pitchFamily="18" charset="0"/>
                <a:cs typeface="Times New Roman" panose="02020603050405020304" pitchFamily="18" charset="0"/>
              </a:rPr>
              <a:t>, however, defines </a:t>
            </a:r>
            <a:r>
              <a:rPr lang="en-US" sz="2800" dirty="0" smtClean="0">
                <a:latin typeface="Times New Roman" panose="02020603050405020304" pitchFamily="18" charset="0"/>
                <a:cs typeface="Times New Roman" panose="02020603050405020304" pitchFamily="18" charset="0"/>
              </a:rPr>
              <a:t>both </a:t>
            </a:r>
            <a:r>
              <a:rPr lang="en-US" sz="2800" dirty="0">
                <a:latin typeface="Times New Roman" panose="02020603050405020304" pitchFamily="18" charset="0"/>
                <a:cs typeface="Times New Roman" panose="02020603050405020304" pitchFamily="18" charset="0"/>
              </a:rPr>
              <a:t>object identity a==b and object equality </a:t>
            </a:r>
            <a:r>
              <a:rPr lang="en-US" sz="2800" dirty="0" err="1">
                <a:latin typeface="Times New Roman" panose="02020603050405020304" pitchFamily="18" charset="0"/>
                <a:cs typeface="Times New Roman" panose="02020603050405020304" pitchFamily="18" charset="0"/>
              </a:rPr>
              <a:t>a.equals</a:t>
            </a:r>
            <a:r>
              <a:rPr lang="en-US" sz="2800" dirty="0">
                <a:latin typeface="Times New Roman" panose="02020603050405020304" pitchFamily="18" charset="0"/>
                <a:cs typeface="Times New Roman" panose="02020603050405020304" pitchFamily="18" charset="0"/>
              </a:rPr>
              <a:t>(b). </a:t>
            </a:r>
            <a:endParaRPr lang="en-US" sz="2800" dirty="0" smtClean="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difference in notions of "sameness" between the two models creates the Identity </a:t>
            </a:r>
            <a:r>
              <a:rPr lang="en-US" sz="2800" dirty="0" smtClean="0">
                <a:latin typeface="Times New Roman" panose="02020603050405020304" pitchFamily="18" charset="0"/>
                <a:cs typeface="Times New Roman" panose="02020603050405020304" pitchFamily="18" charset="0"/>
              </a:rPr>
              <a:t>Mismatch.</a:t>
            </a:r>
            <a:r>
              <a:rPr lang="en-US" sz="2800" dirty="0"/>
              <a:t/>
            </a:r>
            <a:br>
              <a:rPr lang="en-US" sz="2800" dirty="0"/>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144151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a:solidFill>
                  <a:srgbClr val="FF0000"/>
                </a:solidFill>
              </a:rPr>
              <a:t>Impedance Mismatch</a:t>
            </a:r>
          </a:p>
        </p:txBody>
      </p:sp>
      <p:sp>
        <p:nvSpPr>
          <p:cNvPr id="3" name="Content Placeholder 2"/>
          <p:cNvSpPr>
            <a:spLocks noGrp="1"/>
          </p:cNvSpPr>
          <p:nvPr>
            <p:ph idx="1"/>
          </p:nvPr>
        </p:nvSpPr>
        <p:spPr>
          <a:xfrm>
            <a:off x="1484310" y="1031966"/>
            <a:ext cx="10018713" cy="5551714"/>
          </a:xfrm>
        </p:spPr>
        <p:txBody>
          <a:bodyPr anchor="t">
            <a:normAutofit/>
          </a:bodyPr>
          <a:lstStyle/>
          <a:p>
            <a:r>
              <a:rPr lang="en-US" sz="3200" b="1" i="1" dirty="0" smtClean="0">
                <a:latin typeface="Times New Roman" panose="02020603050405020304" pitchFamily="18" charset="0"/>
                <a:cs typeface="Times New Roman" panose="02020603050405020304" pitchFamily="18" charset="0"/>
              </a:rPr>
              <a:t>Associations</a:t>
            </a:r>
            <a:endParaRPr lang="en-US" sz="3200" b="1" i="1"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Associations are represented as unidirectional references in Object Oriented languages whereas RDBMSs associations are bidirectional by using foreign keys. </a:t>
            </a: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If </a:t>
            </a:r>
            <a:r>
              <a:rPr lang="en-US" sz="3200" dirty="0">
                <a:latin typeface="Times New Roman" panose="02020603050405020304" pitchFamily="18" charset="0"/>
                <a:cs typeface="Times New Roman" panose="02020603050405020304" pitchFamily="18" charset="0"/>
              </a:rPr>
              <a:t>you need bidirectional relationships in Java, you must define the association twice. </a:t>
            </a: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Likewise</a:t>
            </a:r>
            <a:r>
              <a:rPr lang="en-US" sz="3200" dirty="0">
                <a:latin typeface="Times New Roman" panose="02020603050405020304" pitchFamily="18" charset="0"/>
                <a:cs typeface="Times New Roman" panose="02020603050405020304" pitchFamily="18" charset="0"/>
              </a:rPr>
              <a:t>, you cannot determine the multiplicity of a relationship by looking at the object domain model.</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366123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a:solidFill>
                  <a:srgbClr val="FF0000"/>
                </a:solidFill>
              </a:rPr>
              <a:t>Impedance Mismatch</a:t>
            </a:r>
          </a:p>
        </p:txBody>
      </p:sp>
      <p:sp>
        <p:nvSpPr>
          <p:cNvPr id="3" name="Content Placeholder 2"/>
          <p:cNvSpPr>
            <a:spLocks noGrp="1"/>
          </p:cNvSpPr>
          <p:nvPr>
            <p:ph idx="1"/>
          </p:nvPr>
        </p:nvSpPr>
        <p:spPr>
          <a:xfrm>
            <a:off x="1484310" y="1031966"/>
            <a:ext cx="10018713" cy="5551714"/>
          </a:xfrm>
        </p:spPr>
        <p:txBody>
          <a:bodyPr anchor="t">
            <a:normAutofit/>
          </a:bodyPr>
          <a:lstStyle/>
          <a:p>
            <a:pPr algn="just"/>
            <a:r>
              <a:rPr lang="en-US" sz="3200" b="1" i="1" dirty="0">
                <a:latin typeface="Times New Roman" panose="02020603050405020304" pitchFamily="18" charset="0"/>
                <a:cs typeface="Times New Roman" panose="02020603050405020304" pitchFamily="18" charset="0"/>
              </a:rPr>
              <a:t>Performance </a:t>
            </a:r>
            <a:r>
              <a:rPr lang="en-US" sz="3200" b="1" i="1" dirty="0" smtClean="0">
                <a:latin typeface="Times New Roman" panose="02020603050405020304" pitchFamily="18" charset="0"/>
                <a:cs typeface="Times New Roman" panose="02020603050405020304" pitchFamily="18" charset="0"/>
              </a:rPr>
              <a:t>Overhead</a:t>
            </a:r>
            <a:r>
              <a:rPr lang="en-US" sz="3200" dirty="0" smtClean="0">
                <a:latin typeface="Times New Roman" panose="02020603050405020304" pitchFamily="18" charset="0"/>
                <a:cs typeface="Times New Roman" panose="02020603050405020304" pitchFamily="18" charset="0"/>
              </a:rPr>
              <a:t> </a:t>
            </a:r>
          </a:p>
          <a:p>
            <a:pPr algn="just"/>
            <a:r>
              <a:rPr lang="en-US" sz="3200" dirty="0" smtClean="0">
                <a:latin typeface="Times New Roman" panose="02020603050405020304" pitchFamily="18" charset="0"/>
                <a:cs typeface="Times New Roman" panose="02020603050405020304" pitchFamily="18" charset="0"/>
              </a:rPr>
              <a:t>The </a:t>
            </a:r>
            <a:r>
              <a:rPr lang="en-US" sz="3200" dirty="0">
                <a:latin typeface="Times New Roman" panose="02020603050405020304" pitchFamily="18" charset="0"/>
                <a:cs typeface="Times New Roman" panose="02020603050405020304" pitchFamily="18" charset="0"/>
              </a:rPr>
              <a:t>process of converting objects to relational data and vice versa can introduce performance overhead, especially when working with large datasets or complex object hierarchies</a:t>
            </a:r>
            <a:r>
              <a:rPr lang="en-US" sz="32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22606649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a:solidFill>
                  <a:srgbClr val="FF0000"/>
                </a:solidFill>
              </a:rPr>
              <a:t>Impedance Mismatch</a:t>
            </a:r>
          </a:p>
        </p:txBody>
      </p:sp>
      <p:sp>
        <p:nvSpPr>
          <p:cNvPr id="3" name="Content Placeholder 2"/>
          <p:cNvSpPr>
            <a:spLocks noGrp="1"/>
          </p:cNvSpPr>
          <p:nvPr>
            <p:ph idx="1"/>
          </p:nvPr>
        </p:nvSpPr>
        <p:spPr>
          <a:xfrm>
            <a:off x="1484310" y="1031966"/>
            <a:ext cx="10018713" cy="5551714"/>
          </a:xfrm>
        </p:spPr>
        <p:txBody>
          <a:bodyPr anchor="t">
            <a:normAutofit fontScale="92500"/>
          </a:bodyPr>
          <a:lstStyle/>
          <a:p>
            <a:pPr algn="just"/>
            <a:r>
              <a:rPr lang="en-US" sz="3200" dirty="0">
                <a:latin typeface="Times New Roman" panose="02020603050405020304" pitchFamily="18" charset="0"/>
                <a:cs typeface="Times New Roman" panose="02020603050405020304" pitchFamily="18" charset="0"/>
              </a:rPr>
              <a:t>ORM attempts to address the impedance mismatch by providing a layer of abstraction that handles the translation between the object-oriented model and the relational model.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It </a:t>
            </a:r>
            <a:r>
              <a:rPr lang="en-US" sz="3200" dirty="0">
                <a:latin typeface="Times New Roman" panose="02020603050405020304" pitchFamily="18" charset="0"/>
                <a:cs typeface="Times New Roman" panose="02020603050405020304" pitchFamily="18" charset="0"/>
              </a:rPr>
              <a:t>simplifies data access by allowing developers to work with objects directly, while behind the scenes, the ORM library handles the interactions with the relational database</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While ORM can significantly reduce the impedance mismatch and make database interactions more manageable, it's essential for developers to have a good understanding of both the object-oriented and relational models to design efficient and effective data models for their applications.</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330503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a:solidFill>
                  <a:srgbClr val="FF0000"/>
                </a:solidFill>
              </a:rPr>
              <a:t>How ORM Works</a:t>
            </a:r>
          </a:p>
        </p:txBody>
      </p:sp>
      <p:sp>
        <p:nvSpPr>
          <p:cNvPr id="3" name="Content Placeholder 2"/>
          <p:cNvSpPr>
            <a:spLocks noGrp="1"/>
          </p:cNvSpPr>
          <p:nvPr>
            <p:ph idx="1"/>
          </p:nvPr>
        </p:nvSpPr>
        <p:spPr>
          <a:xfrm>
            <a:off x="1484310" y="1031966"/>
            <a:ext cx="10018713" cy="5551714"/>
          </a:xfrm>
        </p:spPr>
        <p:txBody>
          <a:bodyPr anchor="t">
            <a:normAutofit/>
          </a:bodyPr>
          <a:lstStyle/>
          <a:p>
            <a:pPr algn="just"/>
            <a:r>
              <a:rPr lang="en-US" sz="3200" b="1" dirty="0">
                <a:latin typeface="Times New Roman" panose="02020603050405020304" pitchFamily="18" charset="0"/>
                <a:cs typeface="Times New Roman" panose="02020603050405020304" pitchFamily="18" charset="0"/>
              </a:rPr>
              <a:t>Mapping Data Models</a:t>
            </a:r>
            <a:r>
              <a:rPr lang="en-US" sz="3200" b="1" dirty="0" smtClean="0">
                <a:latin typeface="Times New Roman" panose="02020603050405020304" pitchFamily="18" charset="0"/>
                <a:cs typeface="Times New Roman" panose="02020603050405020304" pitchFamily="18" charset="0"/>
              </a:rPr>
              <a:t>:</a:t>
            </a:r>
            <a:endParaRPr lang="en-US" sz="3200" b="1"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In ORM, you define classes and objects that represent the entities in your application domain. These classes are often referred to as "data models" or "entity classes."</a:t>
            </a:r>
          </a:p>
          <a:p>
            <a:pPr algn="just"/>
            <a:r>
              <a:rPr lang="en-US" sz="3200" dirty="0">
                <a:latin typeface="Times New Roman" panose="02020603050405020304" pitchFamily="18" charset="0"/>
                <a:cs typeface="Times New Roman" panose="02020603050405020304" pitchFamily="18" charset="0"/>
              </a:rPr>
              <a:t>Each data model class typically corresponds to a table in the relational database, and the class attributes represent the table columns.</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39737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a:solidFill>
                  <a:srgbClr val="FF0000"/>
                </a:solidFill>
              </a:rPr>
              <a:t>How ORM Works</a:t>
            </a:r>
          </a:p>
        </p:txBody>
      </p:sp>
      <p:sp>
        <p:nvSpPr>
          <p:cNvPr id="3" name="Content Placeholder 2"/>
          <p:cNvSpPr>
            <a:spLocks noGrp="1"/>
          </p:cNvSpPr>
          <p:nvPr>
            <p:ph idx="1"/>
          </p:nvPr>
        </p:nvSpPr>
        <p:spPr>
          <a:xfrm>
            <a:off x="1484310" y="1031966"/>
            <a:ext cx="10018713" cy="5551714"/>
          </a:xfrm>
        </p:spPr>
        <p:txBody>
          <a:bodyPr anchor="t">
            <a:normAutofit/>
          </a:bodyPr>
          <a:lstStyle/>
          <a:p>
            <a:pPr algn="just"/>
            <a:r>
              <a:rPr lang="en-US" sz="3200" b="1" dirty="0" smtClean="0">
                <a:latin typeface="Times New Roman" panose="02020603050405020304" pitchFamily="18" charset="0"/>
                <a:cs typeface="Times New Roman" panose="02020603050405020304" pitchFamily="18" charset="0"/>
              </a:rPr>
              <a:t>Configuration</a:t>
            </a: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Before using ORM, you need to configure the mapping between the data models and the corresponding database tables. This configuration helps ORM understand how to translate object-oriented concepts to relational database operations.</a:t>
            </a:r>
          </a:p>
          <a:p>
            <a:pPr algn="just"/>
            <a:r>
              <a:rPr lang="en-US" sz="3200" dirty="0">
                <a:latin typeface="Times New Roman" panose="02020603050405020304" pitchFamily="18" charset="0"/>
                <a:cs typeface="Times New Roman" panose="02020603050405020304" pitchFamily="18" charset="0"/>
              </a:rPr>
              <a:t>Configuration may involve specifying the primary keys, relationships between different data models (e.g., one-to-one, one-to-many, many-to-many), and other database-specific settings.</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092740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a:solidFill>
                  <a:srgbClr val="FF0000"/>
                </a:solidFill>
              </a:rPr>
              <a:t>How ORM Works</a:t>
            </a:r>
          </a:p>
        </p:txBody>
      </p:sp>
      <p:sp>
        <p:nvSpPr>
          <p:cNvPr id="3" name="Content Placeholder 2"/>
          <p:cNvSpPr>
            <a:spLocks noGrp="1"/>
          </p:cNvSpPr>
          <p:nvPr>
            <p:ph idx="1"/>
          </p:nvPr>
        </p:nvSpPr>
        <p:spPr>
          <a:xfrm>
            <a:off x="1484310" y="1031966"/>
            <a:ext cx="10018713" cy="5551714"/>
          </a:xfrm>
        </p:spPr>
        <p:txBody>
          <a:bodyPr anchor="t">
            <a:noAutofit/>
          </a:bodyPr>
          <a:lstStyle/>
          <a:p>
            <a:pPr algn="just"/>
            <a:r>
              <a:rPr lang="en-US" sz="2500" b="1" dirty="0">
                <a:latin typeface="Times New Roman" panose="02020603050405020304" pitchFamily="18" charset="0"/>
                <a:cs typeface="Times New Roman" panose="02020603050405020304" pitchFamily="18" charset="0"/>
              </a:rPr>
              <a:t>CRUD Operations</a:t>
            </a:r>
            <a:r>
              <a:rPr lang="en-US" sz="2500" b="1"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ORM provides methods or functions to perform CRUD (Create, Read, Update, Delete) operations on the data models.</a:t>
            </a:r>
          </a:p>
          <a:p>
            <a:pPr algn="just"/>
            <a:r>
              <a:rPr lang="en-US" sz="2500" b="1" dirty="0">
                <a:latin typeface="Times New Roman" panose="02020603050405020304" pitchFamily="18" charset="0"/>
                <a:cs typeface="Times New Roman" panose="02020603050405020304" pitchFamily="18" charset="0"/>
              </a:rPr>
              <a:t>Create: </a:t>
            </a:r>
            <a:r>
              <a:rPr lang="en-US" sz="2500" dirty="0">
                <a:latin typeface="Times New Roman" panose="02020603050405020304" pitchFamily="18" charset="0"/>
                <a:cs typeface="Times New Roman" panose="02020603050405020304" pitchFamily="18" charset="0"/>
              </a:rPr>
              <a:t>To insert new records into the database, you create new objects of the data model classes and save them using ORM methods.</a:t>
            </a:r>
          </a:p>
          <a:p>
            <a:pPr algn="just"/>
            <a:r>
              <a:rPr lang="en-US" sz="2500" b="1" dirty="0">
                <a:latin typeface="Times New Roman" panose="02020603050405020304" pitchFamily="18" charset="0"/>
                <a:cs typeface="Times New Roman" panose="02020603050405020304" pitchFamily="18" charset="0"/>
              </a:rPr>
              <a:t>Read:</a:t>
            </a:r>
            <a:r>
              <a:rPr lang="en-US" sz="2500" dirty="0">
                <a:latin typeface="Times New Roman" panose="02020603050405020304" pitchFamily="18" charset="0"/>
                <a:cs typeface="Times New Roman" panose="02020603050405020304" pitchFamily="18" charset="0"/>
              </a:rPr>
              <a:t> To fetch data from the database, you use ORM methods to execute queries, and the results are returned as objects of the corresponding data models.</a:t>
            </a:r>
          </a:p>
          <a:p>
            <a:pPr algn="just"/>
            <a:r>
              <a:rPr lang="en-US" sz="2500" b="1" dirty="0">
                <a:latin typeface="Times New Roman" panose="02020603050405020304" pitchFamily="18" charset="0"/>
                <a:cs typeface="Times New Roman" panose="02020603050405020304" pitchFamily="18" charset="0"/>
              </a:rPr>
              <a:t>Update:</a:t>
            </a:r>
            <a:r>
              <a:rPr lang="en-US" sz="2500" dirty="0">
                <a:latin typeface="Times New Roman" panose="02020603050405020304" pitchFamily="18" charset="0"/>
                <a:cs typeface="Times New Roman" panose="02020603050405020304" pitchFamily="18" charset="0"/>
              </a:rPr>
              <a:t> To modify existing records, you retrieve the object from the database, update its attributes, and then save the changes back to the database using ORM methods.</a:t>
            </a:r>
          </a:p>
          <a:p>
            <a:pPr algn="just"/>
            <a:r>
              <a:rPr lang="en-US" sz="2500" b="1" dirty="0">
                <a:latin typeface="Times New Roman" panose="02020603050405020304" pitchFamily="18" charset="0"/>
                <a:cs typeface="Times New Roman" panose="02020603050405020304" pitchFamily="18" charset="0"/>
              </a:rPr>
              <a:t>Delete:</a:t>
            </a:r>
            <a:r>
              <a:rPr lang="en-US" sz="2500" dirty="0">
                <a:latin typeface="Times New Roman" panose="02020603050405020304" pitchFamily="18" charset="0"/>
                <a:cs typeface="Times New Roman" panose="02020603050405020304" pitchFamily="18" charset="0"/>
              </a:rPr>
              <a:t> To remove records, you use ORM methods to delete objects, and ORM takes care of deleting the corresponding rows from the database.</a:t>
            </a:r>
            <a:endParaRPr lang="en-US"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326985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a:solidFill>
                  <a:srgbClr val="FF0000"/>
                </a:solidFill>
              </a:rPr>
              <a:t>How ORM Works</a:t>
            </a:r>
          </a:p>
        </p:txBody>
      </p:sp>
      <p:sp>
        <p:nvSpPr>
          <p:cNvPr id="3" name="Content Placeholder 2"/>
          <p:cNvSpPr>
            <a:spLocks noGrp="1"/>
          </p:cNvSpPr>
          <p:nvPr>
            <p:ph idx="1"/>
          </p:nvPr>
        </p:nvSpPr>
        <p:spPr>
          <a:xfrm>
            <a:off x="1484310" y="1031966"/>
            <a:ext cx="10018713" cy="5551714"/>
          </a:xfrm>
        </p:spPr>
        <p:txBody>
          <a:bodyPr anchor="t">
            <a:noAutofit/>
          </a:bodyPr>
          <a:lstStyle/>
          <a:p>
            <a:pPr algn="just"/>
            <a:r>
              <a:rPr lang="en-US" sz="2500" b="1" dirty="0">
                <a:latin typeface="Times New Roman" panose="02020603050405020304" pitchFamily="18" charset="0"/>
                <a:cs typeface="Times New Roman" panose="02020603050405020304" pitchFamily="18" charset="0"/>
              </a:rPr>
              <a:t>Querying</a:t>
            </a:r>
            <a:r>
              <a:rPr lang="en-US" sz="2500" b="1" dirty="0" smtClean="0">
                <a:latin typeface="Times New Roman" panose="02020603050405020304" pitchFamily="18" charset="0"/>
                <a:cs typeface="Times New Roman" panose="02020603050405020304" pitchFamily="18" charset="0"/>
              </a:rPr>
              <a:t>:</a:t>
            </a:r>
            <a:endParaRPr lang="en-US" sz="2500" b="1"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ORM provides an API for writing and executing database queries using object-oriented syntax.</a:t>
            </a:r>
          </a:p>
          <a:p>
            <a:pPr algn="just"/>
            <a:r>
              <a:rPr lang="en-US" sz="3200" dirty="0">
                <a:latin typeface="Times New Roman" panose="02020603050405020304" pitchFamily="18" charset="0"/>
                <a:cs typeface="Times New Roman" panose="02020603050405020304" pitchFamily="18" charset="0"/>
              </a:rPr>
              <a:t>Instead of writing raw SQL queries, you can use methods provided by the ORM library to construct queries based on the data model classes and their attributes.</a:t>
            </a:r>
            <a:endParaRPr lang="en-US"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526351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a:solidFill>
                  <a:srgbClr val="FF0000"/>
                </a:solidFill>
              </a:rPr>
              <a:t>How ORM Works</a:t>
            </a:r>
          </a:p>
        </p:txBody>
      </p:sp>
      <p:sp>
        <p:nvSpPr>
          <p:cNvPr id="3" name="Content Placeholder 2"/>
          <p:cNvSpPr>
            <a:spLocks noGrp="1"/>
          </p:cNvSpPr>
          <p:nvPr>
            <p:ph idx="1"/>
          </p:nvPr>
        </p:nvSpPr>
        <p:spPr>
          <a:xfrm>
            <a:off x="1484310" y="1031966"/>
            <a:ext cx="10018713" cy="5551714"/>
          </a:xfrm>
        </p:spPr>
        <p:txBody>
          <a:bodyPr anchor="t">
            <a:noAutofit/>
          </a:bodyPr>
          <a:lstStyle/>
          <a:p>
            <a:pPr algn="just"/>
            <a:r>
              <a:rPr lang="en-US" sz="2500" b="1" dirty="0">
                <a:latin typeface="Times New Roman" panose="02020603050405020304" pitchFamily="18" charset="0"/>
                <a:cs typeface="Times New Roman" panose="02020603050405020304" pitchFamily="18" charset="0"/>
              </a:rPr>
              <a:t>Transactions and Data Integrity</a:t>
            </a:r>
            <a:r>
              <a:rPr lang="en-US" sz="2500" b="1" dirty="0" smtClean="0">
                <a:latin typeface="Times New Roman" panose="02020603050405020304" pitchFamily="18" charset="0"/>
                <a:cs typeface="Times New Roman" panose="02020603050405020304" pitchFamily="18" charset="0"/>
              </a:rPr>
              <a:t>:</a:t>
            </a:r>
            <a:endParaRPr lang="en-US" sz="2500" b="1"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ORM helps manage database transactions, ensuring that multiple operations are executed as a single unit of work, maintaining data integrity and consistency.</a:t>
            </a:r>
          </a:p>
          <a:p>
            <a:pPr algn="just"/>
            <a:r>
              <a:rPr lang="en-US" sz="3200" dirty="0">
                <a:latin typeface="Times New Roman" panose="02020603050405020304" pitchFamily="18" charset="0"/>
                <a:cs typeface="Times New Roman" panose="02020603050405020304" pitchFamily="18" charset="0"/>
              </a:rPr>
              <a:t>ORM can handle data validation and enforce constraints, such as unique values and foreign key references, to ensure data integrity.</a:t>
            </a:r>
            <a:endParaRPr lang="en-US"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86271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Java ORM</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Autofit/>
          </a:bodyPr>
          <a:lstStyle/>
          <a:p>
            <a:pPr algn="just"/>
            <a:r>
              <a:rPr lang="en-US" sz="3200" dirty="0">
                <a:latin typeface="Times New Roman" panose="02020603050405020304" pitchFamily="18" charset="0"/>
                <a:cs typeface="Times New Roman" panose="02020603050405020304" pitchFamily="18" charset="0"/>
              </a:rPr>
              <a:t>Java offers several popular ORM (Object-Relational Mapping) frameworks that simplify database interactions in Java applications. Some of the well-known Java ORM frameworks are</a:t>
            </a:r>
            <a:r>
              <a:rPr lang="en-US" sz="3200" dirty="0" smtClean="0">
                <a:latin typeface="Times New Roman" panose="02020603050405020304" pitchFamily="18" charset="0"/>
                <a:cs typeface="Times New Roman" panose="02020603050405020304" pitchFamily="18" charset="0"/>
              </a:rPr>
              <a:t>:</a:t>
            </a:r>
          </a:p>
          <a:p>
            <a:pPr lvl="1" algn="just"/>
            <a:r>
              <a:rPr lang="en-US" sz="2800" dirty="0" smtClean="0">
                <a:latin typeface="Times New Roman" panose="02020603050405020304" pitchFamily="18" charset="0"/>
                <a:cs typeface="Times New Roman" panose="02020603050405020304" pitchFamily="18" charset="0"/>
              </a:rPr>
              <a:t>Hibernate </a:t>
            </a:r>
          </a:p>
          <a:p>
            <a:pPr lvl="1" algn="just"/>
            <a:r>
              <a:rPr lang="en-US" sz="2800" dirty="0">
                <a:latin typeface="Times New Roman" panose="02020603050405020304" pitchFamily="18" charset="0"/>
                <a:cs typeface="Times New Roman" panose="02020603050405020304" pitchFamily="18" charset="0"/>
              </a:rPr>
              <a:t>Java Persistence API (JPA</a:t>
            </a:r>
            <a:r>
              <a:rPr lang="en-US" sz="2800" dirty="0" smtClean="0">
                <a:latin typeface="Times New Roman" panose="02020603050405020304" pitchFamily="18" charset="0"/>
                <a:cs typeface="Times New Roman" panose="02020603050405020304" pitchFamily="18" charset="0"/>
              </a:rPr>
              <a:t>)</a:t>
            </a:r>
          </a:p>
          <a:p>
            <a:pPr lvl="1" algn="just"/>
            <a:r>
              <a:rPr lang="en-US" sz="2800" dirty="0" err="1" smtClean="0">
                <a:latin typeface="Times New Roman" panose="02020603050405020304" pitchFamily="18" charset="0"/>
                <a:cs typeface="Times New Roman" panose="02020603050405020304" pitchFamily="18" charset="0"/>
              </a:rPr>
              <a:t>EclipseLink</a:t>
            </a:r>
            <a:endParaRPr lang="en-US" sz="2800" dirty="0" smtClean="0">
              <a:latin typeface="Times New Roman" panose="02020603050405020304" pitchFamily="18" charset="0"/>
              <a:cs typeface="Times New Roman" panose="02020603050405020304" pitchFamily="18" charset="0"/>
            </a:endParaRPr>
          </a:p>
          <a:p>
            <a:pPr lvl="1" algn="just"/>
            <a:r>
              <a:rPr lang="en-US" sz="2800" dirty="0">
                <a:latin typeface="Times New Roman" panose="02020603050405020304" pitchFamily="18" charset="0"/>
                <a:cs typeface="Times New Roman" panose="02020603050405020304" pitchFamily="18" charset="0"/>
              </a:rPr>
              <a:t>Spring Data </a:t>
            </a:r>
            <a:r>
              <a:rPr lang="en-US" sz="2800" dirty="0" smtClean="0">
                <a:latin typeface="Times New Roman" panose="02020603050405020304" pitchFamily="18" charset="0"/>
                <a:cs typeface="Times New Roman" panose="02020603050405020304" pitchFamily="18" charset="0"/>
              </a:rPr>
              <a:t>JPA</a:t>
            </a:r>
          </a:p>
          <a:p>
            <a:pPr lvl="1" algn="just"/>
            <a:r>
              <a:rPr lang="en-US" sz="2800" dirty="0">
                <a:latin typeface="Times New Roman" panose="02020603050405020304" pitchFamily="18" charset="0"/>
                <a:cs typeface="Times New Roman" panose="02020603050405020304" pitchFamily="18" charset="0"/>
              </a:rPr>
              <a:t>Apache </a:t>
            </a:r>
            <a:r>
              <a:rPr lang="en-US" sz="2800" dirty="0" err="1" smtClean="0">
                <a:latin typeface="Times New Roman" panose="02020603050405020304" pitchFamily="18" charset="0"/>
                <a:cs typeface="Times New Roman" panose="02020603050405020304" pitchFamily="18" charset="0"/>
              </a:rPr>
              <a:t>OpenJPA</a:t>
            </a:r>
            <a:endParaRPr lang="en-US" sz="2800" dirty="0" smtClean="0">
              <a:latin typeface="Times New Roman" panose="02020603050405020304" pitchFamily="18" charset="0"/>
              <a:cs typeface="Times New Roman" panose="02020603050405020304" pitchFamily="18" charset="0"/>
            </a:endParaRPr>
          </a:p>
          <a:p>
            <a:pPr lvl="1" algn="just"/>
            <a:r>
              <a:rPr lang="en-US" sz="2800" dirty="0" err="1">
                <a:latin typeface="Times New Roman" panose="02020603050405020304" pitchFamily="18" charset="0"/>
                <a:cs typeface="Times New Roman" panose="02020603050405020304" pitchFamily="18" charset="0"/>
              </a:rPr>
              <a:t>MyBatis</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85964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ORM</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fontAlgn="base"/>
            <a:r>
              <a:rPr lang="en-US" sz="3200" dirty="0">
                <a:latin typeface="Times New Roman" panose="02020603050405020304" pitchFamily="18" charset="0"/>
                <a:cs typeface="Times New Roman" panose="02020603050405020304" pitchFamily="18" charset="0"/>
              </a:rPr>
              <a:t>ORM is a programming technique that allows you to interact with a database using object-oriented programming (OOP) concepts, rather than writing raw SQL queries</a:t>
            </a:r>
            <a:r>
              <a:rPr lang="en-US" sz="3200" dirty="0" smtClean="0">
                <a:latin typeface="Times New Roman" panose="02020603050405020304" pitchFamily="18" charset="0"/>
                <a:cs typeface="Times New Roman" panose="02020603050405020304" pitchFamily="18" charset="0"/>
              </a:rPr>
              <a:t>.</a:t>
            </a:r>
          </a:p>
          <a:p>
            <a:pPr algn="just" fontAlgn="base"/>
            <a:r>
              <a:rPr lang="en-US" sz="3200" dirty="0">
                <a:latin typeface="Times New Roman" panose="02020603050405020304" pitchFamily="18" charset="0"/>
                <a:cs typeface="Times New Roman" panose="02020603050405020304" pitchFamily="18" charset="0"/>
              </a:rPr>
              <a:t>D</a:t>
            </a:r>
            <a:r>
              <a:rPr lang="en-US" sz="3200" dirty="0" smtClean="0">
                <a:latin typeface="Times New Roman" panose="02020603050405020304" pitchFamily="18" charset="0"/>
                <a:cs typeface="Times New Roman" panose="02020603050405020304" pitchFamily="18" charset="0"/>
              </a:rPr>
              <a:t>atabase is </a:t>
            </a:r>
            <a:r>
              <a:rPr lang="en-US" sz="3200" dirty="0">
                <a:latin typeface="Times New Roman" panose="02020603050405020304" pitchFamily="18" charset="0"/>
                <a:cs typeface="Times New Roman" panose="02020603050405020304" pitchFamily="18" charset="0"/>
              </a:rPr>
              <a:t>a collection of tables with rows and columns, and each row representing a record of data. </a:t>
            </a:r>
            <a:endParaRPr lang="en-US" sz="3200" dirty="0" smtClean="0">
              <a:latin typeface="Times New Roman" panose="02020603050405020304" pitchFamily="18" charset="0"/>
              <a:cs typeface="Times New Roman" panose="02020603050405020304" pitchFamily="18" charset="0"/>
            </a:endParaRPr>
          </a:p>
          <a:p>
            <a:pPr algn="just" fontAlgn="base"/>
            <a:r>
              <a:rPr lang="en-US" sz="3200" dirty="0" smtClean="0">
                <a:latin typeface="Times New Roman" panose="02020603050405020304" pitchFamily="18" charset="0"/>
                <a:cs typeface="Times New Roman" panose="02020603050405020304" pitchFamily="18" charset="0"/>
              </a:rPr>
              <a:t>On </a:t>
            </a:r>
            <a:r>
              <a:rPr lang="en-US" sz="3200" dirty="0">
                <a:latin typeface="Times New Roman" panose="02020603050405020304" pitchFamily="18" charset="0"/>
                <a:cs typeface="Times New Roman" panose="02020603050405020304" pitchFamily="18" charset="0"/>
              </a:rPr>
              <a:t>the other hand, in object-oriented programming</a:t>
            </a:r>
            <a:r>
              <a:rPr lang="en-US" sz="3200" dirty="0" smtClean="0">
                <a:latin typeface="Times New Roman" panose="02020603050405020304" pitchFamily="18" charset="0"/>
                <a:cs typeface="Times New Roman" panose="02020603050405020304" pitchFamily="18" charset="0"/>
              </a:rPr>
              <a:t>, works </a:t>
            </a:r>
            <a:r>
              <a:rPr lang="en-US" sz="3200" dirty="0">
                <a:latin typeface="Times New Roman" panose="02020603050405020304" pitchFamily="18" charset="0"/>
                <a:cs typeface="Times New Roman" panose="02020603050405020304" pitchFamily="18" charset="0"/>
              </a:rPr>
              <a:t>with classes and objects, where each object has attributes (similar to columns in a table) and methods (functions associated with the object).</a:t>
            </a:r>
            <a:endParaRPr lang="en-IN" sz="3200" dirty="0">
              <a:latin typeface="Times New Roman" panose="02020603050405020304" pitchFamily="18" charset="0"/>
              <a:cs typeface="Times New Roman" panose="02020603050405020304" pitchFamily="18" charset="0"/>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218985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ORM</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Autofit/>
          </a:bodyPr>
          <a:lstStyle/>
          <a:p>
            <a:pPr algn="just"/>
            <a:r>
              <a:rPr lang="en-US" sz="2800" dirty="0">
                <a:latin typeface="Times New Roman" panose="02020603050405020304" pitchFamily="18" charset="0"/>
                <a:cs typeface="Times New Roman" panose="02020603050405020304" pitchFamily="18" charset="0"/>
              </a:rPr>
              <a:t>Popular ORM Frameworks in other programming Languages</a:t>
            </a:r>
          </a:p>
          <a:p>
            <a:pPr algn="just"/>
            <a:r>
              <a:rPr lang="en-US" sz="2800" b="1" dirty="0">
                <a:latin typeface="Times New Roman" panose="02020603050405020304" pitchFamily="18" charset="0"/>
                <a:cs typeface="Times New Roman" panose="02020603050405020304" pitchFamily="18" charset="0"/>
              </a:rPr>
              <a:t>Python</a:t>
            </a:r>
            <a:r>
              <a:rPr lang="en-US" sz="2800" dirty="0">
                <a:latin typeface="Times New Roman" panose="02020603050405020304" pitchFamily="18" charset="0"/>
                <a:cs typeface="Times New Roman" panose="02020603050405020304" pitchFamily="18" charset="0"/>
              </a:rPr>
              <a:t> – Django, </a:t>
            </a:r>
            <a:r>
              <a:rPr lang="en-US" sz="2800" dirty="0" err="1">
                <a:latin typeface="Times New Roman" panose="02020603050405020304" pitchFamily="18" charset="0"/>
                <a:cs typeface="Times New Roman" panose="02020603050405020304" pitchFamily="18" charset="0"/>
              </a:rPr>
              <a:t>SQLAlchemy</a:t>
            </a:r>
            <a:endParaRPr lang="en-US" sz="2800" dirty="0">
              <a:latin typeface="Times New Roman" panose="02020603050405020304" pitchFamily="18" charset="0"/>
              <a:cs typeface="Times New Roman" panose="02020603050405020304" pitchFamily="18" charset="0"/>
            </a:endParaRPr>
          </a:p>
          <a:p>
            <a:pPr algn="just"/>
            <a:r>
              <a:rPr lang="en-US" sz="2800" b="1" dirty="0" err="1">
                <a:latin typeface="Times New Roman" panose="02020603050405020304" pitchFamily="18" charset="0"/>
                <a:cs typeface="Times New Roman" panose="02020603050405020304" pitchFamily="18" charset="0"/>
              </a:rPr>
              <a:t>GoLang</a:t>
            </a:r>
            <a:r>
              <a:rPr lang="en-US" sz="2800" dirty="0">
                <a:latin typeface="Times New Roman" panose="02020603050405020304" pitchFamily="18" charset="0"/>
                <a:cs typeface="Times New Roman" panose="02020603050405020304" pitchFamily="18" charset="0"/>
              </a:rPr>
              <a:t> – GORM</a:t>
            </a:r>
          </a:p>
          <a:p>
            <a:pPr algn="just"/>
            <a:r>
              <a:rPr lang="en-US" sz="2800" b="1" dirty="0" err="1">
                <a:latin typeface="Times New Roman" panose="02020603050405020304" pitchFamily="18" charset="0"/>
                <a:cs typeface="Times New Roman" panose="02020603050405020304" pitchFamily="18" charset="0"/>
              </a:rPr>
              <a:t>NodeJS</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TypeORM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Sequelize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KnexJS</a:t>
            </a:r>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PHP</a:t>
            </a:r>
            <a:r>
              <a:rPr lang="en-US" sz="2800" dirty="0">
                <a:latin typeface="Times New Roman" panose="02020603050405020304" pitchFamily="18" charset="0"/>
                <a:cs typeface="Times New Roman" panose="02020603050405020304" pitchFamily="18" charset="0"/>
              </a:rPr>
              <a:t> – Propel, Doctrine</a:t>
            </a:r>
          </a:p>
          <a:p>
            <a:pPr algn="just"/>
            <a:r>
              <a:rPr lang="en-US" sz="2800" b="1" dirty="0">
                <a:latin typeface="Times New Roman" panose="02020603050405020304" pitchFamily="18" charset="0"/>
                <a:cs typeface="Times New Roman" panose="02020603050405020304" pitchFamily="18" charset="0"/>
              </a:rPr>
              <a:t>C# and </a:t>
            </a:r>
            <a:r>
              <a:rPr lang="en-US" sz="2800" b="1" dirty="0" err="1">
                <a:latin typeface="Times New Roman" panose="02020603050405020304" pitchFamily="18" charset="0"/>
                <a:cs typeface="Times New Roman" panose="02020603050405020304" pitchFamily="18" charset="0"/>
              </a:rPr>
              <a:t>.Net</a:t>
            </a:r>
            <a:r>
              <a:rPr lang="en-US" sz="2800" dirty="0">
                <a:latin typeface="Times New Roman" panose="02020603050405020304" pitchFamily="18" charset="0"/>
                <a:cs typeface="Times New Roman" panose="02020603050405020304" pitchFamily="18" charset="0"/>
              </a:rPr>
              <a:t> – Entity Framework, NHibernate</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11786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ORM</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fontAlgn="base"/>
            <a:r>
              <a:rPr lang="en-US" sz="3200" dirty="0">
                <a:latin typeface="Times New Roman" panose="02020603050405020304" pitchFamily="18" charset="0"/>
                <a:cs typeface="Times New Roman" panose="02020603050405020304" pitchFamily="18" charset="0"/>
              </a:rPr>
              <a:t>ORM acts as a bridge between these two worlds. </a:t>
            </a:r>
            <a:endParaRPr lang="en-US" sz="3200" dirty="0" smtClean="0">
              <a:latin typeface="Times New Roman" panose="02020603050405020304" pitchFamily="18" charset="0"/>
              <a:cs typeface="Times New Roman" panose="02020603050405020304" pitchFamily="18" charset="0"/>
            </a:endParaRPr>
          </a:p>
          <a:p>
            <a:pPr algn="just" fontAlgn="base"/>
            <a:r>
              <a:rPr lang="en-US" sz="3200" dirty="0" smtClean="0">
                <a:latin typeface="Times New Roman" panose="02020603050405020304" pitchFamily="18" charset="0"/>
                <a:cs typeface="Times New Roman" panose="02020603050405020304" pitchFamily="18" charset="0"/>
              </a:rPr>
              <a:t>It </a:t>
            </a:r>
            <a:r>
              <a:rPr lang="en-US" sz="3200" dirty="0">
                <a:latin typeface="Times New Roman" panose="02020603050405020304" pitchFamily="18" charset="0"/>
                <a:cs typeface="Times New Roman" panose="02020603050405020304" pitchFamily="18" charset="0"/>
              </a:rPr>
              <a:t>maps the data in the database tables to objects in your code and vice versa. </a:t>
            </a:r>
            <a:endParaRPr lang="en-US" sz="3200" dirty="0" smtClean="0">
              <a:latin typeface="Times New Roman" panose="02020603050405020304" pitchFamily="18" charset="0"/>
              <a:cs typeface="Times New Roman" panose="02020603050405020304" pitchFamily="18" charset="0"/>
            </a:endParaRPr>
          </a:p>
          <a:p>
            <a:pPr algn="just" fontAlgn="base"/>
            <a:r>
              <a:rPr lang="en-US" sz="3200" dirty="0" smtClean="0">
                <a:latin typeface="Times New Roman" panose="02020603050405020304" pitchFamily="18" charset="0"/>
                <a:cs typeface="Times New Roman" panose="02020603050405020304" pitchFamily="18" charset="0"/>
              </a:rPr>
              <a:t>This </a:t>
            </a:r>
            <a:r>
              <a:rPr lang="en-US" sz="3200" dirty="0">
                <a:latin typeface="Times New Roman" panose="02020603050405020304" pitchFamily="18" charset="0"/>
                <a:cs typeface="Times New Roman" panose="02020603050405020304" pitchFamily="18" charset="0"/>
              </a:rPr>
              <a:t>means you can interact with the database using familiar OOP methods like creating, reading, updating, and deleting records, without needing to write complex SQL queries explicitly.</a:t>
            </a:r>
            <a:endParaRPr lang="en-IN" sz="3200" dirty="0">
              <a:latin typeface="Times New Roman" panose="02020603050405020304" pitchFamily="18" charset="0"/>
              <a:cs typeface="Times New Roman" panose="02020603050405020304" pitchFamily="18" charset="0"/>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17541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ORM</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fontAlgn="base"/>
            <a:endParaRPr lang="en-IN" sz="3200" dirty="0">
              <a:latin typeface="Times New Roman" panose="02020603050405020304" pitchFamily="18" charset="0"/>
              <a:cs typeface="Times New Roman" panose="02020603050405020304" pitchFamily="18" charset="0"/>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83252" y="875763"/>
            <a:ext cx="10067925" cy="558339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002030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ORM</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fontScale="92500" lnSpcReduction="10000"/>
          </a:bodyPr>
          <a:lstStyle/>
          <a:p>
            <a:pPr algn="just" fontAlgn="base"/>
            <a:r>
              <a:rPr lang="en-US" sz="3200" dirty="0">
                <a:latin typeface="Times New Roman" panose="02020603050405020304" pitchFamily="18" charset="0"/>
                <a:cs typeface="Times New Roman" panose="02020603050405020304" pitchFamily="18" charset="0"/>
              </a:rPr>
              <a:t>Here's an example of SQL code that retrieves information about a particular user from a database</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lvl="1" algn="just" fontAlgn="base"/>
            <a:r>
              <a:rPr lang="en-US" sz="2800" i="1" dirty="0">
                <a:latin typeface="Times New Roman" panose="02020603050405020304" pitchFamily="18" charset="0"/>
                <a:cs typeface="Times New Roman" panose="02020603050405020304" pitchFamily="18" charset="0"/>
              </a:rPr>
              <a:t>"SELECT id, name, email, country, </a:t>
            </a:r>
            <a:r>
              <a:rPr lang="en-US" sz="2800" i="1" dirty="0" err="1">
                <a:latin typeface="Times New Roman" panose="02020603050405020304" pitchFamily="18" charset="0"/>
                <a:cs typeface="Times New Roman" panose="02020603050405020304" pitchFamily="18" charset="0"/>
              </a:rPr>
              <a:t>phone_number</a:t>
            </a:r>
            <a:r>
              <a:rPr lang="en-US" sz="2800" i="1" dirty="0">
                <a:latin typeface="Times New Roman" panose="02020603050405020304" pitchFamily="18" charset="0"/>
                <a:cs typeface="Times New Roman" panose="02020603050405020304" pitchFamily="18" charset="0"/>
              </a:rPr>
              <a:t> FROM users WHERE id = 20"</a:t>
            </a:r>
          </a:p>
          <a:p>
            <a:pPr algn="just" fontAlgn="base"/>
            <a:r>
              <a:rPr lang="en-US" sz="3200" dirty="0">
                <a:latin typeface="Times New Roman" panose="02020603050405020304" pitchFamily="18" charset="0"/>
                <a:cs typeface="Times New Roman" panose="02020603050405020304" pitchFamily="18" charset="0"/>
              </a:rPr>
              <a:t>On the other hand, an ORM tool can do the same query as above with simpler methods. That is</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lvl="1" algn="just" fontAlgn="base"/>
            <a:r>
              <a:rPr lang="en-US" sz="2800" i="1" dirty="0" err="1">
                <a:latin typeface="Times New Roman" panose="02020603050405020304" pitchFamily="18" charset="0"/>
                <a:cs typeface="Times New Roman" panose="02020603050405020304" pitchFamily="18" charset="0"/>
              </a:rPr>
              <a:t>users.GetById</a:t>
            </a:r>
            <a:r>
              <a:rPr lang="en-US" sz="2800" i="1" dirty="0">
                <a:latin typeface="Times New Roman" panose="02020603050405020304" pitchFamily="18" charset="0"/>
                <a:cs typeface="Times New Roman" panose="02020603050405020304" pitchFamily="18" charset="0"/>
              </a:rPr>
              <a:t>(20</a:t>
            </a:r>
            <a:r>
              <a:rPr lang="en-US" sz="2800" i="1" dirty="0" smtClean="0">
                <a:latin typeface="Times New Roman" panose="02020603050405020304" pitchFamily="18" charset="0"/>
                <a:cs typeface="Times New Roman" panose="02020603050405020304" pitchFamily="18" charset="0"/>
              </a:rPr>
              <a:t>)</a:t>
            </a:r>
          </a:p>
          <a:p>
            <a:pPr algn="just" fontAlgn="base"/>
            <a:r>
              <a:rPr lang="en-US" sz="3200" dirty="0" smtClean="0">
                <a:latin typeface="Times New Roman" panose="02020603050405020304" pitchFamily="18" charset="0"/>
                <a:cs typeface="Times New Roman" panose="02020603050405020304" pitchFamily="18" charset="0"/>
              </a:rPr>
              <a:t>Using </a:t>
            </a:r>
            <a:r>
              <a:rPr lang="en-US" sz="3200" dirty="0">
                <a:latin typeface="Times New Roman" panose="02020603050405020304" pitchFamily="18" charset="0"/>
                <a:cs typeface="Times New Roman" panose="02020603050405020304" pitchFamily="18" charset="0"/>
              </a:rPr>
              <a:t>an ORM simplifies database interactions, makes your code more maintainable, and often reduces the amount of boilerplate code you need to write, as the ORM handles many aspects of the database operations for you.</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37935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Why ORM?</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fontAlgn="base"/>
            <a:r>
              <a:rPr lang="en-US" sz="3200" dirty="0">
                <a:latin typeface="Times New Roman" panose="02020603050405020304" pitchFamily="18" charset="0"/>
                <a:cs typeface="Times New Roman" panose="02020603050405020304" pitchFamily="18" charset="0"/>
              </a:rPr>
              <a:t>If you choose not to use ORM (Object-Relational Mapping), you will have to interact with the database using raw SQL queries directly in your code. Here are some </a:t>
            </a:r>
            <a:r>
              <a:rPr lang="en-US" sz="3200" dirty="0" smtClean="0">
                <a:latin typeface="Times New Roman" panose="02020603050405020304" pitchFamily="18" charset="0"/>
                <a:cs typeface="Times New Roman" panose="02020603050405020304" pitchFamily="18" charset="0"/>
              </a:rPr>
              <a:t>consequences </a:t>
            </a:r>
            <a:r>
              <a:rPr lang="en-US" sz="3200" dirty="0">
                <a:latin typeface="Times New Roman" panose="02020603050405020304" pitchFamily="18" charset="0"/>
                <a:cs typeface="Times New Roman" panose="02020603050405020304" pitchFamily="18" charset="0"/>
              </a:rPr>
              <a:t>of not using ORM</a:t>
            </a:r>
            <a:r>
              <a:rPr lang="en-US" sz="3200" dirty="0" smtClean="0">
                <a:latin typeface="Times New Roman" panose="02020603050405020304" pitchFamily="18" charset="0"/>
                <a:cs typeface="Times New Roman" panose="02020603050405020304" pitchFamily="18" charset="0"/>
              </a:rPr>
              <a:t>:</a:t>
            </a:r>
          </a:p>
          <a:p>
            <a:pPr algn="just" fontAlgn="base"/>
            <a:r>
              <a:rPr lang="en-US" sz="3200" b="1" dirty="0">
                <a:latin typeface="Times New Roman" panose="02020603050405020304" pitchFamily="18" charset="0"/>
                <a:cs typeface="Times New Roman" panose="02020603050405020304" pitchFamily="18" charset="0"/>
              </a:rPr>
              <a:t>Database Independence:</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Writing raw SQL queries ties your code directly to the specific database technology you are using. </a:t>
            </a:r>
            <a:endParaRPr lang="en-US" sz="3200" dirty="0" smtClean="0">
              <a:latin typeface="Times New Roman" panose="02020603050405020304" pitchFamily="18" charset="0"/>
              <a:cs typeface="Times New Roman" panose="02020603050405020304" pitchFamily="18" charset="0"/>
            </a:endParaRPr>
          </a:p>
          <a:p>
            <a:pPr algn="just" fontAlgn="base"/>
            <a:r>
              <a:rPr lang="en-US" sz="3200" dirty="0" smtClean="0">
                <a:latin typeface="Times New Roman" panose="02020603050405020304" pitchFamily="18" charset="0"/>
                <a:cs typeface="Times New Roman" panose="02020603050405020304" pitchFamily="18" charset="0"/>
              </a:rPr>
              <a:t>If </a:t>
            </a:r>
            <a:r>
              <a:rPr lang="en-US" sz="3200" dirty="0">
                <a:latin typeface="Times New Roman" panose="02020603050405020304" pitchFamily="18" charset="0"/>
                <a:cs typeface="Times New Roman" panose="02020603050405020304" pitchFamily="18" charset="0"/>
              </a:rPr>
              <a:t>you ever decide to switch to a different database system, you'll need to rewrite significant portions of your data access layer.</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99257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Why ORM?</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fontAlgn="base"/>
            <a:r>
              <a:rPr lang="en-US" sz="3200" dirty="0" smtClean="0">
                <a:latin typeface="Times New Roman" panose="02020603050405020304" pitchFamily="18" charset="0"/>
                <a:cs typeface="Times New Roman" panose="02020603050405020304" pitchFamily="18" charset="0"/>
              </a:rPr>
              <a:t>You </a:t>
            </a:r>
            <a:r>
              <a:rPr lang="en-US" sz="3200" dirty="0">
                <a:latin typeface="Times New Roman" panose="02020603050405020304" pitchFamily="18" charset="0"/>
                <a:cs typeface="Times New Roman" panose="02020603050405020304" pitchFamily="18" charset="0"/>
              </a:rPr>
              <a:t>can switch between different database management systems (e.g., MySQL, PostgreSQL, SQLite) without having to rewrite the application code. </a:t>
            </a:r>
            <a:endParaRPr lang="en-US" sz="3200" dirty="0" smtClean="0">
              <a:latin typeface="Times New Roman" panose="02020603050405020304" pitchFamily="18" charset="0"/>
              <a:cs typeface="Times New Roman" panose="02020603050405020304" pitchFamily="18" charset="0"/>
            </a:endParaRPr>
          </a:p>
          <a:p>
            <a:pPr algn="just" fontAlgn="base"/>
            <a:r>
              <a:rPr lang="en-US" sz="3200" dirty="0" smtClean="0">
                <a:latin typeface="Times New Roman" panose="02020603050405020304" pitchFamily="18" charset="0"/>
                <a:cs typeface="Times New Roman" panose="02020603050405020304" pitchFamily="18" charset="0"/>
              </a:rPr>
              <a:t>It </a:t>
            </a:r>
            <a:r>
              <a:rPr lang="en-US" sz="3200" dirty="0">
                <a:latin typeface="Times New Roman" panose="02020603050405020304" pitchFamily="18" charset="0"/>
                <a:cs typeface="Times New Roman" panose="02020603050405020304" pitchFamily="18" charset="0"/>
              </a:rPr>
              <a:t>offers flexibility and allows developers to work with various databases seamlessly.</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57446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Why ORM?</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fontAlgn="base"/>
            <a:r>
              <a:rPr lang="en-US" sz="3200" b="1" dirty="0" smtClean="0">
                <a:latin typeface="Times New Roman" panose="02020603050405020304" pitchFamily="18" charset="0"/>
                <a:cs typeface="Times New Roman" panose="02020603050405020304" pitchFamily="18" charset="0"/>
              </a:rPr>
              <a:t>Abstraction</a:t>
            </a:r>
            <a:r>
              <a:rPr lang="en-US" sz="3200" b="1"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ORM provides a level of abstraction, making it easier to work with databases using object-oriented concepts. </a:t>
            </a:r>
            <a:endParaRPr lang="en-US" sz="3200" dirty="0" smtClean="0">
              <a:latin typeface="Times New Roman" panose="02020603050405020304" pitchFamily="18" charset="0"/>
              <a:cs typeface="Times New Roman" panose="02020603050405020304" pitchFamily="18" charset="0"/>
            </a:endParaRPr>
          </a:p>
          <a:p>
            <a:pPr algn="just" fontAlgn="base"/>
            <a:r>
              <a:rPr lang="en-US" sz="3200" dirty="0" smtClean="0">
                <a:latin typeface="Times New Roman" panose="02020603050405020304" pitchFamily="18" charset="0"/>
                <a:cs typeface="Times New Roman" panose="02020603050405020304" pitchFamily="18" charset="0"/>
              </a:rPr>
              <a:t>Without </a:t>
            </a:r>
            <a:r>
              <a:rPr lang="en-US" sz="3200" dirty="0">
                <a:latin typeface="Times New Roman" panose="02020603050405020304" pitchFamily="18" charset="0"/>
                <a:cs typeface="Times New Roman" panose="02020603050405020304" pitchFamily="18" charset="0"/>
              </a:rPr>
              <a:t>ORM, you'll need to handle low-level database details, potentially making your code less readable and </a:t>
            </a:r>
            <a:r>
              <a:rPr lang="en-US" sz="3200" dirty="0" smtClean="0">
                <a:latin typeface="Times New Roman" panose="02020603050405020304" pitchFamily="18" charset="0"/>
                <a:cs typeface="Times New Roman" panose="02020603050405020304" pitchFamily="18" charset="0"/>
              </a:rPr>
              <a:t>more </a:t>
            </a:r>
            <a:r>
              <a:rPr lang="en-US" sz="3200" dirty="0">
                <a:latin typeface="Times New Roman" panose="02020603050405020304" pitchFamily="18" charset="0"/>
                <a:cs typeface="Times New Roman" panose="02020603050405020304" pitchFamily="18" charset="0"/>
              </a:rPr>
              <a:t>tightly coupled to the database schema</a:t>
            </a:r>
            <a:r>
              <a:rPr lang="en-US" sz="32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37916611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274</TotalTime>
  <Words>1533</Words>
  <Application>Microsoft Office PowerPoint</Application>
  <PresentationFormat>Custom</PresentationFormat>
  <Paragraphs>130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Parallax</vt:lpstr>
      <vt:lpstr>Advanced Java Programming</vt:lpstr>
      <vt:lpstr>Contents</vt:lpstr>
      <vt:lpstr>ORM</vt:lpstr>
      <vt:lpstr>ORM</vt:lpstr>
      <vt:lpstr>ORM</vt:lpstr>
      <vt:lpstr>ORM</vt:lpstr>
      <vt:lpstr>Why ORM?</vt:lpstr>
      <vt:lpstr>Why ORM?</vt:lpstr>
      <vt:lpstr>Why ORM?</vt:lpstr>
      <vt:lpstr>Why ORM?</vt:lpstr>
      <vt:lpstr>Why ORM?</vt:lpstr>
      <vt:lpstr>Why ORM?</vt:lpstr>
      <vt:lpstr>Why ORM?</vt:lpstr>
      <vt:lpstr>Impedance Mismatch</vt:lpstr>
      <vt:lpstr>Impedance Mismatch</vt:lpstr>
      <vt:lpstr>Impedance Mismatch</vt:lpstr>
      <vt:lpstr>Impedance Mismatch</vt:lpstr>
      <vt:lpstr>Impedance Mismatch</vt:lpstr>
      <vt:lpstr>Impedance Mismatch</vt:lpstr>
      <vt:lpstr>Impedance Mismatch</vt:lpstr>
      <vt:lpstr>Impedance Mismatch</vt:lpstr>
      <vt:lpstr>Impedance Mismatch</vt:lpstr>
      <vt:lpstr>Impedance Mismatch</vt:lpstr>
      <vt:lpstr>How ORM Works</vt:lpstr>
      <vt:lpstr>How ORM Works</vt:lpstr>
      <vt:lpstr>How ORM Works</vt:lpstr>
      <vt:lpstr>How ORM Works</vt:lpstr>
      <vt:lpstr>How ORM Works</vt:lpstr>
      <vt:lpstr>Java ORM</vt:lpstr>
      <vt:lpstr>ORM</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Java Programming</dc:title>
  <dc:creator>Windows User</dc:creator>
  <cp:lastModifiedBy>admin</cp:lastModifiedBy>
  <cp:revision>92</cp:revision>
  <dcterms:created xsi:type="dcterms:W3CDTF">2023-07-12T02:32:09Z</dcterms:created>
  <dcterms:modified xsi:type="dcterms:W3CDTF">2023-08-25T10:23:39Z</dcterms:modified>
</cp:coreProperties>
</file>