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handoutMasterIdLst>
    <p:handoutMasterId r:id="rId67"/>
  </p:handoutMasterIdLst>
  <p:sldIdLst>
    <p:sldId id="434" r:id="rId2"/>
    <p:sldId id="363" r:id="rId3"/>
    <p:sldId id="364" r:id="rId4"/>
    <p:sldId id="384" r:id="rId5"/>
    <p:sldId id="385" r:id="rId6"/>
    <p:sldId id="368" r:id="rId7"/>
    <p:sldId id="367" r:id="rId8"/>
    <p:sldId id="369" r:id="rId9"/>
    <p:sldId id="372" r:id="rId10"/>
    <p:sldId id="431" r:id="rId11"/>
    <p:sldId id="395" r:id="rId12"/>
    <p:sldId id="373" r:id="rId13"/>
    <p:sldId id="375" r:id="rId14"/>
    <p:sldId id="383" r:id="rId15"/>
    <p:sldId id="374" r:id="rId16"/>
    <p:sldId id="376" r:id="rId17"/>
    <p:sldId id="377" r:id="rId18"/>
    <p:sldId id="378" r:id="rId19"/>
    <p:sldId id="379" r:id="rId20"/>
    <p:sldId id="386" r:id="rId21"/>
    <p:sldId id="387" r:id="rId22"/>
    <p:sldId id="388" r:id="rId23"/>
    <p:sldId id="389" r:id="rId24"/>
    <p:sldId id="390" r:id="rId25"/>
    <p:sldId id="391" r:id="rId26"/>
    <p:sldId id="392" r:id="rId27"/>
    <p:sldId id="393" r:id="rId28"/>
    <p:sldId id="394" r:id="rId29"/>
    <p:sldId id="380" r:id="rId30"/>
    <p:sldId id="396" r:id="rId31"/>
    <p:sldId id="397" r:id="rId32"/>
    <p:sldId id="400" r:id="rId33"/>
    <p:sldId id="398" r:id="rId34"/>
    <p:sldId id="401" r:id="rId35"/>
    <p:sldId id="402" r:id="rId36"/>
    <p:sldId id="403" r:id="rId37"/>
    <p:sldId id="382" r:id="rId38"/>
    <p:sldId id="381" r:id="rId39"/>
    <p:sldId id="407" r:id="rId40"/>
    <p:sldId id="410" r:id="rId41"/>
    <p:sldId id="408" r:id="rId42"/>
    <p:sldId id="409" r:id="rId43"/>
    <p:sldId id="411" r:id="rId44"/>
    <p:sldId id="413" r:id="rId45"/>
    <p:sldId id="428" r:id="rId46"/>
    <p:sldId id="412" r:id="rId47"/>
    <p:sldId id="41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32" r:id="rId62"/>
    <p:sldId id="429" r:id="rId63"/>
    <p:sldId id="430" r:id="rId64"/>
    <p:sldId id="433" r:id="rId65"/>
  </p:sldIdLst>
  <p:sldSz cx="9144000" cy="6858000" type="screen4x3"/>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38" autoAdjust="0"/>
    <p:restoredTop sz="94434" autoAdjust="0"/>
  </p:normalViewPr>
  <p:slideViewPr>
    <p:cSldViewPr>
      <p:cViewPr varScale="1">
        <p:scale>
          <a:sx n="69" d="100"/>
          <a:sy n="69" d="100"/>
        </p:scale>
        <p:origin x="-146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2160707</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55501-0E15-4C72-B043-5FA2E81B0BC0}" type="datetimeFigureOut">
              <a:rPr lang="en-US" smtClean="0"/>
              <a:pPr/>
              <a:t>8/25/2023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A41AEB-30EE-4500-A41E-F80885E3D627}" type="slidenum">
              <a:rPr lang="en-US" smtClean="0"/>
              <a:pPr/>
              <a:t>‹#›</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val="293907500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2160707</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8/25/2023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val="167493666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JDBC TIME or java.sql.Time represent only time information e.g. hours, minutes and seconds </a:t>
            </a:r>
            <a:r>
              <a:rPr lang="en-US" sz="1200" b="1" i="0" kern="1200">
                <a:solidFill>
                  <a:schemeClr val="tx1"/>
                </a:solidFill>
                <a:effectLst/>
                <a:latin typeface="+mn-lt"/>
                <a:ea typeface="+mn-ea"/>
                <a:cs typeface="+mn-cs"/>
              </a:rPr>
              <a:t>without any date information</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JDBC DATE or java.sql.Date represent only date information e.g. year, month and day </a:t>
            </a:r>
            <a:r>
              <a:rPr lang="en-US" sz="1200" b="1" i="0" kern="1200">
                <a:solidFill>
                  <a:schemeClr val="tx1"/>
                </a:solidFill>
                <a:effectLst/>
                <a:latin typeface="+mn-lt"/>
                <a:ea typeface="+mn-ea"/>
                <a:cs typeface="+mn-cs"/>
              </a:rPr>
              <a:t>without any time information.</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JDBC TIMESTAMP or java.sql.Timestamp  </a:t>
            </a:r>
            <a:r>
              <a:rPr lang="en-US" sz="1200" b="1" i="0" kern="1200">
                <a:solidFill>
                  <a:schemeClr val="tx1"/>
                </a:solidFill>
                <a:effectLst/>
                <a:latin typeface="+mn-lt"/>
                <a:ea typeface="+mn-ea"/>
                <a:cs typeface="+mn-cs"/>
              </a:rPr>
              <a:t>represent both date and time information</a:t>
            </a:r>
            <a:r>
              <a:rPr lang="en-US" sz="1200" b="0" i="0" kern="1200">
                <a:solidFill>
                  <a:schemeClr val="tx1"/>
                </a:solidFill>
                <a:effectLst/>
                <a:latin typeface="+mn-lt"/>
                <a:ea typeface="+mn-ea"/>
                <a:cs typeface="+mn-cs"/>
              </a:rPr>
              <a:t> including nanosecond details.</a:t>
            </a:r>
          </a:p>
          <a:p>
            <a:r>
              <a:rPr lang="en-US" sz="1200" b="0" i="0" kern="1200">
                <a:solidFill>
                  <a:schemeClr val="tx1"/>
                </a:solidFill>
                <a:effectLst/>
                <a:latin typeface="+mn-lt"/>
                <a:ea typeface="+mn-ea"/>
                <a:cs typeface="+mn-cs"/>
              </a:rPr>
              <a:t/>
            </a:r>
            <a:br>
              <a:rPr lang="en-US" sz="1200" b="0" i="0" kern="1200">
                <a:solidFill>
                  <a:schemeClr val="tx1"/>
                </a:solidFill>
                <a:effectLst/>
                <a:latin typeface="+mn-lt"/>
                <a:ea typeface="+mn-ea"/>
                <a:cs typeface="+mn-cs"/>
              </a:rPr>
            </a:br>
            <a:endParaRPr lang="en-US"/>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pPr/>
              <a:t>26</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val="107391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BLOB</a:t>
            </a:r>
            <a:r>
              <a:rPr lang="en-US" sz="1200" b="0" i="0" kern="1200">
                <a:solidFill>
                  <a:schemeClr val="tx1"/>
                </a:solidFill>
                <a:effectLst/>
                <a:latin typeface="+mn-lt"/>
                <a:ea typeface="+mn-ea"/>
                <a:cs typeface="+mn-cs"/>
              </a:rPr>
              <a:t> : Variable-length binary large object string that can be up to 2GB (2,147,483,647) long. ... </a:t>
            </a:r>
            <a:r>
              <a:rPr lang="en-US" sz="1200" b="1" i="0" kern="1200">
                <a:solidFill>
                  <a:schemeClr val="tx1"/>
                </a:solidFill>
                <a:effectLst/>
                <a:latin typeface="+mn-lt"/>
                <a:ea typeface="+mn-ea"/>
                <a:cs typeface="+mn-cs"/>
              </a:rPr>
              <a:t>CLOB</a:t>
            </a:r>
            <a:r>
              <a:rPr lang="en-US" sz="1200" b="0" i="0" kern="1200">
                <a:solidFill>
                  <a:schemeClr val="tx1"/>
                </a:solidFill>
                <a:effectLst/>
                <a:latin typeface="+mn-lt"/>
                <a:ea typeface="+mn-ea"/>
                <a:cs typeface="+mn-cs"/>
              </a:rPr>
              <a:t> : Variable-length character large object string that can be up to 2GB (2,147,483,647) long.</a:t>
            </a:r>
          </a:p>
          <a:p>
            <a:r>
              <a:rPr lang="en-US" sz="1200" b="1" i="0" kern="1200">
                <a:solidFill>
                  <a:schemeClr val="tx1"/>
                </a:solidFill>
                <a:effectLst/>
                <a:latin typeface="+mn-lt"/>
                <a:ea typeface="+mn-ea"/>
                <a:cs typeface="+mn-cs"/>
              </a:rPr>
              <a:t>Serialization in java</a:t>
            </a:r>
            <a:r>
              <a:rPr lang="en-US" sz="1200" b="0" i="0" kern="1200">
                <a:solidFill>
                  <a:schemeClr val="tx1"/>
                </a:solidFill>
                <a:effectLst/>
                <a:latin typeface="+mn-lt"/>
                <a:ea typeface="+mn-ea"/>
                <a:cs typeface="+mn-cs"/>
              </a:rPr>
              <a:t> is a mechanism of </a:t>
            </a:r>
            <a:r>
              <a:rPr lang="en-US" sz="1200" b="0" i="1" kern="1200">
                <a:solidFill>
                  <a:schemeClr val="tx1"/>
                </a:solidFill>
                <a:effectLst/>
                <a:latin typeface="+mn-lt"/>
                <a:ea typeface="+mn-ea"/>
                <a:cs typeface="+mn-cs"/>
              </a:rPr>
              <a:t>writing the state of an object into a byte stream</a:t>
            </a:r>
            <a:r>
              <a:rPr lang="en-US" sz="1200" b="0" i="0" kern="1200">
                <a:solidFill>
                  <a:schemeClr val="tx1"/>
                </a:solidFill>
                <a:effectLst/>
                <a:latin typeface="+mn-lt"/>
                <a:ea typeface="+mn-ea"/>
                <a:cs typeface="+mn-cs"/>
              </a:rPr>
              <a:t>.</a:t>
            </a:r>
            <a:endParaRPr lang="en-US"/>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pPr/>
              <a:t>27</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val="378445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a:t>
            </a:r>
            <a:r>
              <a:rPr lang="en-US" sz="1200" b="1" i="0" kern="1200" err="1">
                <a:solidFill>
                  <a:schemeClr val="tx1"/>
                </a:solidFill>
                <a:effectLst/>
                <a:latin typeface="+mn-lt"/>
                <a:ea typeface="+mn-ea"/>
                <a:cs typeface="+mn-cs"/>
              </a:rPr>
              <a:t>java.util.Locale</a:t>
            </a:r>
            <a:r>
              <a:rPr lang="en-US" sz="1200" b="0" i="0" kern="1200">
                <a:solidFill>
                  <a:schemeClr val="tx1"/>
                </a:solidFill>
                <a:effectLst/>
                <a:latin typeface="+mn-lt"/>
                <a:ea typeface="+mn-ea"/>
                <a:cs typeface="+mn-cs"/>
              </a:rPr>
              <a:t> class object represents a specific geographical, political, or cultural region. </a:t>
            </a:r>
            <a:endParaRPr lang="en-US"/>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pPr/>
              <a:t>28</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val="360665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JPA-Java Persistence API</a:t>
            </a:r>
          </a:p>
        </p:txBody>
      </p:sp>
      <p:sp>
        <p:nvSpPr>
          <p:cNvPr id="4" name="Header Placeholder 3"/>
          <p:cNvSpPr>
            <a:spLocks noGrp="1"/>
          </p:cNvSpPr>
          <p:nvPr>
            <p:ph type="hdr" sz="quarter" idx="10"/>
          </p:nvPr>
        </p:nvSpPr>
        <p:spPr/>
        <p:txBody>
          <a:bodyPr/>
          <a:lstStyle/>
          <a:p>
            <a:r>
              <a:rPr lang="en-US"/>
              <a:t>2160707</a:t>
            </a:r>
          </a:p>
        </p:txBody>
      </p:sp>
      <p:sp>
        <p:nvSpPr>
          <p:cNvPr id="5" name="Slide Number Placeholder 4"/>
          <p:cNvSpPr>
            <a:spLocks noGrp="1"/>
          </p:cNvSpPr>
          <p:nvPr>
            <p:ph type="sldNum" sz="quarter" idx="11"/>
          </p:nvPr>
        </p:nvSpPr>
        <p:spPr/>
        <p:txBody>
          <a:bodyPr/>
          <a:lstStyle/>
          <a:p>
            <a:fld id="{3F7A3D7D-4DD0-4519-9573-665089B66871}" type="slidenum">
              <a:rPr lang="en-US" smtClean="0"/>
              <a:pPr/>
              <a:t>62</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val="297191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ea typeface="Open Sans Extrabold" panose="020B0906030804020204" pitchFamily="34" charset="0"/>
                <a:cs typeface="Open Sans Extrabold" panose="020B0906030804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7"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Unit-4</a:t>
            </a:r>
            <a:r>
              <a:rPr lang="da-DK" sz="1800" baseline="0" noProof="1">
                <a:solidFill>
                  <a:srgbClr val="FFFFFF"/>
                </a:solidFill>
                <a:latin typeface="+mj-lt"/>
                <a:ea typeface="Open Sans" panose="020B0606030504020204" pitchFamily="34" charset="0"/>
                <a:cs typeface="Open Sans" panose="020B0606030504020204" pitchFamily="34" charset="0"/>
              </a:rPr>
              <a:t> Java Server Pages(JSP)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
        <p:nvSpPr>
          <p:cNvPr id="8" name="Slide Number Placeholder 16"/>
          <p:cNvSpPr txBox="1"/>
          <p:nvPr userDrawn="1"/>
        </p:nvSpPr>
        <p:spPr>
          <a:xfrm>
            <a:off x="3581400" y="6475412"/>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8" name="Slide Number Placeholder 16"/>
          <p:cNvSpPr txBox="1"/>
          <p:nvPr userDrawn="1"/>
        </p:nvSpPr>
        <p:spPr>
          <a:xfrm>
            <a:off x="3581400" y="6475412"/>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a:p>
        </p:txBody>
      </p:sp>
      <p:sp>
        <p:nvSpPr>
          <p:cNvPr id="9" name="Rektangel 11"/>
          <p:cNvSpPr/>
          <p:nvPr userDrawn="1"/>
        </p:nvSpPr>
        <p:spPr>
          <a:xfrm>
            <a:off x="0" y="6489354"/>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 Unit-6</a:t>
            </a:r>
            <a:r>
              <a:rPr lang="da-DK" sz="1800" baseline="0" noProof="1">
                <a:solidFill>
                  <a:srgbClr val="FFFFFF"/>
                </a:solidFill>
                <a:latin typeface="+mj-lt"/>
                <a:ea typeface="Open Sans" panose="020B0606030504020204" pitchFamily="34" charset="0"/>
                <a:cs typeface="Open Sans" panose="020B0606030504020204" pitchFamily="34" charset="0"/>
              </a:rPr>
              <a:t> Hibernate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
        <p:nvSpPr>
          <p:cNvPr id="10" name="Slide Number Placeholder 16"/>
          <p:cNvSpPr txBox="1"/>
          <p:nvPr userDrawn="1"/>
        </p:nvSpPr>
        <p:spPr>
          <a:xfrm>
            <a:off x="3581400" y="6487766"/>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
        <p:nvSpPr>
          <p:cNvPr id="8" name="Rektangel 11"/>
          <p:cNvSpPr/>
          <p:nvPr userDrawn="1"/>
        </p:nvSpPr>
        <p:spPr>
          <a:xfrm>
            <a:off x="0" y="6473687"/>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 Unit-6</a:t>
            </a:r>
            <a:r>
              <a:rPr lang="da-DK" sz="1800" baseline="0" noProof="1">
                <a:solidFill>
                  <a:srgbClr val="FFFFFF"/>
                </a:solidFill>
                <a:latin typeface="+mj-lt"/>
                <a:ea typeface="Open Sans" panose="020B0606030504020204" pitchFamily="34" charset="0"/>
                <a:cs typeface="Open Sans" panose="020B0606030504020204" pitchFamily="34" charset="0"/>
              </a:rPr>
              <a:t> Hibernate                             </a:t>
            </a:r>
            <a:r>
              <a:rPr lang="da-DK" sz="1800" noProof="1">
                <a:solidFill>
                  <a:srgbClr val="FFFFFF"/>
                </a:solidFill>
                <a:latin typeface="+mj-lt"/>
                <a:ea typeface="Open Sans" panose="020B0606030504020204" pitchFamily="34" charset="0"/>
                <a:cs typeface="Open Sans" panose="020B0606030504020204" pitchFamily="34" charset="0"/>
              </a:rPr>
              <a:t>               </a:t>
            </a:r>
            <a:r>
              <a:rPr lang="da-DK" sz="1800" b="1" noProof="1">
                <a:solidFill>
                  <a:srgbClr val="FFFFFF"/>
                </a:solidFill>
                <a:latin typeface="+mj-lt"/>
                <a:ea typeface="Open Sans" panose="020B0606030504020204" pitchFamily="34" charset="0"/>
                <a:cs typeface="Open Sans" panose="020B0606030504020204" pitchFamily="34" charset="0"/>
              </a:rPr>
              <a:t>      </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
        <p:nvSpPr>
          <p:cNvPr id="9" name="Slide Number Placeholder 16"/>
          <p:cNvSpPr txBox="1"/>
          <p:nvPr userDrawn="1"/>
        </p:nvSpPr>
        <p:spPr>
          <a:xfrm>
            <a:off x="3581400" y="6472099"/>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extLst>
              <a:ext uri="{28A0092B-C50C-407E-A947-70E740481C1C}">
                <a14:useLocalDpi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val="0"/>
              </a:ext>
            </a:extLst>
          </a:blip>
          <a:srcRect b="25000"/>
          <a:stretch>
            <a:fillRect/>
          </a:stretch>
        </p:blipFill>
        <p:spPr>
          <a:xfrm flipH="1">
            <a:off x="-2" y="-1"/>
            <a:ext cx="9143999" cy="6858001"/>
          </a:xfrm>
          <a:prstGeom prst="rect">
            <a:avLst/>
          </a:prstGeom>
        </p:spPr>
      </p:pic>
      <p:grpSp>
        <p:nvGrpSpPr>
          <p:cNvPr id="3" name="Group 2"/>
          <p:cNvGrpSpPr/>
          <p:nvPr/>
        </p:nvGrpSpPr>
        <p:grpSpPr>
          <a:xfrm>
            <a:off x="-14748" y="986564"/>
            <a:ext cx="9158748" cy="4884873"/>
            <a:chOff x="-14748" y="986564"/>
            <a:chExt cx="9158748" cy="4884873"/>
          </a:xfrm>
        </p:grpSpPr>
        <p:sp>
          <p:nvSpPr>
            <p:cNvPr id="61" name="TextBox 60"/>
            <p:cNvSpPr txBox="1"/>
            <p:nvPr/>
          </p:nvSpPr>
          <p:spPr>
            <a:xfrm>
              <a:off x="297915" y="5225106"/>
              <a:ext cx="3406140" cy="646331"/>
            </a:xfrm>
            <a:prstGeom prst="rect">
              <a:avLst/>
            </a:prstGeom>
            <a:noFill/>
          </p:spPr>
          <p:txBody>
            <a:bodyPr wrap="square" rtlCol="0">
              <a:spAutoFit/>
            </a:bodyPr>
            <a:lstStyle/>
            <a:p>
              <a:endParaRPr lang="en-US" dirty="0"/>
            </a:p>
            <a:p>
              <a:r>
                <a:rPr lang="en-US" dirty="0"/>
                <a:t>   </a:t>
              </a:r>
            </a:p>
          </p:txBody>
        </p:sp>
        <p:grpSp>
          <p:nvGrpSpPr>
            <p:cNvPr id="2" name="Group 1"/>
            <p:cNvGrpSpPr/>
            <p:nvPr/>
          </p:nvGrpSpPr>
          <p:grpSpPr>
            <a:xfrm>
              <a:off x="-14748" y="986564"/>
              <a:ext cx="9158748" cy="3628907"/>
              <a:chOff x="-14748" y="986564"/>
              <a:chExt cx="9158748" cy="3628907"/>
            </a:xfrm>
          </p:grpSpPr>
          <p:sp>
            <p:nvSpPr>
              <p:cNvPr id="56" name="Freeform 55"/>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entagon 56"/>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8" name="Group 57"/>
              <p:cNvGrpSpPr/>
              <p:nvPr/>
            </p:nvGrpSpPr>
            <p:grpSpPr>
              <a:xfrm>
                <a:off x="-14748" y="986564"/>
                <a:ext cx="4014973" cy="1075928"/>
                <a:chOff x="-19391" y="1011603"/>
                <a:chExt cx="5278947" cy="1075928"/>
              </a:xfrm>
            </p:grpSpPr>
            <p:sp>
              <p:nvSpPr>
                <p:cNvPr id="70" name="Pentagon 69"/>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TextBox 70"/>
                <p:cNvSpPr txBox="1"/>
                <p:nvPr/>
              </p:nvSpPr>
              <p:spPr>
                <a:xfrm>
                  <a:off x="237041" y="1195624"/>
                  <a:ext cx="4459304" cy="400110"/>
                </a:xfrm>
                <a:prstGeom prst="rect">
                  <a:avLst/>
                </a:prstGeom>
                <a:noFill/>
              </p:spPr>
              <p:txBody>
                <a:bodyPr wrap="square" rtlCol="0" anchor="ctr">
                  <a:spAutoFit/>
                </a:bodyPr>
                <a:lstStyle/>
                <a:p>
                  <a:r>
                    <a:rPr lang="en-US" sz="2000" b="1" dirty="0" smtClean="0">
                      <a:solidFill>
                        <a:schemeClr val="bg1"/>
                      </a:solidFill>
                      <a:ea typeface="Open Sans Light" panose="020B0306030504020204" pitchFamily="34" charset="0"/>
                      <a:cs typeface="Open Sans Light" panose="020B0306030504020204" pitchFamily="34" charset="0"/>
                    </a:rPr>
                    <a:t>Advanced Java Programming</a:t>
                  </a:r>
                  <a:endParaRPr lang="en-US" sz="2000" b="1" dirty="0">
                    <a:solidFill>
                      <a:schemeClr val="bg1"/>
                    </a:solidFill>
                    <a:ea typeface="Open Sans Light" panose="020B0306030504020204" pitchFamily="34" charset="0"/>
                    <a:cs typeface="Open Sans Light" panose="020B0306030504020204" pitchFamily="34" charset="0"/>
                  </a:endParaRPr>
                </a:p>
              </p:txBody>
            </p:sp>
          </p:grpSp>
          <p:sp>
            <p:nvSpPr>
              <p:cNvPr id="59" name="TextBox 58"/>
              <p:cNvSpPr txBox="1"/>
              <p:nvPr/>
            </p:nvSpPr>
            <p:spPr>
              <a:xfrm>
                <a:off x="177782" y="2315222"/>
                <a:ext cx="4244798" cy="769441"/>
              </a:xfrm>
              <a:prstGeom prst="rect">
                <a:avLst/>
              </a:prstGeom>
              <a:noFill/>
            </p:spPr>
            <p:txBody>
              <a:bodyPr wrap="square" rtlCol="0">
                <a:spAutoFit/>
              </a:bodyPr>
              <a:lstStyle/>
              <a:p>
                <a:r>
                  <a:rPr lang="en-US" sz="4400" b="1" dirty="0" smtClean="0">
                    <a:solidFill>
                      <a:schemeClr val="bg1"/>
                    </a:solidFill>
                    <a:ea typeface="Open Sans Bold" panose="020B0806030504020204" pitchFamily="34" charset="0"/>
                    <a:cs typeface="Open Sans Bold" panose="020B0806030504020204" pitchFamily="34" charset="0"/>
                  </a:rPr>
                  <a:t>Hibernate</a:t>
                </a:r>
                <a:endParaRPr lang="en-US" sz="4400" b="1" dirty="0">
                  <a:solidFill>
                    <a:schemeClr val="bg1"/>
                  </a:solidFill>
                  <a:ea typeface="Open Sans Bold" panose="020B0806030504020204" pitchFamily="34" charset="0"/>
                  <a:cs typeface="Open Sans Bold" panose="020B0806030504020204" pitchFamily="34" charset="0"/>
                </a:endParaRPr>
              </a:p>
            </p:txBody>
          </p:sp>
          <p:sp>
            <p:nvSpPr>
              <p:cNvPr id="66" name="Freeform 65"/>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70361128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Architecture</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10</a:t>
            </a:fld>
            <a:endParaRPr lang="en-US"/>
          </a:p>
        </p:txBody>
      </p:sp>
      <p:sp>
        <p:nvSpPr>
          <p:cNvPr id="3" name="Rectangle 2"/>
          <p:cNvSpPr/>
          <p:nvPr/>
        </p:nvSpPr>
        <p:spPr>
          <a:xfrm>
            <a:off x="228600" y="1066800"/>
            <a:ext cx="7086600" cy="5181600"/>
          </a:xfrm>
          <a:prstGeom prst="rect">
            <a:avLst/>
          </a:prstGeom>
          <a:solidFill>
            <a:schemeClr val="bg1">
              <a:lumMod val="75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400" y="1295400"/>
            <a:ext cx="6477000" cy="685800"/>
          </a:xfrm>
          <a:prstGeom prst="rect">
            <a:avLst/>
          </a:prstGeom>
          <a:solidFill>
            <a:schemeClr val="accent1">
              <a:alpha val="42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Java Application</a:t>
            </a:r>
          </a:p>
        </p:txBody>
      </p:sp>
      <p:sp>
        <p:nvSpPr>
          <p:cNvPr id="12" name="Rectangle 11"/>
          <p:cNvSpPr/>
          <p:nvPr/>
        </p:nvSpPr>
        <p:spPr>
          <a:xfrm>
            <a:off x="533400" y="2286000"/>
            <a:ext cx="6477000" cy="2362200"/>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342180" y="1887637"/>
            <a:ext cx="2859437" cy="601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Persistent Object</a:t>
            </a:r>
          </a:p>
        </p:txBody>
      </p:sp>
      <p:sp>
        <p:nvSpPr>
          <p:cNvPr id="14" name="Rectangle 13"/>
          <p:cNvSpPr/>
          <p:nvPr/>
        </p:nvSpPr>
        <p:spPr>
          <a:xfrm>
            <a:off x="685800" y="3217698"/>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Configuration</a:t>
            </a:r>
          </a:p>
        </p:txBody>
      </p:sp>
      <p:sp>
        <p:nvSpPr>
          <p:cNvPr id="15" name="Rectangle 14"/>
          <p:cNvSpPr/>
          <p:nvPr/>
        </p:nvSpPr>
        <p:spPr>
          <a:xfrm>
            <a:off x="685800" y="3945758"/>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Transaction</a:t>
            </a:r>
          </a:p>
        </p:txBody>
      </p:sp>
      <p:sp>
        <p:nvSpPr>
          <p:cNvPr id="16" name="Rectangle 15"/>
          <p:cNvSpPr/>
          <p:nvPr/>
        </p:nvSpPr>
        <p:spPr>
          <a:xfrm>
            <a:off x="2971800" y="322601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Session Factory</a:t>
            </a:r>
          </a:p>
        </p:txBody>
      </p:sp>
      <p:sp>
        <p:nvSpPr>
          <p:cNvPr id="17" name="Rectangle 16"/>
          <p:cNvSpPr/>
          <p:nvPr/>
        </p:nvSpPr>
        <p:spPr>
          <a:xfrm>
            <a:off x="2971800" y="395407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Query</a:t>
            </a:r>
          </a:p>
        </p:txBody>
      </p:sp>
      <p:sp>
        <p:nvSpPr>
          <p:cNvPr id="18" name="Rectangle 17"/>
          <p:cNvSpPr/>
          <p:nvPr/>
        </p:nvSpPr>
        <p:spPr>
          <a:xfrm>
            <a:off x="5105400" y="322601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Session</a:t>
            </a:r>
          </a:p>
        </p:txBody>
      </p:sp>
      <p:sp>
        <p:nvSpPr>
          <p:cNvPr id="19" name="Rectangle 18"/>
          <p:cNvSpPr/>
          <p:nvPr/>
        </p:nvSpPr>
        <p:spPr>
          <a:xfrm>
            <a:off x="5105400" y="3954079"/>
            <a:ext cx="1676400" cy="54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Criteria</a:t>
            </a:r>
          </a:p>
        </p:txBody>
      </p:sp>
      <p:sp>
        <p:nvSpPr>
          <p:cNvPr id="20" name="Rectangle 19"/>
          <p:cNvSpPr/>
          <p:nvPr/>
        </p:nvSpPr>
        <p:spPr>
          <a:xfrm>
            <a:off x="685800" y="4800601"/>
            <a:ext cx="1447800" cy="381000"/>
          </a:xfrm>
          <a:prstGeom prst="rect">
            <a:avLst/>
          </a:prstGeom>
          <a:solidFill>
            <a:schemeClr val="accent2">
              <a:alpha val="4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JTA</a:t>
            </a:r>
          </a:p>
        </p:txBody>
      </p:sp>
      <p:sp>
        <p:nvSpPr>
          <p:cNvPr id="21" name="Rectangle 20"/>
          <p:cNvSpPr/>
          <p:nvPr/>
        </p:nvSpPr>
        <p:spPr>
          <a:xfrm>
            <a:off x="3124200" y="4800600"/>
            <a:ext cx="1447800" cy="381000"/>
          </a:xfrm>
          <a:prstGeom prst="rect">
            <a:avLst/>
          </a:prstGeom>
          <a:solidFill>
            <a:schemeClr val="accent2">
              <a:alpha val="4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JDBC</a:t>
            </a:r>
          </a:p>
        </p:txBody>
      </p:sp>
      <p:sp>
        <p:nvSpPr>
          <p:cNvPr id="22" name="Rectangle 21"/>
          <p:cNvSpPr/>
          <p:nvPr/>
        </p:nvSpPr>
        <p:spPr>
          <a:xfrm>
            <a:off x="5219700" y="4800600"/>
            <a:ext cx="1447800" cy="381000"/>
          </a:xfrm>
          <a:prstGeom prst="rect">
            <a:avLst/>
          </a:prstGeom>
          <a:solidFill>
            <a:schemeClr val="accent2">
              <a:alpha val="4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JNDI</a:t>
            </a:r>
          </a:p>
        </p:txBody>
      </p:sp>
      <p:sp>
        <p:nvSpPr>
          <p:cNvPr id="23" name="Flowchart: Magnetic Disk 22"/>
          <p:cNvSpPr/>
          <p:nvPr/>
        </p:nvSpPr>
        <p:spPr>
          <a:xfrm>
            <a:off x="2779363" y="5334000"/>
            <a:ext cx="2362200" cy="762000"/>
          </a:xfrm>
          <a:prstGeom prst="flowChartMagneticDisk">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Database</a:t>
            </a:r>
          </a:p>
        </p:txBody>
      </p:sp>
      <p:sp>
        <p:nvSpPr>
          <p:cNvPr id="24" name="TextBox 23"/>
          <p:cNvSpPr txBox="1"/>
          <p:nvPr/>
        </p:nvSpPr>
        <p:spPr>
          <a:xfrm>
            <a:off x="3204340" y="2621014"/>
            <a:ext cx="1135119" cy="369332"/>
          </a:xfrm>
          <a:prstGeom prst="rect">
            <a:avLst/>
          </a:prstGeom>
          <a:noFill/>
        </p:spPr>
        <p:txBody>
          <a:bodyPr wrap="none" rtlCol="0">
            <a:spAutoFit/>
          </a:bodyPr>
          <a:lstStyle/>
          <a:p>
            <a:r>
              <a:rPr lang="en-US" b="1"/>
              <a:t>Hibernate</a:t>
            </a:r>
          </a:p>
        </p:txBody>
      </p:sp>
      <p:sp>
        <p:nvSpPr>
          <p:cNvPr id="25" name="Oval Callout 24"/>
          <p:cNvSpPr/>
          <p:nvPr/>
        </p:nvSpPr>
        <p:spPr>
          <a:xfrm>
            <a:off x="7086600" y="2437606"/>
            <a:ext cx="2037380" cy="990600"/>
          </a:xfrm>
          <a:prstGeom prst="wedgeEllipseCallout">
            <a:avLst>
              <a:gd name="adj1" fmla="val -59251"/>
              <a:gd name="adj2" fmla="val 4583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Core object of Hibernate Framework</a:t>
            </a:r>
          </a:p>
        </p:txBody>
      </p:sp>
      <p:sp>
        <p:nvSpPr>
          <p:cNvPr id="26" name="Oval Callout 25"/>
          <p:cNvSpPr/>
          <p:nvPr/>
        </p:nvSpPr>
        <p:spPr>
          <a:xfrm>
            <a:off x="7207680" y="5181600"/>
            <a:ext cx="2057400" cy="990600"/>
          </a:xfrm>
          <a:prstGeom prst="wedgeEllipseCallout">
            <a:avLst>
              <a:gd name="adj1" fmla="val -55861"/>
              <a:gd name="adj2" fmla="val -7468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Internal API used by Hibernate</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8243482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0" indent="0">
              <a:lnSpc>
                <a:spcPct val="150000"/>
              </a:lnSpc>
              <a:buNone/>
            </a:pPr>
            <a:r>
              <a:rPr lang="en-US" b="1"/>
              <a:t>What do you mean by </a:t>
            </a:r>
            <a:r>
              <a:rPr lang="en-US" b="1" i="1"/>
              <a:t>Persistence</a:t>
            </a:r>
            <a:r>
              <a:rPr lang="en-US" b="1"/>
              <a:t>?</a:t>
            </a:r>
          </a:p>
          <a:p>
            <a:pPr marL="0" indent="0">
              <a:lnSpc>
                <a:spcPct val="150000"/>
              </a:lnSpc>
              <a:buNone/>
            </a:pPr>
            <a:r>
              <a:rPr lang="en-US"/>
              <a:t>Persistence simply means that we would like our application’s data to outlive the applications process. In Java terms, we would like the state of (some of) our objects to live beyond the scope of the JVM so that the same state is available later.</a:t>
            </a:r>
            <a:endParaRPr lang="en-US" b="1"/>
          </a:p>
          <a:p>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11</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225113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normAutofit/>
          </a:bodyPr>
          <a:lstStyle/>
          <a:p>
            <a:pPr marL="0" indent="0">
              <a:buNone/>
            </a:pPr>
            <a:r>
              <a:rPr lang="en-US"/>
              <a:t>Internal API used by Hibernate</a:t>
            </a:r>
          </a:p>
          <a:p>
            <a:pPr marL="457200" indent="-457200">
              <a:buFont typeface="+mj-lt"/>
              <a:buAutoNum type="arabicPeriod"/>
            </a:pPr>
            <a:r>
              <a:rPr lang="en-US"/>
              <a:t>JDBC (Java Database Connectivity)</a:t>
            </a:r>
          </a:p>
          <a:p>
            <a:pPr marL="457200" indent="-457200">
              <a:buFont typeface="+mj-lt"/>
              <a:buAutoNum type="arabicPeriod"/>
            </a:pPr>
            <a:r>
              <a:rPr lang="en-US"/>
              <a:t>JTA (Java Transaction API) </a:t>
            </a:r>
          </a:p>
          <a:p>
            <a:pPr marL="457200" indent="-457200">
              <a:buFont typeface="+mj-lt"/>
              <a:buAutoNum type="arabicPeriod"/>
            </a:pPr>
            <a:r>
              <a:rPr lang="en-US"/>
              <a:t>JNDI (Java Naming Directory Interface)</a:t>
            </a:r>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0" indent="0">
              <a:buNone/>
            </a:pPr>
            <a:r>
              <a:rPr lang="en-US" sz="1600" i="1"/>
              <a:t>https://www.youtube.com/watch?v=hfv9ZXUzjhk</a:t>
            </a:r>
          </a:p>
          <a:p>
            <a:pPr marL="457200" indent="-457200">
              <a:buFont typeface="+mj-lt"/>
              <a:buAutoNum type="arabicPeriod"/>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12</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846727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r>
              <a:rPr lang="en-US"/>
              <a:t>For creating the first hibernate application, we must know the objects/elements of Hibernate architecture. </a:t>
            </a:r>
          </a:p>
          <a:p>
            <a:r>
              <a:rPr lang="en-US"/>
              <a:t>They are as follows:</a:t>
            </a:r>
          </a:p>
          <a:p>
            <a:pPr marL="914400" lvl="1" indent="-457200">
              <a:buFont typeface="+mj-lt"/>
              <a:buAutoNum type="arabicPeriod"/>
            </a:pPr>
            <a:r>
              <a:rPr lang="en-US"/>
              <a:t>Configuration</a:t>
            </a:r>
          </a:p>
          <a:p>
            <a:pPr marL="914400" lvl="1" indent="-457200">
              <a:buFont typeface="+mj-lt"/>
              <a:buAutoNum type="arabicPeriod"/>
            </a:pPr>
            <a:r>
              <a:rPr lang="en-US"/>
              <a:t>Session factory</a:t>
            </a:r>
          </a:p>
          <a:p>
            <a:pPr marL="914400" lvl="1" indent="-457200">
              <a:buFont typeface="+mj-lt"/>
              <a:buAutoNum type="arabicPeriod"/>
            </a:pPr>
            <a:r>
              <a:rPr lang="en-US"/>
              <a:t>Session</a:t>
            </a:r>
          </a:p>
          <a:p>
            <a:pPr marL="914400" lvl="1" indent="-457200">
              <a:buFont typeface="+mj-lt"/>
              <a:buAutoNum type="arabicPeriod"/>
            </a:pPr>
            <a:r>
              <a:rPr lang="en-US"/>
              <a:t>Transaction factory</a:t>
            </a:r>
          </a:p>
          <a:p>
            <a:pPr marL="914400" lvl="1" indent="-457200">
              <a:buFont typeface="+mj-lt"/>
              <a:buAutoNum type="arabicPeriod"/>
            </a:pPr>
            <a:r>
              <a:rPr lang="en-US"/>
              <a:t>Query</a:t>
            </a:r>
          </a:p>
          <a:p>
            <a:pPr marL="914400" lvl="1" indent="-457200">
              <a:buFont typeface="+mj-lt"/>
              <a:buAutoNum type="arabicPeriod"/>
            </a:pPr>
            <a:r>
              <a:rPr lang="en-US"/>
              <a:t>Criteria</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13</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144713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Architecture</a:t>
            </a:r>
          </a:p>
        </p:txBody>
      </p:sp>
      <p:sp>
        <p:nvSpPr>
          <p:cNvPr id="3" name="Content Placeholder 2"/>
          <p:cNvSpPr>
            <a:spLocks noGrp="1"/>
          </p:cNvSpPr>
          <p:nvPr>
            <p:ph idx="1"/>
          </p:nvPr>
        </p:nvSpPr>
        <p:spPr/>
        <p:txBody>
          <a:bodyPr>
            <a:normAutofit/>
          </a:bodyPr>
          <a:lstStyle/>
          <a:p>
            <a:pPr marL="0" indent="0">
              <a:buNone/>
            </a:pPr>
            <a:r>
              <a:rPr lang="en-US" b="1"/>
              <a:t>[1] Configuration Object</a:t>
            </a:r>
          </a:p>
          <a:p>
            <a:r>
              <a:rPr lang="en-US"/>
              <a:t>The Configuration object is the </a:t>
            </a:r>
            <a:r>
              <a:rPr lang="en-US">
                <a:solidFill>
                  <a:srgbClr val="0000FF"/>
                </a:solidFill>
              </a:rPr>
              <a:t>first</a:t>
            </a:r>
            <a:r>
              <a:rPr lang="en-US"/>
              <a:t> Hibernate object you create in any Hibernate application.</a:t>
            </a:r>
          </a:p>
          <a:p>
            <a:r>
              <a:rPr lang="en-US"/>
              <a:t>It is usually created only once during application initialization. </a:t>
            </a:r>
          </a:p>
          <a:p>
            <a:r>
              <a:rPr lang="en-US"/>
              <a:t>The Configuration object provides two keys components: </a:t>
            </a:r>
          </a:p>
          <a:p>
            <a:pPr marL="914400" lvl="1" indent="-457200">
              <a:buFont typeface="+mj-lt"/>
              <a:buAutoNum type="arabicPeriod"/>
            </a:pPr>
            <a:r>
              <a:rPr lang="en-US" b="1">
                <a:solidFill>
                  <a:srgbClr val="0000FF"/>
                </a:solidFill>
              </a:rPr>
              <a:t>Database Connection:</a:t>
            </a:r>
            <a:r>
              <a:rPr lang="en-US">
                <a:solidFill>
                  <a:srgbClr val="0000FF"/>
                </a:solidFill>
              </a:rPr>
              <a:t> </a:t>
            </a:r>
          </a:p>
          <a:p>
            <a:pPr marL="457200" lvl="1" indent="0">
              <a:buNone/>
            </a:pPr>
            <a:r>
              <a:rPr lang="en-US"/>
              <a:t>	This is handled through one or more configuration files supported by 	Hibernate. These files are </a:t>
            </a:r>
            <a:r>
              <a:rPr lang="en-US" b="1" err="1"/>
              <a:t>hibernate.properties</a:t>
            </a:r>
            <a:r>
              <a:rPr lang="en-US"/>
              <a:t> and </a:t>
            </a:r>
            <a:r>
              <a:rPr lang="en-US" b="1"/>
              <a:t>hibernate.cfg.xml</a:t>
            </a:r>
            <a:r>
              <a:rPr lang="en-US"/>
              <a:t>.</a:t>
            </a:r>
          </a:p>
          <a:p>
            <a:pPr marL="914400" lvl="1" indent="-457200">
              <a:buFont typeface="+mj-lt"/>
              <a:buAutoNum type="arabicPeriod" startAt="2"/>
            </a:pPr>
            <a:r>
              <a:rPr lang="en-US" b="1">
                <a:solidFill>
                  <a:srgbClr val="0000FF"/>
                </a:solidFill>
              </a:rPr>
              <a:t>Class Mapping Setup</a:t>
            </a:r>
            <a:r>
              <a:rPr lang="en-US">
                <a:solidFill>
                  <a:srgbClr val="0000FF"/>
                </a:solidFill>
              </a:rPr>
              <a:t>: </a:t>
            </a:r>
          </a:p>
          <a:p>
            <a:pPr marL="457200" lvl="1" indent="0">
              <a:buNone/>
            </a:pPr>
            <a:r>
              <a:rPr lang="en-US"/>
              <a:t>	This component creates the connection between the Java classes and 	database tables.</a:t>
            </a:r>
          </a:p>
          <a:p>
            <a:pPr marL="0" indent="0">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14</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182614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Architecture</a:t>
            </a:r>
          </a:p>
        </p:txBody>
      </p:sp>
      <p:sp>
        <p:nvSpPr>
          <p:cNvPr id="3" name="Content Placeholder 2"/>
          <p:cNvSpPr>
            <a:spLocks noGrp="1"/>
          </p:cNvSpPr>
          <p:nvPr>
            <p:ph idx="1"/>
          </p:nvPr>
        </p:nvSpPr>
        <p:spPr/>
        <p:txBody>
          <a:bodyPr/>
          <a:lstStyle/>
          <a:p>
            <a:pPr marL="0" indent="0">
              <a:buNone/>
            </a:pPr>
            <a:r>
              <a:rPr lang="en-US" b="1"/>
              <a:t>[2] SessionFactory Object</a:t>
            </a:r>
          </a:p>
          <a:p>
            <a:r>
              <a:rPr lang="en-US"/>
              <a:t>The SessionFactory is a </a:t>
            </a:r>
            <a:r>
              <a:rPr lang="en-US">
                <a:solidFill>
                  <a:srgbClr val="0000FF"/>
                </a:solidFill>
              </a:rPr>
              <a:t>thread safe </a:t>
            </a:r>
            <a:r>
              <a:rPr lang="en-US"/>
              <a:t>object and used by all the threads of an application.  </a:t>
            </a:r>
          </a:p>
          <a:p>
            <a:r>
              <a:rPr lang="en-US"/>
              <a:t>Configuration object is used to create a SessionFactory object which in turn configures </a:t>
            </a:r>
            <a:r>
              <a:rPr lang="en-US">
                <a:solidFill>
                  <a:srgbClr val="0000FF"/>
                </a:solidFill>
              </a:rPr>
              <a:t>Hibernate</a:t>
            </a:r>
            <a:r>
              <a:rPr lang="en-US"/>
              <a:t> for the application.</a:t>
            </a:r>
          </a:p>
          <a:p>
            <a:r>
              <a:rPr lang="en-US"/>
              <a:t>You would need one </a:t>
            </a:r>
            <a:r>
              <a:rPr lang="en-US" err="1">
                <a:solidFill>
                  <a:srgbClr val="0000FF"/>
                </a:solidFill>
              </a:rPr>
              <a:t>SessionFactory</a:t>
            </a:r>
            <a:r>
              <a:rPr lang="en-US"/>
              <a:t> object per database using a separate </a:t>
            </a:r>
            <a:r>
              <a:rPr lang="en-US">
                <a:solidFill>
                  <a:srgbClr val="0000FF"/>
                </a:solidFill>
              </a:rPr>
              <a:t>configuration file</a:t>
            </a:r>
            <a:r>
              <a:rPr lang="en-US"/>
              <a:t>. </a:t>
            </a:r>
          </a:p>
          <a:p>
            <a:r>
              <a:rPr lang="en-US"/>
              <a:t>So, if you are using multiple databases, then you would have to create </a:t>
            </a:r>
            <a:r>
              <a:rPr lang="en-US">
                <a:solidFill>
                  <a:srgbClr val="0000FF"/>
                </a:solidFill>
              </a:rPr>
              <a:t>multiple</a:t>
            </a:r>
            <a:r>
              <a:rPr lang="en-US"/>
              <a:t> SessionFactory objects. </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15</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2130158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0" indent="0">
              <a:buNone/>
            </a:pPr>
            <a:r>
              <a:rPr lang="en-US" b="1"/>
              <a:t>[3] Session Object </a:t>
            </a:r>
          </a:p>
          <a:p>
            <a:pPr>
              <a:lnSpc>
                <a:spcPct val="150000"/>
              </a:lnSpc>
            </a:pPr>
            <a:r>
              <a:rPr lang="en-US"/>
              <a:t>A Session is used to get a physical </a:t>
            </a:r>
            <a:r>
              <a:rPr lang="en-US">
                <a:solidFill>
                  <a:srgbClr val="0000FF"/>
                </a:solidFill>
              </a:rPr>
              <a:t>connection</a:t>
            </a:r>
            <a:r>
              <a:rPr lang="en-US"/>
              <a:t> with a database. </a:t>
            </a:r>
          </a:p>
          <a:p>
            <a:pPr>
              <a:lnSpc>
                <a:spcPct val="150000"/>
              </a:lnSpc>
            </a:pPr>
            <a:r>
              <a:rPr lang="en-US"/>
              <a:t>The Session object is </a:t>
            </a:r>
            <a:r>
              <a:rPr lang="en-US">
                <a:solidFill>
                  <a:srgbClr val="0000FF"/>
                </a:solidFill>
              </a:rPr>
              <a:t>lightweight</a:t>
            </a:r>
            <a:r>
              <a:rPr lang="en-US"/>
              <a:t> and designed to be </a:t>
            </a:r>
            <a:r>
              <a:rPr lang="en-US">
                <a:solidFill>
                  <a:srgbClr val="0000FF"/>
                </a:solidFill>
              </a:rPr>
              <a:t>instantiated</a:t>
            </a:r>
            <a:r>
              <a:rPr lang="en-US"/>
              <a:t> each time an interaction is needed with the database. </a:t>
            </a:r>
          </a:p>
          <a:p>
            <a:pPr>
              <a:lnSpc>
                <a:spcPct val="150000"/>
              </a:lnSpc>
            </a:pPr>
            <a:r>
              <a:rPr lang="en-US"/>
              <a:t>The session objects should not be kept open for a long time because they are </a:t>
            </a:r>
            <a:r>
              <a:rPr lang="en-US">
                <a:solidFill>
                  <a:srgbClr val="0000FF"/>
                </a:solidFill>
              </a:rPr>
              <a:t>not</a:t>
            </a:r>
            <a:r>
              <a:rPr lang="en-US"/>
              <a:t> usually </a:t>
            </a:r>
            <a:r>
              <a:rPr lang="en-US">
                <a:solidFill>
                  <a:srgbClr val="0000FF"/>
                </a:solidFill>
              </a:rPr>
              <a:t>thread safe </a:t>
            </a:r>
            <a:r>
              <a:rPr lang="en-US"/>
              <a:t>and they should be created and destroyed as needed.</a:t>
            </a:r>
          </a:p>
          <a:p>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16</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040863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0" indent="0">
              <a:buNone/>
            </a:pPr>
            <a:r>
              <a:rPr lang="en-US" b="1"/>
              <a:t>[4] Transaction Object </a:t>
            </a:r>
          </a:p>
          <a:p>
            <a:pPr>
              <a:lnSpc>
                <a:spcPct val="150000"/>
              </a:lnSpc>
            </a:pPr>
            <a:r>
              <a:rPr lang="en-US"/>
              <a:t>A Transaction represents a </a:t>
            </a:r>
            <a:r>
              <a:rPr lang="en-US">
                <a:solidFill>
                  <a:srgbClr val="0000FF"/>
                </a:solidFill>
              </a:rPr>
              <a:t>unit of work </a:t>
            </a:r>
            <a:r>
              <a:rPr lang="en-US"/>
              <a:t>with the database and most of the RDBMS supports transaction functionality.</a:t>
            </a:r>
          </a:p>
          <a:p>
            <a:pPr>
              <a:lnSpc>
                <a:spcPct val="150000"/>
              </a:lnSpc>
            </a:pPr>
            <a:r>
              <a:rPr lang="en-US"/>
              <a:t>Transactions in Hibernate are handled by an underlying </a:t>
            </a:r>
            <a:r>
              <a:rPr lang="en-US">
                <a:solidFill>
                  <a:srgbClr val="0000FF"/>
                </a:solidFill>
              </a:rPr>
              <a:t>transaction manager </a:t>
            </a:r>
            <a:r>
              <a:rPr lang="en-US"/>
              <a:t>and transaction (from </a:t>
            </a:r>
            <a:r>
              <a:rPr lang="en-US">
                <a:solidFill>
                  <a:srgbClr val="0000FF"/>
                </a:solidFill>
              </a:rPr>
              <a:t>JDBC</a:t>
            </a:r>
            <a:r>
              <a:rPr lang="en-US"/>
              <a:t> or </a:t>
            </a:r>
            <a:r>
              <a:rPr lang="en-US">
                <a:solidFill>
                  <a:srgbClr val="0000FF"/>
                </a:solidFill>
              </a:rPr>
              <a:t>JTA</a:t>
            </a:r>
            <a:r>
              <a:rPr lang="en-US"/>
              <a:t>).</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17</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554449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0" indent="0">
              <a:lnSpc>
                <a:spcPct val="150000"/>
              </a:lnSpc>
              <a:buNone/>
            </a:pPr>
            <a:r>
              <a:rPr lang="en-US" b="1"/>
              <a:t>[5] Query Object</a:t>
            </a:r>
          </a:p>
          <a:p>
            <a:pPr>
              <a:lnSpc>
                <a:spcPct val="150000"/>
              </a:lnSpc>
            </a:pPr>
            <a:r>
              <a:rPr lang="en-US"/>
              <a:t>Query objects use </a:t>
            </a:r>
            <a:r>
              <a:rPr lang="en-US">
                <a:solidFill>
                  <a:srgbClr val="0000FF"/>
                </a:solidFill>
              </a:rPr>
              <a:t>SQL</a:t>
            </a:r>
            <a:r>
              <a:rPr lang="en-US"/>
              <a:t> or </a:t>
            </a:r>
            <a:r>
              <a:rPr lang="en-US">
                <a:solidFill>
                  <a:srgbClr val="0000FF"/>
                </a:solidFill>
              </a:rPr>
              <a:t>Hibernate Query Language (HQL) </a:t>
            </a:r>
            <a:r>
              <a:rPr lang="en-US"/>
              <a:t>string to retrieve data from the database and create objects. </a:t>
            </a:r>
          </a:p>
          <a:p>
            <a:pPr>
              <a:lnSpc>
                <a:spcPct val="150000"/>
              </a:lnSpc>
            </a:pPr>
            <a:r>
              <a:rPr lang="en-US"/>
              <a:t>A </a:t>
            </a:r>
            <a:r>
              <a:rPr lang="en-US">
                <a:solidFill>
                  <a:srgbClr val="0000FF"/>
                </a:solidFill>
              </a:rPr>
              <a:t>Query instance </a:t>
            </a:r>
            <a:r>
              <a:rPr lang="en-US"/>
              <a:t>is used to bind query </a:t>
            </a:r>
            <a:r>
              <a:rPr lang="en-US">
                <a:solidFill>
                  <a:srgbClr val="0000FF"/>
                </a:solidFill>
              </a:rPr>
              <a:t>parameters</a:t>
            </a:r>
            <a:r>
              <a:rPr lang="en-US"/>
              <a:t>, limit the number of results returned by the query, and finally to execute the query.  </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18</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3734433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0" indent="0">
              <a:lnSpc>
                <a:spcPct val="150000"/>
              </a:lnSpc>
              <a:buNone/>
            </a:pPr>
            <a:r>
              <a:rPr lang="en-US" b="1"/>
              <a:t>[6] Criteria Object</a:t>
            </a:r>
          </a:p>
          <a:p>
            <a:pPr marL="0" indent="0">
              <a:lnSpc>
                <a:spcPct val="150000"/>
              </a:lnSpc>
              <a:buNone/>
            </a:pPr>
            <a:r>
              <a:rPr lang="en-US"/>
              <a:t>Criteria objects are used to create and execute object oriented criteria queries to retrieve objects.</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19</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824701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Introduction</a:t>
            </a:r>
          </a:p>
        </p:txBody>
      </p:sp>
      <p:sp>
        <p:nvSpPr>
          <p:cNvPr id="3" name="Content Placeholder 2"/>
          <p:cNvSpPr>
            <a:spLocks noGrp="1"/>
          </p:cNvSpPr>
          <p:nvPr>
            <p:ph idx="1"/>
          </p:nvPr>
        </p:nvSpPr>
        <p:spPr/>
        <p:txBody>
          <a:bodyPr/>
          <a:lstStyle/>
          <a:p>
            <a:pPr>
              <a:lnSpc>
                <a:spcPct val="150000"/>
              </a:lnSpc>
            </a:pPr>
            <a:r>
              <a:rPr lang="en-US" altLang="en-US"/>
              <a:t>Hibernate is used to convert object data in JAVA to relational database tables.</a:t>
            </a:r>
          </a:p>
          <a:p>
            <a:pPr>
              <a:lnSpc>
                <a:spcPct val="150000"/>
              </a:lnSpc>
            </a:pPr>
            <a:r>
              <a:rPr lang="en-US" altLang="en-US"/>
              <a:t>It is an open source Object-Relational Mapping (ORM) for Java.</a:t>
            </a:r>
          </a:p>
          <a:p>
            <a:pPr>
              <a:lnSpc>
                <a:spcPct val="150000"/>
              </a:lnSpc>
            </a:pPr>
            <a:r>
              <a:rPr lang="en-US" altLang="en-US"/>
              <a:t>Hibernate is responsible for making data persistent by storing it in a database.</a:t>
            </a:r>
          </a:p>
          <a:p>
            <a:pPr>
              <a:lnSpc>
                <a:spcPct val="150000"/>
              </a:lnSpc>
            </a:pPr>
            <a:endParaRPr lang="en-US" altLang="en-US"/>
          </a:p>
          <a:p>
            <a:pPr>
              <a:lnSpc>
                <a:spcPct val="150000"/>
              </a:lnSpc>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555301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Cache Architecture</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20</a:t>
            </a:fld>
            <a:endParaRPr lang="en-US"/>
          </a:p>
        </p:txBody>
      </p:sp>
      <p:sp>
        <p:nvSpPr>
          <p:cNvPr id="5" name="Flowchart: Magnetic Disk 4"/>
          <p:cNvSpPr/>
          <p:nvPr/>
        </p:nvSpPr>
        <p:spPr>
          <a:xfrm>
            <a:off x="3886200" y="990600"/>
            <a:ext cx="1600200" cy="1066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Database</a:t>
            </a:r>
          </a:p>
        </p:txBody>
      </p:sp>
      <p:sp>
        <p:nvSpPr>
          <p:cNvPr id="6" name="Rectangle 5"/>
          <p:cNvSpPr/>
          <p:nvPr/>
        </p:nvSpPr>
        <p:spPr>
          <a:xfrm>
            <a:off x="3676650" y="3963141"/>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Session Object</a:t>
            </a:r>
          </a:p>
        </p:txBody>
      </p:sp>
      <p:sp>
        <p:nvSpPr>
          <p:cNvPr id="8" name="Rectangle 7"/>
          <p:cNvSpPr/>
          <p:nvPr/>
        </p:nvSpPr>
        <p:spPr>
          <a:xfrm>
            <a:off x="3676650" y="3009106"/>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First-level Cache</a:t>
            </a:r>
          </a:p>
        </p:txBody>
      </p:sp>
      <p:sp>
        <p:nvSpPr>
          <p:cNvPr id="9" name="Rectangle 8"/>
          <p:cNvSpPr/>
          <p:nvPr/>
        </p:nvSpPr>
        <p:spPr>
          <a:xfrm>
            <a:off x="3676650" y="5332412"/>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Second-level Cache</a:t>
            </a:r>
          </a:p>
        </p:txBody>
      </p:sp>
      <p:sp>
        <p:nvSpPr>
          <p:cNvPr id="7" name="Rectangle 6"/>
          <p:cNvSpPr/>
          <p:nvPr/>
        </p:nvSpPr>
        <p:spPr>
          <a:xfrm>
            <a:off x="3124200" y="2605822"/>
            <a:ext cx="3200400" cy="22860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77050" y="3963173"/>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Client</a:t>
            </a:r>
          </a:p>
        </p:txBody>
      </p:sp>
      <p:sp>
        <p:nvSpPr>
          <p:cNvPr id="10" name="TextBox 9"/>
          <p:cNvSpPr txBox="1"/>
          <p:nvPr/>
        </p:nvSpPr>
        <p:spPr>
          <a:xfrm>
            <a:off x="1884545" y="3457392"/>
            <a:ext cx="1295400" cy="400110"/>
          </a:xfrm>
          <a:prstGeom prst="rect">
            <a:avLst/>
          </a:prstGeom>
          <a:noFill/>
        </p:spPr>
        <p:txBody>
          <a:bodyPr wrap="square" rtlCol="0">
            <a:spAutoFit/>
          </a:bodyPr>
          <a:lstStyle/>
          <a:p>
            <a:r>
              <a:rPr lang="en-US" sz="2000" b="1"/>
              <a:t>Hibernate</a:t>
            </a:r>
          </a:p>
        </p:txBody>
      </p:sp>
      <p:cxnSp>
        <p:nvCxnSpPr>
          <p:cNvPr id="13" name="Straight Arrow Connector 12"/>
          <p:cNvCxnSpPr/>
          <p:nvPr/>
        </p:nvCxnSpPr>
        <p:spPr>
          <a:xfrm flipH="1">
            <a:off x="4694420" y="3538504"/>
            <a:ext cx="0" cy="420635"/>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105400" y="4496541"/>
            <a:ext cx="0" cy="83587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267200" y="4496541"/>
            <a:ext cx="0" cy="83587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05400" y="2057400"/>
            <a:ext cx="4762" cy="96635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267200" y="2057400"/>
            <a:ext cx="0" cy="96635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772150" y="4114800"/>
            <a:ext cx="1104900" cy="3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772150" y="4343400"/>
            <a:ext cx="11430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5600701" y="990600"/>
            <a:ext cx="3549545" cy="1279177"/>
          </a:xfrm>
          <a:prstGeom prst="wedgeRoundRectCallout">
            <a:avLst>
              <a:gd name="adj1" fmla="val -45855"/>
              <a:gd name="adj2" fmla="val 110765"/>
              <a:gd name="adj3" fmla="val 16667"/>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a:solidFill>
                  <a:schemeClr val="tx1"/>
                </a:solidFill>
              </a:rPr>
              <a:t>Known as Session Cache.</a:t>
            </a:r>
          </a:p>
          <a:p>
            <a:pPr algn="just"/>
            <a:r>
              <a:rPr lang="en-US" sz="2000">
                <a:solidFill>
                  <a:schemeClr val="tx1"/>
                </a:solidFill>
              </a:rPr>
              <a:t>Session cache is a mandatory cache through which all requests must pass through. </a:t>
            </a:r>
          </a:p>
        </p:txBody>
      </p:sp>
      <p:sp>
        <p:nvSpPr>
          <p:cNvPr id="34" name="Rounded Rectangular Callout 33"/>
          <p:cNvSpPr/>
          <p:nvPr/>
        </p:nvSpPr>
        <p:spPr>
          <a:xfrm>
            <a:off x="167079" y="5065712"/>
            <a:ext cx="2876550" cy="1066800"/>
          </a:xfrm>
          <a:prstGeom prst="wedgeRoundRectCallout">
            <a:avLst>
              <a:gd name="adj1" fmla="val 70883"/>
              <a:gd name="adj2" fmla="val -4947"/>
              <a:gd name="adj3" fmla="val 16667"/>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solidFill>
                  <a:schemeClr val="tx1"/>
                </a:solidFill>
              </a:rPr>
              <a:t>Mainly responsible for caching objects across sessions.</a:t>
            </a:r>
          </a:p>
        </p:txBody>
      </p:sp>
      <p:sp>
        <p:nvSpPr>
          <p:cNvPr id="33" name="TextBox 32"/>
          <p:cNvSpPr txBox="1"/>
          <p:nvPr/>
        </p:nvSpPr>
        <p:spPr>
          <a:xfrm>
            <a:off x="3771900" y="5865812"/>
            <a:ext cx="2000250" cy="369332"/>
          </a:xfrm>
          <a:prstGeom prst="rect">
            <a:avLst/>
          </a:prstGeom>
          <a:noFill/>
        </p:spPr>
        <p:txBody>
          <a:bodyPr wrap="square" rtlCol="0">
            <a:spAutoFit/>
          </a:bodyPr>
          <a:lstStyle/>
          <a:p>
            <a:pPr algn="ctr"/>
            <a:r>
              <a:rPr lang="en-US"/>
              <a:t>Optional Cache</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0470700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1" grpId="0" animBg="1"/>
      <p:bldP spid="10" grpId="0"/>
      <p:bldP spid="32" grpId="0" animBg="1"/>
      <p:bldP spid="34" grpId="0" animBg="1"/>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Cache Architecture?</a:t>
            </a:r>
          </a:p>
        </p:txBody>
      </p:sp>
      <p:sp>
        <p:nvSpPr>
          <p:cNvPr id="3" name="Content Placeholder 2"/>
          <p:cNvSpPr>
            <a:spLocks noGrp="1"/>
          </p:cNvSpPr>
          <p:nvPr>
            <p:ph idx="1"/>
          </p:nvPr>
        </p:nvSpPr>
        <p:spPr/>
        <p:txBody>
          <a:bodyPr/>
          <a:lstStyle/>
          <a:p>
            <a:pPr>
              <a:lnSpc>
                <a:spcPct val="150000"/>
              </a:lnSpc>
            </a:pPr>
            <a:r>
              <a:rPr lang="en-US"/>
              <a:t>Caching is all about application </a:t>
            </a:r>
            <a:r>
              <a:rPr lang="en-US">
                <a:solidFill>
                  <a:srgbClr val="0000FF"/>
                </a:solidFill>
              </a:rPr>
              <a:t>performance optimization</a:t>
            </a:r>
            <a:r>
              <a:rPr lang="en-US"/>
              <a:t>. </a:t>
            </a:r>
          </a:p>
          <a:p>
            <a:pPr>
              <a:lnSpc>
                <a:spcPct val="150000"/>
              </a:lnSpc>
            </a:pPr>
            <a:r>
              <a:rPr lang="en-US"/>
              <a:t>It is situated between your </a:t>
            </a:r>
            <a:r>
              <a:rPr lang="en-US">
                <a:solidFill>
                  <a:srgbClr val="0000FF"/>
                </a:solidFill>
              </a:rPr>
              <a:t>application</a:t>
            </a:r>
            <a:r>
              <a:rPr lang="en-US"/>
              <a:t> and the </a:t>
            </a:r>
            <a:r>
              <a:rPr lang="en-US">
                <a:solidFill>
                  <a:srgbClr val="0000FF"/>
                </a:solidFill>
              </a:rPr>
              <a:t>database</a:t>
            </a:r>
            <a:r>
              <a:rPr lang="en-US"/>
              <a:t> to </a:t>
            </a:r>
            <a:r>
              <a:rPr lang="en-US">
                <a:solidFill>
                  <a:srgbClr val="0000FF"/>
                </a:solidFill>
              </a:rPr>
              <a:t>avoid</a:t>
            </a:r>
            <a:r>
              <a:rPr lang="en-US"/>
              <a:t> the number of </a:t>
            </a:r>
            <a:r>
              <a:rPr lang="en-US">
                <a:solidFill>
                  <a:srgbClr val="0000FF"/>
                </a:solidFill>
              </a:rPr>
              <a:t>database hits </a:t>
            </a:r>
            <a:r>
              <a:rPr lang="en-US"/>
              <a:t>as many as possible.</a:t>
            </a:r>
          </a:p>
          <a:p>
            <a:pPr>
              <a:lnSpc>
                <a:spcPct val="150000"/>
              </a:lnSpc>
            </a:pPr>
            <a:r>
              <a:rPr lang="en-US"/>
              <a:t>To give a better performance for critical applications.</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21</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997682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Cache Architecture</a:t>
            </a:r>
          </a:p>
        </p:txBody>
      </p:sp>
      <p:sp>
        <p:nvSpPr>
          <p:cNvPr id="3" name="Content Placeholder 2"/>
          <p:cNvSpPr>
            <a:spLocks noGrp="1"/>
          </p:cNvSpPr>
          <p:nvPr>
            <p:ph idx="1"/>
          </p:nvPr>
        </p:nvSpPr>
        <p:spPr/>
        <p:txBody>
          <a:bodyPr/>
          <a:lstStyle/>
          <a:p>
            <a:pPr marL="0" indent="0">
              <a:lnSpc>
                <a:spcPct val="150000"/>
              </a:lnSpc>
              <a:buNone/>
            </a:pPr>
            <a:r>
              <a:rPr lang="en-US" b="1"/>
              <a:t>First-level cache:</a:t>
            </a:r>
          </a:p>
          <a:p>
            <a:pPr>
              <a:lnSpc>
                <a:spcPct val="150000"/>
              </a:lnSpc>
            </a:pPr>
            <a:r>
              <a:rPr lang="en-US"/>
              <a:t>The first-level cache is the </a:t>
            </a:r>
            <a:r>
              <a:rPr lang="en-US">
                <a:solidFill>
                  <a:srgbClr val="0000FF"/>
                </a:solidFill>
              </a:rPr>
              <a:t>Session cache</a:t>
            </a:r>
            <a:r>
              <a:rPr lang="en-US"/>
              <a:t>.</a:t>
            </a:r>
          </a:p>
          <a:p>
            <a:pPr>
              <a:lnSpc>
                <a:spcPct val="150000"/>
              </a:lnSpc>
            </a:pPr>
            <a:r>
              <a:rPr lang="en-US"/>
              <a:t>The Session object keeps an object under its own control before committing it to the database.</a:t>
            </a:r>
          </a:p>
          <a:p>
            <a:pPr>
              <a:lnSpc>
                <a:spcPct val="150000"/>
              </a:lnSpc>
            </a:pPr>
            <a:r>
              <a:rPr lang="en-US"/>
              <a:t>If you issue multiple updates to an object, Hibernate tries to delay doing the update as long as possible to reduce the number of update SQL statements issued. </a:t>
            </a:r>
          </a:p>
          <a:p>
            <a:pPr>
              <a:lnSpc>
                <a:spcPct val="150000"/>
              </a:lnSpc>
            </a:pPr>
            <a:r>
              <a:rPr lang="en-US"/>
              <a:t>If you close the session, all the objects being cached are </a:t>
            </a:r>
            <a:r>
              <a:rPr lang="en-US">
                <a:solidFill>
                  <a:srgbClr val="0000FF"/>
                </a:solidFill>
              </a:rPr>
              <a:t>lost</a:t>
            </a:r>
            <a:r>
              <a:rPr lang="en-US"/>
              <a:t>.</a:t>
            </a:r>
          </a:p>
          <a:p>
            <a:pPr>
              <a:lnSpc>
                <a:spcPct val="150000"/>
              </a:lnSpc>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22</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4402186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Cache Architecture</a:t>
            </a:r>
          </a:p>
        </p:txBody>
      </p:sp>
      <p:sp>
        <p:nvSpPr>
          <p:cNvPr id="3" name="Content Placeholder 2"/>
          <p:cNvSpPr>
            <a:spLocks noGrp="1"/>
          </p:cNvSpPr>
          <p:nvPr>
            <p:ph idx="1"/>
          </p:nvPr>
        </p:nvSpPr>
        <p:spPr/>
        <p:txBody>
          <a:bodyPr/>
          <a:lstStyle/>
          <a:p>
            <a:pPr marL="0" indent="0">
              <a:lnSpc>
                <a:spcPct val="150000"/>
              </a:lnSpc>
              <a:buNone/>
            </a:pPr>
            <a:r>
              <a:rPr lang="en-US" b="1"/>
              <a:t>Second-level cache:</a:t>
            </a:r>
          </a:p>
          <a:p>
            <a:pPr>
              <a:lnSpc>
                <a:spcPct val="150000"/>
              </a:lnSpc>
            </a:pPr>
            <a:r>
              <a:rPr lang="en-US"/>
              <a:t>It is responsible for caching objects </a:t>
            </a:r>
            <a:r>
              <a:rPr lang="en-US">
                <a:solidFill>
                  <a:srgbClr val="0000FF"/>
                </a:solidFill>
              </a:rPr>
              <a:t>across sessions</a:t>
            </a:r>
            <a:r>
              <a:rPr lang="en-US"/>
              <a:t>.</a:t>
            </a:r>
          </a:p>
          <a:p>
            <a:pPr>
              <a:lnSpc>
                <a:spcPct val="150000"/>
              </a:lnSpc>
            </a:pPr>
            <a:r>
              <a:rPr lang="en-US"/>
              <a:t>Second level cache is an </a:t>
            </a:r>
            <a:r>
              <a:rPr lang="en-US">
                <a:solidFill>
                  <a:srgbClr val="0000FF"/>
                </a:solidFill>
              </a:rPr>
              <a:t>optional</a:t>
            </a:r>
            <a:r>
              <a:rPr lang="en-US"/>
              <a:t> cache and first-level cache will always be consulted before any attempt is made to locate an object in the second-level cache.</a:t>
            </a:r>
          </a:p>
          <a:p>
            <a:pPr>
              <a:lnSpc>
                <a:spcPct val="150000"/>
              </a:lnSpc>
            </a:pPr>
            <a:r>
              <a:rPr lang="en-US"/>
              <a:t>Any third-party cache can be used with Hibernate. An </a:t>
            </a:r>
            <a:r>
              <a:rPr lang="en-US" b="1" err="1"/>
              <a:t>org.hibernate.cache.CacheProvider</a:t>
            </a:r>
            <a:r>
              <a:rPr lang="en-US"/>
              <a:t> interface is provided, which must be implemented to provide Hibernate with a handle to the cache implementation.</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23</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8525486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Mapping Types 	</a:t>
            </a:r>
          </a:p>
        </p:txBody>
      </p:sp>
      <p:sp>
        <p:nvSpPr>
          <p:cNvPr id="3" name="Content Placeholder 2"/>
          <p:cNvSpPr>
            <a:spLocks noGrp="1"/>
          </p:cNvSpPr>
          <p:nvPr>
            <p:ph idx="1"/>
          </p:nvPr>
        </p:nvSpPr>
        <p:spPr/>
        <p:txBody>
          <a:bodyPr/>
          <a:lstStyle/>
          <a:p>
            <a:pPr>
              <a:lnSpc>
                <a:spcPct val="150000"/>
              </a:lnSpc>
            </a:pPr>
            <a:r>
              <a:rPr lang="en-US"/>
              <a:t>While preparing a Hibernate mapping document, we map the Java data types into RDBMS data types. </a:t>
            </a:r>
          </a:p>
          <a:p>
            <a:pPr>
              <a:lnSpc>
                <a:spcPct val="150000"/>
              </a:lnSpc>
            </a:pPr>
            <a:r>
              <a:rPr lang="en-US"/>
              <a:t>The types declared and used in the mapping files are not Java data types; they are not SQL database types either. </a:t>
            </a:r>
          </a:p>
          <a:p>
            <a:pPr>
              <a:lnSpc>
                <a:spcPct val="150000"/>
              </a:lnSpc>
            </a:pPr>
            <a:r>
              <a:rPr lang="en-US"/>
              <a:t>These types are called </a:t>
            </a:r>
            <a:r>
              <a:rPr lang="en-US" b="1" i="1">
                <a:solidFill>
                  <a:srgbClr val="0000FF"/>
                </a:solidFill>
              </a:rPr>
              <a:t>Hibernate mapping types</a:t>
            </a:r>
            <a:r>
              <a:rPr lang="en-US"/>
              <a:t>, which can translate from Java to SQL data types and vice versa.</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24</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666841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Mapping Types:  	</a:t>
            </a:r>
          </a:p>
        </p:txBody>
      </p:sp>
      <p:sp>
        <p:nvSpPr>
          <p:cNvPr id="3" name="Content Placeholder 2"/>
          <p:cNvSpPr>
            <a:spLocks noGrp="1"/>
          </p:cNvSpPr>
          <p:nvPr>
            <p:ph idx="1"/>
          </p:nvPr>
        </p:nvSpPr>
        <p:spPr/>
        <p:txBody>
          <a:bodyPr/>
          <a:lstStyle/>
          <a:p>
            <a:pPr marL="0" indent="0">
              <a:buNone/>
            </a:pPr>
            <a:r>
              <a:rPr lang="en-US" b="1"/>
              <a:t>Primitive Types </a:t>
            </a:r>
          </a:p>
          <a:p>
            <a:pPr marL="0" indent="0">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25</a:t>
            </a:fld>
            <a:endParaRPr lang="en-US"/>
          </a:p>
        </p:txBody>
      </p:sp>
      <p:graphicFrame>
        <p:nvGraphicFramePr>
          <p:cNvPr id="5" name="Table 4"/>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781083325"/>
              </p:ext>
            </p:extLst>
          </p:nvPr>
        </p:nvGraphicFramePr>
        <p:xfrm>
          <a:off x="304800" y="15240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370840">
                <a:tc>
                  <a:txBody>
                    <a:bodyPr/>
                    <a:lstStyle/>
                    <a:p>
                      <a:pPr algn="ctr" fontAlgn="t"/>
                      <a:r>
                        <a:rPr lang="en-US" sz="2000" b="1">
                          <a:effectLst/>
                        </a:rPr>
                        <a:t>Mapping type</a:t>
                      </a:r>
                    </a:p>
                  </a:txBody>
                  <a:tcPr marL="76200" marR="76200" marT="76200" marB="76200"/>
                </a:tc>
                <a:tc>
                  <a:txBody>
                    <a:bodyPr/>
                    <a:lstStyle/>
                    <a:p>
                      <a:pPr algn="ctr" fontAlgn="t"/>
                      <a:r>
                        <a:rPr lang="en-US" sz="2000" b="1">
                          <a:effectLst/>
                        </a:rPr>
                        <a:t>Java type</a:t>
                      </a:r>
                    </a:p>
                  </a:txBody>
                  <a:tcPr marL="76200" marR="76200" marT="76200" marB="76200"/>
                </a:tc>
                <a:tc>
                  <a:txBody>
                    <a:bodyPr/>
                    <a:lstStyle/>
                    <a:p>
                      <a:pPr algn="ctr" fontAlgn="t"/>
                      <a:r>
                        <a:rPr lang="en-US" sz="2000" b="1">
                          <a:effectLst/>
                        </a:rPr>
                        <a:t>SQL Type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297686583"/>
              </p:ext>
            </p:extLst>
          </p:nvPr>
        </p:nvGraphicFramePr>
        <p:xfrm>
          <a:off x="295273" y="3810000"/>
          <a:ext cx="8648700" cy="426720"/>
        </p:xfrm>
        <a:graphic>
          <a:graphicData uri="http://schemas.openxmlformats.org/drawingml/2006/table">
            <a:tbl>
              <a:tblPr firstRow="1" bandRow="1">
                <a:tableStyleId>{5940675A-B579-460E-94D1-54222C63F5DA}</a:tableStyleId>
              </a:tblPr>
              <a:tblGrid>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370840">
                <a:tc>
                  <a:txBody>
                    <a:bodyPr/>
                    <a:lstStyle/>
                    <a:p>
                      <a:pPr fontAlgn="t"/>
                      <a:r>
                        <a:rPr lang="en-US">
                          <a:effectLst/>
                        </a:rPr>
                        <a:t>double</a:t>
                      </a:r>
                    </a:p>
                  </a:txBody>
                  <a:tcPr marL="76200" marR="76200" marT="76200" marB="76200"/>
                </a:tc>
                <a:tc>
                  <a:txBody>
                    <a:bodyPr/>
                    <a:lstStyle/>
                    <a:p>
                      <a:pPr fontAlgn="t"/>
                      <a:r>
                        <a:rPr lang="en-US">
                          <a:effectLst/>
                        </a:rPr>
                        <a:t>double or java.lang.Double</a:t>
                      </a:r>
                    </a:p>
                  </a:txBody>
                  <a:tcPr marL="76200" marR="76200" marT="76200" marB="76200"/>
                </a:tc>
                <a:tc>
                  <a:txBody>
                    <a:bodyPr/>
                    <a:lstStyle/>
                    <a:p>
                      <a:pPr fontAlgn="t"/>
                      <a:r>
                        <a:rPr lang="en-US">
                          <a:effectLst/>
                        </a:rPr>
                        <a:t>DOUBLE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233529176"/>
              </p:ext>
            </p:extLst>
          </p:nvPr>
        </p:nvGraphicFramePr>
        <p:xfrm>
          <a:off x="304800" y="19812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370840">
                <a:tc>
                  <a:txBody>
                    <a:bodyPr/>
                    <a:lstStyle/>
                    <a:p>
                      <a:pPr fontAlgn="t"/>
                      <a:r>
                        <a:rPr lang="en-US" sz="2000">
                          <a:effectLst/>
                        </a:rPr>
                        <a:t>integer</a:t>
                      </a:r>
                    </a:p>
                  </a:txBody>
                  <a:tcPr marL="76200" marR="76200" marT="76200" marB="76200"/>
                </a:tc>
                <a:tc>
                  <a:txBody>
                    <a:bodyPr/>
                    <a:lstStyle/>
                    <a:p>
                      <a:pPr fontAlgn="t"/>
                      <a:r>
                        <a:rPr lang="en-US" sz="2000">
                          <a:effectLst/>
                        </a:rPr>
                        <a:t>int or java.lang.Integer</a:t>
                      </a:r>
                    </a:p>
                  </a:txBody>
                  <a:tcPr marL="76200" marR="76200" marT="76200" marB="76200"/>
                </a:tc>
                <a:tc>
                  <a:txBody>
                    <a:bodyPr/>
                    <a:lstStyle/>
                    <a:p>
                      <a:pPr fontAlgn="t"/>
                      <a:r>
                        <a:rPr lang="en-US" sz="2000">
                          <a:effectLst/>
                        </a:rPr>
                        <a:t>INTEGER</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269962814"/>
              </p:ext>
            </p:extLst>
          </p:nvPr>
        </p:nvGraphicFramePr>
        <p:xfrm>
          <a:off x="300037" y="24384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370840">
                <a:tc>
                  <a:txBody>
                    <a:bodyPr/>
                    <a:lstStyle/>
                    <a:p>
                      <a:pPr fontAlgn="t"/>
                      <a:r>
                        <a:rPr lang="en-US" sz="2000">
                          <a:effectLst/>
                        </a:rPr>
                        <a:t>long</a:t>
                      </a:r>
                    </a:p>
                  </a:txBody>
                  <a:tcPr marL="76200" marR="76200" marT="76200" marB="76200"/>
                </a:tc>
                <a:tc>
                  <a:txBody>
                    <a:bodyPr/>
                    <a:lstStyle/>
                    <a:p>
                      <a:pPr fontAlgn="t"/>
                      <a:r>
                        <a:rPr lang="en-US" sz="2000">
                          <a:effectLst/>
                        </a:rPr>
                        <a:t>long or java.lang.Long</a:t>
                      </a:r>
                    </a:p>
                  </a:txBody>
                  <a:tcPr marL="76200" marR="76200" marT="76200" marB="76200"/>
                </a:tc>
                <a:tc>
                  <a:txBody>
                    <a:bodyPr/>
                    <a:lstStyle/>
                    <a:p>
                      <a:pPr fontAlgn="t"/>
                      <a:r>
                        <a:rPr lang="en-US" sz="2000">
                          <a:effectLst/>
                        </a:rPr>
                        <a:t>BIGINT</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684635274"/>
              </p:ext>
            </p:extLst>
          </p:nvPr>
        </p:nvGraphicFramePr>
        <p:xfrm>
          <a:off x="295274" y="2897505"/>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370840">
                <a:tc>
                  <a:txBody>
                    <a:bodyPr/>
                    <a:lstStyle/>
                    <a:p>
                      <a:pPr fontAlgn="t"/>
                      <a:r>
                        <a:rPr lang="en-US" sz="2000">
                          <a:effectLst/>
                        </a:rPr>
                        <a:t>short</a:t>
                      </a:r>
                    </a:p>
                  </a:txBody>
                  <a:tcPr marL="76200" marR="76200" marT="76200" marB="76200"/>
                </a:tc>
                <a:tc>
                  <a:txBody>
                    <a:bodyPr/>
                    <a:lstStyle/>
                    <a:p>
                      <a:pPr fontAlgn="t"/>
                      <a:r>
                        <a:rPr lang="en-US" sz="2000">
                          <a:effectLst/>
                        </a:rPr>
                        <a:t>short or java.lang.Short</a:t>
                      </a:r>
                    </a:p>
                  </a:txBody>
                  <a:tcPr marL="76200" marR="76200" marT="76200" marB="76200"/>
                </a:tc>
                <a:tc>
                  <a:txBody>
                    <a:bodyPr/>
                    <a:lstStyle/>
                    <a:p>
                      <a:pPr fontAlgn="t"/>
                      <a:r>
                        <a:rPr lang="en-US" sz="2000">
                          <a:effectLst/>
                        </a:rPr>
                        <a:t>SMALLINT</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753637133"/>
              </p:ext>
            </p:extLst>
          </p:nvPr>
        </p:nvGraphicFramePr>
        <p:xfrm>
          <a:off x="295273" y="33528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370840">
                <a:tc>
                  <a:txBody>
                    <a:bodyPr/>
                    <a:lstStyle/>
                    <a:p>
                      <a:pPr fontAlgn="t"/>
                      <a:r>
                        <a:rPr lang="en-US" sz="2000">
                          <a:effectLst/>
                        </a:rPr>
                        <a:t>float</a:t>
                      </a:r>
                    </a:p>
                  </a:txBody>
                  <a:tcPr marL="76200" marR="76200" marT="76200" marB="76200"/>
                </a:tc>
                <a:tc>
                  <a:txBody>
                    <a:bodyPr/>
                    <a:lstStyle/>
                    <a:p>
                      <a:pPr fontAlgn="t"/>
                      <a:r>
                        <a:rPr lang="en-US" sz="2000">
                          <a:effectLst/>
                        </a:rPr>
                        <a:t>float or java.lang.Float</a:t>
                      </a:r>
                    </a:p>
                  </a:txBody>
                  <a:tcPr marL="76200" marR="76200" marT="76200" marB="76200"/>
                </a:tc>
                <a:tc>
                  <a:txBody>
                    <a:bodyPr/>
                    <a:lstStyle/>
                    <a:p>
                      <a:pPr fontAlgn="t"/>
                      <a:r>
                        <a:rPr lang="en-US" sz="2000">
                          <a:effectLst/>
                        </a:rPr>
                        <a:t>FLOAT</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884714741"/>
              </p:ext>
            </p:extLst>
          </p:nvPr>
        </p:nvGraphicFramePr>
        <p:xfrm>
          <a:off x="295273" y="5607684"/>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370840">
                <a:tc>
                  <a:txBody>
                    <a:bodyPr/>
                    <a:lstStyle/>
                    <a:p>
                      <a:pPr fontAlgn="t"/>
                      <a:r>
                        <a:rPr lang="en-US" sz="2000">
                          <a:effectLst/>
                        </a:rPr>
                        <a:t>true/false</a:t>
                      </a:r>
                    </a:p>
                  </a:txBody>
                  <a:tcPr marL="76200" marR="76200" marT="76200" marB="76200"/>
                </a:tc>
                <a:tc>
                  <a:txBody>
                    <a:bodyPr/>
                    <a:lstStyle/>
                    <a:p>
                      <a:pPr fontAlgn="t"/>
                      <a:r>
                        <a:rPr lang="en-US" sz="2000" err="1">
                          <a:effectLst/>
                        </a:rPr>
                        <a:t>boolean</a:t>
                      </a:r>
                      <a:endParaRPr lang="en-US" sz="2000">
                        <a:effectLst/>
                      </a:endParaRPr>
                    </a:p>
                  </a:txBody>
                  <a:tcPr marL="76200" marR="76200" marT="76200" marB="76200"/>
                </a:tc>
                <a:tc>
                  <a:txBody>
                    <a:bodyPr/>
                    <a:lstStyle/>
                    <a:p>
                      <a:pPr fontAlgn="t"/>
                      <a:r>
                        <a:rPr lang="en-US" sz="2000">
                          <a:effectLst/>
                        </a:rPr>
                        <a:t>CHAR(1) ('T' or 'F')</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374834684"/>
              </p:ext>
            </p:extLst>
          </p:nvPr>
        </p:nvGraphicFramePr>
        <p:xfrm>
          <a:off x="295273" y="4234815"/>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370840">
                <a:tc>
                  <a:txBody>
                    <a:bodyPr/>
                    <a:lstStyle/>
                    <a:p>
                      <a:pPr fontAlgn="t"/>
                      <a:r>
                        <a:rPr lang="en-US" sz="2000">
                          <a:effectLst/>
                        </a:rPr>
                        <a:t>character</a:t>
                      </a:r>
                    </a:p>
                  </a:txBody>
                  <a:tcPr marL="76200" marR="76200" marT="76200" marB="76200"/>
                </a:tc>
                <a:tc>
                  <a:txBody>
                    <a:bodyPr/>
                    <a:lstStyle/>
                    <a:p>
                      <a:pPr fontAlgn="t"/>
                      <a:r>
                        <a:rPr lang="en-US" sz="2000">
                          <a:effectLst/>
                        </a:rPr>
                        <a:t>java.lang.String</a:t>
                      </a:r>
                    </a:p>
                  </a:txBody>
                  <a:tcPr marL="76200" marR="76200" marT="76200" marB="76200"/>
                </a:tc>
                <a:tc>
                  <a:txBody>
                    <a:bodyPr/>
                    <a:lstStyle/>
                    <a:p>
                      <a:pPr fontAlgn="t"/>
                      <a:r>
                        <a:rPr lang="en-US" sz="2000">
                          <a:effectLst/>
                        </a:rPr>
                        <a:t>CHAR(1)</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091546109"/>
              </p:ext>
            </p:extLst>
          </p:nvPr>
        </p:nvGraphicFramePr>
        <p:xfrm>
          <a:off x="295273" y="4686300"/>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370840">
                <a:tc>
                  <a:txBody>
                    <a:bodyPr/>
                    <a:lstStyle/>
                    <a:p>
                      <a:pPr fontAlgn="t"/>
                      <a:r>
                        <a:rPr lang="en-US" sz="2000">
                          <a:effectLst/>
                        </a:rPr>
                        <a:t>byte</a:t>
                      </a:r>
                    </a:p>
                  </a:txBody>
                  <a:tcPr marL="76200" marR="76200" marT="76200" marB="76200"/>
                </a:tc>
                <a:tc>
                  <a:txBody>
                    <a:bodyPr/>
                    <a:lstStyle/>
                    <a:p>
                      <a:pPr fontAlgn="t"/>
                      <a:r>
                        <a:rPr lang="en-US" sz="2000">
                          <a:effectLst/>
                        </a:rPr>
                        <a:t>byte</a:t>
                      </a:r>
                    </a:p>
                  </a:txBody>
                  <a:tcPr marL="76200" marR="76200" marT="76200" marB="76200"/>
                </a:tc>
                <a:tc>
                  <a:txBody>
                    <a:bodyPr/>
                    <a:lstStyle/>
                    <a:p>
                      <a:pPr fontAlgn="t"/>
                      <a:r>
                        <a:rPr lang="en-US" sz="2000">
                          <a:effectLst/>
                        </a:rPr>
                        <a:t>TINYINT</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76591135"/>
              </p:ext>
            </p:extLst>
          </p:nvPr>
        </p:nvGraphicFramePr>
        <p:xfrm>
          <a:off x="285746" y="5144611"/>
          <a:ext cx="8648700" cy="457200"/>
        </p:xfrm>
        <a:graphic>
          <a:graphicData uri="http://schemas.openxmlformats.org/drawingml/2006/table">
            <a:tbl>
              <a:tblPr firstRow="1" bandRow="1">
                <a:tableStyleId>{5940675A-B579-460E-94D1-54222C63F5DA}</a:tableStyleId>
              </a:tblPr>
              <a:tblGrid>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8829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370840">
                <a:tc>
                  <a:txBody>
                    <a:bodyPr/>
                    <a:lstStyle/>
                    <a:p>
                      <a:pPr fontAlgn="t"/>
                      <a:r>
                        <a:rPr lang="en-US" sz="2000" err="1">
                          <a:effectLst/>
                        </a:rPr>
                        <a:t>boolean</a:t>
                      </a:r>
                      <a:endParaRPr lang="en-US" sz="2000">
                        <a:effectLst/>
                      </a:endParaRPr>
                    </a:p>
                  </a:txBody>
                  <a:tcPr marL="76200" marR="76200" marT="76200" marB="76200"/>
                </a:tc>
                <a:tc>
                  <a:txBody>
                    <a:bodyPr/>
                    <a:lstStyle/>
                    <a:p>
                      <a:pPr fontAlgn="t"/>
                      <a:r>
                        <a:rPr lang="en-US" sz="2000" err="1">
                          <a:effectLst/>
                        </a:rPr>
                        <a:t>boolean</a:t>
                      </a:r>
                      <a:endParaRPr lang="en-US" sz="2000">
                        <a:effectLst/>
                      </a:endParaRPr>
                    </a:p>
                  </a:txBody>
                  <a:tcPr marL="76200" marR="76200" marT="76200" marB="76200"/>
                </a:tc>
                <a:tc>
                  <a:txBody>
                    <a:bodyPr/>
                    <a:lstStyle/>
                    <a:p>
                      <a:pPr fontAlgn="t"/>
                      <a:r>
                        <a:rPr lang="en-US" sz="2000">
                          <a:effectLst/>
                        </a:rPr>
                        <a:t>BIT</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504219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Mapping Types:  	</a:t>
            </a:r>
          </a:p>
        </p:txBody>
      </p:sp>
      <p:sp>
        <p:nvSpPr>
          <p:cNvPr id="3" name="Content Placeholder 2"/>
          <p:cNvSpPr>
            <a:spLocks noGrp="1"/>
          </p:cNvSpPr>
          <p:nvPr>
            <p:ph idx="1"/>
          </p:nvPr>
        </p:nvSpPr>
        <p:spPr/>
        <p:txBody>
          <a:bodyPr/>
          <a:lstStyle/>
          <a:p>
            <a:pPr marL="0" indent="0">
              <a:buNone/>
            </a:pPr>
            <a:r>
              <a:rPr lang="en-US" b="1"/>
              <a:t>Date and time types:</a:t>
            </a:r>
          </a:p>
          <a:p>
            <a:pPr marL="0" indent="0">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26</a:t>
            </a:fld>
            <a:endParaRPr lang="en-US"/>
          </a:p>
        </p:txBody>
      </p:sp>
      <p:graphicFrame>
        <p:nvGraphicFramePr>
          <p:cNvPr id="5" name="Table 4"/>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529352942"/>
              </p:ext>
            </p:extLst>
          </p:nvPr>
        </p:nvGraphicFramePr>
        <p:xfrm>
          <a:off x="304800" y="15240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algn="ctr" fontAlgn="t"/>
                      <a:r>
                        <a:rPr lang="en-US" sz="2000" b="1">
                          <a:effectLst/>
                        </a:rPr>
                        <a:t>Mapping type</a:t>
                      </a:r>
                    </a:p>
                  </a:txBody>
                  <a:tcPr marL="76200" marR="76200" marT="76200" marB="76200"/>
                </a:tc>
                <a:tc>
                  <a:txBody>
                    <a:bodyPr/>
                    <a:lstStyle/>
                    <a:p>
                      <a:pPr algn="ctr" fontAlgn="t"/>
                      <a:r>
                        <a:rPr lang="en-US" sz="2000" b="1">
                          <a:effectLst/>
                        </a:rPr>
                        <a:t>Java type</a:t>
                      </a:r>
                    </a:p>
                  </a:txBody>
                  <a:tcPr marL="76200" marR="76200" marT="76200" marB="76200"/>
                </a:tc>
                <a:tc>
                  <a:txBody>
                    <a:bodyPr/>
                    <a:lstStyle/>
                    <a:p>
                      <a:pPr algn="ctr" fontAlgn="t"/>
                      <a:r>
                        <a:rPr lang="en-US" sz="2000" b="1">
                          <a:effectLst/>
                        </a:rPr>
                        <a:t>SQL Type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757282507"/>
              </p:ext>
            </p:extLst>
          </p:nvPr>
        </p:nvGraphicFramePr>
        <p:xfrm>
          <a:off x="304800" y="19812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a:effectLst/>
                        </a:rPr>
                        <a:t>date</a:t>
                      </a:r>
                    </a:p>
                  </a:txBody>
                  <a:tcPr marL="76200" marR="76200" marT="76200" marB="76200"/>
                </a:tc>
                <a:tc>
                  <a:txBody>
                    <a:bodyPr/>
                    <a:lstStyle/>
                    <a:p>
                      <a:pPr fontAlgn="t"/>
                      <a:r>
                        <a:rPr lang="en-US" sz="2000">
                          <a:effectLst/>
                        </a:rPr>
                        <a:t>java.util.Date or java.sql.Date</a:t>
                      </a:r>
                    </a:p>
                  </a:txBody>
                  <a:tcPr marL="76200" marR="76200" marT="76200" marB="76200"/>
                </a:tc>
                <a:tc>
                  <a:txBody>
                    <a:bodyPr/>
                    <a:lstStyle/>
                    <a:p>
                      <a:pPr fontAlgn="t"/>
                      <a:r>
                        <a:rPr lang="en-US" sz="2000">
                          <a:effectLst/>
                        </a:rPr>
                        <a:t>DATE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927337801"/>
              </p:ext>
            </p:extLst>
          </p:nvPr>
        </p:nvGraphicFramePr>
        <p:xfrm>
          <a:off x="304800" y="24384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a:effectLst/>
                        </a:rPr>
                        <a:t>time</a:t>
                      </a:r>
                    </a:p>
                  </a:txBody>
                  <a:tcPr marL="76200" marR="76200" marT="76200" marB="76200"/>
                </a:tc>
                <a:tc>
                  <a:txBody>
                    <a:bodyPr/>
                    <a:lstStyle/>
                    <a:p>
                      <a:pPr fontAlgn="t"/>
                      <a:r>
                        <a:rPr lang="en-US" sz="2000">
                          <a:effectLst/>
                        </a:rPr>
                        <a:t>java.util.Date or java.sql.Time</a:t>
                      </a:r>
                    </a:p>
                  </a:txBody>
                  <a:tcPr marL="76200" marR="76200" marT="76200" marB="76200"/>
                </a:tc>
                <a:tc>
                  <a:txBody>
                    <a:bodyPr/>
                    <a:lstStyle/>
                    <a:p>
                      <a:pPr fontAlgn="t"/>
                      <a:r>
                        <a:rPr lang="en-US" sz="2000">
                          <a:effectLst/>
                        </a:rPr>
                        <a:t>TIME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679815767"/>
              </p:ext>
            </p:extLst>
          </p:nvPr>
        </p:nvGraphicFramePr>
        <p:xfrm>
          <a:off x="304800" y="28956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a:effectLst/>
                        </a:rPr>
                        <a:t>timestamp</a:t>
                      </a:r>
                    </a:p>
                  </a:txBody>
                  <a:tcPr marL="76200" marR="76200" marT="76200" marB="76200"/>
                </a:tc>
                <a:tc>
                  <a:txBody>
                    <a:bodyPr/>
                    <a:lstStyle/>
                    <a:p>
                      <a:pPr fontAlgn="t"/>
                      <a:r>
                        <a:rPr lang="en-US" sz="2000" err="1">
                          <a:effectLst/>
                        </a:rPr>
                        <a:t>java.util.Date or java.sql.Timestamp</a:t>
                      </a:r>
                      <a:endParaRPr lang="en-US" sz="2000">
                        <a:effectLst/>
                      </a:endParaRPr>
                    </a:p>
                  </a:txBody>
                  <a:tcPr marL="76200" marR="76200" marT="76200" marB="76200"/>
                </a:tc>
                <a:tc>
                  <a:txBody>
                    <a:bodyPr/>
                    <a:lstStyle/>
                    <a:p>
                      <a:pPr fontAlgn="t"/>
                      <a:r>
                        <a:rPr lang="en-US" sz="2000">
                          <a:effectLst/>
                        </a:rPr>
                        <a:t>TIMESTAMP</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290426335"/>
              </p:ext>
            </p:extLst>
          </p:nvPr>
        </p:nvGraphicFramePr>
        <p:xfrm>
          <a:off x="309562" y="33528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a:effectLst/>
                        </a:rPr>
                        <a:t>calendar</a:t>
                      </a:r>
                    </a:p>
                  </a:txBody>
                  <a:tcPr marL="76200" marR="76200" marT="76200" marB="76200"/>
                </a:tc>
                <a:tc>
                  <a:txBody>
                    <a:bodyPr/>
                    <a:lstStyle/>
                    <a:p>
                      <a:pPr fontAlgn="t"/>
                      <a:r>
                        <a:rPr lang="en-US" sz="2000" err="1">
                          <a:effectLst/>
                        </a:rPr>
                        <a:t>java.util.Calendar</a:t>
                      </a:r>
                      <a:endParaRPr lang="en-US" sz="2000">
                        <a:effectLst/>
                      </a:endParaRPr>
                    </a:p>
                  </a:txBody>
                  <a:tcPr marL="76200" marR="76200" marT="76200" marB="76200"/>
                </a:tc>
                <a:tc>
                  <a:txBody>
                    <a:bodyPr/>
                    <a:lstStyle/>
                    <a:p>
                      <a:pPr fontAlgn="t"/>
                      <a:r>
                        <a:rPr lang="en-US" sz="2000">
                          <a:effectLst/>
                        </a:rPr>
                        <a:t>TIMESTAMP</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765493261"/>
              </p:ext>
            </p:extLst>
          </p:nvPr>
        </p:nvGraphicFramePr>
        <p:xfrm>
          <a:off x="304800" y="38100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err="1">
                          <a:effectLst/>
                        </a:rPr>
                        <a:t>calendar_date</a:t>
                      </a:r>
                      <a:endParaRPr lang="en-US" sz="2000">
                        <a:effectLst/>
                      </a:endParaRPr>
                    </a:p>
                  </a:txBody>
                  <a:tcPr marL="76200" marR="76200" marT="76200" marB="76200"/>
                </a:tc>
                <a:tc>
                  <a:txBody>
                    <a:bodyPr/>
                    <a:lstStyle/>
                    <a:p>
                      <a:pPr fontAlgn="t"/>
                      <a:r>
                        <a:rPr lang="en-US" sz="2000">
                          <a:effectLst/>
                        </a:rPr>
                        <a:t>java.util.Calendar</a:t>
                      </a:r>
                    </a:p>
                  </a:txBody>
                  <a:tcPr marL="76200" marR="76200" marT="76200" marB="76200"/>
                </a:tc>
                <a:tc>
                  <a:txBody>
                    <a:bodyPr/>
                    <a:lstStyle/>
                    <a:p>
                      <a:pPr fontAlgn="t"/>
                      <a:r>
                        <a:rPr lang="en-US" sz="2000">
                          <a:effectLst/>
                        </a:rPr>
                        <a:t>DATE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2639374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Mapping Types:  	</a:t>
            </a:r>
          </a:p>
        </p:txBody>
      </p:sp>
      <p:sp>
        <p:nvSpPr>
          <p:cNvPr id="3" name="Content Placeholder 2"/>
          <p:cNvSpPr>
            <a:spLocks noGrp="1"/>
          </p:cNvSpPr>
          <p:nvPr>
            <p:ph idx="1"/>
          </p:nvPr>
        </p:nvSpPr>
        <p:spPr/>
        <p:txBody>
          <a:bodyPr/>
          <a:lstStyle/>
          <a:p>
            <a:pPr marL="0" indent="0">
              <a:buNone/>
            </a:pPr>
            <a:r>
              <a:rPr lang="en-US" b="1"/>
              <a:t>Binary and large object types:</a:t>
            </a:r>
          </a:p>
          <a:p>
            <a:pPr marL="0" indent="0">
              <a:buNone/>
            </a:pPr>
            <a:r>
              <a:rPr lang="en-US"/>
              <a:t/>
            </a:r>
            <a:br>
              <a:rPr lang="en-US"/>
            </a:b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27</a:t>
            </a:fld>
            <a:endParaRPr lang="en-US"/>
          </a:p>
        </p:txBody>
      </p:sp>
      <p:graphicFrame>
        <p:nvGraphicFramePr>
          <p:cNvPr id="5" name="Table 4"/>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563948641"/>
              </p:ext>
            </p:extLst>
          </p:nvPr>
        </p:nvGraphicFramePr>
        <p:xfrm>
          <a:off x="304800" y="15240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algn="ctr" fontAlgn="t"/>
                      <a:r>
                        <a:rPr lang="en-US" sz="2000" b="1">
                          <a:effectLst/>
                        </a:rPr>
                        <a:t>Mapping type</a:t>
                      </a:r>
                    </a:p>
                  </a:txBody>
                  <a:tcPr marL="76200" marR="76200" marT="76200" marB="76200"/>
                </a:tc>
                <a:tc>
                  <a:txBody>
                    <a:bodyPr/>
                    <a:lstStyle/>
                    <a:p>
                      <a:pPr algn="ctr" fontAlgn="t"/>
                      <a:r>
                        <a:rPr lang="en-US" sz="2000" b="1">
                          <a:effectLst/>
                        </a:rPr>
                        <a:t>Java type</a:t>
                      </a:r>
                    </a:p>
                  </a:txBody>
                  <a:tcPr marL="76200" marR="76200" marT="76200" marB="76200"/>
                </a:tc>
                <a:tc>
                  <a:txBody>
                    <a:bodyPr/>
                    <a:lstStyle/>
                    <a:p>
                      <a:pPr algn="ctr" fontAlgn="t"/>
                      <a:r>
                        <a:rPr lang="en-US" sz="2000" b="1">
                          <a:effectLst/>
                        </a:rPr>
                        <a:t>SQL Type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188253426"/>
              </p:ext>
            </p:extLst>
          </p:nvPr>
        </p:nvGraphicFramePr>
        <p:xfrm>
          <a:off x="304800" y="19812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a:effectLst/>
                        </a:rPr>
                        <a:t>binary</a:t>
                      </a:r>
                    </a:p>
                  </a:txBody>
                  <a:tcPr marL="76200" marR="76200" marT="76200" marB="76200"/>
                </a:tc>
                <a:tc>
                  <a:txBody>
                    <a:bodyPr/>
                    <a:lstStyle/>
                    <a:p>
                      <a:pPr fontAlgn="t"/>
                      <a:r>
                        <a:rPr lang="en-US" sz="2000">
                          <a:effectLst/>
                        </a:rPr>
                        <a:t>byte[]</a:t>
                      </a:r>
                    </a:p>
                  </a:txBody>
                  <a:tcPr marL="76200" marR="76200" marT="76200" marB="76200"/>
                </a:tc>
                <a:tc>
                  <a:txBody>
                    <a:bodyPr/>
                    <a:lstStyle/>
                    <a:p>
                      <a:pPr fontAlgn="t"/>
                      <a:r>
                        <a:rPr lang="en-US" sz="2000">
                          <a:effectLst/>
                        </a:rPr>
                        <a:t>BLOB</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745070747"/>
              </p:ext>
            </p:extLst>
          </p:nvPr>
        </p:nvGraphicFramePr>
        <p:xfrm>
          <a:off x="304800" y="41148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a:effectLst/>
                        </a:rPr>
                        <a:t>blob</a:t>
                      </a:r>
                    </a:p>
                  </a:txBody>
                  <a:tcPr marL="76200" marR="76200" marT="76200" marB="76200"/>
                </a:tc>
                <a:tc>
                  <a:txBody>
                    <a:bodyPr/>
                    <a:lstStyle/>
                    <a:p>
                      <a:pPr fontAlgn="t"/>
                      <a:r>
                        <a:rPr lang="en-US" sz="2000">
                          <a:effectLst/>
                        </a:rPr>
                        <a:t>java.sql.Blob</a:t>
                      </a:r>
                    </a:p>
                  </a:txBody>
                  <a:tcPr marL="76200" marR="76200" marT="76200" marB="76200"/>
                </a:tc>
                <a:tc>
                  <a:txBody>
                    <a:bodyPr/>
                    <a:lstStyle/>
                    <a:p>
                      <a:pPr fontAlgn="t"/>
                      <a:r>
                        <a:rPr lang="en-US" sz="2000">
                          <a:effectLst/>
                        </a:rPr>
                        <a:t>BLOB</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504031338"/>
              </p:ext>
            </p:extLst>
          </p:nvPr>
        </p:nvGraphicFramePr>
        <p:xfrm>
          <a:off x="304800" y="24384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a:effectLst/>
                        </a:rPr>
                        <a:t>text</a:t>
                      </a:r>
                    </a:p>
                  </a:txBody>
                  <a:tcPr marL="76200" marR="76200" marT="76200" marB="76200"/>
                </a:tc>
                <a:tc>
                  <a:txBody>
                    <a:bodyPr/>
                    <a:lstStyle/>
                    <a:p>
                      <a:pPr fontAlgn="t"/>
                      <a:r>
                        <a:rPr lang="en-US" sz="2000">
                          <a:effectLst/>
                        </a:rPr>
                        <a:t>java.lang.String</a:t>
                      </a:r>
                    </a:p>
                  </a:txBody>
                  <a:tcPr marL="76200" marR="76200" marT="76200" marB="76200"/>
                </a:tc>
                <a:tc>
                  <a:txBody>
                    <a:bodyPr/>
                    <a:lstStyle/>
                    <a:p>
                      <a:pPr fontAlgn="t"/>
                      <a:r>
                        <a:rPr lang="en-US" sz="2000">
                          <a:effectLst/>
                        </a:rPr>
                        <a:t>CLOB</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76481058"/>
              </p:ext>
            </p:extLst>
          </p:nvPr>
        </p:nvGraphicFramePr>
        <p:xfrm>
          <a:off x="304800" y="2895600"/>
          <a:ext cx="8648700" cy="7620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err="1">
                          <a:effectLst/>
                        </a:rPr>
                        <a:t>serializable</a:t>
                      </a:r>
                      <a:endParaRPr lang="en-US" sz="2000">
                        <a:effectLst/>
                      </a:endParaRPr>
                    </a:p>
                  </a:txBody>
                  <a:tcPr marL="76200" marR="76200" marT="76200" marB="76200"/>
                </a:tc>
                <a:tc>
                  <a:txBody>
                    <a:bodyPr/>
                    <a:lstStyle/>
                    <a:p>
                      <a:pPr fontAlgn="t"/>
                      <a:r>
                        <a:rPr lang="en-US" sz="2000">
                          <a:effectLst/>
                        </a:rPr>
                        <a:t>any Java class that implements java.io.Serializable</a:t>
                      </a:r>
                    </a:p>
                  </a:txBody>
                  <a:tcPr marL="76200" marR="76200" marT="76200" marB="76200"/>
                </a:tc>
                <a:tc>
                  <a:txBody>
                    <a:bodyPr/>
                    <a:lstStyle/>
                    <a:p>
                      <a:pPr fontAlgn="t"/>
                      <a:r>
                        <a:rPr lang="en-US" sz="2000">
                          <a:effectLst/>
                        </a:rPr>
                        <a:t>BLOB</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058515295"/>
              </p:ext>
            </p:extLst>
          </p:nvPr>
        </p:nvGraphicFramePr>
        <p:xfrm>
          <a:off x="304800" y="36576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err="1">
                          <a:effectLst/>
                        </a:rPr>
                        <a:t>clob</a:t>
                      </a:r>
                      <a:endParaRPr lang="en-US" sz="2000">
                        <a:effectLst/>
                      </a:endParaRPr>
                    </a:p>
                  </a:txBody>
                  <a:tcPr marL="76200" marR="76200" marT="76200" marB="76200"/>
                </a:tc>
                <a:tc>
                  <a:txBody>
                    <a:bodyPr/>
                    <a:lstStyle/>
                    <a:p>
                      <a:pPr fontAlgn="t"/>
                      <a:r>
                        <a:rPr lang="en-US" sz="2000" err="1">
                          <a:effectLst/>
                        </a:rPr>
                        <a:t>java.sql.Clob</a:t>
                      </a:r>
                      <a:endParaRPr lang="en-US" sz="2000">
                        <a:effectLst/>
                      </a:endParaRPr>
                    </a:p>
                  </a:txBody>
                  <a:tcPr marL="76200" marR="76200" marT="76200" marB="76200"/>
                </a:tc>
                <a:tc>
                  <a:txBody>
                    <a:bodyPr/>
                    <a:lstStyle/>
                    <a:p>
                      <a:pPr fontAlgn="t"/>
                      <a:r>
                        <a:rPr lang="en-US" sz="2000">
                          <a:effectLst/>
                        </a:rPr>
                        <a:t>CLOB</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7126466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Mapping Types:  	</a:t>
            </a:r>
          </a:p>
        </p:txBody>
      </p:sp>
      <p:sp>
        <p:nvSpPr>
          <p:cNvPr id="3" name="Content Placeholder 2"/>
          <p:cNvSpPr>
            <a:spLocks noGrp="1"/>
          </p:cNvSpPr>
          <p:nvPr>
            <p:ph idx="1"/>
          </p:nvPr>
        </p:nvSpPr>
        <p:spPr/>
        <p:txBody>
          <a:bodyPr/>
          <a:lstStyle/>
          <a:p>
            <a:pPr marL="0" indent="0">
              <a:buNone/>
            </a:pPr>
            <a:r>
              <a:rPr lang="en-US" b="1"/>
              <a:t>JDK-related types:</a:t>
            </a:r>
          </a:p>
          <a:p>
            <a:pPr marL="0" indent="0">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28</a:t>
            </a:fld>
            <a:endParaRPr lang="en-US"/>
          </a:p>
        </p:txBody>
      </p:sp>
      <p:graphicFrame>
        <p:nvGraphicFramePr>
          <p:cNvPr id="5" name="Table 4"/>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131045934"/>
              </p:ext>
            </p:extLst>
          </p:nvPr>
        </p:nvGraphicFramePr>
        <p:xfrm>
          <a:off x="304800" y="15240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algn="ctr" fontAlgn="t"/>
                      <a:r>
                        <a:rPr lang="en-US" sz="2000" b="1">
                          <a:effectLst/>
                        </a:rPr>
                        <a:t>Mapping type</a:t>
                      </a:r>
                    </a:p>
                  </a:txBody>
                  <a:tcPr marL="76200" marR="76200" marT="76200" marB="76200"/>
                </a:tc>
                <a:tc>
                  <a:txBody>
                    <a:bodyPr/>
                    <a:lstStyle/>
                    <a:p>
                      <a:pPr algn="ctr" fontAlgn="t"/>
                      <a:r>
                        <a:rPr lang="en-US" sz="2000" b="1">
                          <a:effectLst/>
                        </a:rPr>
                        <a:t>Java type</a:t>
                      </a:r>
                    </a:p>
                  </a:txBody>
                  <a:tcPr marL="76200" marR="76200" marT="76200" marB="76200"/>
                </a:tc>
                <a:tc>
                  <a:txBody>
                    <a:bodyPr/>
                    <a:lstStyle/>
                    <a:p>
                      <a:pPr algn="ctr" fontAlgn="t"/>
                      <a:r>
                        <a:rPr lang="en-US" sz="2000" b="1">
                          <a:effectLst/>
                        </a:rPr>
                        <a:t>SQL Type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99023526"/>
              </p:ext>
            </p:extLst>
          </p:nvPr>
        </p:nvGraphicFramePr>
        <p:xfrm>
          <a:off x="304800" y="19812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a:effectLst/>
                        </a:rPr>
                        <a:t>class</a:t>
                      </a:r>
                    </a:p>
                  </a:txBody>
                  <a:tcPr marL="76200" marR="76200" marT="76200" marB="76200"/>
                </a:tc>
                <a:tc>
                  <a:txBody>
                    <a:bodyPr/>
                    <a:lstStyle/>
                    <a:p>
                      <a:pPr fontAlgn="t"/>
                      <a:r>
                        <a:rPr lang="en-US" sz="2000">
                          <a:effectLst/>
                        </a:rPr>
                        <a:t>java.lang.Class</a:t>
                      </a:r>
                    </a:p>
                  </a:txBody>
                  <a:tcPr marL="76200" marR="76200" marT="76200" marB="76200"/>
                </a:tc>
                <a:tc>
                  <a:txBody>
                    <a:bodyPr/>
                    <a:lstStyle/>
                    <a:p>
                      <a:pPr fontAlgn="t"/>
                      <a:r>
                        <a:rPr lang="en-US" sz="2000">
                          <a:effectLst/>
                        </a:rPr>
                        <a:t>VARCHAR</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58225349"/>
              </p:ext>
            </p:extLst>
          </p:nvPr>
        </p:nvGraphicFramePr>
        <p:xfrm>
          <a:off x="300037" y="24384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a:effectLst/>
                        </a:rPr>
                        <a:t>locale</a:t>
                      </a:r>
                    </a:p>
                  </a:txBody>
                  <a:tcPr marL="76200" marR="76200" marT="76200" marB="76200"/>
                </a:tc>
                <a:tc>
                  <a:txBody>
                    <a:bodyPr/>
                    <a:lstStyle/>
                    <a:p>
                      <a:pPr fontAlgn="t"/>
                      <a:r>
                        <a:rPr lang="en-US" sz="2000">
                          <a:effectLst/>
                        </a:rPr>
                        <a:t>java.util.Locale</a:t>
                      </a:r>
                    </a:p>
                  </a:txBody>
                  <a:tcPr marL="76200" marR="76200" marT="76200" marB="76200"/>
                </a:tc>
                <a:tc>
                  <a:txBody>
                    <a:bodyPr/>
                    <a:lstStyle/>
                    <a:p>
                      <a:pPr fontAlgn="t"/>
                      <a:r>
                        <a:rPr lang="en-US" sz="2000">
                          <a:effectLst/>
                        </a:rPr>
                        <a:t>VARCHAR</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482091500"/>
              </p:ext>
            </p:extLst>
          </p:nvPr>
        </p:nvGraphicFramePr>
        <p:xfrm>
          <a:off x="300037" y="28956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err="1">
                          <a:effectLst/>
                        </a:rPr>
                        <a:t>timezone</a:t>
                      </a:r>
                      <a:endParaRPr lang="en-US" sz="2000">
                        <a:effectLst/>
                      </a:endParaRPr>
                    </a:p>
                  </a:txBody>
                  <a:tcPr marL="76200" marR="76200" marT="76200" marB="76200"/>
                </a:tc>
                <a:tc>
                  <a:txBody>
                    <a:bodyPr/>
                    <a:lstStyle/>
                    <a:p>
                      <a:pPr fontAlgn="t"/>
                      <a:r>
                        <a:rPr lang="en-US" sz="2000">
                          <a:effectLst/>
                        </a:rPr>
                        <a:t>java.util.TimeZone</a:t>
                      </a:r>
                    </a:p>
                  </a:txBody>
                  <a:tcPr marL="76200" marR="76200" marT="76200" marB="76200"/>
                </a:tc>
                <a:tc>
                  <a:txBody>
                    <a:bodyPr/>
                    <a:lstStyle/>
                    <a:p>
                      <a:pPr fontAlgn="t"/>
                      <a:r>
                        <a:rPr lang="en-US" sz="2000">
                          <a:effectLst/>
                        </a:rPr>
                        <a:t>VARCHAR</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90064667"/>
              </p:ext>
            </p:extLst>
          </p:nvPr>
        </p:nvGraphicFramePr>
        <p:xfrm>
          <a:off x="300037" y="3352800"/>
          <a:ext cx="8648700" cy="457200"/>
        </p:xfrm>
        <a:graphic>
          <a:graphicData uri="http://schemas.openxmlformats.org/drawingml/2006/table">
            <a:tbl>
              <a:tblPr>
                <a:tableStyleId>{5940675A-B579-460E-94D1-54222C63F5DA}</a:tableStyleId>
              </a:tblPr>
              <a:tblGrid>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52988">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gridCol w="21478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2"/>
                    </a:ext>
                  </a:extLst>
                </a:gridCol>
              </a:tblGrid>
              <a:tr h="0">
                <a:tc>
                  <a:txBody>
                    <a:bodyPr/>
                    <a:lstStyle/>
                    <a:p>
                      <a:pPr fontAlgn="t"/>
                      <a:r>
                        <a:rPr lang="en-US" sz="2000">
                          <a:effectLst/>
                        </a:rPr>
                        <a:t>currency</a:t>
                      </a:r>
                    </a:p>
                  </a:txBody>
                  <a:tcPr marL="76200" marR="76200" marT="76200" marB="76200"/>
                </a:tc>
                <a:tc>
                  <a:txBody>
                    <a:bodyPr/>
                    <a:lstStyle/>
                    <a:p>
                      <a:pPr fontAlgn="t"/>
                      <a:r>
                        <a:rPr lang="en-US" sz="2000">
                          <a:effectLst/>
                        </a:rPr>
                        <a:t>java.util.Currency</a:t>
                      </a:r>
                    </a:p>
                  </a:txBody>
                  <a:tcPr marL="76200" marR="76200" marT="76200" marB="76200"/>
                </a:tc>
                <a:tc>
                  <a:txBody>
                    <a:bodyPr/>
                    <a:lstStyle/>
                    <a:p>
                      <a:pPr fontAlgn="t"/>
                      <a:r>
                        <a:rPr lang="en-US" sz="2000">
                          <a:effectLst/>
                        </a:rPr>
                        <a:t>VARCHAR</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359680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O/R Mapping 	</a:t>
            </a:r>
          </a:p>
        </p:txBody>
      </p:sp>
      <p:sp>
        <p:nvSpPr>
          <p:cNvPr id="3" name="Content Placeholder 2"/>
          <p:cNvSpPr>
            <a:spLocks noGrp="1"/>
          </p:cNvSpPr>
          <p:nvPr>
            <p:ph idx="1"/>
          </p:nvPr>
        </p:nvSpPr>
        <p:spPr/>
        <p:txBody>
          <a:bodyPr/>
          <a:lstStyle/>
          <a:p>
            <a:pPr marL="0" indent="0">
              <a:buNone/>
            </a:pPr>
            <a:r>
              <a:rPr lang="en-US"/>
              <a:t>Three most important mapping are as follows:</a:t>
            </a:r>
          </a:p>
          <a:p>
            <a:pPr marL="457200" indent="-457200">
              <a:buFont typeface="+mj-lt"/>
              <a:buAutoNum type="arabicPeriod"/>
            </a:pPr>
            <a:r>
              <a:rPr lang="en-US"/>
              <a:t>Collections Mappings</a:t>
            </a:r>
          </a:p>
          <a:p>
            <a:pPr marL="457200" indent="-457200">
              <a:buFont typeface="+mj-lt"/>
              <a:buAutoNum type="arabicPeriod"/>
            </a:pPr>
            <a:r>
              <a:rPr lang="en-US"/>
              <a:t>Association Mappings</a:t>
            </a:r>
          </a:p>
          <a:p>
            <a:pPr marL="457200" indent="-457200">
              <a:buFont typeface="+mj-lt"/>
              <a:buAutoNum type="arabicPeriod"/>
            </a:pPr>
            <a:r>
              <a:rPr lang="en-US"/>
              <a:t>Component Mappings</a:t>
            </a:r>
          </a:p>
          <a:p>
            <a:pPr marL="0" indent="0">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29</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664947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Object-Relational Mapping (ORM)</a:t>
            </a:r>
            <a:endParaRPr lang="en-US"/>
          </a:p>
        </p:txBody>
      </p:sp>
      <p:sp>
        <p:nvSpPr>
          <p:cNvPr id="3" name="Content Placeholder 2"/>
          <p:cNvSpPr>
            <a:spLocks noGrp="1"/>
          </p:cNvSpPr>
          <p:nvPr>
            <p:ph idx="1"/>
          </p:nvPr>
        </p:nvSpPr>
        <p:spPr/>
        <p:txBody>
          <a:bodyPr/>
          <a:lstStyle/>
          <a:p>
            <a:pPr>
              <a:lnSpc>
                <a:spcPct val="150000"/>
              </a:lnSpc>
            </a:pPr>
            <a:r>
              <a:rPr lang="en-US"/>
              <a:t>It is a programming technique for </a:t>
            </a:r>
            <a:r>
              <a:rPr lang="en-US">
                <a:solidFill>
                  <a:srgbClr val="0000FF"/>
                </a:solidFill>
              </a:rPr>
              <a:t>converting</a:t>
            </a:r>
            <a:r>
              <a:rPr lang="en-US"/>
              <a:t> object-type data of an object oriented programming language into database tables.</a:t>
            </a:r>
          </a:p>
          <a:p>
            <a:pPr>
              <a:lnSpc>
                <a:spcPct val="150000"/>
              </a:lnSpc>
            </a:pPr>
            <a:r>
              <a:rPr lang="en-US"/>
              <a:t>Hibernate is used to convert </a:t>
            </a:r>
            <a:r>
              <a:rPr lang="en-US">
                <a:solidFill>
                  <a:srgbClr val="0000FF"/>
                </a:solidFill>
              </a:rPr>
              <a:t>object data in JAVA </a:t>
            </a:r>
            <a:r>
              <a:rPr lang="en-US"/>
              <a:t>to </a:t>
            </a:r>
            <a:r>
              <a:rPr lang="en-US">
                <a:solidFill>
                  <a:srgbClr val="0000FF"/>
                </a:solidFill>
              </a:rPr>
              <a:t>relational database tables.</a:t>
            </a:r>
          </a:p>
          <a:p>
            <a:pPr>
              <a:lnSpc>
                <a:spcPct val="150000"/>
              </a:lnSpc>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5643720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O/R Mapping 	</a:t>
            </a:r>
          </a:p>
        </p:txBody>
      </p:sp>
      <p:sp>
        <p:nvSpPr>
          <p:cNvPr id="3" name="Content Placeholder 2"/>
          <p:cNvSpPr>
            <a:spLocks noGrp="1"/>
          </p:cNvSpPr>
          <p:nvPr>
            <p:ph idx="1"/>
          </p:nvPr>
        </p:nvSpPr>
        <p:spPr/>
        <p:txBody>
          <a:bodyPr/>
          <a:lstStyle/>
          <a:p>
            <a:pPr marL="0" indent="0">
              <a:buNone/>
            </a:pPr>
            <a:r>
              <a:rPr lang="en-US" b="1"/>
              <a:t>Collections Mappings</a:t>
            </a:r>
          </a:p>
          <a:p>
            <a:pPr>
              <a:lnSpc>
                <a:spcPct val="150000"/>
              </a:lnSpc>
            </a:pPr>
            <a:r>
              <a:rPr lang="en-US"/>
              <a:t>If an entity or class has </a:t>
            </a:r>
            <a:r>
              <a:rPr lang="en-US">
                <a:solidFill>
                  <a:srgbClr val="0000FF"/>
                </a:solidFill>
              </a:rPr>
              <a:t>collection of values </a:t>
            </a:r>
            <a:r>
              <a:rPr lang="en-US"/>
              <a:t>for a particular variable, then we can map those values using any one of the collection interfaces available in java. </a:t>
            </a:r>
          </a:p>
          <a:p>
            <a:pPr>
              <a:lnSpc>
                <a:spcPct val="150000"/>
              </a:lnSpc>
            </a:pPr>
            <a:r>
              <a:rPr lang="en-US"/>
              <a:t>Hibernate can persist instances of </a:t>
            </a:r>
            <a:r>
              <a:rPr lang="en-US" b="1" err="1"/>
              <a:t>java.util.Map, java.util.Set, java.util.SortedMap, java.util.SortedSet, java.util.List</a:t>
            </a:r>
            <a:r>
              <a:rPr lang="en-US"/>
              <a:t>, and any </a:t>
            </a:r>
            <a:r>
              <a:rPr lang="en-US" b="1"/>
              <a:t>array</a:t>
            </a:r>
            <a:r>
              <a:rPr lang="en-US"/>
              <a:t> of persistent entities or values.</a:t>
            </a:r>
            <a:endParaRPr lang="en-US" b="1"/>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30</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133252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O/R Mapping:	</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31</a:t>
            </a:fld>
            <a:endParaRPr lang="en-US"/>
          </a:p>
        </p:txBody>
      </p:sp>
      <p:graphicFrame>
        <p:nvGraphicFramePr>
          <p:cNvPr id="5" name="Table 4"/>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945069400"/>
              </p:ext>
            </p:extLst>
          </p:nvPr>
        </p:nvGraphicFramePr>
        <p:xfrm>
          <a:off x="190500" y="990600"/>
          <a:ext cx="8648700" cy="457200"/>
        </p:xfrm>
        <a:graphic>
          <a:graphicData uri="http://schemas.openxmlformats.org/drawingml/2006/table">
            <a:tbl>
              <a:tblPr>
                <a:tableStyleId>{5940675A-B579-460E-94D1-54222C63F5DA}</a:tableStyleId>
              </a:tblPr>
              <a:tblGrid>
                <a:gridCol w="27492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5899444">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algn="ctr" fontAlgn="t"/>
                      <a:r>
                        <a:rPr lang="en-US" sz="2000" b="1">
                          <a:effectLst/>
                        </a:rPr>
                        <a:t>Collection type</a:t>
                      </a:r>
                    </a:p>
                  </a:txBody>
                  <a:tcPr marL="76200" marR="76200" marT="76200" marB="76200"/>
                </a:tc>
                <a:tc>
                  <a:txBody>
                    <a:bodyPr/>
                    <a:lstStyle/>
                    <a:p>
                      <a:pPr algn="ctr" fontAlgn="t"/>
                      <a:r>
                        <a:rPr lang="en-US" sz="2000" b="1">
                          <a:effectLst/>
                        </a:rPr>
                        <a:t>Mapping and Description</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262606419"/>
              </p:ext>
            </p:extLst>
          </p:nvPr>
        </p:nvGraphicFramePr>
        <p:xfrm>
          <a:off x="190500" y="4505324"/>
          <a:ext cx="8648700" cy="762000"/>
        </p:xfrm>
        <a:graphic>
          <a:graphicData uri="http://schemas.openxmlformats.org/drawingml/2006/table">
            <a:tbl>
              <a:tblPr>
                <a:tableStyleId>{5940675A-B579-460E-94D1-54222C63F5DA}</a:tableStyleId>
              </a:tblPr>
              <a:tblGrid>
                <a:gridCol w="27492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5899444">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fontAlgn="t"/>
                      <a:r>
                        <a:rPr lang="en-US" sz="2000" b="1" u="none" strike="noStrike" err="1">
                          <a:solidFill>
                            <a:srgbClr val="313131"/>
                          </a:solidFill>
                          <a:effectLst/>
                        </a:rPr>
                        <a:t>java.util.Map</a:t>
                      </a:r>
                      <a:endParaRPr lang="en-US" sz="2000" b="1">
                        <a:effectLst/>
                      </a:endParaRPr>
                    </a:p>
                  </a:txBody>
                  <a:tcPr marL="76200" marR="76200" marT="76200" marB="76200"/>
                </a:tc>
                <a:tc>
                  <a:txBody>
                    <a:bodyPr/>
                    <a:lstStyle/>
                    <a:p>
                      <a:pPr fontAlgn="t"/>
                      <a:r>
                        <a:rPr lang="en-US" sz="2000" b="0">
                          <a:effectLst/>
                        </a:rPr>
                        <a:t>This is mapped with a &lt;</a:t>
                      </a:r>
                      <a:r>
                        <a:rPr lang="en-US" sz="2000" b="1">
                          <a:effectLst/>
                        </a:rPr>
                        <a:t>map</a:t>
                      </a:r>
                      <a:r>
                        <a:rPr lang="en-US" sz="2000" b="0">
                          <a:effectLst/>
                        </a:rPr>
                        <a:t>&gt; element and initialized with java.util.HashMap</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227325896"/>
              </p:ext>
            </p:extLst>
          </p:nvPr>
        </p:nvGraphicFramePr>
        <p:xfrm>
          <a:off x="190500" y="1447800"/>
          <a:ext cx="8648700" cy="762000"/>
        </p:xfrm>
        <a:graphic>
          <a:graphicData uri="http://schemas.openxmlformats.org/drawingml/2006/table">
            <a:tbl>
              <a:tblPr>
                <a:tableStyleId>{5940675A-B579-460E-94D1-54222C63F5DA}</a:tableStyleId>
              </a:tblPr>
              <a:tblGrid>
                <a:gridCol w="27492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5899444">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fontAlgn="t"/>
                      <a:r>
                        <a:rPr lang="en-US" sz="2000" b="1" u="none" strike="noStrike" err="1">
                          <a:solidFill>
                            <a:srgbClr val="313131"/>
                          </a:solidFill>
                          <a:effectLst/>
                        </a:rPr>
                        <a:t>java.util.Set</a:t>
                      </a:r>
                      <a:endParaRPr lang="en-US" sz="2000" b="1">
                        <a:effectLst/>
                      </a:endParaRPr>
                    </a:p>
                  </a:txBody>
                  <a:tcPr marL="76200" marR="76200" marT="76200" marB="76200"/>
                </a:tc>
                <a:tc>
                  <a:txBody>
                    <a:bodyPr/>
                    <a:lstStyle/>
                    <a:p>
                      <a:pPr fontAlgn="t"/>
                      <a:r>
                        <a:rPr lang="en-US" sz="2000">
                          <a:effectLst/>
                        </a:rPr>
                        <a:t>This is mapped with a </a:t>
                      </a:r>
                      <a:r>
                        <a:rPr lang="en-US" sz="2000" b="1">
                          <a:effectLst/>
                        </a:rPr>
                        <a:t>&lt;set&gt; </a:t>
                      </a:r>
                      <a:r>
                        <a:rPr lang="en-US" sz="2000">
                          <a:effectLst/>
                        </a:rPr>
                        <a:t>element and initialized with java.util.HashSet</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982698354"/>
              </p:ext>
            </p:extLst>
          </p:nvPr>
        </p:nvGraphicFramePr>
        <p:xfrm>
          <a:off x="190500" y="2209800"/>
          <a:ext cx="8648700" cy="762000"/>
        </p:xfrm>
        <a:graphic>
          <a:graphicData uri="http://schemas.openxmlformats.org/drawingml/2006/table">
            <a:tbl>
              <a:tblPr>
                <a:tableStyleId>{5940675A-B579-460E-94D1-54222C63F5DA}</a:tableStyleId>
              </a:tblPr>
              <a:tblGrid>
                <a:gridCol w="27492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5899444">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fontAlgn="t"/>
                      <a:r>
                        <a:rPr lang="en-US" sz="2000" b="1" u="none" strike="noStrike" err="1">
                          <a:solidFill>
                            <a:srgbClr val="313131"/>
                          </a:solidFill>
                          <a:effectLst/>
                        </a:rPr>
                        <a:t>java.util.SortedSet</a:t>
                      </a:r>
                      <a:endParaRPr lang="en-US" sz="2000" b="1">
                        <a:effectLst/>
                      </a:endParaRPr>
                    </a:p>
                  </a:txBody>
                  <a:tcPr marL="76200" marR="76200" marT="76200" marB="76200"/>
                </a:tc>
                <a:tc>
                  <a:txBody>
                    <a:bodyPr/>
                    <a:lstStyle/>
                    <a:p>
                      <a:pPr fontAlgn="t"/>
                      <a:r>
                        <a:rPr lang="en-US" sz="2000" b="0">
                          <a:effectLst/>
                        </a:rPr>
                        <a:t>This is mapped with a </a:t>
                      </a:r>
                      <a:r>
                        <a:rPr lang="en-US" sz="2000" b="1">
                          <a:effectLst/>
                        </a:rPr>
                        <a:t>&lt;set&gt; </a:t>
                      </a:r>
                      <a:r>
                        <a:rPr lang="en-US" sz="2000" b="0">
                          <a:effectLst/>
                        </a:rPr>
                        <a:t>element. The sort attribute can be set to either a comparator or natural ordering.</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104524515"/>
              </p:ext>
            </p:extLst>
          </p:nvPr>
        </p:nvGraphicFramePr>
        <p:xfrm>
          <a:off x="190500" y="2976562"/>
          <a:ext cx="8648700" cy="762000"/>
        </p:xfrm>
        <a:graphic>
          <a:graphicData uri="http://schemas.openxmlformats.org/drawingml/2006/table">
            <a:tbl>
              <a:tblPr>
                <a:tableStyleId>{5940675A-B579-460E-94D1-54222C63F5DA}</a:tableStyleId>
              </a:tblPr>
              <a:tblGrid>
                <a:gridCol w="27492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5899444">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fontAlgn="t"/>
                      <a:r>
                        <a:rPr lang="en-US" sz="2000" b="1" u="none" strike="noStrike" err="1">
                          <a:solidFill>
                            <a:srgbClr val="313131"/>
                          </a:solidFill>
                          <a:effectLst/>
                        </a:rPr>
                        <a:t>java.util.List</a:t>
                      </a:r>
                      <a:endParaRPr lang="en-US" sz="2000" b="1">
                        <a:effectLst/>
                      </a:endParaRPr>
                    </a:p>
                  </a:txBody>
                  <a:tcPr marL="76200" marR="76200" marT="76200" marB="76200"/>
                </a:tc>
                <a:tc>
                  <a:txBody>
                    <a:bodyPr/>
                    <a:lstStyle/>
                    <a:p>
                      <a:pPr fontAlgn="t"/>
                      <a:r>
                        <a:rPr lang="en-US" sz="2000" b="0">
                          <a:effectLst/>
                        </a:rPr>
                        <a:t>This is mapped with a &lt;</a:t>
                      </a:r>
                      <a:r>
                        <a:rPr lang="en-US" sz="2000" b="1">
                          <a:effectLst/>
                        </a:rPr>
                        <a:t>list</a:t>
                      </a:r>
                      <a:r>
                        <a:rPr lang="en-US" sz="2000" b="0">
                          <a:effectLst/>
                        </a:rPr>
                        <a:t>&gt; element and initialized with java.util.ArrayList</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298623510"/>
              </p:ext>
            </p:extLst>
          </p:nvPr>
        </p:nvGraphicFramePr>
        <p:xfrm>
          <a:off x="190500" y="3743324"/>
          <a:ext cx="8648700" cy="762000"/>
        </p:xfrm>
        <a:graphic>
          <a:graphicData uri="http://schemas.openxmlformats.org/drawingml/2006/table">
            <a:tbl>
              <a:tblPr>
                <a:tableStyleId>{5940675A-B579-460E-94D1-54222C63F5DA}</a:tableStyleId>
              </a:tblPr>
              <a:tblGrid>
                <a:gridCol w="27492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5899444">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fontAlgn="t"/>
                      <a:r>
                        <a:rPr lang="en-US" sz="2000" b="1" u="none" strike="noStrike" err="1">
                          <a:solidFill>
                            <a:srgbClr val="313131"/>
                          </a:solidFill>
                          <a:effectLst/>
                        </a:rPr>
                        <a:t>java.util.Collection</a:t>
                      </a:r>
                      <a:endParaRPr lang="en-US" sz="2000" b="1">
                        <a:effectLst/>
                      </a:endParaRPr>
                    </a:p>
                  </a:txBody>
                  <a:tcPr marL="76200" marR="76200" marT="76200" marB="76200"/>
                </a:tc>
                <a:tc>
                  <a:txBody>
                    <a:bodyPr/>
                    <a:lstStyle/>
                    <a:p>
                      <a:pPr fontAlgn="t"/>
                      <a:r>
                        <a:rPr lang="en-US" sz="2000" b="0">
                          <a:effectLst/>
                        </a:rPr>
                        <a:t>This is mapped with a &lt;</a:t>
                      </a:r>
                      <a:r>
                        <a:rPr lang="en-US" sz="2000" b="1">
                          <a:effectLst/>
                        </a:rPr>
                        <a:t>bag</a:t>
                      </a:r>
                      <a:r>
                        <a:rPr lang="en-US" sz="2000" b="0">
                          <a:effectLst/>
                        </a:rPr>
                        <a:t>&gt; or &lt;</a:t>
                      </a:r>
                      <a:r>
                        <a:rPr lang="en-US" sz="2000" b="1" err="1">
                          <a:effectLst/>
                        </a:rPr>
                        <a:t>ibag</a:t>
                      </a:r>
                      <a:r>
                        <a:rPr lang="en-US" sz="2000" b="0">
                          <a:effectLst/>
                        </a:rPr>
                        <a:t>&gt; element and initialized with java.util.ArrayList</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227286635"/>
              </p:ext>
            </p:extLst>
          </p:nvPr>
        </p:nvGraphicFramePr>
        <p:xfrm>
          <a:off x="190500" y="5267324"/>
          <a:ext cx="8648700" cy="1066800"/>
        </p:xfrm>
        <a:graphic>
          <a:graphicData uri="http://schemas.openxmlformats.org/drawingml/2006/table">
            <a:tbl>
              <a:tblPr>
                <a:tableStyleId>{5940675A-B579-460E-94D1-54222C63F5DA}</a:tableStyleId>
              </a:tblPr>
              <a:tblGrid>
                <a:gridCol w="2749256">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5899444">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912812">
                <a:tc>
                  <a:txBody>
                    <a:bodyPr/>
                    <a:lstStyle/>
                    <a:p>
                      <a:pPr fontAlgn="t"/>
                      <a:r>
                        <a:rPr lang="en-US" sz="2000" b="1" u="none" strike="noStrike" err="1">
                          <a:solidFill>
                            <a:srgbClr val="313131"/>
                          </a:solidFill>
                          <a:effectLst/>
                        </a:rPr>
                        <a:t>java.util.SortedMap</a:t>
                      </a:r>
                      <a:endParaRPr lang="en-US" sz="2000" b="1">
                        <a:effectLst/>
                      </a:endParaRPr>
                    </a:p>
                  </a:txBody>
                  <a:tcPr marL="76200" marR="76200" marT="76200" marB="76200"/>
                </a:tc>
                <a:tc>
                  <a:txBody>
                    <a:bodyPr/>
                    <a:lstStyle/>
                    <a:p>
                      <a:pPr fontAlgn="t"/>
                      <a:r>
                        <a:rPr lang="en-US" sz="2000" b="0">
                          <a:effectLst/>
                        </a:rPr>
                        <a:t>This is mapped with a &lt;</a:t>
                      </a:r>
                      <a:r>
                        <a:rPr lang="en-US" sz="2000" b="1">
                          <a:effectLst/>
                        </a:rPr>
                        <a:t>map</a:t>
                      </a:r>
                      <a:r>
                        <a:rPr lang="en-US" sz="2000" b="0">
                          <a:effectLst/>
                        </a:rPr>
                        <a:t>&gt; element. The sort attribute can be set to either a comparator or natural ordering.</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0591095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O/R Mapping:	</a:t>
            </a:r>
          </a:p>
        </p:txBody>
      </p:sp>
      <p:sp>
        <p:nvSpPr>
          <p:cNvPr id="3" name="Content Placeholder 2"/>
          <p:cNvSpPr>
            <a:spLocks noGrp="1"/>
          </p:cNvSpPr>
          <p:nvPr>
            <p:ph idx="1"/>
          </p:nvPr>
        </p:nvSpPr>
        <p:spPr/>
        <p:txBody>
          <a:bodyPr/>
          <a:lstStyle/>
          <a:p>
            <a:pPr marL="0" indent="0">
              <a:lnSpc>
                <a:spcPct val="150000"/>
              </a:lnSpc>
              <a:buNone/>
            </a:pPr>
            <a:r>
              <a:rPr lang="en-US" b="1"/>
              <a:t>Association Mappings:</a:t>
            </a:r>
          </a:p>
          <a:p>
            <a:pPr>
              <a:lnSpc>
                <a:spcPct val="150000"/>
              </a:lnSpc>
            </a:pPr>
            <a:r>
              <a:rPr lang="en-US"/>
              <a:t>The mapping of associations between entity classes and the relationships between tables is the soul of </a:t>
            </a:r>
            <a:r>
              <a:rPr lang="en-US">
                <a:solidFill>
                  <a:srgbClr val="0000FF"/>
                </a:solidFill>
              </a:rPr>
              <a:t>ORM</a:t>
            </a:r>
            <a:r>
              <a:rPr lang="en-US"/>
              <a:t>. </a:t>
            </a:r>
          </a:p>
          <a:p>
            <a:pPr>
              <a:lnSpc>
                <a:spcPct val="150000"/>
              </a:lnSpc>
            </a:pPr>
            <a:r>
              <a:rPr lang="en-US"/>
              <a:t>There are the four ways in which the </a:t>
            </a:r>
            <a:r>
              <a:rPr lang="en-US">
                <a:solidFill>
                  <a:srgbClr val="0000FF"/>
                </a:solidFill>
              </a:rPr>
              <a:t>cardinality</a:t>
            </a:r>
            <a:r>
              <a:rPr lang="en-US"/>
              <a:t> of the relationship between the objects can be expressed. </a:t>
            </a:r>
          </a:p>
          <a:p>
            <a:pPr>
              <a:lnSpc>
                <a:spcPct val="150000"/>
              </a:lnSpc>
            </a:pPr>
            <a:r>
              <a:rPr lang="en-US"/>
              <a:t>An association mapping can be </a:t>
            </a:r>
            <a:r>
              <a:rPr lang="en-US">
                <a:solidFill>
                  <a:srgbClr val="0000FF"/>
                </a:solidFill>
              </a:rPr>
              <a:t>unidirectional</a:t>
            </a:r>
            <a:r>
              <a:rPr lang="en-US"/>
              <a:t> as well as </a:t>
            </a:r>
            <a:r>
              <a:rPr lang="en-US">
                <a:solidFill>
                  <a:srgbClr val="0000FF"/>
                </a:solidFill>
              </a:rPr>
              <a:t>bidirectional</a:t>
            </a:r>
            <a:r>
              <a:rPr lang="en-US"/>
              <a:t>.</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32</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5870664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O/R Mapping:	</a:t>
            </a:r>
          </a:p>
        </p:txBody>
      </p:sp>
      <p:sp>
        <p:nvSpPr>
          <p:cNvPr id="3" name="Content Placeholder 2"/>
          <p:cNvSpPr>
            <a:spLocks noGrp="1"/>
          </p:cNvSpPr>
          <p:nvPr>
            <p:ph idx="1"/>
          </p:nvPr>
        </p:nvSpPr>
        <p:spPr/>
        <p:txBody>
          <a:bodyPr/>
          <a:lstStyle/>
          <a:p>
            <a:pPr marL="0" indent="0">
              <a:buNone/>
            </a:pPr>
            <a:r>
              <a:rPr lang="en-US" b="1"/>
              <a:t>Association Mappings:</a:t>
            </a:r>
          </a:p>
          <a:p>
            <a:pPr marL="0" indent="0">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33</a:t>
            </a:fld>
            <a:endParaRPr lang="en-US"/>
          </a:p>
        </p:txBody>
      </p:sp>
      <p:graphicFrame>
        <p:nvGraphicFramePr>
          <p:cNvPr id="5" name="Table 4"/>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280317724"/>
              </p:ext>
            </p:extLst>
          </p:nvPr>
        </p:nvGraphicFramePr>
        <p:xfrm>
          <a:off x="195262" y="1524000"/>
          <a:ext cx="8758238" cy="457200"/>
        </p:xfrm>
        <a:graphic>
          <a:graphicData uri="http://schemas.openxmlformats.org/drawingml/2006/table">
            <a:tbl>
              <a:tblPr>
                <a:tableStyleId>{5940675A-B579-460E-94D1-54222C63F5DA}</a:tableStyleId>
              </a:tblPr>
              <a:tblGrid>
                <a:gridCol w="2175059">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6583179">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algn="l" fontAlgn="t"/>
                      <a:r>
                        <a:rPr lang="en-US" sz="2000" b="1">
                          <a:effectLst/>
                        </a:rPr>
                        <a:t>Mapping type</a:t>
                      </a:r>
                    </a:p>
                  </a:txBody>
                  <a:tcPr marL="76200" marR="76200" marT="76200" marB="76200"/>
                </a:tc>
                <a:tc>
                  <a:txBody>
                    <a:bodyPr/>
                    <a:lstStyle/>
                    <a:p>
                      <a:pPr algn="l" fontAlgn="t"/>
                      <a:r>
                        <a:rPr lang="en-US" sz="2000" b="1">
                          <a:effectLst/>
                        </a:rPr>
                        <a:t>Description</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481993753"/>
              </p:ext>
            </p:extLst>
          </p:nvPr>
        </p:nvGraphicFramePr>
        <p:xfrm>
          <a:off x="190500" y="3352800"/>
          <a:ext cx="8758238" cy="457200"/>
        </p:xfrm>
        <a:graphic>
          <a:graphicData uri="http://schemas.openxmlformats.org/drawingml/2006/table">
            <a:tbl>
              <a:tblPr>
                <a:tableStyleId>{5940675A-B579-460E-94D1-54222C63F5DA}</a:tableStyleId>
              </a:tblPr>
              <a:tblGrid>
                <a:gridCol w="2175059">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6583179">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fontAlgn="t"/>
                      <a:r>
                        <a:rPr lang="en-US" sz="2000" b="0" u="none" strike="noStrike">
                          <a:solidFill>
                            <a:srgbClr val="313131"/>
                          </a:solidFill>
                          <a:effectLst/>
                        </a:rPr>
                        <a:t>Many-to-Many</a:t>
                      </a:r>
                      <a:endParaRPr lang="en-US" sz="2000" b="0">
                        <a:effectLst/>
                      </a:endParaRPr>
                    </a:p>
                  </a:txBody>
                  <a:tcPr marL="76200" marR="76200" marT="76200" marB="76200"/>
                </a:tc>
                <a:tc>
                  <a:txBody>
                    <a:bodyPr/>
                    <a:lstStyle/>
                    <a:p>
                      <a:pPr fontAlgn="t"/>
                      <a:r>
                        <a:rPr lang="en-US" sz="2000" b="0">
                          <a:effectLst/>
                        </a:rPr>
                        <a:t>Mapping many-to-many relationship using Hibernate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285937579"/>
              </p:ext>
            </p:extLst>
          </p:nvPr>
        </p:nvGraphicFramePr>
        <p:xfrm>
          <a:off x="190500" y="1981200"/>
          <a:ext cx="8758238" cy="457200"/>
        </p:xfrm>
        <a:graphic>
          <a:graphicData uri="http://schemas.openxmlformats.org/drawingml/2006/table">
            <a:tbl>
              <a:tblPr>
                <a:tableStyleId>{5940675A-B579-460E-94D1-54222C63F5DA}</a:tableStyleId>
              </a:tblPr>
              <a:tblGrid>
                <a:gridCol w="2175059">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6583179">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fontAlgn="t"/>
                      <a:r>
                        <a:rPr lang="en-US" sz="2000" b="0" u="none" strike="noStrike">
                          <a:solidFill>
                            <a:schemeClr val="tx1"/>
                          </a:solidFill>
                          <a:effectLst/>
                        </a:rPr>
                        <a:t>Many-to-One</a:t>
                      </a:r>
                      <a:endParaRPr lang="en-US" sz="2000" b="0">
                        <a:solidFill>
                          <a:schemeClr val="tx1"/>
                        </a:solidFill>
                        <a:effectLst/>
                      </a:endParaRPr>
                    </a:p>
                  </a:txBody>
                  <a:tcPr marL="76200" marR="76200" marT="76200" marB="76200"/>
                </a:tc>
                <a:tc>
                  <a:txBody>
                    <a:bodyPr/>
                    <a:lstStyle/>
                    <a:p>
                      <a:pPr fontAlgn="t"/>
                      <a:r>
                        <a:rPr lang="en-US" sz="2000" b="0">
                          <a:solidFill>
                            <a:schemeClr val="tx1"/>
                          </a:solidFill>
                          <a:effectLst/>
                        </a:rPr>
                        <a:t>Mapping many-to-one relationship using Hibernate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216544357"/>
              </p:ext>
            </p:extLst>
          </p:nvPr>
        </p:nvGraphicFramePr>
        <p:xfrm>
          <a:off x="190500" y="2438400"/>
          <a:ext cx="8758238" cy="457200"/>
        </p:xfrm>
        <a:graphic>
          <a:graphicData uri="http://schemas.openxmlformats.org/drawingml/2006/table">
            <a:tbl>
              <a:tblPr>
                <a:tableStyleId>{5940675A-B579-460E-94D1-54222C63F5DA}</a:tableStyleId>
              </a:tblPr>
              <a:tblGrid>
                <a:gridCol w="2175059">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6583179">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fontAlgn="t"/>
                      <a:r>
                        <a:rPr lang="en-US" sz="2000" b="0" u="none" strike="noStrike">
                          <a:solidFill>
                            <a:schemeClr val="tx1"/>
                          </a:solidFill>
                          <a:effectLst/>
                        </a:rPr>
                        <a:t>One-to-One</a:t>
                      </a:r>
                      <a:endParaRPr lang="en-US" sz="2000" b="0">
                        <a:solidFill>
                          <a:schemeClr val="tx1"/>
                        </a:solidFill>
                        <a:effectLst/>
                      </a:endParaRPr>
                    </a:p>
                  </a:txBody>
                  <a:tcPr marL="76200" marR="76200" marT="76200" marB="76200"/>
                </a:tc>
                <a:tc>
                  <a:txBody>
                    <a:bodyPr/>
                    <a:lstStyle/>
                    <a:p>
                      <a:pPr fontAlgn="t"/>
                      <a:r>
                        <a:rPr lang="en-US" sz="2000" b="0">
                          <a:solidFill>
                            <a:schemeClr val="tx1"/>
                          </a:solidFill>
                          <a:effectLst/>
                        </a:rPr>
                        <a:t>Mapping one-to-one relationship using Hibernate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784246586"/>
              </p:ext>
            </p:extLst>
          </p:nvPr>
        </p:nvGraphicFramePr>
        <p:xfrm>
          <a:off x="190500" y="2895600"/>
          <a:ext cx="8758238" cy="457200"/>
        </p:xfrm>
        <a:graphic>
          <a:graphicData uri="http://schemas.openxmlformats.org/drawingml/2006/table">
            <a:tbl>
              <a:tblPr>
                <a:tableStyleId>{5940675A-B579-460E-94D1-54222C63F5DA}</a:tableStyleId>
              </a:tblPr>
              <a:tblGrid>
                <a:gridCol w="2175059">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6583179">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fontAlgn="t"/>
                      <a:r>
                        <a:rPr lang="en-US" sz="2000" b="0" u="none" strike="noStrike">
                          <a:solidFill>
                            <a:srgbClr val="313131"/>
                          </a:solidFill>
                          <a:effectLst/>
                        </a:rPr>
                        <a:t>One-to-Many</a:t>
                      </a:r>
                      <a:endParaRPr lang="en-US" sz="2000" b="0">
                        <a:effectLst/>
                      </a:endParaRPr>
                    </a:p>
                  </a:txBody>
                  <a:tcPr marL="76200" marR="76200" marT="76200" marB="76200"/>
                </a:tc>
                <a:tc>
                  <a:txBody>
                    <a:bodyPr/>
                    <a:lstStyle/>
                    <a:p>
                      <a:pPr fontAlgn="t"/>
                      <a:r>
                        <a:rPr lang="en-US" sz="2000" b="0">
                          <a:effectLst/>
                        </a:rPr>
                        <a:t>Mapping one-to-many relationship using Hibernate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997208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O/R Mapping:	</a:t>
            </a:r>
          </a:p>
        </p:txBody>
      </p:sp>
      <p:sp>
        <p:nvSpPr>
          <p:cNvPr id="3" name="Content Placeholder 2"/>
          <p:cNvSpPr>
            <a:spLocks noGrp="1"/>
          </p:cNvSpPr>
          <p:nvPr>
            <p:ph idx="1"/>
          </p:nvPr>
        </p:nvSpPr>
        <p:spPr/>
        <p:txBody>
          <a:bodyPr/>
          <a:lstStyle/>
          <a:p>
            <a:pPr marL="0" indent="0">
              <a:buNone/>
            </a:pPr>
            <a:r>
              <a:rPr lang="en-US" b="1"/>
              <a:t>Component Mappings:</a:t>
            </a:r>
          </a:p>
          <a:p>
            <a:r>
              <a:rPr lang="en-US"/>
              <a:t>If the referred class does not have it's own life cycle and completely depends on the life cycle of the owning entity class, then the referred class hence therefore is called as the </a:t>
            </a:r>
            <a:r>
              <a:rPr lang="en-US">
                <a:solidFill>
                  <a:srgbClr val="0000FF"/>
                </a:solidFill>
              </a:rPr>
              <a:t>Component</a:t>
            </a:r>
            <a:r>
              <a:rPr lang="en-US"/>
              <a:t> class.</a:t>
            </a:r>
          </a:p>
          <a:p>
            <a:r>
              <a:rPr lang="en-US"/>
              <a:t>The mapping of Collection of Components is also possible in a similar way just as the mapping of regular Collections with minor configuration differences. </a:t>
            </a:r>
          </a:p>
          <a:p>
            <a:pPr marL="0" indent="0">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34</a:t>
            </a:fld>
            <a:endParaRPr lang="en-US"/>
          </a:p>
        </p:txBody>
      </p:sp>
      <p:graphicFrame>
        <p:nvGraphicFramePr>
          <p:cNvPr id="5" name="Table 4"/>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742927105"/>
              </p:ext>
            </p:extLst>
          </p:nvPr>
        </p:nvGraphicFramePr>
        <p:xfrm>
          <a:off x="381000" y="4648200"/>
          <a:ext cx="8572501" cy="457200"/>
        </p:xfrm>
        <a:graphic>
          <a:graphicData uri="http://schemas.openxmlformats.org/drawingml/2006/table">
            <a:tbl>
              <a:tblPr>
                <a:tableStyleId>{5940675A-B579-460E-94D1-54222C63F5DA}</a:tableStyleId>
              </a:tblPr>
              <a:tblGrid>
                <a:gridCol w="22860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6286501">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algn="l" fontAlgn="t"/>
                      <a:r>
                        <a:rPr lang="en-US" sz="2000" b="1">
                          <a:effectLst/>
                        </a:rPr>
                        <a:t>Mapping type</a:t>
                      </a:r>
                    </a:p>
                  </a:txBody>
                  <a:tcPr marL="76200" marR="76200" marT="76200" marB="76200"/>
                </a:tc>
                <a:tc>
                  <a:txBody>
                    <a:bodyPr/>
                    <a:lstStyle/>
                    <a:p>
                      <a:pPr algn="l" fontAlgn="t"/>
                      <a:r>
                        <a:rPr lang="en-US" sz="2000" b="1">
                          <a:effectLst/>
                        </a:rPr>
                        <a:t>Description</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259730864"/>
              </p:ext>
            </p:extLst>
          </p:nvPr>
        </p:nvGraphicFramePr>
        <p:xfrm>
          <a:off x="381000" y="5105400"/>
          <a:ext cx="8572501" cy="762000"/>
        </p:xfrm>
        <a:graphic>
          <a:graphicData uri="http://schemas.openxmlformats.org/drawingml/2006/table">
            <a:tbl>
              <a:tblPr>
                <a:tableStyleId>{5940675A-B579-460E-94D1-54222C63F5DA}</a:tableStyleId>
              </a:tblPr>
              <a:tblGrid>
                <a:gridCol w="22860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6286501">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0">
                <a:tc>
                  <a:txBody>
                    <a:bodyPr/>
                    <a:lstStyle/>
                    <a:p>
                      <a:pPr fontAlgn="t"/>
                      <a:r>
                        <a:rPr lang="en-US" sz="2000" u="none" strike="noStrike">
                          <a:effectLst/>
                          <a:latin typeface="+mj-lt"/>
                        </a:rPr>
                        <a:t>Component Mappings</a:t>
                      </a:r>
                      <a:endParaRPr lang="en-US" sz="2000">
                        <a:effectLst/>
                        <a:latin typeface="+mj-lt"/>
                      </a:endParaRPr>
                    </a:p>
                  </a:txBody>
                  <a:tcPr marL="76200" marR="76200" marT="76200" marB="76200"/>
                </a:tc>
                <a:tc>
                  <a:txBody>
                    <a:bodyPr/>
                    <a:lstStyle/>
                    <a:p>
                      <a:pPr fontAlgn="t"/>
                      <a:r>
                        <a:rPr lang="en-US" sz="2000">
                          <a:effectLst/>
                          <a:latin typeface="+mj-lt"/>
                        </a:rPr>
                        <a:t>Mapping for a class having a reference to another class as a member variable.</a:t>
                      </a:r>
                    </a:p>
                  </a:txBody>
                  <a:tcPr marL="76200" marR="76200" marT="76200" marB="7620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590684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Times New Roman" pitchFamily="18" charset="0"/>
                <a:cs typeface="Times New Roman" panose="02020603050405020304" pitchFamily="18" charset="0"/>
              </a:rPr>
              <a:t>Advantages of Hibernate Framework</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IN" b="1"/>
              <a:t>Open source and Lightweight: </a:t>
            </a:r>
            <a:r>
              <a:rPr lang="en-US"/>
              <a:t>Hibernate framework is open source under the LGPL (GNU Lesser General Public License )  license and lightweight.</a:t>
            </a:r>
            <a:endParaRPr lang="en-IN"/>
          </a:p>
          <a:p>
            <a:pPr marL="457200" indent="-457200">
              <a:buFont typeface="+mj-lt"/>
              <a:buAutoNum type="arabicPeriod"/>
            </a:pPr>
            <a:r>
              <a:rPr lang="en-IN" b="1"/>
              <a:t>Fast performance: </a:t>
            </a:r>
            <a:r>
              <a:rPr lang="en-US"/>
              <a:t>The performance of hibernate framework is fast because cache is internally used in hibernate framework. </a:t>
            </a:r>
          </a:p>
          <a:p>
            <a:pPr marL="457200" indent="-457200">
              <a:buFont typeface="+mj-lt"/>
              <a:buAutoNum type="arabicPeriod"/>
            </a:pPr>
            <a:r>
              <a:rPr lang="en-US" b="1"/>
              <a:t>Database Independent query: </a:t>
            </a:r>
            <a:r>
              <a:rPr lang="en-IN"/>
              <a:t>HQL (Hibernate Query Language) is the object-oriented version of SQL. It generates the database independent queries. So you don't need to write database specific queries. Before Hibernate, if database is changed for the project, we need to change the SQL query as well that leads to the maintenance problem.</a:t>
            </a:r>
          </a:p>
          <a:p>
            <a:pPr marL="457200" indent="-457200">
              <a:buFont typeface="+mj-lt"/>
              <a:buAutoNum type="arabicPeriod"/>
            </a:pPr>
            <a:endParaRPr lang="en-US">
              <a:latin typeface="+mn-lt"/>
            </a:endParaRP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35</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314811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Times New Roman" pitchFamily="18" charset="0"/>
                <a:cs typeface="Times New Roman" panose="02020603050405020304" pitchFamily="18" charset="0"/>
              </a:rPr>
              <a:t>Advantages of Hibernate Framework</a:t>
            </a:r>
            <a:endParaRPr lang="en-US"/>
          </a:p>
        </p:txBody>
      </p:sp>
      <p:sp>
        <p:nvSpPr>
          <p:cNvPr id="3" name="Content Placeholder 2"/>
          <p:cNvSpPr>
            <a:spLocks noGrp="1"/>
          </p:cNvSpPr>
          <p:nvPr>
            <p:ph idx="1"/>
          </p:nvPr>
        </p:nvSpPr>
        <p:spPr/>
        <p:txBody>
          <a:bodyPr/>
          <a:lstStyle/>
          <a:p>
            <a:pPr marL="457200" indent="-457200">
              <a:buFont typeface="+mj-lt"/>
              <a:buAutoNum type="arabicPeriod" startAt="4"/>
            </a:pPr>
            <a:r>
              <a:rPr lang="en-US" b="1"/>
              <a:t>Automatic table creation:</a:t>
            </a:r>
            <a:r>
              <a:rPr lang="en-US"/>
              <a:t> </a:t>
            </a:r>
            <a:r>
              <a:rPr lang="en-IN"/>
              <a:t>Hibernate framework provides the facility to create the tables of the database automatically. So there is no need to create tables in the database manually.</a:t>
            </a:r>
          </a:p>
          <a:p>
            <a:pPr marL="457200" indent="-457200">
              <a:buFont typeface="+mj-lt"/>
              <a:buAutoNum type="arabicPeriod" startAt="4"/>
            </a:pPr>
            <a:r>
              <a:rPr lang="en-US" b="1"/>
              <a:t>Simplifies complex join: </a:t>
            </a:r>
            <a:r>
              <a:rPr lang="en-IN"/>
              <a:t>To fetch data from multiple tables is easy in hibernate framework.</a:t>
            </a:r>
          </a:p>
          <a:p>
            <a:pPr marL="457200" indent="-457200">
              <a:buFont typeface="+mj-lt"/>
              <a:buAutoNum type="arabicPeriod" startAt="4"/>
            </a:pPr>
            <a:r>
              <a:rPr lang="en-US" b="1"/>
              <a:t>Provides query statistics and database status: </a:t>
            </a:r>
            <a:r>
              <a:rPr lang="en-IN"/>
              <a:t>Hibernate supports Query cache and provide statistics about query and database status.</a:t>
            </a:r>
          </a:p>
          <a:p>
            <a:pPr marL="457200" indent="-457200">
              <a:buFont typeface="+mj-lt"/>
              <a:buAutoNum type="arabicPeriod" startAt="4"/>
            </a:pPr>
            <a:endParaRPr lang="en-US">
              <a:latin typeface="+mn-lt"/>
            </a:endParaRP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36</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8461802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Query Language (HQL)</a:t>
            </a:r>
          </a:p>
        </p:txBody>
      </p:sp>
      <p:sp>
        <p:nvSpPr>
          <p:cNvPr id="3" name="Content Placeholder 2"/>
          <p:cNvSpPr>
            <a:spLocks noGrp="1"/>
          </p:cNvSpPr>
          <p:nvPr>
            <p:ph idx="1"/>
          </p:nvPr>
        </p:nvSpPr>
        <p:spPr/>
        <p:txBody>
          <a:bodyPr/>
          <a:lstStyle/>
          <a:p>
            <a:r>
              <a:rPr lang="en-US"/>
              <a:t>The Hibernate ORM framework provides its </a:t>
            </a:r>
            <a:r>
              <a:rPr lang="en-US">
                <a:solidFill>
                  <a:srgbClr val="0000FF"/>
                </a:solidFill>
              </a:rPr>
              <a:t>own query language </a:t>
            </a:r>
            <a:r>
              <a:rPr lang="en-US"/>
              <a:t>called </a:t>
            </a:r>
            <a:r>
              <a:rPr lang="en-US">
                <a:solidFill>
                  <a:srgbClr val="0000FF"/>
                </a:solidFill>
              </a:rPr>
              <a:t>Hibernate Query Language</a:t>
            </a:r>
            <a:r>
              <a:rPr lang="en-US"/>
              <a:t> .</a:t>
            </a:r>
            <a:endParaRPr lang="en-IN"/>
          </a:p>
          <a:p>
            <a:pPr>
              <a:buClr>
                <a:schemeClr val="tx1"/>
              </a:buClr>
            </a:pPr>
            <a:r>
              <a:rPr lang="en-IN">
                <a:solidFill>
                  <a:srgbClr val="0000FF"/>
                </a:solidFill>
              </a:rPr>
              <a:t>Hibernate Query Language </a:t>
            </a:r>
            <a:r>
              <a:rPr lang="en-IN"/>
              <a:t>(HQL) is same as SQL (</a:t>
            </a:r>
            <a:r>
              <a:rPr lang="en-IN">
                <a:solidFill>
                  <a:srgbClr val="0000FF"/>
                </a:solidFill>
              </a:rPr>
              <a:t>Structured Query Language</a:t>
            </a:r>
            <a:r>
              <a:rPr lang="en-IN"/>
              <a:t>)</a:t>
            </a:r>
            <a:r>
              <a:rPr lang="en-IN">
                <a:solidFill>
                  <a:srgbClr val="0000FF"/>
                </a:solidFill>
              </a:rPr>
              <a:t> </a:t>
            </a:r>
            <a:r>
              <a:rPr lang="en-IN"/>
              <a:t>but it doesn't depends on the table of the database. Instead of table name, we use </a:t>
            </a:r>
            <a:r>
              <a:rPr lang="en-IN">
                <a:solidFill>
                  <a:srgbClr val="0000FF"/>
                </a:solidFill>
              </a:rPr>
              <a:t>class name </a:t>
            </a:r>
            <a:r>
              <a:rPr lang="en-IN"/>
              <a:t>in HQL. </a:t>
            </a:r>
          </a:p>
          <a:p>
            <a:pPr marL="0" indent="0">
              <a:buNone/>
            </a:pPr>
            <a:r>
              <a:rPr lang="en-IN"/>
              <a:t>     Therefore, it is </a:t>
            </a:r>
            <a:r>
              <a:rPr lang="en-IN">
                <a:solidFill>
                  <a:srgbClr val="0000FF"/>
                </a:solidFill>
              </a:rPr>
              <a:t>database independent query </a:t>
            </a:r>
            <a:r>
              <a:rPr lang="en-IN"/>
              <a:t>language.</a:t>
            </a:r>
          </a:p>
          <a:p>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37</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5455049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Query Language (HQL)</a:t>
            </a:r>
          </a:p>
        </p:txBody>
      </p:sp>
      <p:sp>
        <p:nvSpPr>
          <p:cNvPr id="3" name="Content Placeholder 2"/>
          <p:cNvSpPr>
            <a:spLocks noGrp="1"/>
          </p:cNvSpPr>
          <p:nvPr>
            <p:ph idx="1"/>
          </p:nvPr>
        </p:nvSpPr>
        <p:spPr/>
        <p:txBody>
          <a:bodyPr/>
          <a:lstStyle/>
          <a:p>
            <a:pPr marL="0" indent="0">
              <a:buNone/>
            </a:pPr>
            <a:r>
              <a:rPr lang="en-US" b="1"/>
              <a:t>Characteristics of HQL</a:t>
            </a:r>
          </a:p>
          <a:p>
            <a:pPr marL="457200" indent="-457200">
              <a:buFont typeface="+mj-lt"/>
              <a:buAutoNum type="arabicPeriod"/>
            </a:pPr>
            <a:r>
              <a:rPr lang="en-US" b="1"/>
              <a:t>Similar to SQL</a:t>
            </a:r>
          </a:p>
          <a:p>
            <a:pPr marL="465138" indent="0">
              <a:buNone/>
            </a:pPr>
            <a:r>
              <a:rPr lang="en-US">
                <a:solidFill>
                  <a:srgbClr val="0000FF"/>
                </a:solidFill>
              </a:rPr>
              <a:t>HQL’s</a:t>
            </a:r>
            <a:r>
              <a:rPr lang="en-US"/>
              <a:t> syntax is very similar to standard </a:t>
            </a:r>
            <a:r>
              <a:rPr lang="en-US">
                <a:solidFill>
                  <a:srgbClr val="0000FF"/>
                </a:solidFill>
              </a:rPr>
              <a:t>SQL</a:t>
            </a:r>
            <a:r>
              <a:rPr lang="en-US"/>
              <a:t>. If you are familiar with SQL then writing HQL would be pretty easy.</a:t>
            </a:r>
          </a:p>
          <a:p>
            <a:pPr marL="457200" indent="-457200">
              <a:buFont typeface="+mj-lt"/>
              <a:buAutoNum type="arabicPeriod" startAt="2"/>
            </a:pPr>
            <a:r>
              <a:rPr lang="en-US" b="1"/>
              <a:t>Fully object-oriented: </a:t>
            </a:r>
            <a:r>
              <a:rPr lang="en-US"/>
              <a:t>HQL doesn’t use real names of table and columns. It uses </a:t>
            </a:r>
            <a:r>
              <a:rPr lang="en-US">
                <a:solidFill>
                  <a:srgbClr val="0000FF"/>
                </a:solidFill>
              </a:rPr>
              <a:t>class</a:t>
            </a:r>
            <a:r>
              <a:rPr lang="en-US"/>
              <a:t> and </a:t>
            </a:r>
            <a:r>
              <a:rPr lang="en-US">
                <a:solidFill>
                  <a:srgbClr val="0000FF"/>
                </a:solidFill>
              </a:rPr>
              <a:t>property</a:t>
            </a:r>
            <a:r>
              <a:rPr lang="en-US"/>
              <a:t> names instead. HQL can understand </a:t>
            </a:r>
            <a:r>
              <a:rPr lang="en-US">
                <a:solidFill>
                  <a:srgbClr val="0000FF"/>
                </a:solidFill>
              </a:rPr>
              <a:t>inheritance</a:t>
            </a:r>
            <a:r>
              <a:rPr lang="en-US"/>
              <a:t>, </a:t>
            </a:r>
            <a:r>
              <a:rPr lang="en-US">
                <a:solidFill>
                  <a:srgbClr val="0000FF"/>
                </a:solidFill>
              </a:rPr>
              <a:t>polymorphism</a:t>
            </a:r>
            <a:r>
              <a:rPr lang="en-US"/>
              <a:t> and </a:t>
            </a:r>
            <a:r>
              <a:rPr lang="en-US">
                <a:solidFill>
                  <a:srgbClr val="0000FF"/>
                </a:solidFill>
              </a:rPr>
              <a:t>association</a:t>
            </a:r>
            <a:r>
              <a:rPr lang="en-US"/>
              <a:t>.</a:t>
            </a:r>
          </a:p>
          <a:p>
            <a:pPr marL="457200" indent="-457200">
              <a:buFont typeface="+mj-lt"/>
              <a:buAutoNum type="arabicPeriod" startAt="2"/>
            </a:pPr>
            <a:r>
              <a:rPr lang="en-US" b="1"/>
              <a:t>Reduces the size of queries</a:t>
            </a:r>
          </a:p>
          <a:p>
            <a:pPr marL="457200" indent="-457200">
              <a:buFont typeface="+mj-lt"/>
              <a:buAutoNum type="arabicPeriod" startAt="2"/>
            </a:pPr>
            <a:endParaRPr lang="en-US" b="1"/>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38</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0172860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HQL vs SQL</a:t>
            </a:r>
          </a:p>
        </p:txBody>
      </p:sp>
      <p:sp>
        <p:nvSpPr>
          <p:cNvPr id="3" name="Content Placeholder 2"/>
          <p:cNvSpPr>
            <a:spLocks noGrp="1"/>
          </p:cNvSpPr>
          <p:nvPr>
            <p:ph idx="1"/>
          </p:nvPr>
        </p:nvSpPr>
        <p:spPr/>
        <p:txBody>
          <a:bodyPr/>
          <a:lstStyle/>
          <a:p>
            <a:pPr marL="0" indent="0" algn="ctr">
              <a:lnSpc>
                <a:spcPct val="150000"/>
              </a:lnSpc>
              <a:buNone/>
            </a:pPr>
            <a:r>
              <a:rPr lang="en-US" b="1"/>
              <a:t>SELECT QUERY</a:t>
            </a:r>
          </a:p>
          <a:p>
            <a:pPr marL="0" indent="0">
              <a:lnSpc>
                <a:spcPct val="150000"/>
              </a:lnSpc>
              <a:buNone/>
            </a:pPr>
            <a:r>
              <a:rPr lang="en-US" b="1"/>
              <a:t>SQL</a:t>
            </a:r>
          </a:p>
          <a:p>
            <a:pPr marL="0" indent="0">
              <a:lnSpc>
                <a:spcPct val="150000"/>
              </a:lnSpc>
              <a:buNone/>
            </a:pPr>
            <a:r>
              <a:rPr lang="en-US" err="1"/>
              <a:t>ResultSet rs=st.executeQuery("</a:t>
            </a:r>
            <a:r>
              <a:rPr lang="en-US" b="1"/>
              <a:t>select * from diet</a:t>
            </a:r>
            <a:r>
              <a:rPr lang="en-US"/>
              <a:t>");</a:t>
            </a:r>
          </a:p>
          <a:p>
            <a:pPr marL="0" indent="0">
              <a:lnSpc>
                <a:spcPct val="150000"/>
              </a:lnSpc>
              <a:buNone/>
            </a:pPr>
            <a:r>
              <a:rPr lang="en-US" b="1"/>
              <a:t>HQL</a:t>
            </a:r>
          </a:p>
          <a:p>
            <a:pPr marL="0" indent="0" algn="l">
              <a:lnSpc>
                <a:spcPct val="150000"/>
              </a:lnSpc>
              <a:spcBef>
                <a:spcPct val="0"/>
              </a:spcBef>
              <a:buNone/>
              <a:defRPr/>
            </a:pPr>
            <a:r>
              <a:rPr lang="en-US"/>
              <a:t>Query query= session.createQuery("</a:t>
            </a:r>
            <a:r>
              <a:rPr lang="en-US" b="1"/>
              <a:t>from diet</a:t>
            </a:r>
            <a:r>
              <a:rPr lang="en-US"/>
              <a:t>");</a:t>
            </a:r>
          </a:p>
          <a:p>
            <a:pPr marL="0" indent="0" algn="l">
              <a:lnSpc>
                <a:spcPct val="150000"/>
              </a:lnSpc>
              <a:spcBef>
                <a:spcPct val="0"/>
              </a:spcBef>
              <a:buNone/>
              <a:defRPr/>
            </a:pPr>
            <a:r>
              <a:rPr lang="en-US"/>
              <a:t>				//here persistent class name is diet </a:t>
            </a:r>
            <a:endParaRPr lang="en-US" b="1"/>
          </a:p>
          <a:p>
            <a:pPr marL="0" indent="0">
              <a:lnSpc>
                <a:spcPct val="150000"/>
              </a:lnSpc>
              <a:buNone/>
            </a:pPr>
            <a:endParaRPr lang="en-US" b="1"/>
          </a:p>
          <a:p>
            <a:pPr marL="0" indent="0">
              <a:lnSpc>
                <a:spcPct val="150000"/>
              </a:lnSpc>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39</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6580460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JDBC v/s Hibernate</a:t>
            </a:r>
          </a:p>
        </p:txBody>
      </p:sp>
      <p:graphicFrame>
        <p:nvGraphicFramePr>
          <p:cNvPr id="5" name="Content Placeholder 4"/>
          <p:cNvGraphicFramePr>
            <a:graphicFrameLocks noGrp="1"/>
          </p:cNvGraphicFramePr>
          <p:nvPr>
            <p:ph idx="1"/>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236776602"/>
              </p:ext>
            </p:extLst>
          </p:nvPr>
        </p:nvGraphicFramePr>
        <p:xfrm>
          <a:off x="190500" y="990600"/>
          <a:ext cx="8763000" cy="396240"/>
        </p:xfrm>
        <a:graphic>
          <a:graphicData uri="http://schemas.openxmlformats.org/drawingml/2006/table">
            <a:tbl>
              <a:tblPr firstRow="1" bandRow="1">
                <a:tableStyleId>{5940675A-B579-460E-94D1-54222C63F5DA}</a:tableStyleId>
              </a:tblPr>
              <a:tblGrid>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370840">
                <a:tc>
                  <a:txBody>
                    <a:bodyPr/>
                    <a:lstStyle/>
                    <a:p>
                      <a:pPr algn="ctr"/>
                      <a:r>
                        <a:rPr lang="en-US" sz="2000" b="1"/>
                        <a:t>JDBC</a:t>
                      </a:r>
                    </a:p>
                  </a:txBody>
                  <a:tcPr/>
                </a:tc>
                <a:tc>
                  <a:txBody>
                    <a:bodyPr/>
                    <a:lstStyle/>
                    <a:p>
                      <a:pPr algn="ctr"/>
                      <a:r>
                        <a:rPr lang="en-US" sz="2000" b="1"/>
                        <a:t>Hibernate</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a:t>
            </a:fld>
            <a:endParaRPr lang="en-US"/>
          </a:p>
        </p:txBody>
      </p:sp>
      <p:graphicFrame>
        <p:nvGraphicFramePr>
          <p:cNvPr id="6" name="Content Placeholder 4"/>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372896629"/>
              </p:ext>
            </p:extLst>
          </p:nvPr>
        </p:nvGraphicFramePr>
        <p:xfrm>
          <a:off x="190500" y="138738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370840">
                <a:tc>
                  <a:txBody>
                    <a:bodyPr/>
                    <a:lstStyle/>
                    <a:p>
                      <a:pPr algn="just"/>
                      <a:r>
                        <a:rPr lang="en-US" sz="2000"/>
                        <a:t>JDBC maps </a:t>
                      </a:r>
                      <a:r>
                        <a:rPr lang="en-US" sz="2000">
                          <a:solidFill>
                            <a:srgbClr val="0000FF"/>
                          </a:solidFill>
                        </a:rPr>
                        <a:t>Java classes </a:t>
                      </a:r>
                      <a:r>
                        <a:rPr lang="en-US" sz="2000"/>
                        <a:t>to </a:t>
                      </a:r>
                      <a:r>
                        <a:rPr lang="en-US" sz="2000">
                          <a:solidFill>
                            <a:srgbClr val="0000FF"/>
                          </a:solidFill>
                        </a:rPr>
                        <a:t>database</a:t>
                      </a:r>
                      <a:r>
                        <a:rPr lang="en-US" sz="2000"/>
                        <a:t> </a:t>
                      </a:r>
                      <a:r>
                        <a:rPr lang="en-US" sz="2000">
                          <a:solidFill>
                            <a:srgbClr val="0000FF"/>
                          </a:solidFill>
                        </a:rPr>
                        <a:t>tables</a:t>
                      </a:r>
                      <a:r>
                        <a:rPr lang="en-US" sz="2000"/>
                        <a:t> (and from Java data types to SQL data types)</a:t>
                      </a:r>
                    </a:p>
                  </a:txBody>
                  <a:tcPr/>
                </a:tc>
                <a:tc>
                  <a:txBody>
                    <a:bodyPr/>
                    <a:lstStyle/>
                    <a:p>
                      <a:pPr marL="0" marR="0" indent="0" algn="just" defTabSz="914400" rtl="0" eaLnBrk="1" fontAlgn="auto" latinLnBrk="0" hangingPunct="1">
                        <a:lnSpc>
                          <a:spcPct val="100000"/>
                        </a:lnSpc>
                        <a:spcBef>
                          <a:spcPct val="0"/>
                        </a:spcBef>
                        <a:spcAft>
                          <a:spcPct val="0"/>
                        </a:spcAft>
                        <a:buClrTx/>
                        <a:buSzTx/>
                        <a:buFontTx/>
                        <a:buNone/>
                        <a:defRPr/>
                      </a:pPr>
                      <a:r>
                        <a:rPr lang="en-US" sz="2000"/>
                        <a:t>Hibernate </a:t>
                      </a:r>
                      <a:r>
                        <a:rPr lang="en-US" sz="2000">
                          <a:solidFill>
                            <a:srgbClr val="0000FF"/>
                          </a:solidFill>
                        </a:rPr>
                        <a:t>automatically</a:t>
                      </a:r>
                      <a:r>
                        <a:rPr lang="en-US" sz="2000"/>
                        <a:t> generates the </a:t>
                      </a:r>
                      <a:r>
                        <a:rPr lang="en-US" sz="2000">
                          <a:solidFill>
                            <a:srgbClr val="0000FF"/>
                          </a:solidFill>
                        </a:rPr>
                        <a:t>queries</a:t>
                      </a:r>
                      <a:r>
                        <a:rPr lang="en-US" sz="2000"/>
                        <a:t>.</a:t>
                      </a:r>
                    </a:p>
                    <a:p>
                      <a:pPr algn="just"/>
                      <a:endParaRPr lang="en-US" sz="2000"/>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8" name="Content Placeholder 4"/>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456802237"/>
              </p:ext>
            </p:extLst>
          </p:nvPr>
        </p:nvGraphicFramePr>
        <p:xfrm>
          <a:off x="190500" y="239322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370840">
                <a:tc>
                  <a:txBody>
                    <a:bodyPr/>
                    <a:lstStyle/>
                    <a:p>
                      <a:pPr algn="just"/>
                      <a:r>
                        <a:rPr lang="en-US" sz="2000" kern="1200">
                          <a:solidFill>
                            <a:schemeClr val="tx1"/>
                          </a:solidFill>
                          <a:latin typeface="+mn-lt"/>
                          <a:ea typeface="+mn-ea"/>
                          <a:cs typeface="+mn-cs"/>
                        </a:rPr>
                        <a:t>With JDBC, developer has to write code to map an object model's data to a relational data model.</a:t>
                      </a:r>
                    </a:p>
                  </a:txBody>
                  <a:tcPr/>
                </a:tc>
                <a:tc>
                  <a:txBody>
                    <a:bodyPr/>
                    <a:lstStyle/>
                    <a:p>
                      <a:pPr algn="just"/>
                      <a:r>
                        <a:rPr lang="en-US" sz="2000" kern="1200">
                          <a:solidFill>
                            <a:schemeClr val="tx1"/>
                          </a:solidFill>
                          <a:latin typeface="+mn-lt"/>
                          <a:ea typeface="+mn-ea"/>
                          <a:cs typeface="+mn-cs"/>
                        </a:rPr>
                        <a:t>Hibernate is flexible and powerful </a:t>
                      </a:r>
                      <a:r>
                        <a:rPr lang="en-US" sz="2000" kern="1200">
                          <a:solidFill>
                            <a:srgbClr val="0000FF"/>
                          </a:solidFill>
                          <a:latin typeface="+mn-lt"/>
                          <a:ea typeface="+mn-ea"/>
                          <a:cs typeface="+mn-cs"/>
                        </a:rPr>
                        <a:t>ORM</a:t>
                      </a:r>
                      <a:r>
                        <a:rPr lang="en-US" sz="2000" kern="1200">
                          <a:solidFill>
                            <a:schemeClr val="tx1"/>
                          </a:solidFill>
                          <a:latin typeface="+mn-lt"/>
                          <a:ea typeface="+mn-ea"/>
                          <a:cs typeface="+mn-cs"/>
                        </a:rPr>
                        <a:t> to map Java classes to database tables. </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9" name="Content Placeholder 4"/>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013678078"/>
              </p:ext>
            </p:extLst>
          </p:nvPr>
        </p:nvGraphicFramePr>
        <p:xfrm>
          <a:off x="190500" y="3399060"/>
          <a:ext cx="8763000" cy="1920240"/>
        </p:xfrm>
        <a:graphic>
          <a:graphicData uri="http://schemas.openxmlformats.org/drawingml/2006/table">
            <a:tbl>
              <a:tblPr firstRow="1" bandRow="1">
                <a:tableStyleId>{5940675A-B579-460E-94D1-54222C63F5DA}</a:tableStyleId>
              </a:tblPr>
              <a:tblGrid>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370840">
                <a:tc>
                  <a:txBody>
                    <a:bodyPr/>
                    <a:lstStyle/>
                    <a:p>
                      <a:pPr algn="just"/>
                      <a:r>
                        <a:rPr lang="en-US" sz="2000" kern="1200">
                          <a:solidFill>
                            <a:schemeClr val="tx1"/>
                          </a:solidFill>
                          <a:latin typeface="+mn-lt"/>
                          <a:ea typeface="+mn-ea"/>
                          <a:cs typeface="+mn-cs"/>
                        </a:rPr>
                        <a:t>With JDBC, it is </a:t>
                      </a:r>
                      <a:r>
                        <a:rPr lang="en-US" sz="2000" kern="1200">
                          <a:solidFill>
                            <a:srgbClr val="0000FF"/>
                          </a:solidFill>
                          <a:latin typeface="+mn-lt"/>
                          <a:ea typeface="+mn-ea"/>
                          <a:cs typeface="+mn-cs"/>
                        </a:rPr>
                        <a:t>developer’s responsibility</a:t>
                      </a:r>
                      <a:r>
                        <a:rPr lang="en-US" sz="2000" kern="1200">
                          <a:solidFill>
                            <a:schemeClr val="tx1"/>
                          </a:solidFill>
                          <a:latin typeface="+mn-lt"/>
                          <a:ea typeface="+mn-ea"/>
                          <a:cs typeface="+mn-cs"/>
                        </a:rPr>
                        <a:t> to handle JDBC result set and convert it to Java. So with JDBC, mapping between Java objects and database tables is done </a:t>
                      </a:r>
                      <a:r>
                        <a:rPr lang="en-US" sz="2000" kern="1200">
                          <a:solidFill>
                            <a:srgbClr val="0000FF"/>
                          </a:solidFill>
                          <a:latin typeface="+mn-lt"/>
                          <a:ea typeface="+mn-ea"/>
                          <a:cs typeface="+mn-cs"/>
                        </a:rPr>
                        <a:t>manually</a:t>
                      </a:r>
                      <a:r>
                        <a:rPr lang="en-US" sz="2000" kern="1200">
                          <a:solidFill>
                            <a:schemeClr val="tx1"/>
                          </a:solidFill>
                          <a:latin typeface="+mn-lt"/>
                          <a:ea typeface="+mn-ea"/>
                          <a:cs typeface="+mn-cs"/>
                        </a:rPr>
                        <a:t>. </a:t>
                      </a:r>
                    </a:p>
                  </a:txBody>
                  <a:tcPr/>
                </a:tc>
                <a:tc>
                  <a:txBody>
                    <a:bodyPr/>
                    <a:lstStyle/>
                    <a:p>
                      <a:pPr algn="just"/>
                      <a:r>
                        <a:rPr lang="en-US" sz="2000" kern="1200">
                          <a:solidFill>
                            <a:schemeClr val="tx1"/>
                          </a:solidFill>
                          <a:latin typeface="+mn-lt"/>
                          <a:ea typeface="+mn-ea"/>
                          <a:cs typeface="+mn-cs"/>
                        </a:rPr>
                        <a:t>Hibernate reduces lines of code by maintaining </a:t>
                      </a:r>
                      <a:r>
                        <a:rPr lang="en-US" sz="2000" kern="1200">
                          <a:solidFill>
                            <a:srgbClr val="0000FF"/>
                          </a:solidFill>
                          <a:latin typeface="+mn-lt"/>
                          <a:ea typeface="+mn-ea"/>
                          <a:cs typeface="+mn-cs"/>
                        </a:rPr>
                        <a:t>object-table mapping </a:t>
                      </a:r>
                      <a:r>
                        <a:rPr lang="en-US" sz="2000" kern="1200">
                          <a:solidFill>
                            <a:schemeClr val="tx1"/>
                          </a:solidFill>
                          <a:latin typeface="+mn-lt"/>
                          <a:ea typeface="+mn-ea"/>
                          <a:cs typeface="+mn-cs"/>
                        </a:rPr>
                        <a:t>itself and returns result to application in form of Java objects,</a:t>
                      </a:r>
                      <a:r>
                        <a:rPr lang="en-US" sz="2000" kern="1200" baseline="0">
                          <a:solidFill>
                            <a:schemeClr val="tx1"/>
                          </a:solidFill>
                          <a:latin typeface="+mn-lt"/>
                          <a:ea typeface="+mn-ea"/>
                          <a:cs typeface="+mn-cs"/>
                        </a:rPr>
                        <a:t> </a:t>
                      </a:r>
                      <a:r>
                        <a:rPr lang="en-US" sz="2000" kern="1200">
                          <a:solidFill>
                            <a:schemeClr val="tx1"/>
                          </a:solidFill>
                          <a:latin typeface="+mn-lt"/>
                          <a:ea typeface="+mn-ea"/>
                          <a:cs typeface="+mn-cs"/>
                        </a:rPr>
                        <a:t>hence </a:t>
                      </a:r>
                      <a:r>
                        <a:rPr lang="en-US" sz="2000" kern="1200">
                          <a:solidFill>
                            <a:srgbClr val="0000FF"/>
                          </a:solidFill>
                          <a:latin typeface="+mn-lt"/>
                          <a:ea typeface="+mn-ea"/>
                          <a:cs typeface="+mn-cs"/>
                        </a:rPr>
                        <a:t>reducing</a:t>
                      </a:r>
                      <a:r>
                        <a:rPr lang="en-US" sz="2000" kern="1200">
                          <a:solidFill>
                            <a:schemeClr val="tx1"/>
                          </a:solidFill>
                          <a:latin typeface="+mn-lt"/>
                          <a:ea typeface="+mn-ea"/>
                          <a:cs typeface="+mn-cs"/>
                        </a:rPr>
                        <a:t> the development time and maintenance cost. </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746739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HQL vs SQL</a:t>
            </a:r>
          </a:p>
        </p:txBody>
      </p:sp>
      <p:sp>
        <p:nvSpPr>
          <p:cNvPr id="3" name="Content Placeholder 2"/>
          <p:cNvSpPr>
            <a:spLocks noGrp="1"/>
          </p:cNvSpPr>
          <p:nvPr>
            <p:ph idx="1"/>
          </p:nvPr>
        </p:nvSpPr>
        <p:spPr/>
        <p:txBody>
          <a:bodyPr/>
          <a:lstStyle/>
          <a:p>
            <a:pPr marL="0" indent="0" algn="ctr">
              <a:buNone/>
            </a:pPr>
            <a:r>
              <a:rPr lang="en-US" b="1"/>
              <a:t>SELECT with WHERE clause</a:t>
            </a:r>
          </a:p>
          <a:p>
            <a:pPr marL="0" indent="0">
              <a:lnSpc>
                <a:spcPct val="150000"/>
              </a:lnSpc>
              <a:buNone/>
            </a:pPr>
            <a:r>
              <a:rPr lang="en-US" b="1"/>
              <a:t>SQL</a:t>
            </a:r>
          </a:p>
          <a:p>
            <a:pPr marL="0" indent="0">
              <a:lnSpc>
                <a:spcPct val="150000"/>
              </a:lnSpc>
              <a:buNone/>
            </a:pPr>
            <a:r>
              <a:rPr lang="en-US" err="1"/>
              <a:t>ResultSet rs=st.executeQuery("</a:t>
            </a:r>
            <a:r>
              <a:rPr lang="en-US" b="1"/>
              <a:t>select * from diet where id=301</a:t>
            </a:r>
            <a:r>
              <a:rPr lang="en-US"/>
              <a:t>");</a:t>
            </a:r>
          </a:p>
          <a:p>
            <a:pPr marL="0" indent="0">
              <a:lnSpc>
                <a:spcPct val="150000"/>
              </a:lnSpc>
              <a:buNone/>
            </a:pPr>
            <a:r>
              <a:rPr lang="en-US" b="1"/>
              <a:t>HQL</a:t>
            </a:r>
          </a:p>
          <a:p>
            <a:pPr marL="0" indent="0" algn="l">
              <a:lnSpc>
                <a:spcPct val="150000"/>
              </a:lnSpc>
              <a:spcBef>
                <a:spcPct val="0"/>
              </a:spcBef>
              <a:buNone/>
              <a:defRPr/>
            </a:pPr>
            <a:r>
              <a:rPr lang="en-US"/>
              <a:t>Query query= session.createQuery("</a:t>
            </a:r>
            <a:r>
              <a:rPr lang="en-US" b="1"/>
              <a:t>from diet where id=301 </a:t>
            </a:r>
            <a:r>
              <a:rPr lang="en-US"/>
              <a:t>");</a:t>
            </a:r>
          </a:p>
          <a:p>
            <a:pPr marL="0" indent="0" algn="l">
              <a:lnSpc>
                <a:spcPct val="150000"/>
              </a:lnSpc>
              <a:spcBef>
                <a:spcPct val="0"/>
              </a:spcBef>
              <a:buNone/>
              <a:defRPr/>
            </a:pPr>
            <a:r>
              <a:rPr lang="en-US"/>
              <a:t>				//here persistent class name is diet </a:t>
            </a:r>
            <a:endParaRPr lang="en-US" b="1"/>
          </a:p>
          <a:p>
            <a:pPr marL="0" indent="0">
              <a:buNone/>
            </a:pPr>
            <a:endParaRPr lang="en-US" b="1"/>
          </a:p>
          <a:p>
            <a:pPr marL="0" indent="0">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40</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926881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HQL vs SQL</a:t>
            </a:r>
          </a:p>
        </p:txBody>
      </p:sp>
      <p:sp>
        <p:nvSpPr>
          <p:cNvPr id="3" name="Content Placeholder 2"/>
          <p:cNvSpPr>
            <a:spLocks noGrp="1"/>
          </p:cNvSpPr>
          <p:nvPr>
            <p:ph idx="1"/>
          </p:nvPr>
        </p:nvSpPr>
        <p:spPr/>
        <p:txBody>
          <a:bodyPr>
            <a:normAutofit fontScale="92500" lnSpcReduction="10000"/>
          </a:bodyPr>
          <a:lstStyle/>
          <a:p>
            <a:pPr marL="0" indent="0" algn="ctr">
              <a:buNone/>
            </a:pPr>
            <a:r>
              <a:rPr lang="en-US" b="1"/>
              <a:t>UPDATE QUERY</a:t>
            </a:r>
          </a:p>
          <a:p>
            <a:pPr marL="0" indent="0">
              <a:buNone/>
            </a:pPr>
            <a:r>
              <a:rPr lang="en-US" b="1"/>
              <a:t>SQL</a:t>
            </a:r>
          </a:p>
          <a:p>
            <a:pPr marL="457200" indent="-457200" algn="l">
              <a:buFont typeface="+mj-lt"/>
              <a:buAutoNum type="arabicPeriod"/>
            </a:pPr>
            <a:r>
              <a:rPr lang="en-US"/>
              <a:t>String query = "</a:t>
            </a:r>
            <a:r>
              <a:rPr lang="en-US" b="1"/>
              <a:t>update User set name=? where id = ?"; </a:t>
            </a:r>
          </a:p>
          <a:p>
            <a:pPr marL="457200" indent="-457200" algn="l">
              <a:buFont typeface="+mj-lt"/>
              <a:buAutoNum type="arabicPeriod"/>
            </a:pPr>
            <a:r>
              <a:rPr lang="en-US" err="1"/>
              <a:t>PreparedStatement preparedStmt = conn.prepareStatement(query); </a:t>
            </a:r>
          </a:p>
          <a:p>
            <a:pPr marL="457200" indent="-457200" algn="l">
              <a:buFont typeface="+mj-lt"/>
              <a:buAutoNum type="arabicPeriod"/>
            </a:pPr>
            <a:r>
              <a:rPr lang="en-US" err="1"/>
              <a:t>preparedStmt.setString (1, “DIET_CE”); </a:t>
            </a:r>
          </a:p>
          <a:p>
            <a:pPr marL="457200" indent="-457200" algn="l">
              <a:buFont typeface="+mj-lt"/>
              <a:buAutoNum type="arabicPeriod"/>
            </a:pPr>
            <a:r>
              <a:rPr lang="en-US" err="1"/>
              <a:t>preparedStmt.setInt(2, 054); </a:t>
            </a:r>
          </a:p>
          <a:p>
            <a:pPr marL="457200" indent="-457200" algn="l">
              <a:buFont typeface="+mj-lt"/>
              <a:buAutoNum type="arabicPeriod"/>
            </a:pPr>
            <a:r>
              <a:rPr lang="en-US" err="1"/>
              <a:t>preparedStmt.executeUpdate();</a:t>
            </a:r>
          </a:p>
          <a:p>
            <a:pPr marL="0" indent="0">
              <a:buNone/>
            </a:pPr>
            <a:r>
              <a:rPr lang="en-US" b="1"/>
              <a:t>HQL</a:t>
            </a:r>
          </a:p>
          <a:p>
            <a:pPr marL="457200" indent="-457200">
              <a:buFont typeface="+mj-lt"/>
              <a:buAutoNum type="arabicPeriod"/>
            </a:pPr>
            <a:r>
              <a:rPr lang="en-US"/>
              <a:t>Query q=session.createQuery("</a:t>
            </a:r>
            <a:r>
              <a:rPr lang="en-US" b="1"/>
              <a:t>update User set name=:n where id=:i</a:t>
            </a:r>
            <a:r>
              <a:rPr lang="en-US"/>
              <a:t>");</a:t>
            </a:r>
          </a:p>
          <a:p>
            <a:pPr marL="457200" indent="-457200">
              <a:buFont typeface="+mj-lt"/>
              <a:buAutoNum type="arabicPeriod"/>
            </a:pPr>
            <a:r>
              <a:rPr lang="en-US" err="1"/>
              <a:t>q.setParameter("n", "DIET_CE");  </a:t>
            </a:r>
          </a:p>
          <a:p>
            <a:pPr marL="457200" indent="-457200">
              <a:buFont typeface="+mj-lt"/>
              <a:buAutoNum type="arabicPeriod"/>
            </a:pPr>
            <a:r>
              <a:rPr lang="en-US" err="1"/>
              <a:t>q.setParameter("i",054);  </a:t>
            </a:r>
          </a:p>
          <a:p>
            <a:pPr marL="457200" indent="-457200">
              <a:buFont typeface="+mj-lt"/>
              <a:buAutoNum type="arabicPeriod"/>
            </a:pPr>
            <a:r>
              <a:rPr lang="en-US" err="1"/>
              <a:t>int status=q.executeUpdate(); </a:t>
            </a:r>
          </a:p>
          <a:p>
            <a:pPr marL="0" indent="0" algn="l">
              <a:lnSpc>
                <a:spcPct val="100000"/>
              </a:lnSpc>
              <a:spcBef>
                <a:spcPct val="0"/>
              </a:spcBef>
              <a:buNone/>
              <a:defRPr/>
            </a:pPr>
            <a:r>
              <a:rPr lang="en-US"/>
              <a:t> </a:t>
            </a:r>
            <a:endParaRPr lang="en-US" b="1"/>
          </a:p>
          <a:p>
            <a:pPr marL="0" indent="0">
              <a:buNone/>
            </a:pPr>
            <a:endParaRPr lang="en-US" b="1"/>
          </a:p>
          <a:p>
            <a:pPr marL="0" indent="0">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41</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6615656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HQL vs SQL</a:t>
            </a:r>
          </a:p>
        </p:txBody>
      </p:sp>
      <p:sp>
        <p:nvSpPr>
          <p:cNvPr id="3" name="Content Placeholder 2"/>
          <p:cNvSpPr>
            <a:spLocks noGrp="1"/>
          </p:cNvSpPr>
          <p:nvPr>
            <p:ph idx="1"/>
          </p:nvPr>
        </p:nvSpPr>
        <p:spPr/>
        <p:txBody>
          <a:bodyPr/>
          <a:lstStyle/>
          <a:p>
            <a:pPr marL="0" indent="0" algn="ctr">
              <a:buNone/>
            </a:pPr>
            <a:r>
              <a:rPr lang="en-US" b="1"/>
              <a:t>INSERT QUERY</a:t>
            </a:r>
          </a:p>
          <a:p>
            <a:pPr marL="0" indent="0">
              <a:lnSpc>
                <a:spcPct val="150000"/>
              </a:lnSpc>
              <a:buNone/>
            </a:pPr>
            <a:r>
              <a:rPr lang="en-US" b="1"/>
              <a:t>SQL</a:t>
            </a:r>
          </a:p>
          <a:p>
            <a:pPr marL="0" indent="0" algn="l">
              <a:lnSpc>
                <a:spcPct val="150000"/>
              </a:lnSpc>
              <a:buNone/>
            </a:pPr>
            <a:r>
              <a:rPr lang="en-US"/>
              <a:t> String sql = "</a:t>
            </a:r>
            <a:r>
              <a:rPr lang="en-US" b="1"/>
              <a:t>INSERT INTO Stock VALUES (100, 'abc')</a:t>
            </a:r>
            <a:r>
              <a:rPr lang="en-US"/>
              <a:t>";</a:t>
            </a:r>
          </a:p>
          <a:p>
            <a:pPr marL="0" indent="0">
              <a:lnSpc>
                <a:spcPct val="150000"/>
              </a:lnSpc>
              <a:buNone/>
            </a:pPr>
            <a:r>
              <a:rPr lang="en-US" err="1"/>
              <a:t>int result = stmt.executeUpdate(sql);</a:t>
            </a:r>
          </a:p>
          <a:p>
            <a:pPr marL="0" indent="0">
              <a:lnSpc>
                <a:spcPct val="150000"/>
              </a:lnSpc>
              <a:buNone/>
            </a:pPr>
            <a:r>
              <a:rPr lang="en-US" b="1"/>
              <a:t>HQL</a:t>
            </a:r>
          </a:p>
          <a:p>
            <a:pPr marL="0" indent="0" algn="l">
              <a:lnSpc>
                <a:spcPct val="150000"/>
              </a:lnSpc>
              <a:spcBef>
                <a:spcPct val="0"/>
              </a:spcBef>
              <a:buNone/>
              <a:defRPr/>
            </a:pPr>
            <a:r>
              <a:rPr lang="en-US"/>
              <a:t>Query query = session.createQuery("</a:t>
            </a:r>
            <a:r>
              <a:rPr lang="en-US" b="1"/>
              <a:t>insert into Stock(stock_code, stock_name) select stock_code, stock_name from backup_stock</a:t>
            </a:r>
            <a:r>
              <a:rPr lang="en-US"/>
              <a:t>");</a:t>
            </a:r>
          </a:p>
          <a:p>
            <a:pPr marL="0" indent="0" algn="l">
              <a:lnSpc>
                <a:spcPct val="150000"/>
              </a:lnSpc>
              <a:spcBef>
                <a:spcPct val="0"/>
              </a:spcBef>
              <a:buNone/>
              <a:defRPr/>
            </a:pPr>
            <a:r>
              <a:rPr lang="en-US" err="1"/>
              <a:t>int result = query.executeUpdate();</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42</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0068031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rmAutofit lnSpcReduction="10000"/>
          </a:bodyPr>
          <a:lstStyle/>
          <a:p>
            <a:pPr marL="0" indent="0">
              <a:buNone/>
            </a:pPr>
            <a:r>
              <a:rPr lang="en-US"/>
              <a:t>Steps to run first hibernate example with MySQL in Netbeans IDE 8.2</a:t>
            </a:r>
          </a:p>
          <a:p>
            <a:pPr marL="0" indent="0">
              <a:buNone/>
            </a:pPr>
            <a:r>
              <a:rPr lang="en-US" b="1"/>
              <a:t>Step-1:  Create the database</a:t>
            </a:r>
          </a:p>
          <a:p>
            <a:pPr marL="0" indent="0" algn="l">
              <a:buNone/>
            </a:pPr>
            <a:r>
              <a:rPr lang="en-US"/>
              <a:t>	</a:t>
            </a:r>
            <a:r>
              <a:rPr lang="en-US">
                <a:latin typeface="Courier New" panose="02070309020205020404" pitchFamily="49" charset="0"/>
                <a:cs typeface="Courier New" panose="02070309020205020404" pitchFamily="49" charset="0"/>
              </a:rPr>
              <a:t>CREATE DATABASE retailer;</a:t>
            </a:r>
          </a:p>
          <a:p>
            <a:pPr marL="0" indent="0" algn="l">
              <a:buNone/>
            </a:pPr>
            <a:r>
              <a:rPr lang="en-US" b="1"/>
              <a:t>Step-2: Create table result</a:t>
            </a:r>
          </a:p>
          <a:p>
            <a:pPr marL="0" indent="0" algn="l">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TABLE customers(</a:t>
            </a:r>
          </a:p>
          <a:p>
            <a:pPr marL="0" indent="0" algn="l">
              <a:buNone/>
            </a:pPr>
            <a:r>
              <a:rPr lang="en-US">
                <a:latin typeface="Courier New" panose="02070309020205020404" pitchFamily="49" charset="0"/>
                <a:cs typeface="Courier New" panose="02070309020205020404" pitchFamily="49" charset="0"/>
              </a:rPr>
              <a:t>		name varchar(20),</a:t>
            </a:r>
          </a:p>
          <a:p>
            <a:pPr marL="0" indent="0" algn="l">
              <a:buNone/>
            </a:pPr>
            <a:r>
              <a:rPr lang="en-US">
                <a:latin typeface="Courier New" panose="02070309020205020404" pitchFamily="49" charset="0"/>
                <a:cs typeface="Courier New" panose="02070309020205020404" pitchFamily="49" charset="0"/>
              </a:rPr>
              <a:t>		C_ID int NOT NULL AUTO_INCREMENT,</a:t>
            </a:r>
          </a:p>
          <a:p>
            <a:pPr marL="0" indent="0" algn="l">
              <a:buNone/>
            </a:pPr>
            <a:r>
              <a:rPr lang="en-US">
                <a:latin typeface="Courier New" panose="02070309020205020404" pitchFamily="49" charset="0"/>
                <a:cs typeface="Courier New" panose="02070309020205020404" pitchFamily="49" charset="0"/>
              </a:rPr>
              <a:t>		address  varchar(20),</a:t>
            </a:r>
          </a:p>
          <a:p>
            <a:pPr marL="0" indent="0" algn="l">
              <a:buNone/>
            </a:pPr>
            <a:r>
              <a:rPr lang="en-US">
                <a:latin typeface="Courier New" panose="02070309020205020404" pitchFamily="49" charset="0"/>
                <a:cs typeface="Courier New" panose="02070309020205020404" pitchFamily="49" charset="0"/>
              </a:rPr>
              <a:t>		email varchar(50),</a:t>
            </a:r>
          </a:p>
          <a:p>
            <a:pPr marL="0" indent="0" algn="l">
              <a:buNone/>
            </a:pPr>
            <a:r>
              <a:rPr lang="en-US">
                <a:latin typeface="Courier New" panose="02070309020205020404" pitchFamily="49" charset="0"/>
                <a:cs typeface="Courier New" panose="02070309020205020404" pitchFamily="49" charset="0"/>
              </a:rPr>
              <a:t>		PRIMARY KEY(C_ID)</a:t>
            </a:r>
          </a:p>
          <a:p>
            <a:pPr marL="0" indent="0" algn="l">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endParaRPr lang="en-US"/>
          </a:p>
          <a:p>
            <a:pPr marL="0" indent="0">
              <a:buNone/>
            </a:pP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43</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1494392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lstStyle/>
          <a:p>
            <a:pPr marL="0" indent="0">
              <a:buNone/>
            </a:pPr>
            <a:r>
              <a:rPr lang="en-US" b="1"/>
              <a:t>Step-3: Create new java application.</a:t>
            </a:r>
          </a:p>
          <a:p>
            <a:r>
              <a:rPr lang="en-US"/>
              <a:t>File &gt; New project &gt; Java &gt; Java Application &gt; Next</a:t>
            </a:r>
            <a:br>
              <a:rPr lang="en-US"/>
            </a:br>
            <a:r>
              <a:rPr lang="en-US"/>
              <a:t>Name it as </a:t>
            </a:r>
            <a:r>
              <a:rPr lang="en-US" b="1" err="1"/>
              <a:t>HibernateTest. </a:t>
            </a:r>
          </a:p>
          <a:p>
            <a:r>
              <a:rPr lang="en-US"/>
              <a:t>Then click Finish to create the project.</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44</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773985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lstStyle/>
          <a:p>
            <a:pPr marL="0" indent="0">
              <a:buNone/>
            </a:pPr>
            <a:r>
              <a:rPr lang="en-US" b="1"/>
              <a:t>Step-4: Create a POJO(Plain Old Java Objects)  class</a:t>
            </a:r>
          </a:p>
          <a:p>
            <a:r>
              <a:rPr lang="en-US"/>
              <a:t>We create this class to use variables to map with the database columns.</a:t>
            </a:r>
          </a:p>
          <a:p>
            <a:r>
              <a:rPr lang="en-US"/>
              <a:t>Right click the package (hibernatetest) &amp; select New &gt; Java Class</a:t>
            </a:r>
            <a:br>
              <a:rPr lang="en-US"/>
            </a:br>
            <a:r>
              <a:rPr lang="en-US"/>
              <a:t>Name it as Customer. </a:t>
            </a:r>
          </a:p>
          <a:p>
            <a:r>
              <a:rPr lang="en-US"/>
              <a:t>Click Finish to create the class.</a:t>
            </a:r>
          </a:p>
          <a:p>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45</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8611457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Step-4</a:t>
            </a:r>
          </a:p>
        </p:txBody>
      </p:sp>
      <p:sp>
        <p:nvSpPr>
          <p:cNvPr id="3" name="Content Placeholder 2"/>
          <p:cNvSpPr>
            <a:spLocks noGrp="1"/>
          </p:cNvSpPr>
          <p:nvPr>
            <p:ph idx="1"/>
          </p:nvPr>
        </p:nvSpPr>
        <p:spPr/>
        <p:txBody>
          <a:bodyPr>
            <a:noAutofit/>
          </a:bodyPr>
          <a:lstStyle/>
          <a:p>
            <a:pPr marL="457200" indent="-457200" algn="l">
              <a:buFont typeface="+mj-lt"/>
              <a:buAutoNum type="arabicPeriod"/>
            </a:pPr>
            <a:r>
              <a:rPr lang="en-US" sz="2000" b="1">
                <a:solidFill>
                  <a:srgbClr val="130BB5"/>
                </a:solidFill>
                <a:latin typeface="Courier New" panose="02070309020205020404" pitchFamily="49" charset="0"/>
                <a:cs typeface="Courier New" panose="02070309020205020404" pitchFamily="49" charset="0"/>
              </a:rPr>
              <a:t>package</a:t>
            </a:r>
            <a:r>
              <a:rPr lang="en-US" sz="2000" b="1">
                <a:latin typeface="Courier New" panose="02070309020205020404" pitchFamily="49" charset="0"/>
                <a:cs typeface="Courier New" panose="02070309020205020404" pitchFamily="49" charset="0"/>
              </a:rPr>
              <a:t> hibernatetest;</a:t>
            </a:r>
          </a:p>
          <a:p>
            <a:pPr marL="457200" indent="-457200" algn="l">
              <a:buFont typeface="+mj-lt"/>
              <a:buAutoNum type="arabicPeriod"/>
            </a:pPr>
            <a:r>
              <a:rPr lang="en-US" sz="2000" b="1">
                <a:solidFill>
                  <a:srgbClr val="130BB5"/>
                </a:solidFill>
                <a:latin typeface="Courier New" panose="02070309020205020404" pitchFamily="49" charset="0"/>
                <a:cs typeface="Courier New" panose="02070309020205020404" pitchFamily="49" charset="0"/>
              </a:rPr>
              <a:t>public class </a:t>
            </a:r>
            <a:r>
              <a:rPr lang="en-US" sz="2000" b="1">
                <a:latin typeface="Courier New" panose="02070309020205020404" pitchFamily="49" charset="0"/>
                <a:cs typeface="Courier New" panose="02070309020205020404" pitchFamily="49" charset="0"/>
              </a:rPr>
              <a:t>Customer {</a:t>
            </a:r>
          </a:p>
          <a:p>
            <a:pPr marL="457200" indent="-457200" algn="l">
              <a:buFont typeface="+mj-lt"/>
              <a:buAutoNum type="arabicPeriod"/>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String customerName;</a:t>
            </a:r>
          </a:p>
          <a:p>
            <a:pPr marL="457200" indent="-457200" algn="l">
              <a:buFont typeface="+mj-lt"/>
              <a:buAutoNum type="arabicPeriod"/>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int customerID;</a:t>
            </a:r>
          </a:p>
          <a:p>
            <a:pPr marL="457200" indent="-457200" algn="l">
              <a:buFont typeface="+mj-lt"/>
              <a:buAutoNum type="arabicPeriod"/>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String customerAddress;</a:t>
            </a:r>
          </a:p>
          <a:p>
            <a:pPr marL="457200" indent="-457200" algn="l">
              <a:buFont typeface="+mj-lt"/>
              <a:buAutoNum type="arabicPeriod"/>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String customerEmail;</a:t>
            </a:r>
          </a:p>
          <a:p>
            <a:pPr marL="457200" indent="-457200" algn="l">
              <a:buFont typeface="+mj-lt"/>
              <a:buAutoNum type="arabicPeriod"/>
            </a:pP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void setCustomerAddress(String 								   customerAddress) { 			this.customerAddress = customerAddress;}</a:t>
            </a:r>
          </a:p>
          <a:p>
            <a:pPr marL="457200" indent="-457200" algn="l">
              <a:buFont typeface="+mj-lt"/>
              <a:buAutoNum type="arabicPeriod"/>
            </a:pP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void setCustomerEmail(String customerEmail) {</a:t>
            </a:r>
          </a:p>
          <a:p>
            <a:pPr marL="457200" indent="-457200" algn="l">
              <a:buFont typeface="+mj-lt"/>
              <a:buAutoNum type="arabicPeriod"/>
            </a:pPr>
            <a:r>
              <a:rPr lang="en-US" sz="2000" b="1">
                <a:latin typeface="Courier New" panose="02070309020205020404" pitchFamily="49" charset="0"/>
                <a:cs typeface="Courier New" panose="02070309020205020404" pitchFamily="49" charset="0"/>
              </a:rPr>
              <a:t>        this.customerEmail = customerEmail;}</a:t>
            </a:r>
          </a:p>
          <a:p>
            <a:pPr marL="457200" indent="-457200" algn="l">
              <a:buFont typeface="+mj-lt"/>
              <a:buAutoNum type="arabicPeriod"/>
            </a:pP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void setCustomerID(int customerID) {</a:t>
            </a:r>
          </a:p>
          <a:p>
            <a:pPr marL="457200" indent="-457200" algn="l">
              <a:buFont typeface="+mj-lt"/>
              <a:buAutoNum type="arabicPeriod"/>
            </a:pPr>
            <a:r>
              <a:rPr lang="en-US" sz="2000" b="1">
                <a:latin typeface="Courier New" panose="02070309020205020404" pitchFamily="49" charset="0"/>
                <a:cs typeface="Courier New" panose="02070309020205020404" pitchFamily="49" charset="0"/>
              </a:rPr>
              <a:t>        this.customerID = customerID; }</a:t>
            </a:r>
          </a:p>
          <a:p>
            <a:pPr marL="457200" indent="-457200" algn="l">
              <a:buFont typeface="+mj-lt"/>
              <a:buAutoNum type="arabicPeriod"/>
            </a:pPr>
            <a:endParaRPr lang="en-US" sz="2000" b="1">
              <a:latin typeface="Courier New" panose="02070309020205020404" pitchFamily="49" charset="0"/>
              <a:cs typeface="Courier New" panose="02070309020205020404" pitchFamily="49" charset="0"/>
            </a:endParaRPr>
          </a:p>
          <a:p>
            <a:pPr marL="457200" indent="-457200" algn="l">
              <a:buFont typeface="+mj-lt"/>
              <a:buAutoNum type="arabicPeriod"/>
            </a:pPr>
            <a:endParaRPr lang="en-US" sz="2000" b="1">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46</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0720262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Step-4</a:t>
            </a:r>
          </a:p>
        </p:txBody>
      </p:sp>
      <p:sp>
        <p:nvSpPr>
          <p:cNvPr id="3" name="Content Placeholder 2"/>
          <p:cNvSpPr>
            <a:spLocks noGrp="1"/>
          </p:cNvSpPr>
          <p:nvPr>
            <p:ph idx="1"/>
          </p:nvPr>
        </p:nvSpPr>
        <p:spPr/>
        <p:txBody>
          <a:bodyPr>
            <a:noAutofit/>
          </a:bodyPr>
          <a:lstStyle/>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void setCustomerName(String customerName)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this.customerName = customerName;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String getCustomerAddress()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return customerAddress;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String getCustomerEmail()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return customerEmail;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a:t>
            </a:r>
            <a:r>
              <a:rPr lang="en-US" sz="2000" b="1">
                <a:latin typeface="Courier New" panose="02070309020205020404" pitchFamily="49" charset="0"/>
                <a:cs typeface="Courier New" panose="02070309020205020404" pitchFamily="49" charset="0"/>
              </a:rPr>
              <a:t> int getCustomerID()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return customerID;    }</a:t>
            </a:r>
          </a:p>
          <a:p>
            <a:pPr marL="228600" indent="-228600">
              <a:buFont typeface="+mj-lt"/>
              <a:buAutoNum type="arabicPeriod" startAt="12"/>
            </a:pPr>
            <a:r>
              <a:rPr lang="en-US" sz="2000" b="1">
                <a:solidFill>
                  <a:srgbClr val="130BB5"/>
                </a:solidFill>
                <a:latin typeface="Courier New" panose="02070309020205020404" pitchFamily="49" charset="0"/>
                <a:cs typeface="Courier New" panose="02070309020205020404" pitchFamily="49" charset="0"/>
              </a:rPr>
              <a:t> public</a:t>
            </a:r>
            <a:r>
              <a:rPr lang="en-US" sz="2000" b="1">
                <a:latin typeface="Courier New" panose="02070309020205020404" pitchFamily="49" charset="0"/>
                <a:cs typeface="Courier New" panose="02070309020205020404" pitchFamily="49" charset="0"/>
              </a:rPr>
              <a:t> String getCustomerName()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        return customerName;    }</a:t>
            </a:r>
          </a:p>
          <a:p>
            <a:pPr marL="228600" indent="-228600">
              <a:buFont typeface="+mj-lt"/>
              <a:buAutoNum type="arabicPeriod" startAt="12"/>
            </a:pPr>
            <a:r>
              <a:rPr lang="en-US" sz="2000" b="1">
                <a:latin typeface="Courier New" panose="02070309020205020404" pitchFamily="49" charset="0"/>
                <a:cs typeface="Courier New" panose="02070309020205020404" pitchFamily="49" charset="0"/>
              </a:rPr>
              <a:t>}</a:t>
            </a:r>
            <a:endParaRPr lang="en-US" sz="2000" b="1"/>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47</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852614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Step-4</a:t>
            </a:r>
          </a:p>
        </p:txBody>
      </p:sp>
      <p:sp>
        <p:nvSpPr>
          <p:cNvPr id="3" name="Content Placeholder 2"/>
          <p:cNvSpPr>
            <a:spLocks noGrp="1"/>
          </p:cNvSpPr>
          <p:nvPr>
            <p:ph idx="1"/>
          </p:nvPr>
        </p:nvSpPr>
        <p:spPr/>
        <p:txBody>
          <a:bodyPr>
            <a:normAutofit lnSpcReduction="10000"/>
          </a:bodyPr>
          <a:lstStyle/>
          <a:p>
            <a:pPr marL="0" indent="0">
              <a:buNone/>
            </a:pPr>
            <a:r>
              <a:rPr lang="en-US" b="1"/>
              <a:t>Step-4: Create a POJO(Plain Old Java Objects)  class</a:t>
            </a:r>
          </a:p>
          <a:p>
            <a:r>
              <a:rPr lang="en-US"/>
              <a:t>To generate getters and setters easily in NetBeans, right click on the code and  select Insert Code Then choose Getter... or Setter...</a:t>
            </a:r>
          </a:p>
          <a:p>
            <a:r>
              <a:rPr lang="en-US"/>
              <a:t>Variable </a:t>
            </a:r>
            <a:r>
              <a:rPr lang="en-US" b="1" err="1"/>
              <a:t>customerName</a:t>
            </a:r>
            <a:r>
              <a:rPr lang="en-US"/>
              <a:t> will map with the name column of the </a:t>
            </a:r>
            <a:r>
              <a:rPr lang="en-US" b="1"/>
              <a:t>customers</a:t>
            </a:r>
            <a:r>
              <a:rPr lang="en-US"/>
              <a:t> table.</a:t>
            </a:r>
          </a:p>
          <a:p>
            <a:r>
              <a:rPr lang="en-US"/>
              <a:t>Variable </a:t>
            </a:r>
            <a:r>
              <a:rPr lang="en-US" b="1" err="1"/>
              <a:t>customerID</a:t>
            </a:r>
            <a:r>
              <a:rPr lang="en-US"/>
              <a:t> will map with the </a:t>
            </a:r>
            <a:r>
              <a:rPr lang="en-US" b="1"/>
              <a:t>C_ID</a:t>
            </a:r>
            <a:r>
              <a:rPr lang="en-US"/>
              <a:t> column of the customers table. It is integer &amp; auto incremented. So POJO class variable also should be int.</a:t>
            </a:r>
          </a:p>
          <a:p>
            <a:r>
              <a:rPr lang="en-US"/>
              <a:t>Variable </a:t>
            </a:r>
            <a:r>
              <a:rPr lang="en-US" b="1" err="1"/>
              <a:t>customerAddress</a:t>
            </a:r>
            <a:r>
              <a:rPr lang="en-US"/>
              <a:t> will map with the </a:t>
            </a:r>
            <a:r>
              <a:rPr lang="en-US" b="1"/>
              <a:t>address</a:t>
            </a:r>
            <a:r>
              <a:rPr lang="en-US"/>
              <a:t> column of the customers table.</a:t>
            </a:r>
          </a:p>
          <a:p>
            <a:r>
              <a:rPr lang="en-US"/>
              <a:t>Variable </a:t>
            </a:r>
            <a:r>
              <a:rPr lang="en-US" b="1" err="1"/>
              <a:t>customerEmail</a:t>
            </a:r>
            <a:r>
              <a:rPr lang="en-US"/>
              <a:t> will map with the </a:t>
            </a:r>
            <a:r>
              <a:rPr lang="en-US" b="1"/>
              <a:t>email</a:t>
            </a:r>
            <a:r>
              <a:rPr lang="en-US"/>
              <a:t> column of the customers table.</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48</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51120421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lstStyle/>
          <a:p>
            <a:pPr marL="0" indent="0" algn="l">
              <a:buNone/>
            </a:pPr>
            <a:r>
              <a:rPr lang="en-US" b="1"/>
              <a:t>Step-5: Connect to the database we have already created. [retailer]</a:t>
            </a:r>
          </a:p>
          <a:p>
            <a:pPr algn="l"/>
            <a:r>
              <a:rPr lang="en-US"/>
              <a:t>Select Services tab lying next to the Projects tab.</a:t>
            </a:r>
          </a:p>
          <a:p>
            <a:pPr algn="l"/>
            <a:r>
              <a:rPr lang="en-US"/>
              <a:t>Expand Databases. </a:t>
            </a:r>
          </a:p>
          <a:p>
            <a:pPr algn="l"/>
            <a:r>
              <a:rPr lang="en-US"/>
              <a:t>Expand MySQL Server. There we can see the all databases on MySQL sever</a:t>
            </a:r>
          </a:p>
          <a:p>
            <a:pPr algn="l"/>
            <a:r>
              <a:rPr lang="en-US"/>
              <a:t>Right click the database retailer. Select Connect.</a:t>
            </a:r>
            <a:br>
              <a:rPr lang="en-US"/>
            </a:br>
            <a:r>
              <a:rPr lang="en-US"/>
              <a:t/>
            </a:r>
            <a:br>
              <a:rPr lang="en-US"/>
            </a:br>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49</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680285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JDBC vs Hibernate</a:t>
            </a:r>
          </a:p>
        </p:txBody>
      </p:sp>
      <p:graphicFrame>
        <p:nvGraphicFramePr>
          <p:cNvPr id="5" name="Content Placeholder 4"/>
          <p:cNvGraphicFramePr>
            <a:graphicFrameLocks noGrp="1"/>
          </p:cNvGraphicFramePr>
          <p:nvPr>
            <p:ph idx="1"/>
          </p:nvPr>
        </p:nvGraphicFramePr>
        <p:xfrm>
          <a:off x="190500" y="990600"/>
          <a:ext cx="8763000" cy="370840"/>
        </p:xfrm>
        <a:graphic>
          <a:graphicData uri="http://schemas.openxmlformats.org/drawingml/2006/table">
            <a:tbl>
              <a:tblPr firstRow="1" bandRow="1">
                <a:tableStyleId>{5940675A-B579-460E-94D1-54222C63F5DA}</a:tableStyleId>
              </a:tblPr>
              <a:tblGrid>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370840">
                <a:tc>
                  <a:txBody>
                    <a:bodyPr/>
                    <a:lstStyle/>
                    <a:p>
                      <a:pPr algn="ctr"/>
                      <a:r>
                        <a:rPr lang="en-US" b="1"/>
                        <a:t>JDBC</a:t>
                      </a:r>
                    </a:p>
                  </a:txBody>
                  <a:tcPr/>
                </a:tc>
                <a:tc>
                  <a:txBody>
                    <a:bodyPr/>
                    <a:lstStyle/>
                    <a:p>
                      <a:pPr algn="ctr"/>
                      <a:r>
                        <a:rPr lang="en-US" b="1"/>
                        <a:t>Hibernate</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a:t>
            </a:fld>
            <a:endParaRPr lang="en-US"/>
          </a:p>
        </p:txBody>
      </p:sp>
      <p:graphicFrame>
        <p:nvGraphicFramePr>
          <p:cNvPr id="6" name="Content Placeholder 4"/>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048330686"/>
              </p:ext>
            </p:extLst>
          </p:nvPr>
        </p:nvGraphicFramePr>
        <p:xfrm>
          <a:off x="190500" y="1361440"/>
          <a:ext cx="8763000" cy="701040"/>
        </p:xfrm>
        <a:graphic>
          <a:graphicData uri="http://schemas.openxmlformats.org/drawingml/2006/table">
            <a:tbl>
              <a:tblPr firstRow="1" bandRow="1">
                <a:tableStyleId>{5940675A-B579-460E-94D1-54222C63F5DA}</a:tableStyleId>
              </a:tblPr>
              <a:tblGrid>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370840">
                <a:tc>
                  <a:txBody>
                    <a:bodyPr/>
                    <a:lstStyle/>
                    <a:p>
                      <a:pPr algn="just"/>
                      <a:r>
                        <a:rPr lang="en-US" sz="2000"/>
                        <a:t>Require </a:t>
                      </a:r>
                      <a:r>
                        <a:rPr lang="en-US" sz="2000">
                          <a:solidFill>
                            <a:srgbClr val="0000FF"/>
                          </a:solidFill>
                        </a:rPr>
                        <a:t>JDBC Driver </a:t>
                      </a:r>
                      <a:r>
                        <a:rPr lang="en-US" sz="2000"/>
                        <a:t>for different types of da</a:t>
                      </a:r>
                      <a:r>
                        <a:rPr lang="en-US" sz="2000" baseline="0"/>
                        <a:t>tabase.</a:t>
                      </a:r>
                      <a:endParaRPr lang="en-US" sz="2000"/>
                    </a:p>
                  </a:txBody>
                  <a:tcPr/>
                </a:tc>
                <a:tc>
                  <a:txBody>
                    <a:bodyPr/>
                    <a:lstStyle/>
                    <a:p>
                      <a:pPr marL="0" marR="0" indent="0" algn="just" defTabSz="914400" rtl="0" eaLnBrk="1" fontAlgn="auto" latinLnBrk="0" hangingPunct="1">
                        <a:lnSpc>
                          <a:spcPct val="100000"/>
                        </a:lnSpc>
                        <a:spcBef>
                          <a:spcPct val="0"/>
                        </a:spcBef>
                        <a:spcAft>
                          <a:spcPct val="0"/>
                        </a:spcAft>
                        <a:buClrTx/>
                        <a:buSzTx/>
                        <a:buFontTx/>
                        <a:buNone/>
                        <a:defRPr/>
                      </a:pPr>
                      <a:r>
                        <a:rPr lang="en-US" sz="2000"/>
                        <a:t>Makes an application </a:t>
                      </a:r>
                      <a:r>
                        <a:rPr lang="en-US" sz="2000">
                          <a:solidFill>
                            <a:srgbClr val="0000FF"/>
                          </a:solidFill>
                        </a:rPr>
                        <a:t>portable</a:t>
                      </a:r>
                      <a:r>
                        <a:rPr lang="en-US" sz="2000"/>
                        <a:t> to all SQL databases.</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8" name="Content Placeholder 4"/>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701837155"/>
              </p:ext>
            </p:extLst>
          </p:nvPr>
        </p:nvGraphicFramePr>
        <p:xfrm>
          <a:off x="190500" y="206248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370840">
                <a:tc>
                  <a:txBody>
                    <a:bodyPr/>
                    <a:lstStyle/>
                    <a:p>
                      <a:pPr algn="just"/>
                      <a:r>
                        <a:rPr lang="en-US" sz="2000"/>
                        <a:t>Handles all create-read-update-delete (</a:t>
                      </a:r>
                      <a:r>
                        <a:rPr lang="en-US" sz="2000">
                          <a:solidFill>
                            <a:srgbClr val="0000FF"/>
                          </a:solidFill>
                        </a:rPr>
                        <a:t>CRUD</a:t>
                      </a:r>
                      <a:r>
                        <a:rPr lang="en-US" sz="2000"/>
                        <a:t>) operations using SQL Queries.</a:t>
                      </a:r>
                      <a:endParaRPr lang="en-US" sz="2000" kern="1200">
                        <a:solidFill>
                          <a:schemeClr val="tx1"/>
                        </a:solidFill>
                        <a:latin typeface="+mn-lt"/>
                        <a:ea typeface="+mn-ea"/>
                        <a:cs typeface="+mn-cs"/>
                      </a:endParaRPr>
                    </a:p>
                  </a:txBody>
                  <a:tcPr/>
                </a:tc>
                <a:tc>
                  <a:txBody>
                    <a:bodyPr/>
                    <a:lstStyle/>
                    <a:p>
                      <a:pPr marL="0" marR="0" indent="0" algn="just" defTabSz="914400" rtl="0" eaLnBrk="1" fontAlgn="auto" latinLnBrk="0" hangingPunct="1">
                        <a:lnSpc>
                          <a:spcPct val="100000"/>
                        </a:lnSpc>
                        <a:spcBef>
                          <a:spcPct val="0"/>
                        </a:spcBef>
                        <a:spcAft>
                          <a:spcPct val="0"/>
                        </a:spcAft>
                        <a:buClrTx/>
                        <a:buSzTx/>
                        <a:buFontTx/>
                        <a:buNone/>
                        <a:defRPr/>
                      </a:pPr>
                      <a:r>
                        <a:rPr lang="en-US" sz="2000"/>
                        <a:t>Handles all create-read-update-delete (</a:t>
                      </a:r>
                      <a:r>
                        <a:rPr lang="en-US" sz="2000">
                          <a:solidFill>
                            <a:srgbClr val="0000FF"/>
                          </a:solidFill>
                        </a:rPr>
                        <a:t>CRUD</a:t>
                      </a:r>
                      <a:r>
                        <a:rPr lang="en-US" sz="2000"/>
                        <a:t>) operations using simple </a:t>
                      </a:r>
                      <a:r>
                        <a:rPr lang="en-US" sz="2000">
                          <a:solidFill>
                            <a:srgbClr val="0000FF"/>
                          </a:solidFill>
                        </a:rPr>
                        <a:t>API</a:t>
                      </a:r>
                      <a:r>
                        <a:rPr lang="en-US" sz="2000"/>
                        <a:t>; no SQL </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9" name="Content Placeholder 4"/>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870092047"/>
              </p:ext>
            </p:extLst>
          </p:nvPr>
        </p:nvGraphicFramePr>
        <p:xfrm>
          <a:off x="190500" y="3068320"/>
          <a:ext cx="8763000" cy="1005840"/>
        </p:xfrm>
        <a:graphic>
          <a:graphicData uri="http://schemas.openxmlformats.org/drawingml/2006/table">
            <a:tbl>
              <a:tblPr firstRow="1" bandRow="1">
                <a:tableStyleId>{5940675A-B579-460E-94D1-54222C63F5DA}</a:tableStyleId>
              </a:tblPr>
              <a:tblGrid>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370840">
                <a:tc>
                  <a:txBody>
                    <a:bodyPr/>
                    <a:lstStyle/>
                    <a:p>
                      <a:pPr algn="just"/>
                      <a:r>
                        <a:rPr lang="en-US" sz="2000" kern="1200">
                          <a:solidFill>
                            <a:schemeClr val="tx1"/>
                          </a:solidFill>
                          <a:latin typeface="+mn-lt"/>
                          <a:ea typeface="+mn-ea"/>
                          <a:cs typeface="+mn-cs"/>
                        </a:rPr>
                        <a:t>Working with both Object-Oriented software and Relational Database is  complicated  task with JDBC.</a:t>
                      </a:r>
                    </a:p>
                  </a:txBody>
                  <a:tcPr/>
                </a:tc>
                <a:tc>
                  <a:txBody>
                    <a:bodyPr/>
                    <a:lstStyle/>
                    <a:p>
                      <a:pPr algn="just"/>
                      <a:r>
                        <a:rPr lang="en-US" sz="2000" kern="1200">
                          <a:solidFill>
                            <a:schemeClr val="tx1"/>
                          </a:solidFill>
                          <a:latin typeface="+mn-lt"/>
                          <a:ea typeface="+mn-ea"/>
                          <a:cs typeface="+mn-cs"/>
                        </a:rPr>
                        <a:t>Hibernate itself takes care of this </a:t>
                      </a:r>
                    </a:p>
                    <a:p>
                      <a:pPr algn="just"/>
                      <a:r>
                        <a:rPr lang="en-US" sz="2000" kern="1200">
                          <a:solidFill>
                            <a:schemeClr val="tx1"/>
                          </a:solidFill>
                          <a:latin typeface="+mn-lt"/>
                          <a:ea typeface="+mn-ea"/>
                          <a:cs typeface="+mn-cs"/>
                        </a:rPr>
                        <a:t>mapping using </a:t>
                      </a:r>
                      <a:r>
                        <a:rPr lang="en-US" sz="2000" kern="1200">
                          <a:solidFill>
                            <a:srgbClr val="0000FF"/>
                          </a:solidFill>
                          <a:latin typeface="+mn-lt"/>
                          <a:ea typeface="+mn-ea"/>
                          <a:cs typeface="+mn-cs"/>
                        </a:rPr>
                        <a:t>XML files </a:t>
                      </a:r>
                      <a:r>
                        <a:rPr lang="en-US" sz="2000" kern="1200">
                          <a:solidFill>
                            <a:schemeClr val="tx1"/>
                          </a:solidFill>
                          <a:latin typeface="+mn-lt"/>
                          <a:ea typeface="+mn-ea"/>
                          <a:cs typeface="+mn-cs"/>
                        </a:rPr>
                        <a:t>so developer does not need to write code for this. </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graphicFrame>
        <p:nvGraphicFramePr>
          <p:cNvPr id="10" name="Content Placeholder 4"/>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071528343"/>
              </p:ext>
            </p:extLst>
          </p:nvPr>
        </p:nvGraphicFramePr>
        <p:xfrm>
          <a:off x="190500" y="4074160"/>
          <a:ext cx="8763000" cy="1310640"/>
        </p:xfrm>
        <a:graphic>
          <a:graphicData uri="http://schemas.openxmlformats.org/drawingml/2006/table">
            <a:tbl>
              <a:tblPr firstRow="1" bandRow="1">
                <a:tableStyleId>{5940675A-B579-460E-94D1-54222C63F5DA}</a:tableStyleId>
              </a:tblPr>
              <a:tblGrid>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4381500">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370840">
                <a:tc>
                  <a:txBody>
                    <a:bodyPr/>
                    <a:lstStyle/>
                    <a:p>
                      <a:pPr algn="just"/>
                      <a:r>
                        <a:rPr lang="en-US" sz="2000" kern="1200">
                          <a:solidFill>
                            <a:schemeClr val="tx1"/>
                          </a:solidFill>
                          <a:latin typeface="+mn-lt"/>
                          <a:ea typeface="+mn-ea"/>
                          <a:cs typeface="+mn-cs"/>
                        </a:rPr>
                        <a:t>JDBC supports only native </a:t>
                      </a:r>
                      <a:r>
                        <a:rPr lang="en-US" sz="2000" kern="1200">
                          <a:solidFill>
                            <a:srgbClr val="0000FF"/>
                          </a:solidFill>
                          <a:latin typeface="+mn-lt"/>
                          <a:ea typeface="+mn-ea"/>
                          <a:cs typeface="+mn-cs"/>
                        </a:rPr>
                        <a:t>Structured Query Language (SQL)</a:t>
                      </a:r>
                    </a:p>
                  </a:txBody>
                  <a:tcPr/>
                </a:tc>
                <a:tc>
                  <a:txBody>
                    <a:bodyPr/>
                    <a:lstStyle/>
                    <a:p>
                      <a:pPr algn="just"/>
                      <a:r>
                        <a:rPr lang="en-US" sz="2000" kern="1200">
                          <a:solidFill>
                            <a:schemeClr val="tx1"/>
                          </a:solidFill>
                          <a:latin typeface="+mn-lt"/>
                          <a:ea typeface="+mn-ea"/>
                          <a:cs typeface="+mn-cs"/>
                        </a:rPr>
                        <a:t>Hibernate provides a  powerful query language </a:t>
                      </a:r>
                      <a:r>
                        <a:rPr lang="en-US" sz="2000" kern="1200">
                          <a:solidFill>
                            <a:srgbClr val="0000FF"/>
                          </a:solidFill>
                          <a:latin typeface="+mn-lt"/>
                          <a:ea typeface="+mn-ea"/>
                          <a:cs typeface="+mn-cs"/>
                        </a:rPr>
                        <a:t>Hibernate Query Language-HQL </a:t>
                      </a:r>
                      <a:r>
                        <a:rPr lang="en-US" sz="2000" kern="1200">
                          <a:solidFill>
                            <a:schemeClr val="tx1"/>
                          </a:solidFill>
                          <a:latin typeface="+mn-lt"/>
                          <a:ea typeface="+mn-ea"/>
                          <a:cs typeface="+mn-cs"/>
                        </a:rPr>
                        <a:t>(independent from type of database)</a:t>
                      </a:r>
                    </a:p>
                  </a:txBody>
                  <a:tcPr/>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bl>
          </a:graphicData>
        </a:graphic>
      </p:graphicFrame>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7844079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lstStyle/>
          <a:p>
            <a:pPr marL="0" indent="0">
              <a:buNone/>
            </a:pPr>
            <a:r>
              <a:rPr lang="en-US" b="1"/>
              <a:t>Step-6: Creating the configuration XML</a:t>
            </a:r>
          </a:p>
          <a:p>
            <a:r>
              <a:rPr lang="en-US"/>
              <a:t>Hibernate need a configuration file to create the connection.</a:t>
            </a:r>
          </a:p>
          <a:p>
            <a:r>
              <a:rPr lang="en-US"/>
              <a:t>Right click package hibernatetest select New &gt; Other &gt; </a:t>
            </a:r>
            <a:r>
              <a:rPr lang="en-US" b="1"/>
              <a:t>Hibernate &gt; Hibernate Configuration Wizard  </a:t>
            </a:r>
          </a:p>
          <a:p>
            <a:pPr algn="l"/>
            <a:r>
              <a:rPr lang="en-US"/>
              <a:t>Click Next &gt;</a:t>
            </a:r>
          </a:p>
          <a:p>
            <a:pPr algn="l"/>
            <a:r>
              <a:rPr lang="en-US"/>
              <a:t>In next window click the drop down menu of Database Connection and select retailer database connection.</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50</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1826894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Step-6</a:t>
            </a:r>
          </a:p>
        </p:txBody>
      </p:sp>
      <p:sp>
        <p:nvSpPr>
          <p:cNvPr id="3" name="Content Placeholder 2"/>
          <p:cNvSpPr>
            <a:spLocks noGrp="1"/>
          </p:cNvSpPr>
          <p:nvPr>
            <p:ph idx="1"/>
          </p:nvPr>
        </p:nvSpPr>
        <p:spPr/>
        <p:txBody>
          <a:bodyPr>
            <a:normAutofit lnSpcReduction="10000"/>
          </a:bodyPr>
          <a:lstStyle/>
          <a:p>
            <a:pPr marL="0" indent="0">
              <a:buNone/>
            </a:pPr>
            <a:r>
              <a:rPr lang="en-US"/>
              <a:t>Step-6: Creating the configuration XML</a:t>
            </a:r>
          </a:p>
          <a:p>
            <a:endParaRPr lang="en-US"/>
          </a:p>
          <a:p>
            <a:endParaRPr lang="en-US"/>
          </a:p>
          <a:p>
            <a:endParaRPr lang="en-US"/>
          </a:p>
          <a:p>
            <a:endParaRPr lang="en-US"/>
          </a:p>
          <a:p>
            <a:endParaRPr lang="en-US"/>
          </a:p>
          <a:p>
            <a:endParaRPr lang="en-US"/>
          </a:p>
          <a:p>
            <a:endParaRPr lang="en-US"/>
          </a:p>
          <a:p>
            <a:endParaRPr lang="en-US"/>
          </a:p>
          <a:p>
            <a:endParaRPr lang="en-US"/>
          </a:p>
          <a:p>
            <a:r>
              <a:rPr lang="en-US"/>
              <a:t>Click Finish to create the file.</a:t>
            </a:r>
          </a:p>
          <a:p>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51</a:t>
            </a:fld>
            <a:endParaRPr lang="en-US"/>
          </a:p>
        </p:txBody>
      </p:sp>
      <p:pic>
        <p:nvPicPr>
          <p:cNvPr id="5" name="Picture 4"/>
          <p:cNvPicPr>
            <a:picLocks noChangeAspect="1"/>
          </p:cNvPicPr>
          <p:nvPr/>
        </p:nvPicPr>
        <p:blipFill>
          <a:blip r:embed="rId2"/>
          <a:stretch>
            <a:fillRect/>
          </a:stretch>
        </p:blipFill>
        <p:spPr>
          <a:xfrm>
            <a:off x="363352" y="1676400"/>
            <a:ext cx="7425298" cy="3619500"/>
          </a:xfrm>
          <a:prstGeom prst="rect">
            <a:avLst/>
          </a:prstGeom>
        </p:spPr>
      </p:pic>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820771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Autofit/>
          </a:bodyPr>
          <a:lstStyle/>
          <a:p>
            <a:pPr algn="l">
              <a:lnSpc>
                <a:spcPct val="100000"/>
              </a:lnSpc>
              <a:buFont typeface="+mj-lt"/>
              <a:buAutoNum type="arabicPeriod"/>
            </a:pPr>
            <a:r>
              <a:rPr lang="en-US" sz="1900" b="1">
                <a:solidFill>
                  <a:srgbClr val="130BB5"/>
                </a:solidFill>
                <a:latin typeface="Courier New" panose="02070309020205020404" pitchFamily="49" charset="0"/>
                <a:cs typeface="Courier New" panose="02070309020205020404" pitchFamily="49" charset="0"/>
              </a:rPr>
              <a:t>&lt;hibernate-configuration&gt;</a:t>
            </a:r>
          </a:p>
          <a:p>
            <a:pPr algn="l">
              <a:lnSpc>
                <a:spcPct val="100000"/>
              </a:lnSpc>
              <a:buFont typeface="+mj-lt"/>
              <a:buAutoNum type="arabicPeriod"/>
            </a:pPr>
            <a:r>
              <a:rPr lang="en-US" sz="1900" b="1">
                <a:solidFill>
                  <a:srgbClr val="130BB5"/>
                </a:solidFill>
                <a:latin typeface="Courier New" panose="02070309020205020404" pitchFamily="49" charset="0"/>
                <a:cs typeface="Courier New" panose="02070309020205020404" pitchFamily="49" charset="0"/>
              </a:rPr>
              <a:t>  &lt;session-factory&gt;</a:t>
            </a:r>
          </a:p>
          <a:p>
            <a:pPr algn="l">
              <a:lnSpc>
                <a:spcPct val="100000"/>
              </a:lnSpc>
              <a:buFont typeface="+mj-lt"/>
              <a:buAutoNum type="arabicPeriod"/>
            </a:pPr>
            <a:r>
              <a:rPr lang="en-US" sz="1900" b="1">
                <a:solidFill>
                  <a:srgbClr val="130BB5"/>
                </a:solidFill>
                <a:latin typeface="Courier New" panose="02070309020205020404" pitchFamily="49" charset="0"/>
                <a:cs typeface="Courier New" panose="02070309020205020404" pitchFamily="49" charset="0"/>
              </a:rPr>
              <a:t>    &lt;property </a:t>
            </a:r>
            <a:r>
              <a:rPr lang="en-US" sz="1900" b="1">
                <a:solidFill>
                  <a:srgbClr val="008000"/>
                </a:solidFill>
                <a:latin typeface="Courier New" panose="02070309020205020404" pitchFamily="49" charset="0"/>
                <a:cs typeface="Courier New" panose="02070309020205020404" pitchFamily="49" charset="0"/>
              </a:rPr>
              <a:t>name</a:t>
            </a:r>
            <a:r>
              <a:rPr lang="en-US" sz="1900" b="1">
                <a:latin typeface="Courier New" panose="02070309020205020404" pitchFamily="49" charset="0"/>
                <a:cs typeface="Courier New" panose="02070309020205020404" pitchFamily="49" charset="0"/>
              </a:rPr>
              <a:t>="hibernate.connection.driver_class"</a:t>
            </a:r>
            <a:r>
              <a:rPr lang="en-US" sz="1900" b="1">
                <a:solidFill>
                  <a:srgbClr val="130BB5"/>
                </a:solidFill>
                <a:latin typeface="Courier New" panose="02070309020205020404" pitchFamily="49" charset="0"/>
                <a:cs typeface="Courier New" panose="02070309020205020404" pitchFamily="49" charset="0"/>
              </a:rPr>
              <a:t>&gt;</a:t>
            </a:r>
            <a:r>
              <a:rPr lang="en-US" sz="1900" b="1">
                <a:latin typeface="Courier New" panose="02070309020205020404" pitchFamily="49" charset="0"/>
                <a:cs typeface="Courier New" panose="02070309020205020404" pitchFamily="49" charset="0"/>
              </a:rPr>
              <a:t> 					   com.mysql.jdbc.Driver </a:t>
            </a:r>
            <a:r>
              <a:rPr lang="en-US" sz="1900" b="1">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a:latin typeface="Courier New" panose="02070309020205020404" pitchFamily="49" charset="0"/>
                <a:cs typeface="Courier New" panose="02070309020205020404" pitchFamily="49" charset="0"/>
              </a:rPr>
              <a:t>    </a:t>
            </a:r>
            <a:r>
              <a:rPr lang="en-US" sz="1900" b="1">
                <a:solidFill>
                  <a:srgbClr val="130BB5"/>
                </a:solidFill>
                <a:latin typeface="Courier New" panose="02070309020205020404" pitchFamily="49" charset="0"/>
                <a:cs typeface="Courier New" panose="02070309020205020404" pitchFamily="49" charset="0"/>
              </a:rPr>
              <a:t>&lt;property </a:t>
            </a:r>
            <a:r>
              <a:rPr lang="en-US" sz="1900" b="1">
                <a:solidFill>
                  <a:srgbClr val="008000"/>
                </a:solidFill>
                <a:latin typeface="Courier New" panose="02070309020205020404" pitchFamily="49" charset="0"/>
                <a:cs typeface="Courier New" panose="02070309020205020404" pitchFamily="49" charset="0"/>
              </a:rPr>
              <a:t>name</a:t>
            </a:r>
            <a:r>
              <a:rPr lang="en-US" sz="1900" b="1">
                <a:latin typeface="Courier New" panose="02070309020205020404" pitchFamily="49" charset="0"/>
                <a:cs typeface="Courier New" panose="02070309020205020404" pitchFamily="49" charset="0"/>
              </a:rPr>
              <a:t>="hibernate.connection.url"</a:t>
            </a:r>
            <a:r>
              <a:rPr lang="en-US" sz="1900" b="1">
                <a:solidFill>
                  <a:srgbClr val="130BB5"/>
                </a:solidFill>
                <a:latin typeface="Courier New" panose="02070309020205020404" pitchFamily="49" charset="0"/>
                <a:cs typeface="Courier New" panose="02070309020205020404" pitchFamily="49" charset="0"/>
              </a:rPr>
              <a:t>&gt;</a:t>
            </a:r>
            <a:r>
              <a:rPr lang="en-US" sz="1900" b="1">
                <a:latin typeface="Courier New" panose="02070309020205020404" pitchFamily="49" charset="0"/>
                <a:cs typeface="Courier New" panose="02070309020205020404" pitchFamily="49" charset="0"/>
              </a:rPr>
              <a:t> 			      jdbc:mysql://localhost:3306/retailer</a:t>
            </a:r>
            <a:r>
              <a:rPr lang="en-US" sz="1900" b="1">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a:latin typeface="Courier New" panose="02070309020205020404" pitchFamily="49" charset="0"/>
                <a:cs typeface="Courier New" panose="02070309020205020404" pitchFamily="49" charset="0"/>
              </a:rPr>
              <a:t>   </a:t>
            </a:r>
            <a:r>
              <a:rPr lang="en-US" sz="1900" b="1">
                <a:solidFill>
                  <a:srgbClr val="130BB5"/>
                </a:solidFill>
                <a:latin typeface="Courier New" panose="02070309020205020404" pitchFamily="49" charset="0"/>
                <a:cs typeface="Courier New" panose="02070309020205020404" pitchFamily="49" charset="0"/>
              </a:rPr>
              <a:t> &lt;property </a:t>
            </a:r>
            <a:r>
              <a:rPr lang="en-US" sz="1900" b="1">
                <a:solidFill>
                  <a:srgbClr val="008000"/>
                </a:solidFill>
                <a:latin typeface="Courier New" panose="02070309020205020404" pitchFamily="49" charset="0"/>
                <a:cs typeface="Courier New" panose="02070309020205020404" pitchFamily="49" charset="0"/>
              </a:rPr>
              <a:t>name</a:t>
            </a:r>
            <a:r>
              <a:rPr lang="en-US" sz="1900" b="1">
                <a:latin typeface="Courier New" panose="02070309020205020404" pitchFamily="49" charset="0"/>
                <a:cs typeface="Courier New" panose="02070309020205020404" pitchFamily="49" charset="0"/>
              </a:rPr>
              <a:t>="hibernate.connection.username"&gt; 								root</a:t>
            </a:r>
            <a:r>
              <a:rPr lang="en-US" sz="1900" b="1">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a:latin typeface="Courier New" panose="02070309020205020404" pitchFamily="49" charset="0"/>
                <a:cs typeface="Courier New" panose="02070309020205020404" pitchFamily="49" charset="0"/>
              </a:rPr>
              <a:t>    </a:t>
            </a:r>
            <a:r>
              <a:rPr lang="en-US" sz="1900" b="1">
                <a:solidFill>
                  <a:srgbClr val="130BB5"/>
                </a:solidFill>
                <a:latin typeface="Courier New" panose="02070309020205020404" pitchFamily="49" charset="0"/>
                <a:cs typeface="Courier New" panose="02070309020205020404" pitchFamily="49" charset="0"/>
              </a:rPr>
              <a:t>&lt;property </a:t>
            </a:r>
            <a:r>
              <a:rPr lang="en-US" sz="1900" b="1">
                <a:solidFill>
                  <a:srgbClr val="008000"/>
                </a:solidFill>
                <a:latin typeface="Courier New" panose="02070309020205020404" pitchFamily="49" charset="0"/>
                <a:cs typeface="Courier New" panose="02070309020205020404" pitchFamily="49" charset="0"/>
              </a:rPr>
              <a:t>name</a:t>
            </a:r>
            <a:r>
              <a:rPr lang="en-US" sz="1900" b="1">
                <a:latin typeface="Courier New" panose="02070309020205020404" pitchFamily="49" charset="0"/>
                <a:cs typeface="Courier New" panose="02070309020205020404" pitchFamily="49" charset="0"/>
              </a:rPr>
              <a:t>="hibernate.connection.password"</a:t>
            </a:r>
            <a:r>
              <a:rPr lang="en-US" sz="1900" b="1">
                <a:solidFill>
                  <a:srgbClr val="130BB5"/>
                </a:solidFill>
                <a:latin typeface="Courier New" panose="02070309020205020404" pitchFamily="49" charset="0"/>
                <a:cs typeface="Courier New" panose="02070309020205020404" pitchFamily="49" charset="0"/>
              </a:rPr>
              <a:t>&gt; </a:t>
            </a:r>
            <a:r>
              <a:rPr lang="en-US" sz="1900" b="1">
                <a:latin typeface="Courier New" panose="02070309020205020404" pitchFamily="49" charset="0"/>
                <a:cs typeface="Courier New" panose="02070309020205020404" pitchFamily="49" charset="0"/>
              </a:rPr>
              <a:t>								root</a:t>
            </a:r>
            <a:r>
              <a:rPr lang="en-US" sz="1900" b="1">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a:latin typeface="Courier New" panose="02070309020205020404" pitchFamily="49" charset="0"/>
                <a:cs typeface="Courier New" panose="02070309020205020404" pitchFamily="49" charset="0"/>
              </a:rPr>
              <a:t>    </a:t>
            </a:r>
            <a:r>
              <a:rPr lang="en-US" sz="1900" b="1">
                <a:solidFill>
                  <a:srgbClr val="130BB5"/>
                </a:solidFill>
                <a:latin typeface="Courier New" panose="02070309020205020404" pitchFamily="49" charset="0"/>
                <a:cs typeface="Courier New" panose="02070309020205020404" pitchFamily="49" charset="0"/>
              </a:rPr>
              <a:t>&lt;property </a:t>
            </a:r>
            <a:r>
              <a:rPr lang="en-US" sz="1900" b="1">
                <a:solidFill>
                  <a:srgbClr val="008000"/>
                </a:solidFill>
                <a:latin typeface="Courier New" panose="02070309020205020404" pitchFamily="49" charset="0"/>
                <a:cs typeface="Courier New" panose="02070309020205020404" pitchFamily="49" charset="0"/>
              </a:rPr>
              <a:t>name</a:t>
            </a:r>
            <a:r>
              <a:rPr lang="en-US" sz="1900" b="1">
                <a:latin typeface="Courier New" panose="02070309020205020404" pitchFamily="49" charset="0"/>
                <a:cs typeface="Courier New" panose="02070309020205020404" pitchFamily="49" charset="0"/>
              </a:rPr>
              <a:t>="hibernate.connection.pool_size"&gt;								  10</a:t>
            </a:r>
            <a:r>
              <a:rPr lang="en-US" sz="1900" b="1">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a:solidFill>
                  <a:srgbClr val="130BB5"/>
                </a:solidFill>
                <a:latin typeface="Courier New" panose="02070309020205020404" pitchFamily="49" charset="0"/>
                <a:cs typeface="Courier New" panose="02070309020205020404" pitchFamily="49" charset="0"/>
              </a:rPr>
              <a:t>    &lt;property </a:t>
            </a:r>
            <a:r>
              <a:rPr lang="en-US" sz="1900" b="1">
                <a:solidFill>
                  <a:srgbClr val="008000"/>
                </a:solidFill>
                <a:latin typeface="Courier New" panose="02070309020205020404" pitchFamily="49" charset="0"/>
                <a:cs typeface="Courier New" panose="02070309020205020404" pitchFamily="49" charset="0"/>
              </a:rPr>
              <a:t>name</a:t>
            </a:r>
            <a:r>
              <a:rPr lang="en-US" sz="1900" b="1">
                <a:latin typeface="Courier New" panose="02070309020205020404" pitchFamily="49" charset="0"/>
                <a:cs typeface="Courier New" panose="02070309020205020404" pitchFamily="49" charset="0"/>
              </a:rPr>
              <a:t>="hibernate.dialect"</a:t>
            </a:r>
            <a:r>
              <a:rPr lang="en-US" sz="1900" b="1">
                <a:solidFill>
                  <a:srgbClr val="130BB5"/>
                </a:solidFill>
                <a:latin typeface="Courier New" panose="02070309020205020404" pitchFamily="49" charset="0"/>
                <a:cs typeface="Courier New" panose="02070309020205020404" pitchFamily="49" charset="0"/>
              </a:rPr>
              <a:t>&gt;</a:t>
            </a:r>
            <a:r>
              <a:rPr lang="en-US" sz="1900" b="1">
                <a:latin typeface="Courier New" panose="02070309020205020404" pitchFamily="49" charset="0"/>
                <a:cs typeface="Courier New" panose="02070309020205020404" pitchFamily="49" charset="0"/>
              </a:rPr>
              <a:t> 				        org.hibernate.dialect.MySQLDialect</a:t>
            </a:r>
            <a:r>
              <a:rPr lang="en-US" sz="1900" b="1">
                <a:solidFill>
                  <a:srgbClr val="130BB5"/>
                </a:solidFill>
                <a:latin typeface="Courier New" panose="02070309020205020404" pitchFamily="49" charset="0"/>
                <a:cs typeface="Courier New" panose="02070309020205020404" pitchFamily="49" charset="0"/>
              </a:rPr>
              <a:t>&lt;/property&gt;</a:t>
            </a:r>
          </a:p>
          <a:p>
            <a:pPr marL="0" indent="0" algn="l">
              <a:lnSpc>
                <a:spcPct val="100000"/>
              </a:lnSpc>
              <a:buNone/>
            </a:pPr>
            <a:r>
              <a:rPr lang="en-US" sz="1900" b="1">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52</a:t>
            </a:fld>
            <a:endParaRPr lang="en-US"/>
          </a:p>
        </p:txBody>
      </p:sp>
      <p:sp>
        <p:nvSpPr>
          <p:cNvPr id="6" name="Wave 5"/>
          <p:cNvSpPr/>
          <p:nvPr/>
        </p:nvSpPr>
        <p:spPr>
          <a:xfrm>
            <a:off x="7010400" y="914400"/>
            <a:ext cx="2133600" cy="609600"/>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accent1">
                    <a:lumMod val="75000"/>
                  </a:schemeClr>
                </a:solidFill>
              </a:rPr>
              <a:t>hibernate.cfg.xml</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9744171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rmAutofit/>
          </a:bodyPr>
          <a:lstStyle/>
          <a:p>
            <a:pPr marL="457200" indent="-457200" algn="l">
              <a:buFont typeface="+mj-lt"/>
              <a:buAutoNum type="arabicPeriod" startAt="9"/>
            </a:pPr>
            <a:r>
              <a:rPr lang="en-US" sz="2000" b="1">
                <a:solidFill>
                  <a:srgbClr val="130BB5"/>
                </a:solidFill>
                <a:latin typeface="Courier New" panose="02070309020205020404" pitchFamily="49" charset="0"/>
                <a:cs typeface="Courier New" panose="02070309020205020404" pitchFamily="49" charset="0"/>
              </a:rPr>
              <a:t>&lt;property </a:t>
            </a:r>
            <a:r>
              <a:rPr lang="en-US" sz="2000" b="1">
                <a:solidFill>
                  <a:srgbClr val="008000"/>
                </a:solidFill>
                <a:latin typeface="Courier New" panose="02070309020205020404" pitchFamily="49" charset="0"/>
                <a:cs typeface="Courier New" panose="02070309020205020404" pitchFamily="49" charset="0"/>
              </a:rPr>
              <a:t>name</a:t>
            </a:r>
            <a:r>
              <a:rPr lang="en-US" sz="2000" b="1">
                <a:latin typeface="Courier New" panose="02070309020205020404" pitchFamily="49" charset="0"/>
                <a:cs typeface="Courier New" panose="02070309020205020404" pitchFamily="49" charset="0"/>
              </a:rPr>
              <a:t>="current_session_context_class"&gt; 							  thread</a:t>
            </a:r>
            <a:r>
              <a:rPr lang="en-US" sz="2000" b="1">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a:solidFill>
                  <a:srgbClr val="130BB5"/>
                </a:solidFill>
                <a:latin typeface="Courier New" panose="02070309020205020404" pitchFamily="49" charset="0"/>
                <a:cs typeface="Courier New" panose="02070309020205020404" pitchFamily="49" charset="0"/>
              </a:rPr>
              <a:t>&lt;property </a:t>
            </a:r>
            <a:r>
              <a:rPr lang="en-US" sz="2000" b="1">
                <a:solidFill>
                  <a:srgbClr val="008000"/>
                </a:solidFill>
                <a:latin typeface="Courier New" panose="02070309020205020404" pitchFamily="49" charset="0"/>
                <a:cs typeface="Courier New" panose="02070309020205020404" pitchFamily="49" charset="0"/>
              </a:rPr>
              <a:t>name</a:t>
            </a:r>
            <a:r>
              <a:rPr lang="en-US" sz="2000" b="1">
                <a:latin typeface="Courier New" panose="02070309020205020404" pitchFamily="49" charset="0"/>
                <a:cs typeface="Courier New" panose="02070309020205020404" pitchFamily="49" charset="0"/>
              </a:rPr>
              <a:t>="cache.provider_class"</a:t>
            </a:r>
            <a:r>
              <a:rPr lang="en-US" sz="2000" b="1">
                <a:solidFill>
                  <a:srgbClr val="130BB5"/>
                </a:solidFill>
                <a:latin typeface="Courier New" panose="02070309020205020404" pitchFamily="49" charset="0"/>
                <a:cs typeface="Courier New" panose="02070309020205020404" pitchFamily="49" charset="0"/>
              </a:rPr>
              <a:t>&gt;</a:t>
            </a:r>
            <a:r>
              <a:rPr lang="en-US" sz="2000" b="1">
                <a:latin typeface="Courier New" panose="02070309020205020404" pitchFamily="49" charset="0"/>
                <a:cs typeface="Courier New" panose="02070309020205020404" pitchFamily="49" charset="0"/>
              </a:rPr>
              <a:t> 	     	 	   org.hibernate.cache.NoCacheProvider</a:t>
            </a:r>
            <a:r>
              <a:rPr lang="en-US" sz="2000" b="1">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a:solidFill>
                  <a:srgbClr val="130BB5"/>
                </a:solidFill>
                <a:latin typeface="Courier New" panose="02070309020205020404" pitchFamily="49" charset="0"/>
                <a:cs typeface="Courier New" panose="02070309020205020404" pitchFamily="49" charset="0"/>
              </a:rPr>
              <a:t>&lt;property </a:t>
            </a:r>
            <a:r>
              <a:rPr lang="en-US" sz="2000" b="1">
                <a:solidFill>
                  <a:srgbClr val="008000"/>
                </a:solidFill>
                <a:latin typeface="Courier New" panose="02070309020205020404" pitchFamily="49" charset="0"/>
                <a:cs typeface="Courier New" panose="02070309020205020404" pitchFamily="49" charset="0"/>
              </a:rPr>
              <a:t>name</a:t>
            </a:r>
            <a:r>
              <a:rPr lang="en-US" sz="2000" b="1">
                <a:latin typeface="Courier New" panose="02070309020205020404" pitchFamily="49" charset="0"/>
                <a:cs typeface="Courier New" panose="02070309020205020404" pitchFamily="49" charset="0"/>
              </a:rPr>
              <a:t>="show_sql"</a:t>
            </a:r>
            <a:r>
              <a:rPr lang="en-US" sz="2000" b="1">
                <a:solidFill>
                  <a:srgbClr val="130BB5"/>
                </a:solidFill>
                <a:latin typeface="Courier New" panose="02070309020205020404" pitchFamily="49" charset="0"/>
                <a:cs typeface="Courier New" panose="02070309020205020404" pitchFamily="49" charset="0"/>
              </a:rPr>
              <a:t>&gt;</a:t>
            </a:r>
            <a:r>
              <a:rPr lang="en-US" sz="2000" b="1">
                <a:latin typeface="Courier New" panose="02070309020205020404" pitchFamily="49" charset="0"/>
                <a:cs typeface="Courier New" panose="02070309020205020404" pitchFamily="49" charset="0"/>
              </a:rPr>
              <a:t>true</a:t>
            </a:r>
            <a:r>
              <a:rPr lang="en-US" sz="2000" b="1">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a:solidFill>
                  <a:srgbClr val="130BB5"/>
                </a:solidFill>
                <a:latin typeface="Courier New" panose="02070309020205020404" pitchFamily="49" charset="0"/>
                <a:cs typeface="Courier New" panose="02070309020205020404" pitchFamily="49" charset="0"/>
              </a:rPr>
              <a:t>&lt;property </a:t>
            </a:r>
            <a:r>
              <a:rPr lang="en-US" sz="2000" b="1">
                <a:solidFill>
                  <a:srgbClr val="008000"/>
                </a:solidFill>
                <a:latin typeface="Courier New" panose="02070309020205020404" pitchFamily="49" charset="0"/>
                <a:cs typeface="Courier New" panose="02070309020205020404" pitchFamily="49" charset="0"/>
              </a:rPr>
              <a:t>name</a:t>
            </a:r>
            <a:r>
              <a:rPr lang="en-US" sz="2000" b="1">
                <a:latin typeface="Courier New" panose="02070309020205020404" pitchFamily="49" charset="0"/>
                <a:cs typeface="Courier New" panose="02070309020205020404" pitchFamily="49" charset="0"/>
              </a:rPr>
              <a:t>="hibernate.hbm2ddl.auto"</a:t>
            </a:r>
            <a:r>
              <a:rPr lang="en-US" sz="2000" b="1">
                <a:solidFill>
                  <a:srgbClr val="130BB5"/>
                </a:solidFill>
                <a:latin typeface="Courier New" panose="02070309020205020404" pitchFamily="49" charset="0"/>
                <a:cs typeface="Courier New" panose="02070309020205020404" pitchFamily="49" charset="0"/>
              </a:rPr>
              <a:t>&gt;</a:t>
            </a:r>
            <a:r>
              <a:rPr lang="en-US" sz="2000" b="1">
                <a:latin typeface="Courier New" panose="02070309020205020404" pitchFamily="49" charset="0"/>
                <a:cs typeface="Courier New" panose="02070309020205020404" pitchFamily="49" charset="0"/>
              </a:rPr>
              <a:t> 								  update</a:t>
            </a:r>
            <a:r>
              <a:rPr lang="en-US" sz="2000" b="1">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a:solidFill>
                  <a:srgbClr val="130BB5"/>
                </a:solidFill>
                <a:latin typeface="Courier New" panose="02070309020205020404" pitchFamily="49" charset="0"/>
                <a:cs typeface="Courier New" panose="02070309020205020404" pitchFamily="49" charset="0"/>
              </a:rPr>
              <a:t>&lt;mapping </a:t>
            </a:r>
            <a:r>
              <a:rPr lang="en-US" sz="2000" b="1">
                <a:solidFill>
                  <a:srgbClr val="008000"/>
                </a:solidFill>
                <a:latin typeface="Courier New" panose="02070309020205020404" pitchFamily="49" charset="0"/>
                <a:cs typeface="Courier New" panose="02070309020205020404" pitchFamily="49" charset="0"/>
              </a:rPr>
              <a:t>resource</a:t>
            </a:r>
            <a:r>
              <a:rPr lang="en-US" sz="2000" b="1">
                <a:latin typeface="Courier New" panose="02070309020205020404" pitchFamily="49" charset="0"/>
                <a:cs typeface="Courier New" panose="02070309020205020404" pitchFamily="49" charset="0"/>
              </a:rPr>
              <a:t>="hibernate.hbm.xml"</a:t>
            </a:r>
            <a:r>
              <a:rPr lang="en-US" sz="2000" b="1">
                <a:solidFill>
                  <a:srgbClr val="130BB5"/>
                </a:solidFill>
                <a:latin typeface="Courier New" panose="02070309020205020404" pitchFamily="49" charset="0"/>
                <a:cs typeface="Courier New" panose="02070309020205020404" pitchFamily="49" charset="0"/>
              </a:rPr>
              <a:t>&gt;&lt;/mapping&gt;</a:t>
            </a:r>
          </a:p>
          <a:p>
            <a:pPr marL="457200" indent="-457200" algn="l">
              <a:buFont typeface="+mj-lt"/>
              <a:buAutoNum type="arabicPeriod" startAt="9"/>
            </a:pPr>
            <a:r>
              <a:rPr lang="en-US" sz="2000" b="1">
                <a:solidFill>
                  <a:srgbClr val="130BB5"/>
                </a:solidFill>
                <a:latin typeface="Courier New" panose="02070309020205020404" pitchFamily="49" charset="0"/>
                <a:cs typeface="Courier New" panose="02070309020205020404" pitchFamily="49" charset="0"/>
              </a:rPr>
              <a:t>&lt;/session-factory&gt;</a:t>
            </a:r>
          </a:p>
          <a:p>
            <a:pPr marL="457200" indent="-457200" algn="l">
              <a:buFont typeface="+mj-lt"/>
              <a:buAutoNum type="arabicPeriod" startAt="9"/>
            </a:pPr>
            <a:r>
              <a:rPr lang="en-US" sz="2000" b="1">
                <a:solidFill>
                  <a:srgbClr val="130BB5"/>
                </a:solidFill>
                <a:latin typeface="Courier New" panose="02070309020205020404" pitchFamily="49" charset="0"/>
                <a:cs typeface="Courier New" panose="02070309020205020404" pitchFamily="49" charset="0"/>
              </a:rPr>
              <a:t>&lt;/hibernate-configuration&gt;</a:t>
            </a:r>
          </a:p>
          <a:p>
            <a:pPr marL="457200" indent="-457200">
              <a:buFont typeface="+mj-lt"/>
              <a:buAutoNum type="arabicPeriod" startAt="9"/>
            </a:pPr>
            <a:endParaRPr lang="en-US" sz="2000"/>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53</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6977247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rmAutofit lnSpcReduction="10000"/>
          </a:bodyPr>
          <a:lstStyle/>
          <a:p>
            <a:pPr marL="0" indent="0">
              <a:buNone/>
            </a:pPr>
            <a:r>
              <a:rPr lang="en-US" b="1"/>
              <a:t>Step-7:  Creating the mapping file [hibernate.hbm]</a:t>
            </a:r>
          </a:p>
          <a:p>
            <a:pPr algn="l"/>
            <a:r>
              <a:rPr lang="en-US"/>
              <a:t>Mapping file will map relevant java object with relevant database table column.</a:t>
            </a:r>
          </a:p>
          <a:p>
            <a:pPr algn="l"/>
            <a:r>
              <a:rPr lang="en-US"/>
              <a:t>Right click project select New &gt; Other &gt; Hibernate </a:t>
            </a:r>
            <a:r>
              <a:rPr lang="en-US" b="1"/>
              <a:t>&gt; Hibernate Mapping Wizard  </a:t>
            </a:r>
          </a:p>
          <a:p>
            <a:pPr algn="l"/>
            <a:r>
              <a:rPr lang="en-US"/>
              <a:t>click Next name it as hibernate.hbm </a:t>
            </a:r>
          </a:p>
          <a:p>
            <a:pPr algn="l"/>
            <a:r>
              <a:rPr lang="en-US"/>
              <a:t>click Next&gt; In next window we have to select Class to Map and Database Table.</a:t>
            </a:r>
          </a:p>
          <a:p>
            <a:pPr algn="l"/>
            <a:r>
              <a:rPr lang="en-US"/>
              <a:t>After selecting correct class click OK</a:t>
            </a:r>
            <a:br>
              <a:rPr lang="en-US"/>
            </a:br>
            <a:r>
              <a:rPr lang="en-US"/>
              <a:t>Select Database Table</a:t>
            </a:r>
            <a:br>
              <a:rPr lang="en-US"/>
            </a:br>
            <a:r>
              <a:rPr lang="en-US"/>
              <a:t>Click drop down list and select the table you want to map.</a:t>
            </a:r>
            <a:br>
              <a:rPr lang="en-US"/>
            </a:br>
            <a:r>
              <a:rPr lang="en-US"/>
              <a:t>Code for mapping file.</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54</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729660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Step-7</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1800" b="1">
                <a:solidFill>
                  <a:srgbClr val="130BB5"/>
                </a:solidFill>
                <a:latin typeface="Courier New" panose="02070309020205020404" pitchFamily="49" charset="0"/>
                <a:cs typeface="Courier New" panose="02070309020205020404" pitchFamily="49" charset="0"/>
              </a:rPr>
              <a:t>&lt;hibernate-mapping&gt;</a:t>
            </a:r>
          </a:p>
          <a:p>
            <a:pPr marL="457200" indent="-457200">
              <a:buFont typeface="+mj-lt"/>
              <a:buAutoNum type="arabicPeriod"/>
            </a:pPr>
            <a:r>
              <a:rPr lang="en-US" sz="1800" b="1">
                <a:solidFill>
                  <a:srgbClr val="130BB5"/>
                </a:solidFill>
                <a:latin typeface="Courier New" panose="02070309020205020404" pitchFamily="49" charset="0"/>
                <a:cs typeface="Courier New" panose="02070309020205020404" pitchFamily="49" charset="0"/>
              </a:rPr>
              <a:t>  &lt;class </a:t>
            </a:r>
            <a:r>
              <a:rPr lang="en-US" sz="1800" b="1">
                <a:solidFill>
                  <a:srgbClr val="008000"/>
                </a:solidFill>
                <a:latin typeface="Courier New" panose="02070309020205020404" pitchFamily="49" charset="0"/>
                <a:cs typeface="Courier New" panose="02070309020205020404" pitchFamily="49" charset="0"/>
              </a:rPr>
              <a:t>name</a:t>
            </a:r>
            <a:r>
              <a:rPr lang="en-US" sz="1800" b="1">
                <a:latin typeface="Courier New" panose="02070309020205020404" pitchFamily="49" charset="0"/>
                <a:cs typeface="Courier New" panose="02070309020205020404" pitchFamily="49" charset="0"/>
              </a:rPr>
              <a:t>="hibernatetest.Customer" </a:t>
            </a:r>
            <a:r>
              <a:rPr lang="en-US" sz="1800" b="1">
                <a:solidFill>
                  <a:srgbClr val="008000"/>
                </a:solidFill>
                <a:latin typeface="Courier New" panose="02070309020205020404" pitchFamily="49" charset="0"/>
                <a:cs typeface="Courier New" panose="02070309020205020404" pitchFamily="49" charset="0"/>
              </a:rPr>
              <a:t>table</a:t>
            </a:r>
            <a:r>
              <a:rPr lang="en-US" sz="1800" b="1">
                <a:latin typeface="Courier New" panose="02070309020205020404" pitchFamily="49" charset="0"/>
                <a:cs typeface="Courier New" panose="02070309020205020404" pitchFamily="49" charset="0"/>
              </a:rPr>
              <a:t>="customers"</a:t>
            </a:r>
            <a:r>
              <a:rPr lang="en-US" sz="1800" b="1">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a:latin typeface="Courier New" panose="02070309020205020404" pitchFamily="49" charset="0"/>
                <a:cs typeface="Courier New" panose="02070309020205020404" pitchFamily="49" charset="0"/>
              </a:rPr>
              <a:t>  </a:t>
            </a:r>
            <a:r>
              <a:rPr lang="en-US" sz="1800" b="1">
                <a:solidFill>
                  <a:srgbClr val="130BB5"/>
                </a:solidFill>
                <a:latin typeface="Courier New" panose="02070309020205020404" pitchFamily="49" charset="0"/>
                <a:cs typeface="Courier New" panose="02070309020205020404" pitchFamily="49" charset="0"/>
              </a:rPr>
              <a:t>&lt;id </a:t>
            </a:r>
            <a:r>
              <a:rPr lang="en-US" sz="1800" b="1">
                <a:solidFill>
                  <a:srgbClr val="008000"/>
                </a:solidFill>
                <a:latin typeface="Courier New" panose="02070309020205020404" pitchFamily="49" charset="0"/>
                <a:cs typeface="Courier New" panose="02070309020205020404" pitchFamily="49" charset="0"/>
              </a:rPr>
              <a:t>column</a:t>
            </a:r>
            <a:r>
              <a:rPr lang="en-US" sz="1800" b="1">
                <a:latin typeface="Courier New" panose="02070309020205020404" pitchFamily="49" charset="0"/>
                <a:cs typeface="Courier New" panose="02070309020205020404" pitchFamily="49" charset="0"/>
              </a:rPr>
              <a:t>="C_ID" </a:t>
            </a:r>
            <a:r>
              <a:rPr lang="en-US" sz="1800" b="1">
                <a:solidFill>
                  <a:srgbClr val="008000"/>
                </a:solidFill>
                <a:latin typeface="Courier New" panose="02070309020205020404" pitchFamily="49" charset="0"/>
                <a:cs typeface="Courier New" panose="02070309020205020404" pitchFamily="49" charset="0"/>
              </a:rPr>
              <a:t>name</a:t>
            </a:r>
            <a:r>
              <a:rPr lang="en-US" sz="1800" b="1">
                <a:latin typeface="Courier New" panose="02070309020205020404" pitchFamily="49" charset="0"/>
                <a:cs typeface="Courier New" panose="02070309020205020404" pitchFamily="49" charset="0"/>
              </a:rPr>
              <a:t>="customerID" </a:t>
            </a:r>
            <a:r>
              <a:rPr lang="en-US" sz="1800" b="1">
                <a:solidFill>
                  <a:srgbClr val="008000"/>
                </a:solidFill>
                <a:latin typeface="Courier New" panose="02070309020205020404" pitchFamily="49" charset="0"/>
                <a:cs typeface="Courier New" panose="02070309020205020404" pitchFamily="49" charset="0"/>
              </a:rPr>
              <a:t>type</a:t>
            </a:r>
            <a:r>
              <a:rPr lang="en-US" sz="1800" b="1">
                <a:latin typeface="Courier New" panose="02070309020205020404" pitchFamily="49" charset="0"/>
                <a:cs typeface="Courier New" panose="02070309020205020404" pitchFamily="49" charset="0"/>
              </a:rPr>
              <a:t>="int"</a:t>
            </a:r>
            <a:r>
              <a:rPr lang="en-US" sz="1800" b="1">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a:solidFill>
                  <a:srgbClr val="130BB5"/>
                </a:solidFill>
                <a:latin typeface="Courier New" panose="02070309020205020404" pitchFamily="49" charset="0"/>
                <a:cs typeface="Courier New" panose="02070309020205020404" pitchFamily="49" charset="0"/>
              </a:rPr>
              <a:t>  &lt;generator </a:t>
            </a:r>
            <a:r>
              <a:rPr lang="en-US" sz="1800" b="1">
                <a:solidFill>
                  <a:srgbClr val="008000"/>
                </a:solidFill>
                <a:latin typeface="Courier New" panose="02070309020205020404" pitchFamily="49" charset="0"/>
                <a:cs typeface="Courier New" panose="02070309020205020404" pitchFamily="49" charset="0"/>
              </a:rPr>
              <a:t>class</a:t>
            </a:r>
            <a:r>
              <a:rPr lang="en-US" sz="1800" b="1">
                <a:latin typeface="Courier New" panose="02070309020205020404" pitchFamily="49" charset="0"/>
                <a:cs typeface="Courier New" panose="02070309020205020404" pitchFamily="49" charset="0"/>
              </a:rPr>
              <a:t>="native"</a:t>
            </a:r>
            <a:r>
              <a:rPr lang="en-US" sz="1800" b="1">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a:latin typeface="Courier New" panose="02070309020205020404" pitchFamily="49" charset="0"/>
                <a:cs typeface="Courier New" panose="02070309020205020404" pitchFamily="49" charset="0"/>
              </a:rPr>
              <a:t>  </a:t>
            </a:r>
            <a:r>
              <a:rPr lang="en-US" sz="1800" b="1">
                <a:solidFill>
                  <a:srgbClr val="130BB5"/>
                </a:solidFill>
                <a:latin typeface="Courier New" panose="02070309020205020404" pitchFamily="49" charset="0"/>
                <a:cs typeface="Courier New" panose="02070309020205020404" pitchFamily="49" charset="0"/>
              </a:rPr>
              <a:t>&lt;/generator&gt;&lt;/id&gt;</a:t>
            </a:r>
          </a:p>
          <a:p>
            <a:pPr marL="457200" indent="-457200">
              <a:buFont typeface="+mj-lt"/>
              <a:buAutoNum type="arabicPeriod"/>
            </a:pPr>
            <a:r>
              <a:rPr lang="en-US" sz="1800" b="1">
                <a:solidFill>
                  <a:srgbClr val="130BB5"/>
                </a:solidFill>
                <a:latin typeface="Courier New" panose="02070309020205020404" pitchFamily="49" charset="0"/>
                <a:cs typeface="Courier New" panose="02070309020205020404" pitchFamily="49" charset="0"/>
              </a:rPr>
              <a:t>  &lt;property </a:t>
            </a:r>
            <a:r>
              <a:rPr lang="en-US" sz="1800" b="1">
                <a:solidFill>
                  <a:srgbClr val="008000"/>
                </a:solidFill>
                <a:latin typeface="Courier New" panose="02070309020205020404" pitchFamily="49" charset="0"/>
                <a:cs typeface="Courier New" panose="02070309020205020404" pitchFamily="49" charset="0"/>
              </a:rPr>
              <a:t>name</a:t>
            </a:r>
            <a:r>
              <a:rPr lang="en-US" sz="1800" b="1">
                <a:latin typeface="Courier New" panose="02070309020205020404" pitchFamily="49" charset="0"/>
                <a:cs typeface="Courier New" panose="02070309020205020404" pitchFamily="49" charset="0"/>
              </a:rPr>
              <a:t>="customerName"</a:t>
            </a:r>
            <a:r>
              <a:rPr lang="en-US" sz="1800" b="1">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a:latin typeface="Courier New" panose="02070309020205020404" pitchFamily="49" charset="0"/>
                <a:cs typeface="Courier New" panose="02070309020205020404" pitchFamily="49" charset="0"/>
              </a:rPr>
              <a:t>  </a:t>
            </a:r>
            <a:r>
              <a:rPr lang="en-US" sz="1800" b="1">
                <a:solidFill>
                  <a:srgbClr val="130BB5"/>
                </a:solidFill>
                <a:latin typeface="Courier New" panose="02070309020205020404" pitchFamily="49" charset="0"/>
                <a:cs typeface="Courier New" panose="02070309020205020404" pitchFamily="49" charset="0"/>
              </a:rPr>
              <a:t>&lt;column </a:t>
            </a:r>
            <a:r>
              <a:rPr lang="en-US" sz="1800" b="1">
                <a:solidFill>
                  <a:srgbClr val="008000"/>
                </a:solidFill>
                <a:latin typeface="Courier New" panose="02070309020205020404" pitchFamily="49" charset="0"/>
                <a:cs typeface="Courier New" panose="02070309020205020404" pitchFamily="49" charset="0"/>
              </a:rPr>
              <a:t>name</a:t>
            </a:r>
            <a:r>
              <a:rPr lang="en-US" sz="1800" b="1">
                <a:latin typeface="Courier New" panose="02070309020205020404" pitchFamily="49" charset="0"/>
                <a:cs typeface="Courier New" panose="02070309020205020404" pitchFamily="49" charset="0"/>
              </a:rPr>
              <a:t>="name"</a:t>
            </a:r>
            <a:r>
              <a:rPr lang="en-US" sz="1800" b="1">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a:latin typeface="Courier New" panose="02070309020205020404" pitchFamily="49" charset="0"/>
                <a:cs typeface="Courier New" panose="02070309020205020404" pitchFamily="49" charset="0"/>
              </a:rPr>
              <a:t>  </a:t>
            </a:r>
            <a:r>
              <a:rPr lang="en-US" sz="1800" b="1">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a:solidFill>
                  <a:srgbClr val="130BB5"/>
                </a:solidFill>
                <a:latin typeface="Courier New" panose="02070309020205020404" pitchFamily="49" charset="0"/>
                <a:cs typeface="Courier New" panose="02070309020205020404" pitchFamily="49" charset="0"/>
              </a:rPr>
              <a:t>  &lt;property </a:t>
            </a:r>
            <a:r>
              <a:rPr lang="en-US" sz="1800" b="1">
                <a:solidFill>
                  <a:srgbClr val="008000"/>
                </a:solidFill>
                <a:latin typeface="Courier New" panose="02070309020205020404" pitchFamily="49" charset="0"/>
                <a:cs typeface="Courier New" panose="02070309020205020404" pitchFamily="49" charset="0"/>
              </a:rPr>
              <a:t>name</a:t>
            </a:r>
            <a:r>
              <a:rPr lang="en-US" sz="1800" b="1">
                <a:latin typeface="Courier New" panose="02070309020205020404" pitchFamily="49" charset="0"/>
                <a:cs typeface="Courier New" panose="02070309020205020404" pitchFamily="49" charset="0"/>
              </a:rPr>
              <a:t>="customerAddress"</a:t>
            </a:r>
            <a:r>
              <a:rPr lang="en-US" sz="1800" b="1">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a:latin typeface="Courier New" panose="02070309020205020404" pitchFamily="49" charset="0"/>
                <a:cs typeface="Courier New" panose="02070309020205020404" pitchFamily="49" charset="0"/>
              </a:rPr>
              <a:t>  </a:t>
            </a:r>
            <a:r>
              <a:rPr lang="en-US" sz="1800" b="1">
                <a:solidFill>
                  <a:srgbClr val="130BB5"/>
                </a:solidFill>
                <a:latin typeface="Courier New" panose="02070309020205020404" pitchFamily="49" charset="0"/>
                <a:cs typeface="Courier New" panose="02070309020205020404" pitchFamily="49" charset="0"/>
              </a:rPr>
              <a:t>&lt;column </a:t>
            </a:r>
            <a:r>
              <a:rPr lang="en-US" sz="1800" b="1">
                <a:solidFill>
                  <a:srgbClr val="008000"/>
                </a:solidFill>
                <a:latin typeface="Courier New" panose="02070309020205020404" pitchFamily="49" charset="0"/>
                <a:cs typeface="Courier New" panose="02070309020205020404" pitchFamily="49" charset="0"/>
              </a:rPr>
              <a:t>name</a:t>
            </a:r>
            <a:r>
              <a:rPr lang="en-US" sz="1800" b="1">
                <a:latin typeface="Courier New" panose="02070309020205020404" pitchFamily="49" charset="0"/>
                <a:cs typeface="Courier New" panose="02070309020205020404" pitchFamily="49" charset="0"/>
              </a:rPr>
              <a:t>="address"</a:t>
            </a:r>
            <a:r>
              <a:rPr lang="en-US" sz="1800" b="1">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a:latin typeface="Courier New" panose="02070309020205020404" pitchFamily="49" charset="0"/>
                <a:cs typeface="Courier New" panose="02070309020205020404" pitchFamily="49" charset="0"/>
              </a:rPr>
              <a:t>  </a:t>
            </a:r>
            <a:r>
              <a:rPr lang="en-US" sz="1800" b="1">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a:solidFill>
                  <a:srgbClr val="130BB5"/>
                </a:solidFill>
                <a:latin typeface="Courier New" panose="02070309020205020404" pitchFamily="49" charset="0"/>
                <a:cs typeface="Courier New" panose="02070309020205020404" pitchFamily="49" charset="0"/>
              </a:rPr>
              <a:t>  &lt;property </a:t>
            </a:r>
            <a:r>
              <a:rPr lang="en-US" sz="1800" b="1">
                <a:solidFill>
                  <a:srgbClr val="008000"/>
                </a:solidFill>
                <a:latin typeface="Courier New" panose="02070309020205020404" pitchFamily="49" charset="0"/>
                <a:cs typeface="Courier New" panose="02070309020205020404" pitchFamily="49" charset="0"/>
              </a:rPr>
              <a:t>name</a:t>
            </a:r>
            <a:r>
              <a:rPr lang="en-US" sz="1800" b="1">
                <a:latin typeface="Courier New" panose="02070309020205020404" pitchFamily="49" charset="0"/>
                <a:cs typeface="Courier New" panose="02070309020205020404" pitchFamily="49" charset="0"/>
              </a:rPr>
              <a:t>="customerEmail"</a:t>
            </a:r>
            <a:r>
              <a:rPr lang="en-US" sz="1800" b="1">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a:latin typeface="Courier New" panose="02070309020205020404" pitchFamily="49" charset="0"/>
                <a:cs typeface="Courier New" panose="02070309020205020404" pitchFamily="49" charset="0"/>
              </a:rPr>
              <a:t> </a:t>
            </a:r>
            <a:r>
              <a:rPr lang="en-US" sz="1800" b="1">
                <a:solidFill>
                  <a:srgbClr val="130BB5"/>
                </a:solidFill>
                <a:latin typeface="Courier New" panose="02070309020205020404" pitchFamily="49" charset="0"/>
                <a:cs typeface="Courier New" panose="02070309020205020404" pitchFamily="49" charset="0"/>
              </a:rPr>
              <a:t> &lt;column </a:t>
            </a:r>
            <a:r>
              <a:rPr lang="en-US" sz="1800" b="1">
                <a:solidFill>
                  <a:srgbClr val="008000"/>
                </a:solidFill>
                <a:latin typeface="Courier New" panose="02070309020205020404" pitchFamily="49" charset="0"/>
                <a:cs typeface="Courier New" panose="02070309020205020404" pitchFamily="49" charset="0"/>
              </a:rPr>
              <a:t>name</a:t>
            </a:r>
            <a:r>
              <a:rPr lang="en-US" sz="1800" b="1">
                <a:latin typeface="Courier New" panose="02070309020205020404" pitchFamily="49" charset="0"/>
                <a:cs typeface="Courier New" panose="02070309020205020404" pitchFamily="49" charset="0"/>
              </a:rPr>
              <a:t>="email"</a:t>
            </a:r>
            <a:r>
              <a:rPr lang="en-US" sz="1800" b="1">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a:latin typeface="Courier New" panose="02070309020205020404" pitchFamily="49" charset="0"/>
                <a:cs typeface="Courier New" panose="02070309020205020404" pitchFamily="49" charset="0"/>
              </a:rPr>
              <a:t>  </a:t>
            </a:r>
            <a:r>
              <a:rPr lang="en-US" sz="1800" b="1">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a:solidFill>
                  <a:srgbClr val="130BB5"/>
                </a:solidFill>
                <a:latin typeface="Courier New" panose="02070309020205020404" pitchFamily="49" charset="0"/>
                <a:cs typeface="Courier New" panose="02070309020205020404" pitchFamily="49" charset="0"/>
              </a:rPr>
              <a:t>  &lt;/class&gt;&lt;/hibernate-mapping&gt;</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55</a:t>
            </a:fld>
            <a:endParaRPr lang="en-US"/>
          </a:p>
        </p:txBody>
      </p:sp>
      <p:sp>
        <p:nvSpPr>
          <p:cNvPr id="5" name="Wave 4"/>
          <p:cNvSpPr/>
          <p:nvPr/>
        </p:nvSpPr>
        <p:spPr>
          <a:xfrm>
            <a:off x="7086600" y="5334000"/>
            <a:ext cx="2057400" cy="685800"/>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1">
                    <a:lumMod val="75000"/>
                  </a:schemeClr>
                </a:solidFill>
              </a:rPr>
              <a:t>hibernate.hbm.xml</a:t>
            </a:r>
            <a:endParaRPr lang="en-US">
              <a:solidFill>
                <a:schemeClr val="accent1">
                  <a:lumMod val="75000"/>
                </a:schemeClr>
              </a:solidFill>
            </a:endParaRP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6382493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Step-7</a:t>
            </a:r>
          </a:p>
        </p:txBody>
      </p:sp>
      <p:sp>
        <p:nvSpPr>
          <p:cNvPr id="3" name="Content Placeholder 2"/>
          <p:cNvSpPr>
            <a:spLocks noGrp="1"/>
          </p:cNvSpPr>
          <p:nvPr>
            <p:ph idx="1"/>
          </p:nvPr>
        </p:nvSpPr>
        <p:spPr/>
        <p:txBody>
          <a:bodyPr/>
          <a:lstStyle/>
          <a:p>
            <a:pPr marL="0" indent="0">
              <a:buNone/>
            </a:pPr>
            <a:r>
              <a:rPr lang="en-US" b="1"/>
              <a:t>Step-7:  Creating the mapping file [hibernate.hbm]</a:t>
            </a:r>
          </a:p>
          <a:p>
            <a:r>
              <a:rPr lang="en-US"/>
              <a:t>property name = variable name of the POJO class</a:t>
            </a:r>
          </a:p>
          <a:p>
            <a:r>
              <a:rPr lang="en-US"/>
              <a:t>column name = database column that maps with previous variable</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56</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3906983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b="1"/>
              <a:t>Step-8: Now java program to insert record into the database</a:t>
            </a:r>
          </a:p>
          <a:p>
            <a:pPr marL="457200" indent="-457200" algn="l">
              <a:buFont typeface="+mj-lt"/>
              <a:buAutoNum type="arabicPeriod"/>
            </a:pPr>
            <a:r>
              <a:rPr lang="en-US" sz="2000" b="1">
                <a:solidFill>
                  <a:srgbClr val="130BB5"/>
                </a:solidFill>
                <a:latin typeface="Courier New" panose="02070309020205020404" pitchFamily="49" charset="0"/>
                <a:cs typeface="Courier New" panose="02070309020205020404" pitchFamily="49" charset="0"/>
              </a:rPr>
              <a:t>package</a:t>
            </a:r>
            <a:r>
              <a:rPr lang="en-US" sz="2000" b="1">
                <a:latin typeface="Courier New" panose="02070309020205020404" pitchFamily="49" charset="0"/>
                <a:cs typeface="Courier New" panose="02070309020205020404" pitchFamily="49" charset="0"/>
              </a:rPr>
              <a:t> hibernatetest;</a:t>
            </a:r>
          </a:p>
          <a:p>
            <a:pPr marL="457200" indent="-457200" algn="l">
              <a:buFont typeface="+mj-lt"/>
              <a:buAutoNum type="arabicPeriod"/>
            </a:pPr>
            <a:r>
              <a:rPr lang="en-US" sz="2000" b="1">
                <a:solidFill>
                  <a:srgbClr val="130BB5"/>
                </a:solidFill>
                <a:latin typeface="Courier New" panose="02070309020205020404" pitchFamily="49" charset="0"/>
                <a:cs typeface="Courier New" panose="02070309020205020404" pitchFamily="49" charset="0"/>
              </a:rPr>
              <a:t>import</a:t>
            </a:r>
            <a:r>
              <a:rPr lang="en-US" sz="2000" b="1">
                <a:latin typeface="Courier New" panose="02070309020205020404" pitchFamily="49" charset="0"/>
                <a:cs typeface="Courier New" panose="02070309020205020404" pitchFamily="49" charset="0"/>
              </a:rPr>
              <a:t> org.hibernate.Session;</a:t>
            </a:r>
          </a:p>
          <a:p>
            <a:pPr marL="457200" indent="-457200" algn="l">
              <a:buFont typeface="+mj-lt"/>
              <a:buAutoNum type="arabicPeriod"/>
            </a:pPr>
            <a:r>
              <a:rPr lang="en-US" sz="2000" b="1">
                <a:solidFill>
                  <a:srgbClr val="130BB5"/>
                </a:solidFill>
                <a:latin typeface="Courier New" panose="02070309020205020404" pitchFamily="49" charset="0"/>
                <a:cs typeface="Courier New" panose="02070309020205020404" pitchFamily="49" charset="0"/>
              </a:rPr>
              <a:t>import</a:t>
            </a:r>
            <a:r>
              <a:rPr lang="en-US" sz="2000" b="1">
                <a:latin typeface="Courier New" panose="02070309020205020404" pitchFamily="49" charset="0"/>
                <a:cs typeface="Courier New" panose="02070309020205020404" pitchFamily="49" charset="0"/>
              </a:rPr>
              <a:t> org.hibernate.SessionFactory;</a:t>
            </a:r>
          </a:p>
          <a:p>
            <a:pPr marL="457200" indent="-457200" algn="l">
              <a:buFont typeface="+mj-lt"/>
              <a:buAutoNum type="arabicPeriod"/>
            </a:pPr>
            <a:r>
              <a:rPr lang="en-US" sz="2000" b="1">
                <a:solidFill>
                  <a:srgbClr val="130BB5"/>
                </a:solidFill>
                <a:latin typeface="Courier New" panose="02070309020205020404" pitchFamily="49" charset="0"/>
                <a:cs typeface="Courier New" panose="02070309020205020404" pitchFamily="49" charset="0"/>
              </a:rPr>
              <a:t>public class </a:t>
            </a:r>
            <a:r>
              <a:rPr lang="en-US" sz="2000" b="1" err="1">
                <a:latin typeface="Courier New" panose="02070309020205020404" pitchFamily="49" charset="0"/>
                <a:cs typeface="Courier New" panose="02070309020205020404" pitchFamily="49" charset="0"/>
              </a:rPr>
              <a:t>HibernateTest {</a:t>
            </a:r>
          </a:p>
          <a:p>
            <a:pPr marL="457200" indent="-457200" algn="l">
              <a:buFont typeface="+mj-lt"/>
              <a:buAutoNum type="arabicPeriod"/>
            </a:pPr>
            <a:r>
              <a:rPr lang="en-US" sz="2000" b="1">
                <a:latin typeface="Courier New" panose="02070309020205020404" pitchFamily="49" charset="0"/>
                <a:cs typeface="Courier New" panose="02070309020205020404" pitchFamily="49" charset="0"/>
              </a:rPr>
              <a:t>     </a:t>
            </a:r>
            <a:r>
              <a:rPr lang="en-US" sz="2000" b="1">
                <a:solidFill>
                  <a:srgbClr val="130BB5"/>
                </a:solidFill>
                <a:latin typeface="Courier New" panose="02070309020205020404" pitchFamily="49" charset="0"/>
                <a:cs typeface="Courier New" panose="02070309020205020404" pitchFamily="49" charset="0"/>
              </a:rPr>
              <a:t>public static void </a:t>
            </a:r>
            <a:r>
              <a:rPr lang="en-US" sz="2000" b="1">
                <a:latin typeface="Courier New" panose="02070309020205020404" pitchFamily="49" charset="0"/>
                <a:cs typeface="Courier New" panose="02070309020205020404" pitchFamily="49" charset="0"/>
              </a:rPr>
              <a:t>main(String[] args) {</a:t>
            </a:r>
          </a:p>
          <a:p>
            <a:pPr marL="457200" indent="-457200" algn="l">
              <a:buFont typeface="+mj-lt"/>
              <a:buAutoNum type="arabicPeriod"/>
            </a:pPr>
            <a:r>
              <a:rPr lang="en-US" sz="2000" b="1">
                <a:latin typeface="Courier New" panose="02070309020205020404" pitchFamily="49" charset="0"/>
                <a:cs typeface="Courier New" panose="02070309020205020404" pitchFamily="49" charset="0"/>
              </a:rPr>
              <a:t>        Session session = null;</a:t>
            </a:r>
          </a:p>
          <a:p>
            <a:pPr marL="457200" indent="-457200" algn="l">
              <a:buFont typeface="+mj-lt"/>
              <a:buAutoNum type="arabicPeriod"/>
            </a:pPr>
            <a:r>
              <a:rPr lang="en-US" sz="2000" b="1">
                <a:solidFill>
                  <a:srgbClr val="130BB5"/>
                </a:solidFill>
                <a:latin typeface="Courier New" panose="02070309020205020404" pitchFamily="49" charset="0"/>
                <a:cs typeface="Courier New" panose="02070309020205020404" pitchFamily="49" charset="0"/>
              </a:rPr>
              <a:t>try</a:t>
            </a:r>
          </a:p>
          <a:p>
            <a:pPr marL="457200" indent="-457200" algn="l">
              <a:buFont typeface="+mj-lt"/>
              <a:buAutoNum type="arabicPeriod"/>
            </a:pPr>
            <a:r>
              <a:rPr lang="en-US" sz="2000" b="1">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err="1">
                <a:latin typeface="Courier New" panose="02070309020205020404" pitchFamily="49" charset="0"/>
                <a:cs typeface="Courier New" panose="02070309020205020404" pitchFamily="49" charset="0"/>
              </a:rPr>
              <a:t>SessionFactory sessionFactory = </a:t>
            </a:r>
            <a:r>
              <a:rPr lang="en-US" sz="2000" b="1">
                <a:solidFill>
                  <a:srgbClr val="130BB5"/>
                </a:solidFill>
                <a:latin typeface="Courier New" panose="02070309020205020404" pitchFamily="49" charset="0"/>
                <a:cs typeface="Courier New" panose="02070309020205020404" pitchFamily="49" charset="0"/>
              </a:rPr>
              <a:t>new</a:t>
            </a:r>
            <a:r>
              <a:rPr lang="en-US" sz="2000" b="1">
                <a:latin typeface="Courier New" panose="02070309020205020404" pitchFamily="49" charset="0"/>
                <a:cs typeface="Courier New" panose="02070309020205020404" pitchFamily="49" charset="0"/>
              </a:rPr>
              <a:t>  org.hibernate.cfg.Configuration().configure().buildSessionFactory();</a:t>
            </a:r>
          </a:p>
          <a:p>
            <a:pPr marL="0" indent="0" algn="l">
              <a:buNone/>
            </a:pPr>
            <a:endParaRPr lang="en-US" sz="2000" b="1">
              <a:latin typeface="Courier New" panose="02070309020205020404" pitchFamily="49" charset="0"/>
              <a:cs typeface="Courier New" panose="02070309020205020404" pitchFamily="49" charset="0"/>
            </a:endParaRPr>
          </a:p>
          <a:p>
            <a:pPr marL="0" indent="0">
              <a:buNone/>
            </a:pPr>
            <a:r>
              <a:rPr lang="en-US"/>
              <a:t>    </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57</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8882312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to run hibernate example</a:t>
            </a:r>
          </a:p>
        </p:txBody>
      </p:sp>
      <p:sp>
        <p:nvSpPr>
          <p:cNvPr id="3" name="Content Placeholder 2"/>
          <p:cNvSpPr>
            <a:spLocks noGrp="1"/>
          </p:cNvSpPr>
          <p:nvPr>
            <p:ph idx="1"/>
          </p:nvPr>
        </p:nvSpPr>
        <p:spPr/>
        <p:txBody>
          <a:bodyPr>
            <a:noAutofit/>
          </a:bodyPr>
          <a:lstStyle/>
          <a:p>
            <a:pPr algn="l">
              <a:buFont typeface="+mj-lt"/>
              <a:buAutoNum type="arabicPeriod" startAt="10"/>
            </a:pPr>
            <a:r>
              <a:rPr lang="en-US" sz="1800" b="1">
                <a:latin typeface="Courier New" panose="02070309020205020404" pitchFamily="49" charset="0"/>
                <a:cs typeface="Courier New" panose="02070309020205020404" pitchFamily="49" charset="0"/>
              </a:rPr>
              <a:t>session =sessionFactory.openSession();</a:t>
            </a:r>
          </a:p>
          <a:p>
            <a:pPr algn="l">
              <a:buFont typeface="+mj-lt"/>
              <a:buAutoNum type="arabicPeriod" startAt="10"/>
            </a:pPr>
            <a:r>
              <a:rPr lang="en-US" sz="1800" b="1">
                <a:latin typeface="Courier New" panose="02070309020205020404" pitchFamily="49" charset="0"/>
                <a:cs typeface="Courier New" panose="02070309020205020404" pitchFamily="49" charset="0"/>
              </a:rPr>
              <a:t>        session.beginTransaction();</a:t>
            </a:r>
          </a:p>
          <a:p>
            <a:pPr algn="l">
              <a:buFont typeface="+mj-lt"/>
              <a:buAutoNum type="arabicPeriod" startAt="10"/>
            </a:pPr>
            <a:r>
              <a:rPr lang="en-US" sz="1800" b="1">
                <a:latin typeface="Courier New" panose="02070309020205020404" pitchFamily="49" charset="0"/>
                <a:cs typeface="Courier New" panose="02070309020205020404" pitchFamily="49" charset="0"/>
              </a:rPr>
              <a:t>        System.out.println("Populating the database !");</a:t>
            </a:r>
          </a:p>
          <a:p>
            <a:pPr algn="l">
              <a:buFont typeface="+mj-lt"/>
              <a:buAutoNum type="arabicPeriod" startAt="10"/>
            </a:pPr>
            <a:r>
              <a:rPr lang="en-US" sz="1800" b="1">
                <a:latin typeface="Courier New" panose="02070309020205020404" pitchFamily="49" charset="0"/>
                <a:cs typeface="Courier New" panose="02070309020205020404" pitchFamily="49" charset="0"/>
              </a:rPr>
              <a:t>        Customer customer = </a:t>
            </a:r>
            <a:r>
              <a:rPr lang="en-US" sz="1800" b="1">
                <a:solidFill>
                  <a:srgbClr val="130BB5"/>
                </a:solidFill>
                <a:latin typeface="Courier New" panose="02070309020205020404" pitchFamily="49" charset="0"/>
                <a:cs typeface="Courier New" panose="02070309020205020404" pitchFamily="49" charset="0"/>
              </a:rPr>
              <a:t>new</a:t>
            </a:r>
            <a:r>
              <a:rPr lang="en-US" sz="1800" b="1">
                <a:latin typeface="Courier New" panose="02070309020205020404" pitchFamily="49" charset="0"/>
                <a:cs typeface="Courier New" panose="02070309020205020404" pitchFamily="49" charset="0"/>
              </a:rPr>
              <a:t> Customer();</a:t>
            </a:r>
          </a:p>
          <a:p>
            <a:pPr algn="l">
              <a:buFont typeface="+mj-lt"/>
              <a:buAutoNum type="arabicPeriod" startAt="10"/>
            </a:pPr>
            <a:r>
              <a:rPr lang="en-US" sz="1800" b="1">
                <a:latin typeface="Courier New" panose="02070309020205020404" pitchFamily="49" charset="0"/>
                <a:cs typeface="Courier New" panose="02070309020205020404" pitchFamily="49" charset="0"/>
              </a:rPr>
              <a:t>        customer.setCustomerName("DietCX");</a:t>
            </a:r>
          </a:p>
          <a:p>
            <a:pPr algn="l">
              <a:buFont typeface="+mj-lt"/>
              <a:buAutoNum type="arabicPeriod" startAt="10"/>
            </a:pPr>
            <a:r>
              <a:rPr lang="en-US" sz="1800" b="1">
                <a:latin typeface="Courier New" panose="02070309020205020404" pitchFamily="49" charset="0"/>
                <a:cs typeface="Courier New" panose="02070309020205020404" pitchFamily="49" charset="0"/>
              </a:rPr>
              <a:t>        customer.setCustomerAddress("DIET,Hadala");</a:t>
            </a:r>
          </a:p>
          <a:p>
            <a:pPr algn="l">
              <a:buFont typeface="+mj-lt"/>
              <a:buAutoNum type="arabicPeriod" startAt="10"/>
            </a:pPr>
            <a:r>
              <a:rPr lang="en-US" sz="1800" b="1">
                <a:latin typeface="Courier New" panose="02070309020205020404" pitchFamily="49" charset="0"/>
                <a:cs typeface="Courier New" panose="02070309020205020404" pitchFamily="49" charset="0"/>
              </a:rPr>
              <a:t>        customer.setCustomerEmail("dietcx@darshan.ac.in");</a:t>
            </a:r>
          </a:p>
          <a:p>
            <a:pPr algn="l">
              <a:buFont typeface="+mj-lt"/>
              <a:buAutoNum type="arabicPeriod" startAt="10"/>
            </a:pPr>
            <a:r>
              <a:rPr lang="en-US" sz="1800" b="1">
                <a:latin typeface="Courier New" panose="02070309020205020404" pitchFamily="49" charset="0"/>
                <a:cs typeface="Courier New" panose="02070309020205020404" pitchFamily="49" charset="0"/>
              </a:rPr>
              <a:t>        session.save(customer);</a:t>
            </a:r>
          </a:p>
          <a:p>
            <a:pPr algn="l">
              <a:buFont typeface="+mj-lt"/>
              <a:buAutoNum type="arabicPeriod" startAt="10"/>
            </a:pPr>
            <a:r>
              <a:rPr lang="en-US" sz="1800" b="1">
                <a:latin typeface="Courier New" panose="02070309020205020404" pitchFamily="49" charset="0"/>
                <a:cs typeface="Courier New" panose="02070309020205020404" pitchFamily="49" charset="0"/>
              </a:rPr>
              <a:t>        session.getTransaction().commit();</a:t>
            </a:r>
          </a:p>
          <a:p>
            <a:pPr algn="l">
              <a:buFont typeface="+mj-lt"/>
              <a:buAutoNum type="arabicPeriod" startAt="10"/>
            </a:pPr>
            <a:r>
              <a:rPr lang="en-US" sz="1800" b="1">
                <a:latin typeface="Courier New" panose="02070309020205020404" pitchFamily="49" charset="0"/>
                <a:cs typeface="Courier New" panose="02070309020205020404" pitchFamily="49" charset="0"/>
              </a:rPr>
              <a:t>        System.out.println("Done!");</a:t>
            </a:r>
          </a:p>
          <a:p>
            <a:pPr algn="l">
              <a:buFont typeface="+mj-lt"/>
              <a:buAutoNum type="arabicPeriod" startAt="10"/>
            </a:pPr>
            <a:r>
              <a:rPr lang="en-US" sz="1800" b="1">
                <a:latin typeface="Courier New" panose="02070309020205020404" pitchFamily="49" charset="0"/>
                <a:cs typeface="Courier New" panose="02070309020205020404" pitchFamily="49" charset="0"/>
              </a:rPr>
              <a:t>        session.flush();</a:t>
            </a:r>
          </a:p>
          <a:p>
            <a:pPr algn="l">
              <a:buFont typeface="+mj-lt"/>
              <a:buAutoNum type="arabicPeriod" startAt="10"/>
            </a:pPr>
            <a:r>
              <a:rPr lang="en-US" sz="1800" b="1">
                <a:latin typeface="Courier New" panose="02070309020205020404" pitchFamily="49" charset="0"/>
                <a:cs typeface="Courier New" panose="02070309020205020404" pitchFamily="49" charset="0"/>
              </a:rPr>
              <a:t>        session.close();</a:t>
            </a:r>
          </a:p>
          <a:p>
            <a:pPr algn="l">
              <a:buFont typeface="+mj-lt"/>
              <a:buAutoNum type="arabicPeriod" startAt="10"/>
            </a:pPr>
            <a:r>
              <a:rPr lang="en-US" sz="1800" b="1">
                <a:latin typeface="Courier New" panose="02070309020205020404" pitchFamily="49" charset="0"/>
                <a:cs typeface="Courier New" panose="02070309020205020404" pitchFamily="49" charset="0"/>
              </a:rPr>
              <a:t>     }</a:t>
            </a:r>
            <a:r>
              <a:rPr lang="en-US" sz="1800" b="1">
                <a:solidFill>
                  <a:srgbClr val="130BB5"/>
                </a:solidFill>
                <a:latin typeface="Courier New" panose="02070309020205020404" pitchFamily="49" charset="0"/>
                <a:cs typeface="Courier New" panose="02070309020205020404" pitchFamily="49" charset="0"/>
              </a:rPr>
              <a:t>catch</a:t>
            </a:r>
            <a:r>
              <a:rPr lang="en-US" sz="1800" b="1">
                <a:latin typeface="Courier New" panose="02070309020205020404" pitchFamily="49" charset="0"/>
                <a:cs typeface="Courier New" panose="02070309020205020404" pitchFamily="49" charset="0"/>
              </a:rPr>
              <a:t>(Exception e)  	{System.out.println(e.getMessage());    } } }</a:t>
            </a:r>
          </a:p>
          <a:p>
            <a:pPr algn="l">
              <a:buFont typeface="+mj-lt"/>
              <a:buAutoNum type="arabicPeriod" startAt="10"/>
            </a:pPr>
            <a:endParaRPr lang="en-US" sz="1800" b="1">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58</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3177439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example:output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59</a:t>
            </a:fld>
            <a:endParaRPr lang="en-US"/>
          </a:p>
        </p:txBody>
      </p:sp>
      <p:pic>
        <p:nvPicPr>
          <p:cNvPr id="5" name="Picture 4"/>
          <p:cNvPicPr>
            <a:picLocks noChangeAspect="1"/>
          </p:cNvPicPr>
          <p:nvPr/>
        </p:nvPicPr>
        <p:blipFill>
          <a:blip r:embed="rId2"/>
          <a:stretch>
            <a:fillRect/>
          </a:stretch>
        </p:blipFill>
        <p:spPr>
          <a:xfrm>
            <a:off x="190500" y="1065212"/>
            <a:ext cx="7772400" cy="5018827"/>
          </a:xfrm>
          <a:prstGeom prst="rect">
            <a:avLst/>
          </a:prstGeom>
        </p:spPr>
      </p:pic>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66553541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Overview of Hibernate</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6</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41388105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Steps to run hibernate example: output</a:t>
            </a:r>
          </a:p>
        </p:txBody>
      </p:sp>
      <p:pic>
        <p:nvPicPr>
          <p:cNvPr id="5" name="Content Placeholder 4"/>
          <p:cNvPicPr>
            <a:picLocks noGrp="1" noChangeAspect="1"/>
          </p:cNvPicPr>
          <p:nvPr>
            <p:ph idx="1"/>
          </p:nvPr>
        </p:nvPicPr>
        <p:blipFill>
          <a:blip r:embed="rId2"/>
          <a:stretch>
            <a:fillRect/>
          </a:stretch>
        </p:blipFill>
        <p:spPr>
          <a:xfrm>
            <a:off x="200832" y="990600"/>
            <a:ext cx="7170516" cy="4114800"/>
          </a:xfrm>
          <a:prstGeom prst="rect">
            <a:avLst/>
          </a:prstGeom>
        </p:spPr>
      </p:pic>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60</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20736820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Program Hierarchy</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61</a:t>
            </a:fld>
            <a:endParaRPr lang="en-US"/>
          </a:p>
        </p:txBody>
      </p:sp>
      <p:pic>
        <p:nvPicPr>
          <p:cNvPr id="6" name="Picture 5"/>
          <p:cNvPicPr>
            <a:picLocks noChangeAspect="1"/>
          </p:cNvPicPr>
          <p:nvPr/>
        </p:nvPicPr>
        <p:blipFill>
          <a:blip r:embed="rId2"/>
          <a:stretch>
            <a:fillRect/>
          </a:stretch>
        </p:blipFill>
        <p:spPr>
          <a:xfrm>
            <a:off x="2305050" y="1447800"/>
            <a:ext cx="3867150" cy="3964805"/>
          </a:xfrm>
          <a:prstGeom prst="rect">
            <a:avLst/>
          </a:prstGeom>
        </p:spPr>
      </p:pic>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17948363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with Annotation</a:t>
            </a:r>
          </a:p>
        </p:txBody>
      </p:sp>
      <p:sp>
        <p:nvSpPr>
          <p:cNvPr id="3" name="Content Placeholder 2"/>
          <p:cNvSpPr>
            <a:spLocks noGrp="1"/>
          </p:cNvSpPr>
          <p:nvPr>
            <p:ph idx="1"/>
          </p:nvPr>
        </p:nvSpPr>
        <p:spPr/>
        <p:txBody>
          <a:bodyPr/>
          <a:lstStyle/>
          <a:p>
            <a:r>
              <a:rPr lang="en-US"/>
              <a:t>The hibernate application can be created with annotation. </a:t>
            </a:r>
          </a:p>
          <a:p>
            <a:r>
              <a:rPr lang="en-US"/>
              <a:t>There are many annotations that can be used to create hibernate application such as @Entity, @Id, @Table etc.</a:t>
            </a:r>
          </a:p>
          <a:p>
            <a:r>
              <a:rPr lang="en-US"/>
              <a:t>Hibernate Annotations are based on the JPA 2 specification and supports all the features.</a:t>
            </a:r>
          </a:p>
          <a:p>
            <a:r>
              <a:rPr lang="en-US"/>
              <a:t>All the JPA annotations are defined in the javax.persistence.* package. </a:t>
            </a:r>
          </a:p>
          <a:p>
            <a:r>
              <a:rPr lang="en-US"/>
              <a:t>Hibernate </a:t>
            </a:r>
            <a:r>
              <a:rPr lang="en-US" b="1" err="1"/>
              <a:t>EntityManager</a:t>
            </a:r>
            <a:r>
              <a:rPr lang="en-US"/>
              <a:t> implements the interfaces and life cycle defined by the JPA specification.</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62</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51300607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with Annotation</a:t>
            </a:r>
          </a:p>
        </p:txBody>
      </p:sp>
      <p:sp>
        <p:nvSpPr>
          <p:cNvPr id="3" name="Content Placeholder 2"/>
          <p:cNvSpPr>
            <a:spLocks noGrp="1"/>
          </p:cNvSpPr>
          <p:nvPr>
            <p:ph idx="1"/>
          </p:nvPr>
        </p:nvSpPr>
        <p:spPr/>
        <p:txBody>
          <a:bodyPr/>
          <a:lstStyle/>
          <a:p>
            <a:pPr marL="0" indent="0">
              <a:buNone/>
            </a:pPr>
            <a:r>
              <a:rPr lang="en-US" b="1"/>
              <a:t>Advantage</a:t>
            </a:r>
          </a:p>
          <a:p>
            <a:r>
              <a:rPr lang="en-US"/>
              <a:t>The core advantage of using hibernate annotation is that you don't need to create mapping (hbm) file. Here, hibernate annotations are used to provide the meta data.</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63</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62317617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GTU Questions</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64</a:t>
            </a:fld>
            <a:endParaRPr lang="en-US"/>
          </a:p>
        </p:txBody>
      </p:sp>
      <p:graphicFrame>
        <p:nvGraphicFramePr>
          <p:cNvPr id="5" name="Table 4"/>
          <p:cNvGraphicFramePr>
            <a:graphicFrameLocks noGrp="1"/>
          </p:cNvGraphicFramePr>
          <p:nvPr>
            <p:extLst>
              <p:ext uri="{D42A27DB-BD31-4B8C-83A1-F6EECF244321}">
                <p14:mod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731339954"/>
              </p:ext>
            </p:extLst>
          </p:nvPr>
        </p:nvGraphicFramePr>
        <p:xfrm>
          <a:off x="304800" y="1143000"/>
          <a:ext cx="8229600" cy="4445000"/>
        </p:xfrm>
        <a:graphic>
          <a:graphicData uri="http://schemas.openxmlformats.org/drawingml/2006/table">
            <a:tbl>
              <a:tblPr>
                <a:tableStyleId>{5940675A-B579-460E-94D1-54222C63F5DA}</a:tableStyleId>
              </a:tblPr>
              <a:tblGrid>
                <a:gridCol w="732773">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0"/>
                    </a:ext>
                  </a:extLst>
                </a:gridCol>
                <a:gridCol w="7496827">
                  <a:extLst>
                    <a:ext uri="{9D8B030D-6E8A-4147-A177-3AD203B41FA5}">
                      <a16:col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20001"/>
                    </a:ext>
                  </a:extLst>
                </a:gridCol>
              </a:tblGrid>
              <a:tr h="279400">
                <a:tc>
                  <a:txBody>
                    <a:bodyPr/>
                    <a:lstStyle/>
                    <a:p>
                      <a:pPr algn="ctr" fontAlgn="t"/>
                      <a:r>
                        <a:rPr lang="en-US" sz="1800" b="0" i="0" u="none" strike="noStrike">
                          <a:solidFill>
                            <a:schemeClr val="tx1"/>
                          </a:solidFill>
                          <a:effectLst/>
                          <a:latin typeface="+mn-lt"/>
                        </a:rPr>
                        <a:t>1</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Explain the Hibernate cache architecture.</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0"/>
                  </a:ext>
                </a:extLst>
              </a:tr>
              <a:tr h="401955">
                <a:tc>
                  <a:txBody>
                    <a:bodyPr/>
                    <a:lstStyle/>
                    <a:p>
                      <a:pPr algn="ctr" fontAlgn="t"/>
                      <a:r>
                        <a:rPr lang="en-US" sz="1800" b="0" i="0" u="none" strike="noStrike">
                          <a:solidFill>
                            <a:schemeClr val="tx1"/>
                          </a:solidFill>
                          <a:effectLst/>
                          <a:latin typeface="+mn-lt"/>
                        </a:rPr>
                        <a:t>2</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What is HQL? How does it different from SQL? List its advantages.</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1"/>
                  </a:ext>
                </a:extLst>
              </a:tr>
              <a:tr h="381000">
                <a:tc>
                  <a:txBody>
                    <a:bodyPr/>
                    <a:lstStyle/>
                    <a:p>
                      <a:pPr algn="ctr" fontAlgn="t"/>
                      <a:r>
                        <a:rPr lang="en-US" sz="1800" b="0" i="0" u="none" strike="noStrike">
                          <a:solidFill>
                            <a:schemeClr val="tx1"/>
                          </a:solidFill>
                          <a:effectLst/>
                          <a:latin typeface="+mn-lt"/>
                        </a:rPr>
                        <a:t>3</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What is OR mapping? Give an example of Hibernate XML mapping file.</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2"/>
                  </a:ext>
                </a:extLst>
              </a:tr>
              <a:tr h="381000">
                <a:tc>
                  <a:txBody>
                    <a:bodyPr/>
                    <a:lstStyle/>
                    <a:p>
                      <a:pPr algn="ctr" fontAlgn="t"/>
                      <a:r>
                        <a:rPr lang="en-US" sz="1800" b="0" i="0" u="none" strike="noStrike">
                          <a:solidFill>
                            <a:schemeClr val="tx1"/>
                          </a:solidFill>
                          <a:effectLst/>
                          <a:latin typeface="+mn-lt"/>
                        </a:rPr>
                        <a:t>4</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What is HQL? How does it differ from SQL? Give its advantages.</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3"/>
                  </a:ext>
                </a:extLst>
              </a:tr>
              <a:tr h="279400">
                <a:tc>
                  <a:txBody>
                    <a:bodyPr/>
                    <a:lstStyle/>
                    <a:p>
                      <a:pPr algn="ctr" fontAlgn="t"/>
                      <a:r>
                        <a:rPr lang="en-US" sz="1800" b="0" i="0" u="none" strike="noStrike">
                          <a:solidFill>
                            <a:schemeClr val="tx1"/>
                          </a:solidFill>
                          <a:effectLst/>
                          <a:latin typeface="+mn-lt"/>
                        </a:rPr>
                        <a:t>5</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Draw and explain the architecture of Hibernate.</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4"/>
                  </a:ext>
                </a:extLst>
              </a:tr>
              <a:tr h="279400">
                <a:tc>
                  <a:txBody>
                    <a:bodyPr/>
                    <a:lstStyle/>
                    <a:p>
                      <a:pPr algn="ctr" fontAlgn="t"/>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Explain architecture of Hibernate.</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5"/>
                  </a:ext>
                </a:extLst>
              </a:tr>
              <a:tr h="558800">
                <a:tc>
                  <a:txBody>
                    <a:bodyPr/>
                    <a:lstStyle/>
                    <a:p>
                      <a:pPr algn="ctr" fontAlgn="t"/>
                      <a:r>
                        <a:rPr lang="en-US" sz="1800" b="0" i="0" u="none" strike="noStrike">
                          <a:solidFill>
                            <a:schemeClr val="tx1"/>
                          </a:solidFill>
                          <a:effectLst/>
                          <a:latin typeface="+mn-lt"/>
                        </a:rPr>
                        <a:t>7</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Explain architecture of Spring MVC Framework. Explain all modules in brief.</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6"/>
                  </a:ext>
                </a:extLst>
              </a:tr>
              <a:tr h="558800">
                <a:tc>
                  <a:txBody>
                    <a:bodyPr/>
                    <a:lstStyle/>
                    <a:p>
                      <a:pPr algn="ctr" fontAlgn="t"/>
                      <a:r>
                        <a:rPr lang="en-US" sz="1800" b="0" i="0" u="none" strike="noStrike">
                          <a:solidFill>
                            <a:schemeClr val="tx1"/>
                          </a:solidFill>
                          <a:effectLst/>
                          <a:latin typeface="+mn-lt"/>
                        </a:rPr>
                        <a:t>8</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What is O/R Mapping? How it is implemented using Hibernate. Explain with example.</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7"/>
                  </a:ext>
                </a:extLst>
              </a:tr>
              <a:tr h="279400">
                <a:tc>
                  <a:txBody>
                    <a:bodyPr/>
                    <a:lstStyle/>
                    <a:p>
                      <a:pPr algn="ctr" fontAlgn="t"/>
                      <a:r>
                        <a:rPr lang="en-US" sz="1800" b="0" i="0" u="none" strike="noStrike">
                          <a:solidFill>
                            <a:schemeClr val="tx1"/>
                          </a:solidFill>
                          <a:effectLst/>
                          <a:latin typeface="+mn-lt"/>
                        </a:rPr>
                        <a:t>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What are the advantages of Hibernate over JDBC?</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8"/>
                  </a:ext>
                </a:extLst>
              </a:tr>
              <a:tr h="469265">
                <a:tc>
                  <a:txBody>
                    <a:bodyPr/>
                    <a:lstStyle/>
                    <a:p>
                      <a:pPr algn="ctr" fontAlgn="t"/>
                      <a:r>
                        <a:rPr lang="en-US" sz="1800" b="0" i="0" u="none" strike="noStrike">
                          <a:solidFill>
                            <a:schemeClr val="tx1"/>
                          </a:solidFill>
                          <a:effectLst/>
                          <a:latin typeface="+mn-lt"/>
                        </a:rPr>
                        <a:t>10</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What is hibernate? List the advantages of hibernate over JDBC.</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09"/>
                  </a:ext>
                </a:extLst>
              </a:tr>
              <a:tr h="558800">
                <a:tc>
                  <a:txBody>
                    <a:bodyPr/>
                    <a:lstStyle/>
                    <a:p>
                      <a:pPr algn="ctr" fontAlgn="t"/>
                      <a:r>
                        <a:rPr lang="en-US" sz="1800" b="0" i="0" u="none" strike="noStrike">
                          <a:solidFill>
                            <a:schemeClr val="tx1"/>
                          </a:solidFill>
                          <a:effectLst/>
                          <a:latin typeface="+mn-lt"/>
                        </a:rPr>
                        <a:t>11</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800" u="none" strike="noStrike">
                          <a:effectLst/>
                        </a:rPr>
                        <a:t>Develop program to get all students data from database using hibernate. Write necessary xml files.</a:t>
                      </a:r>
                      <a:endParaRPr lang="en-US" sz="18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val="10010"/>
                  </a:ext>
                </a:extLst>
              </a:tr>
            </a:tbl>
          </a:graphicData>
        </a:graphic>
      </p:graphicFrame>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45697907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Hibernate Framework	</a:t>
            </a:r>
          </a:p>
        </p:txBody>
      </p:sp>
      <p:sp>
        <p:nvSpPr>
          <p:cNvPr id="3" name="Content Placeholder 2"/>
          <p:cNvSpPr>
            <a:spLocks noGrp="1"/>
          </p:cNvSpPr>
          <p:nvPr>
            <p:ph idx="1"/>
          </p:nvPr>
        </p:nvSpPr>
        <p:spPr/>
        <p:txBody>
          <a:bodyPr/>
          <a:lstStyle/>
          <a:p>
            <a:r>
              <a:rPr lang="en-US"/>
              <a:t>Hibernate framework simplifies the development of java application to interact with the database. </a:t>
            </a:r>
          </a:p>
          <a:p>
            <a:r>
              <a:rPr lang="en-US"/>
              <a:t>Hibernate is an </a:t>
            </a:r>
            <a:r>
              <a:rPr lang="en-US">
                <a:solidFill>
                  <a:srgbClr val="0000FF"/>
                </a:solidFill>
              </a:rPr>
              <a:t>open source</a:t>
            </a:r>
            <a:r>
              <a:rPr lang="en-US"/>
              <a:t>, </a:t>
            </a:r>
            <a:r>
              <a:rPr lang="en-US">
                <a:solidFill>
                  <a:srgbClr val="0000FF"/>
                </a:solidFill>
              </a:rPr>
              <a:t>lightweight</a:t>
            </a:r>
            <a:r>
              <a:rPr lang="en-US"/>
              <a:t>, </a:t>
            </a:r>
            <a:r>
              <a:rPr lang="en-US">
                <a:solidFill>
                  <a:srgbClr val="0000FF"/>
                </a:solidFill>
              </a:rPr>
              <a:t>ORM</a:t>
            </a:r>
            <a:r>
              <a:rPr lang="en-US"/>
              <a:t> (Object Relational Mapping) </a:t>
            </a:r>
            <a:r>
              <a:rPr lang="en-US">
                <a:solidFill>
                  <a:srgbClr val="0000FF"/>
                </a:solidFill>
              </a:rPr>
              <a:t>tool</a:t>
            </a:r>
            <a:r>
              <a:rPr lang="en-US"/>
              <a:t>.</a:t>
            </a:r>
          </a:p>
          <a:p>
            <a:r>
              <a:rPr lang="en-US"/>
              <a:t>An ORM tool simplifies the data </a:t>
            </a:r>
            <a:r>
              <a:rPr lang="en-US">
                <a:solidFill>
                  <a:srgbClr val="0000FF"/>
                </a:solidFill>
              </a:rPr>
              <a:t>creation</a:t>
            </a:r>
            <a:r>
              <a:rPr lang="en-US"/>
              <a:t>, data </a:t>
            </a:r>
            <a:r>
              <a:rPr lang="en-US">
                <a:solidFill>
                  <a:srgbClr val="0000FF"/>
                </a:solidFill>
              </a:rPr>
              <a:t>manipulation</a:t>
            </a:r>
            <a:r>
              <a:rPr lang="en-US"/>
              <a:t> and data </a:t>
            </a:r>
            <a:r>
              <a:rPr lang="en-US">
                <a:solidFill>
                  <a:srgbClr val="0000FF"/>
                </a:solidFill>
              </a:rPr>
              <a:t>access</a:t>
            </a:r>
            <a:r>
              <a:rPr lang="en-US"/>
              <a:t>. </a:t>
            </a:r>
          </a:p>
          <a:p>
            <a:r>
              <a:rPr lang="en-US"/>
              <a:t>Hibernate is a </a:t>
            </a:r>
            <a:r>
              <a:rPr lang="en-US">
                <a:solidFill>
                  <a:srgbClr val="0000FF"/>
                </a:solidFill>
              </a:rPr>
              <a:t>programming technique </a:t>
            </a:r>
            <a:r>
              <a:rPr lang="en-US"/>
              <a:t>that maps the object to the data stored in the database.</a:t>
            </a:r>
          </a:p>
          <a:p>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7</a:t>
            </a:fld>
            <a:endParaRPr lang="en-US"/>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16101761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	</a:t>
            </a:r>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8</a:t>
            </a:fld>
            <a:endParaRPr lang="en-US"/>
          </a:p>
        </p:txBody>
      </p:sp>
      <p:sp>
        <p:nvSpPr>
          <p:cNvPr id="5" name="Rectangle 4"/>
          <p:cNvSpPr/>
          <p:nvPr/>
        </p:nvSpPr>
        <p:spPr>
          <a:xfrm>
            <a:off x="381000" y="2438400"/>
            <a:ext cx="1676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Java Application</a:t>
            </a:r>
          </a:p>
        </p:txBody>
      </p:sp>
      <p:sp>
        <p:nvSpPr>
          <p:cNvPr id="7" name="Rectangle 6"/>
          <p:cNvSpPr/>
          <p:nvPr/>
        </p:nvSpPr>
        <p:spPr>
          <a:xfrm>
            <a:off x="4800600" y="2438400"/>
            <a:ext cx="1676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ORM</a:t>
            </a:r>
          </a:p>
        </p:txBody>
      </p:sp>
      <p:sp>
        <p:nvSpPr>
          <p:cNvPr id="8" name="Flowchart: Magnetic Disk 7"/>
          <p:cNvSpPr/>
          <p:nvPr/>
        </p:nvSpPr>
        <p:spPr>
          <a:xfrm>
            <a:off x="7524750" y="2362200"/>
            <a:ext cx="1371600" cy="1295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Database</a:t>
            </a:r>
            <a:endParaRPr lang="en-US"/>
          </a:p>
        </p:txBody>
      </p:sp>
      <p:sp>
        <p:nvSpPr>
          <p:cNvPr id="9" name="Flowchart: Connector 8"/>
          <p:cNvSpPr/>
          <p:nvPr/>
        </p:nvSpPr>
        <p:spPr>
          <a:xfrm>
            <a:off x="2667000" y="2633662"/>
            <a:ext cx="1447800" cy="828675"/>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Object</a:t>
            </a:r>
            <a:endParaRPr lang="en-US"/>
          </a:p>
        </p:txBody>
      </p:sp>
      <p:cxnSp>
        <p:nvCxnSpPr>
          <p:cNvPr id="11" name="Straight Arrow Connector 10"/>
          <p:cNvCxnSpPr>
            <a:stCxn id="5" idx="3"/>
            <a:endCxn id="9" idx="2"/>
          </p:cNvCxnSpPr>
          <p:nvPr/>
        </p:nvCxnSpPr>
        <p:spPr>
          <a:xfrm>
            <a:off x="2057400" y="3048000"/>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1"/>
          </p:cNvCxnSpPr>
          <p:nvPr/>
        </p:nvCxnSpPr>
        <p:spPr>
          <a:xfrm flipV="1">
            <a:off x="4114800" y="3048000"/>
            <a:ext cx="685800" cy="142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a:off x="6477000" y="3048000"/>
            <a:ext cx="1047750" cy="142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Callout 20"/>
          <p:cNvSpPr/>
          <p:nvPr/>
        </p:nvSpPr>
        <p:spPr>
          <a:xfrm>
            <a:off x="4343400" y="4071938"/>
            <a:ext cx="4267200" cy="1066800"/>
          </a:xfrm>
          <a:prstGeom prst="wedgeEllipseCallout">
            <a:avLst>
              <a:gd name="adj1" fmla="val -18945"/>
              <a:gd name="adj2" fmla="val -85268"/>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FF0000"/>
                </a:solidFill>
              </a:rPr>
              <a:t>The ORM tool internally uses the JDBC API to interact with the database.</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37572262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Architecture</a:t>
            </a:r>
          </a:p>
        </p:txBody>
      </p:sp>
      <p:sp>
        <p:nvSpPr>
          <p:cNvPr id="3" name="Content Placeholder 2"/>
          <p:cNvSpPr>
            <a:spLocks noGrp="1"/>
          </p:cNvSpPr>
          <p:nvPr>
            <p:ph idx="1"/>
          </p:nvPr>
        </p:nvSpPr>
        <p:spPr/>
        <p:txBody>
          <a:bodyPr/>
          <a:lstStyle/>
          <a:p>
            <a:pPr marL="342900" lvl="1" indent="-342900">
              <a:buFont typeface="Wingdings" panose="05000000000000000000" pitchFamily="2" charset="2"/>
              <a:buChar char="§"/>
            </a:pPr>
            <a:r>
              <a:rPr lang="en-US" sz="2400"/>
              <a:t>There are 4 layers in hibernate </a:t>
            </a:r>
          </a:p>
          <a:p>
            <a:pPr marL="0" lvl="1" indent="0">
              <a:buNone/>
            </a:pPr>
            <a:r>
              <a:rPr lang="en-US" sz="2400"/>
              <a:t>     architecture </a:t>
            </a:r>
          </a:p>
          <a:p>
            <a:pPr marL="857250" lvl="2" indent="-457200">
              <a:buFont typeface="+mj-lt"/>
              <a:buAutoNum type="arabicPeriod"/>
            </a:pPr>
            <a:r>
              <a:rPr lang="en-US" sz="2200"/>
              <a:t>Java application layer</a:t>
            </a:r>
          </a:p>
          <a:p>
            <a:pPr marL="857250" lvl="2" indent="-457200">
              <a:buFont typeface="+mj-lt"/>
              <a:buAutoNum type="arabicPeriod"/>
            </a:pPr>
            <a:r>
              <a:rPr lang="en-US" sz="2200"/>
              <a:t>Hibernate framework layer</a:t>
            </a:r>
          </a:p>
          <a:p>
            <a:pPr marL="857250" lvl="2" indent="-457200">
              <a:buFont typeface="+mj-lt"/>
              <a:buAutoNum type="arabicPeriod"/>
            </a:pPr>
            <a:r>
              <a:rPr lang="en-US" sz="2200"/>
              <a:t>Backend API layer </a:t>
            </a:r>
          </a:p>
          <a:p>
            <a:pPr marL="857250" lvl="2" indent="-457200">
              <a:buFont typeface="+mj-lt"/>
              <a:buAutoNum type="arabicPeriod"/>
            </a:pPr>
            <a:r>
              <a:rPr lang="en-US" sz="2200"/>
              <a:t>Database layer.</a:t>
            </a:r>
          </a:p>
          <a:p>
            <a:endParaRPr lang="en-US"/>
          </a:p>
        </p:txBody>
      </p:sp>
      <p:sp>
        <p:nvSpPr>
          <p:cNvPr id="4" name="Slide Number Placeholder 3"/>
          <p:cNvSpPr>
            <a:spLocks noGrp="1"/>
          </p:cNvSpPr>
          <p:nvPr>
            <p:ph type="sldNum" sz="quarter" idx="4294967295"/>
          </p:nvPr>
        </p:nvSpPr>
        <p:spPr>
          <a:xfrm>
            <a:off x="3581400" y="6475412"/>
            <a:ext cx="609600" cy="365125"/>
          </a:xfrm>
        </p:spPr>
        <p:txBody>
          <a:bodyPr/>
          <a:lstStyle/>
          <a:p>
            <a:fld id="{5EA8BEFB-AE5B-48F9-BBAD-B489CDE48C80}" type="slidenum">
              <a:rPr lang="en-US" smtClean="0"/>
              <a:pPr/>
              <a:t>9</a:t>
            </a:fld>
            <a:endParaRPr lang="en-US"/>
          </a:p>
        </p:txBody>
      </p:sp>
      <p:sp>
        <p:nvSpPr>
          <p:cNvPr id="5" name="Rectangle 4"/>
          <p:cNvSpPr/>
          <p:nvPr/>
        </p:nvSpPr>
        <p:spPr>
          <a:xfrm>
            <a:off x="5105400" y="1143000"/>
            <a:ext cx="3505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Application</a:t>
            </a:r>
          </a:p>
        </p:txBody>
      </p:sp>
      <p:sp>
        <p:nvSpPr>
          <p:cNvPr id="6" name="Oval 5"/>
          <p:cNvSpPr/>
          <p:nvPr/>
        </p:nvSpPr>
        <p:spPr>
          <a:xfrm>
            <a:off x="5753100" y="1610532"/>
            <a:ext cx="2209800" cy="1600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Persistent</a:t>
            </a:r>
          </a:p>
          <a:p>
            <a:pPr algn="ctr"/>
            <a:r>
              <a:rPr lang="en-US" sz="2000">
                <a:solidFill>
                  <a:schemeClr val="tx1"/>
                </a:solidFill>
              </a:rPr>
              <a:t>Object</a:t>
            </a:r>
          </a:p>
        </p:txBody>
      </p:sp>
      <p:sp>
        <p:nvSpPr>
          <p:cNvPr id="7" name="Rectangle 6"/>
          <p:cNvSpPr/>
          <p:nvPr/>
        </p:nvSpPr>
        <p:spPr>
          <a:xfrm>
            <a:off x="5105400" y="3246653"/>
            <a:ext cx="3505200" cy="1858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p:cNvSpPr/>
          <p:nvPr/>
        </p:nvSpPr>
        <p:spPr>
          <a:xfrm>
            <a:off x="5562600" y="5389536"/>
            <a:ext cx="2657959" cy="990600"/>
          </a:xfrm>
          <a:prstGeom prst="flowChartMagneticDru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Database</a:t>
            </a:r>
          </a:p>
        </p:txBody>
      </p:sp>
      <p:sp>
        <p:nvSpPr>
          <p:cNvPr id="9" name="Rectangle 8"/>
          <p:cNvSpPr/>
          <p:nvPr/>
        </p:nvSpPr>
        <p:spPr>
          <a:xfrm>
            <a:off x="5753100" y="3810000"/>
            <a:ext cx="2209800" cy="4572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Mapping File</a:t>
            </a:r>
          </a:p>
        </p:txBody>
      </p:sp>
      <p:sp>
        <p:nvSpPr>
          <p:cNvPr id="11" name="Rectangle 10"/>
          <p:cNvSpPr/>
          <p:nvPr/>
        </p:nvSpPr>
        <p:spPr>
          <a:xfrm>
            <a:off x="5753100" y="4458198"/>
            <a:ext cx="2209800" cy="4572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Configuration File</a:t>
            </a:r>
          </a:p>
        </p:txBody>
      </p:sp>
      <p:sp>
        <p:nvSpPr>
          <p:cNvPr id="10" name="TextBox 9"/>
          <p:cNvSpPr txBox="1"/>
          <p:nvPr/>
        </p:nvSpPr>
        <p:spPr>
          <a:xfrm>
            <a:off x="6272851" y="3317830"/>
            <a:ext cx="1263103" cy="369332"/>
          </a:xfrm>
          <a:prstGeom prst="rect">
            <a:avLst/>
          </a:prstGeom>
          <a:noFill/>
        </p:spPr>
        <p:txBody>
          <a:bodyPr wrap="none" rtlCol="0">
            <a:spAutoFit/>
          </a:bodyPr>
          <a:lstStyle/>
          <a:p>
            <a:r>
              <a:rPr lang="en-US" b="1"/>
              <a:t>HIBERNATE</a:t>
            </a: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15568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AS_NET" val="6.0.19"/>
  <p:tag name="AS_OS" val="Unix 5.15.0.1040"/>
  <p:tag name="AS_RELEASE_DATE" val="2023.06.14"/>
  <p:tag name="AS_TITLE" val="Aspose.Slides for .NET Standard 2.0"/>
  <p:tag name="AS_VERSION" val="23.6"/>
</p:tagLst>
</file>

<file path=ppt/theme/theme1.xml><?xml version="1.0" encoding="utf-8"?>
<a:theme xmlns:a="http://schemas.openxmlformats.org/drawingml/2006/main" name="Office Theme">
  <a:themeElements>
    <a:clrScheme name="Custom 1">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Calibri"/>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Calibri"/>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31055</TotalTime>
  <Words>2689</Words>
  <Application>Aspose.Slides for .NET</Application>
  <PresentationFormat>On-screen Show (4:3)</PresentationFormat>
  <Paragraphs>616</Paragraphs>
  <Slides>64</Slides>
  <Notes>4</Notes>
  <HiddenSlides>5</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Slide 1</vt:lpstr>
      <vt:lpstr>Hibernate: Introduction</vt:lpstr>
      <vt:lpstr>Object-Relational Mapping (ORM)</vt:lpstr>
      <vt:lpstr>JDBC v/s Hibernate</vt:lpstr>
      <vt:lpstr>JDBC vs Hibernate</vt:lpstr>
      <vt:lpstr>Overview of Hibernate</vt:lpstr>
      <vt:lpstr>Hibernate Framework </vt:lpstr>
      <vt:lpstr>Hibernate Framework </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Cache Architecture</vt:lpstr>
      <vt:lpstr>Why Cache Architecture?</vt:lpstr>
      <vt:lpstr>Hibernate Cache Architecture</vt:lpstr>
      <vt:lpstr>Hibernate Cache Architecture</vt:lpstr>
      <vt:lpstr>Hibernate Mapping Types  </vt:lpstr>
      <vt:lpstr>Hibernate Mapping Types:   </vt:lpstr>
      <vt:lpstr>Hibernate Mapping Types:   </vt:lpstr>
      <vt:lpstr>Hibernate Mapping Types:   </vt:lpstr>
      <vt:lpstr>Hibernate Mapping Types:   </vt:lpstr>
      <vt:lpstr>Hibernate O/R Mapping  </vt:lpstr>
      <vt:lpstr>Hibernate O/R Mapping  </vt:lpstr>
      <vt:lpstr>Hibernate O/R Mapping: </vt:lpstr>
      <vt:lpstr>Hibernate O/R Mapping: </vt:lpstr>
      <vt:lpstr>Hibernate O/R Mapping: </vt:lpstr>
      <vt:lpstr>Hibernate O/R Mapping: </vt:lpstr>
      <vt:lpstr>Advantages of Hibernate Framework</vt:lpstr>
      <vt:lpstr>Advantages of Hibernate Framework</vt:lpstr>
      <vt:lpstr>Hibernate Query Language (HQL)</vt:lpstr>
      <vt:lpstr>Hibernate Query Language (HQL)</vt:lpstr>
      <vt:lpstr>HQL vs SQL</vt:lpstr>
      <vt:lpstr>HQL vs SQL</vt:lpstr>
      <vt:lpstr>HQL vs SQL</vt:lpstr>
      <vt:lpstr>HQL vs SQL</vt:lpstr>
      <vt:lpstr>Steps to run hibernate example</vt:lpstr>
      <vt:lpstr>Steps to run hibernate example</vt:lpstr>
      <vt:lpstr>Steps to run hibernate example</vt:lpstr>
      <vt:lpstr>Steps to run hibernate example: Step-4</vt:lpstr>
      <vt:lpstr>Steps to run hibernate example: Step-4</vt:lpstr>
      <vt:lpstr>Steps to run hibernate example: Step-4</vt:lpstr>
      <vt:lpstr>Steps to run hibernate example</vt:lpstr>
      <vt:lpstr>Steps to run hibernate example</vt:lpstr>
      <vt:lpstr>Steps to run hibernate example: Step-6</vt:lpstr>
      <vt:lpstr>Steps to run hibernate example</vt:lpstr>
      <vt:lpstr>Steps to run hibernate example</vt:lpstr>
      <vt:lpstr>Steps to run hibernate example</vt:lpstr>
      <vt:lpstr>Steps to run hibernate example: Step-7</vt:lpstr>
      <vt:lpstr>Steps to run hibernate example: Step-7</vt:lpstr>
      <vt:lpstr>Steps to run hibernate example</vt:lpstr>
      <vt:lpstr>Steps to run hibernate example</vt:lpstr>
      <vt:lpstr>Steps to run hibernate example:output</vt:lpstr>
      <vt:lpstr>Steps to run hibernate example: output</vt:lpstr>
      <vt:lpstr>Hibernate Program Hierarchy</vt:lpstr>
      <vt:lpstr>Hibernate with Annotation</vt:lpstr>
      <vt:lpstr>Hibernate with Annotation</vt:lpstr>
      <vt:lpstr>GTU Questions</vt:lpstr>
    </vt:vector>
  </TitlesOfParts>
  <Company>Darshan Institute of Engg. &amp; 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4138</cp:revision>
  <dcterms:created xsi:type="dcterms:W3CDTF">2013-05-17T03:00:03Z</dcterms:created>
  <dcterms:modified xsi:type="dcterms:W3CDTF">2023-08-25T10:23:55Z</dcterms:modified>
</cp:coreProperties>
</file>