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34" r:id="rId2"/>
    <p:sldId id="363" r:id="rId3"/>
    <p:sldId id="435" r:id="rId4"/>
    <p:sldId id="473" r:id="rId5"/>
    <p:sldId id="474" r:id="rId6"/>
    <p:sldId id="476" r:id="rId7"/>
    <p:sldId id="477" r:id="rId8"/>
    <p:sldId id="436" r:id="rId9"/>
    <p:sldId id="458" r:id="rId10"/>
    <p:sldId id="459" r:id="rId11"/>
    <p:sldId id="460" r:id="rId12"/>
    <p:sldId id="461" r:id="rId13"/>
    <p:sldId id="437" r:id="rId14"/>
    <p:sldId id="462" r:id="rId15"/>
    <p:sldId id="463" r:id="rId16"/>
    <p:sldId id="464" r:id="rId17"/>
    <p:sldId id="466" r:id="rId18"/>
    <p:sldId id="465" r:id="rId19"/>
    <p:sldId id="467" r:id="rId20"/>
    <p:sldId id="438" r:id="rId21"/>
    <p:sldId id="469" r:id="rId22"/>
    <p:sldId id="470" r:id="rId23"/>
    <p:sldId id="468" r:id="rId24"/>
    <p:sldId id="472" r:id="rId25"/>
    <p:sldId id="451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338" autoAdjust="0"/>
    <p:restoredTop sz="94434" autoAdjust="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55501-0E15-4C72-B043-5FA2E81B0BC0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41AEB-30EE-4500-A41E-F80885E3D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907500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2160707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493666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ktangel 11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Unit-4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Java Server Pages(JSP)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Darshan Institute of Engineering &amp; Technology</a:t>
            </a:r>
          </a:p>
        </p:txBody>
      </p:sp>
      <p:sp>
        <p:nvSpPr>
          <p:cNvPr id="8" name="Slide Number Placeholder 16"/>
          <p:cNvSpPr txBox="1"/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/>
          <a:lstStyle>
            <a:lvl1pPr algn="l">
              <a:defRPr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>
              <a:lnSpc>
                <a:spcPct val="114000"/>
              </a:lnSpc>
              <a:buClrTx/>
              <a:buFont typeface="Wingdings" panose="05000000000000000000" pitchFamily="2" charset="2"/>
              <a:buChar char="§"/>
              <a:defRPr sz="24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>
              <a:lnSpc>
                <a:spcPct val="114000"/>
              </a:lnSpc>
              <a:buClrTx/>
              <a:buFont typeface="Arial" pitchFamily="34" charset="0"/>
              <a:buChar char="•"/>
              <a:defRPr sz="20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14000"/>
              </a:lnSpc>
              <a:buClrTx/>
              <a:defRPr sz="18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14000"/>
              </a:lnSpc>
              <a:buClrTx/>
              <a:defRPr sz="160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6"/>
          <p:cNvSpPr txBox="1"/>
          <p:nvPr userDrawn="1"/>
        </p:nvSpPr>
        <p:spPr>
          <a:xfrm>
            <a:off x="3581400" y="647541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ktangel 11"/>
          <p:cNvSpPr/>
          <p:nvPr userDrawn="1"/>
        </p:nvSpPr>
        <p:spPr>
          <a:xfrm>
            <a:off x="0" y="6489354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Unit-6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Hibernate 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10" name="Slide Number Placeholder 16"/>
          <p:cNvSpPr txBox="1"/>
          <p:nvPr userDrawn="1"/>
        </p:nvSpPr>
        <p:spPr>
          <a:xfrm>
            <a:off x="3581400" y="6487766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ktangel 11"/>
          <p:cNvSpPr/>
          <p:nvPr userDrawn="1"/>
        </p:nvSpPr>
        <p:spPr>
          <a:xfrm>
            <a:off x="0" y="6473687"/>
            <a:ext cx="91440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Unit-6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Hibernate                       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         </a:t>
            </a:r>
            <a:r>
              <a:rPr lang="da-DK" sz="1800" b="1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</a:t>
            </a: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     Darshan Institute of Engineering &amp; Technology</a:t>
            </a:r>
          </a:p>
        </p:txBody>
      </p:sp>
      <p:sp>
        <p:nvSpPr>
          <p:cNvPr id="9" name="Slide Number Placeholder 16"/>
          <p:cNvSpPr txBox="1"/>
          <p:nvPr userDrawn="1"/>
        </p:nvSpPr>
        <p:spPr>
          <a:xfrm>
            <a:off x="3581400" y="6472099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lang="en-US" sz="1800" kern="1200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5000"/>
          <a:stretch>
            <a:fillRect/>
          </a:stretch>
        </p:blipFill>
        <p:spPr>
          <a:xfrm flipH="1">
            <a:off x="-2" y="-1"/>
            <a:ext cx="9143999" cy="685800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-14748" y="986564"/>
            <a:ext cx="9158748" cy="4884873"/>
            <a:chOff x="-14748" y="986564"/>
            <a:chExt cx="9158748" cy="4884873"/>
          </a:xfrm>
        </p:grpSpPr>
        <p:sp>
          <p:nvSpPr>
            <p:cNvPr id="61" name="TextBox 60"/>
            <p:cNvSpPr txBox="1"/>
            <p:nvPr/>
          </p:nvSpPr>
          <p:spPr>
            <a:xfrm>
              <a:off x="297915" y="5225106"/>
              <a:ext cx="3406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  <a:p>
              <a:r>
                <a:rPr lang="en-US" dirty="0"/>
                <a:t>   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56" name="Freeform 55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A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Pentagon 56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70" name="Pentagon 69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0AAAD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/>
                <p:cNvSpPr txBox="1"/>
                <p:nvPr/>
              </p:nvSpPr>
              <p:spPr>
                <a:xfrm>
                  <a:off x="237041" y="1195624"/>
                  <a:ext cx="4459304" cy="4001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Advanced Java Programming</a:t>
                  </a:r>
                  <a:endParaRPr lang="en-US" sz="2000" b="1" dirty="0">
                    <a:solidFill>
                      <a:schemeClr val="bg1"/>
                    </a:solidFill>
                    <a:ea typeface="Open Sans Light" panose="020B0306030504020204" pitchFamily="34" charset="0"/>
                    <a:cs typeface="Open Sans Light" panose="020B0306030504020204" pitchFamily="34" charset="0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177782" y="2315222"/>
                <a:ext cx="424479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 smtClean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Struts</a:t>
                </a:r>
                <a:endParaRPr lang="en-US" sz="44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7036112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 (View)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835824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2089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 (Controller)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800105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2089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MVC (struts.xml)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85926"/>
            <a:ext cx="8429684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2089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Front Controller</a:t>
            </a:r>
            <a:r>
              <a:rPr lang="en-US" sz="2600" b="1" dirty="0" smtClean="0"/>
              <a:t>: </a:t>
            </a:r>
            <a:r>
              <a:rPr lang="en-US" sz="2800" dirty="0" smtClean="0"/>
              <a:t>In Struts 2, the Front Controller is responsible for managing the flow of a web application. The front controller is the entry point for all incoming requests and handles the request processing lifecycle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 the case of Struts 2, the front controller is the </a:t>
            </a:r>
            <a:r>
              <a:rPr lang="en-US" sz="2800" dirty="0" err="1" smtClean="0"/>
              <a:t>FilterDispatcher</a:t>
            </a:r>
            <a:r>
              <a:rPr lang="en-US" sz="2800" dirty="0" smtClean="0"/>
              <a:t> (deprecated) or the more modern </a:t>
            </a:r>
            <a:r>
              <a:rPr lang="en-US" sz="2800" dirty="0" err="1" smtClean="0"/>
              <a:t>StrutsPrepareAndExecuteFilter</a:t>
            </a:r>
            <a:r>
              <a:rPr lang="en-US" sz="2800" dirty="0" smtClean="0"/>
              <a:t>.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Front Controller</a:t>
            </a:r>
            <a:r>
              <a:rPr lang="en-US" sz="2600" b="1" dirty="0" smtClean="0"/>
              <a:t>: </a:t>
            </a:r>
            <a:endParaRPr lang="en-US" sz="2800" dirty="0" smtClean="0"/>
          </a:p>
          <a:p>
            <a:endParaRPr lang="en-US" sz="2600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835824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smtClean="0"/>
              <a:t>Front Controller</a:t>
            </a:r>
            <a:r>
              <a:rPr lang="en-US" sz="2600" b="1" dirty="0" smtClean="0"/>
              <a:t>: </a:t>
            </a:r>
            <a:endParaRPr lang="en-US" sz="2800" dirty="0" smtClean="0"/>
          </a:p>
          <a:p>
            <a:r>
              <a:rPr lang="en-US" sz="2800" dirty="0" smtClean="0"/>
              <a:t>With </a:t>
            </a:r>
            <a:r>
              <a:rPr lang="en-US" sz="2800" dirty="0" smtClean="0"/>
              <a:t>this configuration, any incoming request to your web application, regardless of the URL path, will be intercepted by the </a:t>
            </a:r>
            <a:r>
              <a:rPr lang="en-US" sz="2800" dirty="0" err="1" smtClean="0"/>
              <a:t>StrutsPrepareAndExecuteFilter</a:t>
            </a:r>
            <a:r>
              <a:rPr lang="en-US" sz="2800" dirty="0" smtClean="0"/>
              <a:t>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filter will then delegate the processing to the appropriate Struts 2 action based on the URL and the mappings defined in the struts.xml file.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Struts.xml</a:t>
            </a:r>
            <a:endParaRPr lang="en-US" sz="26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The struts.xml file is a configuration file used in Struts 2 applications to define the mapping between URLs and the corresponding actions, as well as other configuration settings.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It </a:t>
            </a:r>
            <a:r>
              <a:rPr lang="en-US" sz="2800" dirty="0" smtClean="0"/>
              <a:t>plays a crucial role in configuring the behavior of your Struts 2 application.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Struts.xml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871543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Action Classes: </a:t>
            </a:r>
            <a:r>
              <a:rPr lang="en-US" sz="2800" dirty="0" smtClean="0"/>
              <a:t>Action classes are part of the controller layer and are responsible for handling specific user requests. </a:t>
            </a:r>
            <a:endParaRPr lang="en-US" sz="2800" dirty="0" smtClean="0"/>
          </a:p>
          <a:p>
            <a:r>
              <a:rPr lang="en-US" sz="2800" dirty="0" smtClean="0"/>
              <a:t>Each </a:t>
            </a:r>
            <a:r>
              <a:rPr lang="en-US" sz="2800" dirty="0" smtClean="0"/>
              <a:t>type of user action (such as submitting a form or clicking a link) is associated with a corresponding Action class.</a:t>
            </a:r>
          </a:p>
          <a:p>
            <a:r>
              <a:rPr lang="en-US" sz="2800" dirty="0" smtClean="0"/>
              <a:t>Action classes in Struts typically </a:t>
            </a:r>
            <a:r>
              <a:rPr lang="en-US" sz="2800" b="1" dirty="0" smtClean="0"/>
              <a:t>extend the </a:t>
            </a:r>
            <a:r>
              <a:rPr lang="en-US" sz="2800" b="1" dirty="0" err="1" smtClean="0"/>
              <a:t>ActionSupport</a:t>
            </a:r>
            <a:r>
              <a:rPr lang="en-US" sz="2800" b="1" dirty="0" smtClean="0"/>
              <a:t> </a:t>
            </a:r>
            <a:r>
              <a:rPr lang="en-US" sz="2800" b="1" dirty="0" smtClean="0"/>
              <a:t>class</a:t>
            </a:r>
            <a:r>
              <a:rPr lang="en-US" sz="2800" dirty="0" smtClean="0"/>
              <a:t> provided by the framework and implement the </a:t>
            </a:r>
            <a:r>
              <a:rPr lang="en-US" sz="2800" b="1" dirty="0" smtClean="0"/>
              <a:t>execute method</a:t>
            </a:r>
            <a:r>
              <a:rPr lang="en-US" sz="2800" dirty="0" smtClean="0"/>
              <a:t>, where the actual processing for the user request takes place.</a:t>
            </a:r>
            <a:endParaRPr lang="en-US" sz="2600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Action Classes</a:t>
            </a:r>
            <a:r>
              <a:rPr lang="en-US" sz="2800" b="1" dirty="0" smtClean="0"/>
              <a:t>: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571612"/>
            <a:ext cx="8572560" cy="52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Syllabus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90599"/>
            <a:ext cx="9000999" cy="584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530115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Result </a:t>
            </a:r>
            <a:r>
              <a:rPr lang="en-US" b="1" dirty="0"/>
              <a:t>Types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In Struts 2, result types define what happens after an action has been executed. When an action returns a result, it is associated with a particular type, and Struts 2 uses this result type to determine the next step in the request processing. 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926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Various Result Types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71612"/>
            <a:ext cx="778674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8926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Various Result Types</a:t>
            </a:r>
            <a:r>
              <a:rPr lang="en-US" dirty="0" smtClean="0"/>
              <a:t>: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643050"/>
            <a:ext cx="821537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8926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Tag </a:t>
            </a:r>
            <a:r>
              <a:rPr lang="en-US" sz="2800" b="1" dirty="0"/>
              <a:t>Support</a:t>
            </a:r>
            <a:r>
              <a:rPr lang="en-US" sz="2800" dirty="0"/>
              <a:t>: </a:t>
            </a:r>
            <a:r>
              <a:rPr lang="en-US" sz="2800" dirty="0" smtClean="0"/>
              <a:t>T</a:t>
            </a:r>
            <a:r>
              <a:rPr lang="en-US" sz="2800" dirty="0" smtClean="0"/>
              <a:t>ag </a:t>
            </a:r>
            <a:r>
              <a:rPr lang="en-US" sz="2800" dirty="0" smtClean="0"/>
              <a:t>libraries are sets of custom tags that you can use in </a:t>
            </a:r>
            <a:r>
              <a:rPr lang="en-US" sz="2800" dirty="0" err="1" smtClean="0"/>
              <a:t>JavaServer</a:t>
            </a:r>
            <a:r>
              <a:rPr lang="en-US" sz="2800" dirty="0" smtClean="0"/>
              <a:t> Pages (JSP) to simplify the creation of dynamic web pages. </a:t>
            </a:r>
            <a:endParaRPr lang="en-US" sz="2800" dirty="0" smtClean="0"/>
          </a:p>
          <a:p>
            <a:r>
              <a:rPr lang="en-US" sz="2800" dirty="0" smtClean="0"/>
              <a:t>These </a:t>
            </a:r>
            <a:r>
              <a:rPr lang="en-US" sz="2800" dirty="0" smtClean="0"/>
              <a:t>tags provide a convenient way to interact with Struts 2 components and features, helping you generate HTML forms, display data, and handle actions.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 smtClean="0"/>
              <a:t>tag library used in Struts 2 is known as the Struts Tags Library.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8926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Tag </a:t>
            </a:r>
            <a:r>
              <a:rPr lang="en-US" sz="2800" b="1" dirty="0"/>
              <a:t>Support</a:t>
            </a:r>
            <a:r>
              <a:rPr lang="en-US" sz="2800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643050"/>
            <a:ext cx="750099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071942"/>
            <a:ext cx="7500990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989260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Struts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Integration </a:t>
            </a:r>
            <a:r>
              <a:rPr lang="en-US" sz="2800" b="1" dirty="0"/>
              <a:t>Support</a:t>
            </a:r>
            <a:r>
              <a:rPr lang="en-US" sz="2800" dirty="0"/>
              <a:t>: </a:t>
            </a:r>
            <a:r>
              <a:rPr lang="en-US" sz="2800" dirty="0" smtClean="0"/>
              <a:t>When it comes to integration support in the context of Struts 2, it typically involves integrating Struts 2 with other technologies, frameworks, or tools to enhance the functionality and capabilities of your web application. </a:t>
            </a:r>
            <a:endParaRPr lang="en-US" sz="2800" dirty="0" smtClean="0"/>
          </a:p>
          <a:p>
            <a:r>
              <a:rPr lang="en-US" sz="2800" dirty="0" smtClean="0"/>
              <a:t>Integration support in struts 2 is provided for hibernate/JPA, Spring, JSON etc. 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55397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Struts is an open-source framework for developing Java web applications.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It </a:t>
            </a:r>
            <a:r>
              <a:rPr lang="en-US" sz="2800" dirty="0"/>
              <a:t>was originally created by Craig R. McClanahan and donated to the Apache Software Foundation in 2000. 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dirty="0" smtClean="0"/>
              <a:t>Struts </a:t>
            </a:r>
            <a:r>
              <a:rPr lang="en-US" sz="2800" dirty="0"/>
              <a:t>is built on top of the Java Servlet API and the </a:t>
            </a:r>
            <a:r>
              <a:rPr lang="en-US" sz="2800" dirty="0" err="1"/>
              <a:t>JavaServer</a:t>
            </a:r>
            <a:r>
              <a:rPr lang="en-US" sz="2800" dirty="0"/>
              <a:t> Pages (JSP) technology and provides a structured framework for developing web applications.</a:t>
            </a: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25905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types of programming models (design models)</a:t>
            </a:r>
          </a:p>
          <a:p>
            <a:r>
              <a:rPr lang="en-IN" dirty="0"/>
              <a:t>Model 1 Architecture</a:t>
            </a:r>
          </a:p>
          <a:p>
            <a:r>
              <a:rPr lang="en-IN" dirty="0"/>
              <a:t>Model 2 (MVC) </a:t>
            </a:r>
            <a:r>
              <a:rPr lang="en-IN" dirty="0" smtClean="0"/>
              <a:t>Architecture</a:t>
            </a:r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29606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Model </a:t>
            </a:r>
            <a:r>
              <a:rPr lang="en-US" b="1" dirty="0"/>
              <a:t>1 architecture</a:t>
            </a:r>
            <a:r>
              <a:rPr lang="en-US" dirty="0"/>
              <a:t> is an early and simple web application architecture that was used to build Java-based web applications. </a:t>
            </a:r>
            <a:endParaRPr lang="en-US" dirty="0" smtClean="0"/>
          </a:p>
          <a:p>
            <a:r>
              <a:rPr lang="en-US" dirty="0" smtClean="0"/>
              <a:t>Servlet </a:t>
            </a:r>
            <a:r>
              <a:rPr lang="en-US" dirty="0"/>
              <a:t>and JSP are the main technologies to develop the web applications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Browser </a:t>
            </a:r>
            <a:r>
              <a:rPr lang="en-US" dirty="0"/>
              <a:t>sends request for the JSP </a:t>
            </a:r>
            <a:r>
              <a:rPr lang="en-US" dirty="0" smtClean="0"/>
              <a:t>page</a:t>
            </a:r>
          </a:p>
          <a:p>
            <a:pPr marL="457200" indent="-457200">
              <a:buAutoNum type="arabicPeriod"/>
            </a:pPr>
            <a:r>
              <a:rPr lang="en-US" dirty="0" smtClean="0"/>
              <a:t>JSP </a:t>
            </a:r>
            <a:r>
              <a:rPr lang="en-US" dirty="0"/>
              <a:t>accesses Java Bean and invokes business </a:t>
            </a:r>
            <a:r>
              <a:rPr lang="en-US" dirty="0" smtClean="0"/>
              <a:t>logic</a:t>
            </a:r>
          </a:p>
          <a:p>
            <a:pPr marL="457200" indent="-457200">
              <a:buAutoNum type="arabicPeriod"/>
            </a:pPr>
            <a:r>
              <a:rPr lang="en-US" dirty="0" smtClean="0"/>
              <a:t>Java </a:t>
            </a:r>
            <a:r>
              <a:rPr lang="en-US" dirty="0"/>
              <a:t>Bean connects to the database and get/save </a:t>
            </a:r>
            <a:r>
              <a:rPr lang="en-US" dirty="0" smtClean="0"/>
              <a:t>data</a:t>
            </a:r>
          </a:p>
          <a:p>
            <a:pPr marL="457200" indent="-457200">
              <a:buAutoNum type="arabicPeriod"/>
            </a:pPr>
            <a:r>
              <a:rPr lang="en-US" dirty="0" smtClean="0"/>
              <a:t>Response </a:t>
            </a:r>
            <a:r>
              <a:rPr lang="en-US" dirty="0"/>
              <a:t>is sent to the browser which is generated by JSP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078" y="2492896"/>
            <a:ext cx="747784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659027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2 (MVC) Architecture</a:t>
            </a:r>
          </a:p>
          <a:p>
            <a:r>
              <a:rPr lang="en-US" dirty="0"/>
              <a:t>Model 2 is based on the MVC (Model View Controller) design pattern. The MVC design pattern consists of three modules model, view and controller.</a:t>
            </a:r>
          </a:p>
          <a:p>
            <a:r>
              <a:rPr lang="en-US" b="1" dirty="0"/>
              <a:t>Model</a:t>
            </a:r>
            <a:r>
              <a:rPr lang="en-US" dirty="0"/>
              <a:t> The model represents the state (data) and business logic of the application.</a:t>
            </a:r>
          </a:p>
          <a:p>
            <a:r>
              <a:rPr lang="en-US" b="1" dirty="0"/>
              <a:t>View</a:t>
            </a:r>
            <a:r>
              <a:rPr lang="en-US" dirty="0"/>
              <a:t> The view module is responsible to display data i.e. it represents the presentation.</a:t>
            </a:r>
          </a:p>
          <a:p>
            <a:r>
              <a:rPr lang="en-US" b="1" dirty="0"/>
              <a:t>Controller</a:t>
            </a:r>
            <a:r>
              <a:rPr lang="en-US" dirty="0"/>
              <a:t> The controller module acts as an interface between view and model. It intercepts all the requests i.e. receives input and commands to Model / View to change accordingly</a:t>
            </a:r>
            <a:r>
              <a:rPr lang="en-US" dirty="0" smtClean="0"/>
              <a:t>.</a:t>
            </a:r>
            <a:endParaRPr lang="en-US" dirty="0"/>
          </a:p>
          <a:p>
            <a:endParaRPr lang="en-IN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825015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2 (MVC) Architecture</a:t>
            </a:r>
          </a:p>
          <a:p>
            <a:endParaRPr lang="en-US" dirty="0"/>
          </a:p>
          <a:p>
            <a:endParaRPr lang="en-IN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6" y="1492716"/>
            <a:ext cx="8918004" cy="524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50935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It offers several features to simplify the development process and promote best practices. Here are some key features of Struts</a:t>
            </a:r>
            <a:r>
              <a:rPr lang="en-US" sz="2800" dirty="0" smtClean="0"/>
              <a:t>:</a:t>
            </a:r>
          </a:p>
          <a:p>
            <a:r>
              <a:rPr lang="en-US" sz="2800" b="1" dirty="0"/>
              <a:t>Model-View-Controller (MVC) Architecture</a:t>
            </a:r>
            <a:r>
              <a:rPr lang="en-US" sz="2800" dirty="0"/>
              <a:t>: Struts follows the MVC design pattern, which helps in separating the application into three distinct components: Model (business logic and data), View (presentation layer), and Controller (request handling and routing).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separation enhances code organization and maintainability.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089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Struts Features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MVC (Model)</a:t>
            </a:r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581400" y="6475412"/>
            <a:ext cx="609600" cy="365125"/>
          </a:xfrm>
        </p:spPr>
        <p:txBody>
          <a:bodyPr/>
          <a:lstStyle/>
          <a:p>
            <a:fld id="{5EA8BEFB-AE5B-48F9-BBAD-B489CDE48C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7867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920895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9"/>
  <p:tag name="AS_OS" val="Unix 5.15.0.1040"/>
  <p:tag name="AS_RELEASE_DATE" val="2023.06.14"/>
  <p:tag name="AS_TITLE" val="Aspose.Slides for .NET Standard 2.0"/>
  <p:tag name="AS_VERSION" val="23.6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/>
        <a:ea typeface="Calibri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31505</TotalTime>
  <Words>785</Words>
  <Application>Microsoft Office PowerPoint</Application>
  <PresentationFormat>On-screen Show (4:3)</PresentationFormat>
  <Paragraphs>145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Syllabus</vt:lpstr>
      <vt:lpstr>Struts</vt:lpstr>
      <vt:lpstr>Struts Architecture</vt:lpstr>
      <vt:lpstr>Struts Architecture</vt:lpstr>
      <vt:lpstr>Struts Architecture</vt:lpstr>
      <vt:lpstr>Struts Architecture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  <vt:lpstr>Struts Features</vt:lpstr>
    </vt:vector>
  </TitlesOfParts>
  <Company>Darshan Institute of Engg. &amp; Tech.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W5 of Computer Engineering (Why, What, When, Where, How)</dc:title>
  <dc:creator>Darshan Institute of Engg. &amp; Tech.</dc:creator>
  <cp:lastModifiedBy>admin</cp:lastModifiedBy>
  <cp:revision>4218</cp:revision>
  <dcterms:created xsi:type="dcterms:W3CDTF">2013-05-17T03:00:03Z</dcterms:created>
  <dcterms:modified xsi:type="dcterms:W3CDTF">2024-03-03T14:21:56Z</dcterms:modified>
</cp:coreProperties>
</file>