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299" r:id="rId6"/>
    <p:sldId id="300" r:id="rId7"/>
    <p:sldId id="301" r:id="rId8"/>
    <p:sldId id="303" r:id="rId9"/>
    <p:sldId id="302" r:id="rId10"/>
    <p:sldId id="304" r:id="rId11"/>
    <p:sldId id="306" r:id="rId12"/>
    <p:sldId id="305" r:id="rId13"/>
    <p:sldId id="307" r:id="rId14"/>
    <p:sldId id="30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al Kr Tiwary" userId="e747f7fce3de39c8" providerId="LiveId" clId="{00BF52F4-3CFA-4C58-A17A-FE82611DB86C}"/>
    <pc:docChg chg="modSld">
      <pc:chgData name="Vishal Kr Tiwary" userId="e747f7fce3de39c8" providerId="LiveId" clId="{00BF52F4-3CFA-4C58-A17A-FE82611DB86C}" dt="2024-12-19T13:32:24.921" v="10"/>
      <pc:docMkLst>
        <pc:docMk/>
      </pc:docMkLst>
      <pc:sldChg chg="modSp mod">
        <pc:chgData name="Vishal Kr Tiwary" userId="e747f7fce3de39c8" providerId="LiveId" clId="{00BF52F4-3CFA-4C58-A17A-FE82611DB86C}" dt="2024-12-19T13:32:24.921" v="10"/>
        <pc:sldMkLst>
          <pc:docMk/>
          <pc:sldMk cId="4187400538" sldId="301"/>
        </pc:sldMkLst>
        <pc:spChg chg="mod">
          <ac:chgData name="Vishal Kr Tiwary" userId="e747f7fce3de39c8" providerId="LiveId" clId="{00BF52F4-3CFA-4C58-A17A-FE82611DB86C}" dt="2024-12-19T13:32:24.921" v="10"/>
          <ac:spMkLst>
            <pc:docMk/>
            <pc:sldMk cId="4187400538" sldId="301"/>
            <ac:spMk id="3" creationId="{C51FBEAB-B852-B444-DAF9-BDC804D042F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de-with-vishal-tiwary/Hospitality-Doma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Revenue of Hospitality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Domain Report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A71B7-A493-FBEC-98F8-A35E26732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DAX QUERIES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11249-66B1-6AC0-8D5A-E4D9CF06D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24) Realisation WoW change % = </a:t>
            </a:r>
            <a:b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Var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selv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 IF(HASONEFILTER(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dim_date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wn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]),SELECTEDVALUE(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dim_date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wn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]),MAX(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dim_date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wn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]))</a:t>
            </a:r>
            <a:b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var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revcw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 CALCULATE([Realisation %],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dim_date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wn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]=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selv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  <a:b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var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revpw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  CALCULATE([Realisation %],FILTER(ALL(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dim_date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),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dim_date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wn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]= selv-1))</a:t>
            </a:r>
            <a:b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return</a:t>
            </a:r>
            <a:b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DIVIDE(revcw,revpw,0)-1</a:t>
            </a:r>
            <a:r>
              <a:rPr lang="en-IN" dirty="0"/>
              <a:t> </a:t>
            </a:r>
          </a:p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25) DSRN WoW change % = </a:t>
            </a:r>
            <a:b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Var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selv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 IF(HASONEFILTER(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dim_date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wn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]),SELECTEDVALUE(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dim_date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wn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]),MAX(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dim_date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wn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]))</a:t>
            </a:r>
            <a:b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var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revcw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 CALCULATE([DSRN],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dim_date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wn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]=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selv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  <a:b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var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revpw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  CALCULATE([DSRN],FILTER(ALL(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dim_date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),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dim_date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wn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]= selv-1))</a:t>
            </a:r>
            <a:b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return</a:t>
            </a:r>
            <a:b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DIVIDE(revcw,revpw,0)-1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0009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9B023-BF9D-2DE2-D6C3-F4D207817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780" y="1277203"/>
            <a:ext cx="10058400" cy="145075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14378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BC4B-5BFC-38F8-4574-0473EF2F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B03B8-C991-9C46-51FD-96903AE78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Project Objective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Data from 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Data processing and DAX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Dashboard and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Export &amp; share Project</a:t>
            </a:r>
          </a:p>
          <a:p>
            <a:pPr marL="0" indent="0">
              <a:buNone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819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78152-B3A4-8103-D656-887092651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Project Objective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FC9FA-3A2E-124D-D548-BB77118F5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/>
            <a:r>
              <a:rPr lang="en-US" sz="2300" b="0" i="0" dirty="0">
                <a:solidFill>
                  <a:srgbClr val="1310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AtliQ Grands owns multiple five-star hotels across India. They have been in the hospitality industry for the past 20 years. Due to strategic moves from other competitors and ineffective decision-making in management, AtliQ Grands are losing its market share and revenue in the luxury/business hotels category. As a strategic move, the managing director of AtliQ Grands wanted to incorporate “Business and Data Intelligence” to regain their market share and revenue. However, they do not have an in-house data analytics team to provide them with these insights.</a:t>
            </a:r>
            <a:br>
              <a:rPr lang="en-US" sz="2300" b="0" i="0" dirty="0">
                <a:solidFill>
                  <a:srgbClr val="1310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300" b="0" i="0" dirty="0">
                <a:solidFill>
                  <a:srgbClr val="1310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300" b="0" i="0" dirty="0">
                <a:solidFill>
                  <a:srgbClr val="1310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Their revenue management team had decided to hire a 3rd party service provider to provide them with insights from their historical data.</a:t>
            </a:r>
          </a:p>
          <a:p>
            <a:pPr algn="l"/>
            <a:r>
              <a:rPr lang="en-US" sz="2300" b="1" i="0" dirty="0">
                <a:solidFill>
                  <a:srgbClr val="1310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Task:</a:t>
            </a:r>
            <a:r>
              <a:rPr lang="en-US" sz="2300" b="0" i="0" dirty="0">
                <a:solidFill>
                  <a:srgbClr val="1310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br>
              <a:rPr lang="en-US" sz="2300" b="0" i="0" dirty="0">
                <a:solidFill>
                  <a:srgbClr val="1310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300" b="0" i="0" dirty="0">
                <a:solidFill>
                  <a:srgbClr val="1310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300" b="0" i="0" dirty="0">
                <a:solidFill>
                  <a:srgbClr val="1310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are a data analyst who has been provided with sample data and a mock-up dashboard to work on the following task. You can download all relevant documents from the download section.</a:t>
            </a:r>
          </a:p>
          <a:p>
            <a:pPr algn="l">
              <a:buFont typeface="+mj-lt"/>
              <a:buAutoNum type="arabicPeriod"/>
            </a:pPr>
            <a:r>
              <a:rPr lang="en-US" sz="2300" b="0" i="0" dirty="0">
                <a:solidFill>
                  <a:srgbClr val="1310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the metrics according to the metric list.</a:t>
            </a:r>
          </a:p>
          <a:p>
            <a:pPr algn="l">
              <a:buFont typeface="+mj-lt"/>
              <a:buAutoNum type="arabicPeriod"/>
            </a:pPr>
            <a:r>
              <a:rPr lang="en-US" sz="2300" b="0" i="0" dirty="0">
                <a:solidFill>
                  <a:srgbClr val="1310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 dashboard according to the mock-up provided by stakeholders.</a:t>
            </a:r>
          </a:p>
          <a:p>
            <a:pPr algn="l">
              <a:buFont typeface="+mj-lt"/>
              <a:buAutoNum type="arabicPeriod"/>
            </a:pPr>
            <a:r>
              <a:rPr lang="en-US" sz="2300" b="0" i="0" dirty="0">
                <a:solidFill>
                  <a:srgbClr val="1310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relevant insights that are not provided in the metric list/mock-up dashboard.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1642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881EE-D6EC-06D2-CA8F-029D850D0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Import data to </a:t>
            </a:r>
            <a:r>
              <a:rPr lang="en-US" sz="3600" dirty="0" err="1"/>
              <a:t>sql</a:t>
            </a:r>
            <a:r>
              <a:rPr lang="en-US" sz="3600" dirty="0"/>
              <a:t> database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FBEAB-B852-B444-DAF9-BDC804D04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dirty="0">
                <a:latin typeface="Aptos Narrow" panose="020B0004020202020204" pitchFamily="34" charset="0"/>
              </a:rPr>
              <a:t>Prepare CSV file</a:t>
            </a:r>
          </a:p>
          <a:p>
            <a:pPr marL="457200" indent="-457200">
              <a:buAutoNum type="arabicParenR"/>
            </a:pPr>
            <a:r>
              <a:rPr lang="en-US" dirty="0">
                <a:latin typeface="Aptos Narrow" panose="020B0004020202020204" pitchFamily="34" charset="0"/>
              </a:rPr>
              <a:t>Create tables in SQL</a:t>
            </a:r>
          </a:p>
          <a:p>
            <a:pPr marL="457200" indent="-457200">
              <a:buAutoNum type="arabicParenR"/>
            </a:pPr>
            <a:r>
              <a:rPr lang="en-US" dirty="0">
                <a:latin typeface="Aptos Narrow" panose="020B0004020202020204" pitchFamily="34" charset="0"/>
              </a:rPr>
              <a:t>Import CSV files in SQL</a:t>
            </a:r>
          </a:p>
          <a:p>
            <a:pPr marL="457200" indent="-457200">
              <a:buAutoNum type="arabicParenR"/>
            </a:pPr>
            <a:endParaRPr lang="en-US" dirty="0">
              <a:latin typeface="Aptos Narrow" panose="020B00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ptos Narrow" panose="020B0004020202020204" pitchFamily="34" charset="0"/>
              </a:rPr>
              <a:t>NOTE :-  Find all queries and SQL data</a:t>
            </a:r>
          </a:p>
          <a:p>
            <a:pPr marL="0" indent="0">
              <a:buNone/>
            </a:pPr>
            <a:r>
              <a:rPr lang="en-US" dirty="0" err="1">
                <a:latin typeface="Aptos Narrow" panose="020B0004020202020204" pitchFamily="34" charset="0"/>
              </a:rPr>
              <a:t>Github</a:t>
            </a:r>
            <a:r>
              <a:rPr lang="en-US" dirty="0">
                <a:latin typeface="Aptos Narrow" panose="020B0004020202020204" pitchFamily="34" charset="0"/>
              </a:rPr>
              <a:t> :-</a:t>
            </a:r>
            <a:r>
              <a:rPr lang="en-US" dirty="0">
                <a:latin typeface="Aptos Narrow" panose="020B0004020202020204" pitchFamily="34" charset="0"/>
                <a:hlinkClick r:id="rId2"/>
              </a:rPr>
              <a:t>https://github.com/code-with-vishal-tiwary/Hospitality-Domain</a:t>
            </a:r>
            <a:endParaRPr lang="en-US" dirty="0">
              <a:latin typeface="Aptos Narrow" panose="020B00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7400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C4393-ABCC-8AFE-AFCC-AEE6C6A2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1123950"/>
            <a:ext cx="10058400" cy="641985"/>
          </a:xfrm>
        </p:spPr>
        <p:txBody>
          <a:bodyPr>
            <a:normAutofit/>
          </a:bodyPr>
          <a:lstStyle/>
          <a:p>
            <a:r>
              <a:rPr lang="en-US" sz="3600" dirty="0"/>
              <a:t>DAX QUERIES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423E1-17D8-39F0-C6EC-CA957F883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480" y="2108202"/>
            <a:ext cx="9982200" cy="4035424"/>
          </a:xfrm>
        </p:spPr>
        <p:txBody>
          <a:bodyPr>
            <a:norm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1) Revenue = SUM(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fact_bookings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revenue_realized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])</a:t>
            </a:r>
            <a:r>
              <a:rPr lang="en-US" dirty="0"/>
              <a:t>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2) Total Bookings = COUNT(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fact_bookings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booking_id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])</a:t>
            </a:r>
            <a:r>
              <a:rPr lang="en-US" dirty="0"/>
              <a:t>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3) Total Capacity = SUM(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fact_aggregated_bookings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[capacity])</a:t>
            </a:r>
            <a:r>
              <a:rPr lang="en-US" dirty="0"/>
              <a:t> </a:t>
            </a:r>
          </a:p>
          <a:p>
            <a:r>
              <a:rPr lang="en-US" dirty="0"/>
              <a:t>4)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Occupancy % = DIVIDE([Total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Succesful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Bookings],[Total Capacity],0)</a:t>
            </a:r>
            <a:r>
              <a:rPr lang="en-US" dirty="0"/>
              <a:t>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5) Average Rating = AVERAGE(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fact_bookings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ratings_given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])</a:t>
            </a:r>
            <a:r>
              <a:rPr lang="en-US" dirty="0"/>
              <a:t>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6)No of days = DATEDIFF(MIN(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dim_date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[date]),MAX(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dim_date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[date]),DAY) +1</a:t>
            </a:r>
            <a:r>
              <a:rPr lang="en-US" dirty="0"/>
              <a:t>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7)Total cancelled bookings = CALCULATE([Total Bookings],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fact_bookings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booking_status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]="Cancelled")</a:t>
            </a:r>
            <a:r>
              <a:rPr lang="en-US" dirty="0"/>
              <a:t>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8)Cancellation % = DIVIDE([Total cancelled bookings],[Total Bookings])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2291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4B42-8049-FDA5-0533-759A68FB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DAX QUERIES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C4C65-ACE7-34AA-5169-E5539BF57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9)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Total Checked Out = CALCULATE([Total Bookings],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fact_bookings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booking_status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]="Checked Out")</a:t>
            </a:r>
            <a:r>
              <a:rPr lang="en-US" dirty="0"/>
              <a:t>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10)Total no show bookings = CALCULATE([Total Bookings],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fact_bookings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booking_status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]="No Show")</a:t>
            </a:r>
            <a:r>
              <a:rPr lang="en-US" dirty="0"/>
              <a:t> </a:t>
            </a:r>
          </a:p>
          <a:p>
            <a:r>
              <a:rPr lang="en-US" dirty="0"/>
              <a:t>11)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No Show rate % = DIVIDE([Total no show bookings],[Total Bookings])</a:t>
            </a:r>
            <a:r>
              <a:rPr lang="en-US" dirty="0"/>
              <a:t> </a:t>
            </a:r>
          </a:p>
          <a:p>
            <a:r>
              <a:rPr lang="en-US" dirty="0"/>
              <a:t>12)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Booking % by Platform = DIVIDE([Total Bookings],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	CALCULATE([Total Bookings],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	ALL(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fact_bookings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booking_platform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])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	))*100</a:t>
            </a:r>
            <a:r>
              <a:rPr lang="en-US" dirty="0"/>
              <a:t> </a:t>
            </a:r>
          </a:p>
          <a:p>
            <a:r>
              <a:rPr lang="en-US" dirty="0"/>
              <a:t>13)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Booking % by Room class = DIVIDE([Total Bookings],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	CALCULATE([Total Bookings],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	ALL(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dim_rooms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room_class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])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	))*100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776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096B-C1B9-9AA5-A7A1-ED894C4A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DAX QUERIES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0B5B4-C717-D8FC-4064-A52F8A121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14) ADR = DIVIDE( [Revenue], [Total Bookings],0)</a:t>
            </a:r>
            <a:r>
              <a:rPr lang="en-US" sz="1600" dirty="0"/>
              <a:t> </a:t>
            </a: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15)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Realisation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% = 1- ([Cancellation %]+[No Show rate %])</a:t>
            </a:r>
            <a:r>
              <a:rPr lang="en-US" sz="1600" dirty="0"/>
              <a:t> </a:t>
            </a:r>
          </a:p>
          <a:p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16) RevPAR = DIVIDE([Revenue],[Total Capacity])</a:t>
            </a:r>
            <a:r>
              <a:rPr lang="en-IN" sz="1600" dirty="0"/>
              <a:t> </a:t>
            </a: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17) DBRN = DIVIDE([Total Bookings], [No of days])</a:t>
            </a:r>
            <a:r>
              <a:rPr lang="en-US" sz="1600" dirty="0"/>
              <a:t> </a:t>
            </a: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18)DSRN = DIVIDE([Total Capacity], [No of days])</a:t>
            </a:r>
            <a:r>
              <a:rPr lang="en-US" sz="1600" dirty="0"/>
              <a:t> </a:t>
            </a: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19)DURN = DIVIDE([Total Checked Out],[No of days])</a:t>
            </a:r>
            <a:r>
              <a:rPr lang="en-US" sz="1600" dirty="0"/>
              <a:t> </a:t>
            </a:r>
          </a:p>
          <a:p>
            <a:endParaRPr lang="en-US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2077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71AE4-6162-8E9E-0F02-46577D09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DAX QUERIES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3027C-8FE0-B2AE-9AAD-BE868EFEB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20) Revenue WoW change % = </a:t>
            </a:r>
            <a:b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    	Var 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selv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 IF(HASONEFILTER(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dim_date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wn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]),SELECTEDVALUE(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dim_date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wn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]),MAX(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dim_date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wn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]))</a:t>
            </a:r>
            <a:b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var 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revcw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 CALCULATE([Revenue],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dim_date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wn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]= 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selv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  <a:b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var 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revpw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  CALCULATE([Revenue],FILTER(ALL(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dim_date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),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dim_date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wn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]= selv-1))</a:t>
            </a:r>
            <a:b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return</a:t>
            </a:r>
            <a:b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DIVIDE(revcw,revpw,0)-1</a:t>
            </a:r>
            <a:r>
              <a:rPr lang="en-IN" sz="1600" dirty="0"/>
              <a:t> </a:t>
            </a:r>
          </a:p>
          <a:p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21)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Occupancy WoW change % = </a:t>
            </a:r>
            <a:b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Var 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selv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 IF(HASONEFILTER(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dim_date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wn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]),SELECTEDVALUE(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dim_date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wn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]),MAX(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dim_date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wn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]))</a:t>
            </a:r>
            <a:b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var 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revcw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 CALCULATE([Occupancy %],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dim_date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wn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]= 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selv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  <a:b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var 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revpw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  CALCULATE([Occupancy %],FILTER(ALL(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dim_date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),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dim_date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wn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]= selv-1))</a:t>
            </a:r>
            <a:b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return</a:t>
            </a:r>
            <a:b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DIVIDE(revcw,revpw,0)-1</a:t>
            </a:r>
            <a:r>
              <a:rPr lang="en-IN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4223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45C0-9496-6725-15CC-3145E318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DAX QUERIES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26AB1-9673-8431-7602-306E4D532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22) ADR WoW change % = </a:t>
            </a:r>
            <a:b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Var 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selv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 IF(HASONEFILTER(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dim_date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wn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]),SELECTEDVALUE(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dim_date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wn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]),MAX(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dim_date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wn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]))</a:t>
            </a:r>
            <a:b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var 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revcw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 CALCULATE([ADR],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dim_date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wn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]= 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selv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  <a:b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var 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revpw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  CALCULATE([ADR],FILTER(ALL(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dim_date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),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dim_date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wn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]= selv-1))</a:t>
            </a:r>
            <a:b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return</a:t>
            </a:r>
            <a:b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DIVIDE(revcw,revpw,0)-1</a:t>
            </a:r>
            <a:r>
              <a:rPr lang="en-IN" sz="1600" dirty="0"/>
              <a:t> </a:t>
            </a:r>
          </a:p>
          <a:p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23) </a:t>
            </a:r>
            <a:r>
              <a:rPr lang="en-IN" sz="17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Revpar</a:t>
            </a: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WoW change % = </a:t>
            </a:r>
            <a:br>
              <a:rPr lang="en-IN" sz="1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Var </a:t>
            </a:r>
            <a:r>
              <a:rPr lang="en-IN" sz="17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selv</a:t>
            </a: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 IF(HASONEFILTER(</a:t>
            </a:r>
            <a:r>
              <a:rPr lang="en-IN" sz="17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dim_date</a:t>
            </a: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</a:t>
            </a:r>
            <a:r>
              <a:rPr lang="en-IN" sz="17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wn</a:t>
            </a: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]),SELECTEDVALUE(</a:t>
            </a:r>
            <a:r>
              <a:rPr lang="en-IN" sz="17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dim_date</a:t>
            </a: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</a:t>
            </a:r>
            <a:r>
              <a:rPr lang="en-IN" sz="17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wn</a:t>
            </a: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]),MAX(</a:t>
            </a:r>
            <a:r>
              <a:rPr lang="en-IN" sz="17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dim_date</a:t>
            </a: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</a:t>
            </a:r>
            <a:r>
              <a:rPr lang="en-IN" sz="17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wn</a:t>
            </a: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]))</a:t>
            </a:r>
            <a:br>
              <a:rPr lang="en-IN" sz="1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var </a:t>
            </a:r>
            <a:r>
              <a:rPr lang="en-IN" sz="17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revcw</a:t>
            </a: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 CALCULATE([RevPAR],</a:t>
            </a:r>
            <a:r>
              <a:rPr lang="en-IN" sz="17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dim_date</a:t>
            </a: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</a:t>
            </a:r>
            <a:r>
              <a:rPr lang="en-IN" sz="17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wn</a:t>
            </a: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]= </a:t>
            </a:r>
            <a:r>
              <a:rPr lang="en-IN" sz="17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selv</a:t>
            </a: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  <a:br>
              <a:rPr lang="en-IN" sz="1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var </a:t>
            </a:r>
            <a:r>
              <a:rPr lang="en-IN" sz="17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revpw</a:t>
            </a: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  CALCULATE([RevPAR],FILTER(ALL(</a:t>
            </a:r>
            <a:r>
              <a:rPr lang="en-IN" sz="17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dim_date</a:t>
            </a: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),</a:t>
            </a:r>
            <a:r>
              <a:rPr lang="en-IN" sz="17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dim_date</a:t>
            </a: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</a:t>
            </a:r>
            <a:r>
              <a:rPr lang="en-IN" sz="17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wn</a:t>
            </a: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]= selv-1))</a:t>
            </a:r>
            <a:br>
              <a:rPr lang="en-IN" sz="1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return</a:t>
            </a:r>
            <a:br>
              <a:rPr lang="en-IN" sz="1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DIVIDE(revcw,revpw,0)-1</a:t>
            </a:r>
            <a:r>
              <a:rPr lang="en-IN" sz="17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767531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{50F192B1-2B5A-47E8-97F7-52C968ECDB08}tf22712842_win32</Template>
  <TotalTime>29</TotalTime>
  <Words>1205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 Narrow</vt:lpstr>
      <vt:lpstr>Arial</vt:lpstr>
      <vt:lpstr>Bookman Old Style</vt:lpstr>
      <vt:lpstr>Calibri</vt:lpstr>
      <vt:lpstr>Franklin Gothic Book</vt:lpstr>
      <vt:lpstr>Custom</vt:lpstr>
      <vt:lpstr>Revenue of Hospitality Domain Report</vt:lpstr>
      <vt:lpstr>AGENDA</vt:lpstr>
      <vt:lpstr>Project Objective</vt:lpstr>
      <vt:lpstr>Import data to sql database</vt:lpstr>
      <vt:lpstr>DAX QUERIES</vt:lpstr>
      <vt:lpstr>DAX QUERIES</vt:lpstr>
      <vt:lpstr>DAX QUERIES</vt:lpstr>
      <vt:lpstr>DAX QUERIES</vt:lpstr>
      <vt:lpstr>DAX QUERIES</vt:lpstr>
      <vt:lpstr>DAX QUERIES</vt:lpstr>
      <vt:lpstr>   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Kr Tiwary</dc:creator>
  <cp:lastModifiedBy>Vishal Kr Tiwary</cp:lastModifiedBy>
  <cp:revision>1</cp:revision>
  <dcterms:created xsi:type="dcterms:W3CDTF">2024-12-19T12:59:58Z</dcterms:created>
  <dcterms:modified xsi:type="dcterms:W3CDTF">2024-12-19T13:33:05Z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