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376" r:id="rId4"/>
    <p:sldId id="261" r:id="rId5"/>
    <p:sldId id="377" r:id="rId6"/>
    <p:sldId id="379" r:id="rId7"/>
    <p:sldId id="384" r:id="rId8"/>
    <p:sldId id="386" r:id="rId9"/>
    <p:sldId id="388" r:id="rId10"/>
    <p:sldId id="385" r:id="rId11"/>
    <p:sldId id="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2877" autoAdjust="0"/>
  </p:normalViewPr>
  <p:slideViewPr>
    <p:cSldViewPr snapToGrid="0">
      <p:cViewPr>
        <p:scale>
          <a:sx n="50" d="100"/>
          <a:sy n="50" d="100"/>
        </p:scale>
        <p:origin x="1205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7887D-57E1-4959-9C29-25A9A8E29464}" type="datetimeFigureOut">
              <a:rPr lang="en-IN" smtClean="0"/>
              <a:t>06-11-2024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A340-596D-493E-85A3-4FF8E1281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940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A340-596D-493E-85A3-4FF8E1281C4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49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A340-596D-493E-85A3-4FF8E1281C4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56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734B1-8365-360B-1A34-2ED63E5A5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13AE2-131C-3EBC-F60C-B2BD75C4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4429-787B-A229-97BB-F80D11F5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E019-6602-FADB-9200-0118D579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DFCBA-260B-9E97-D00F-BBB7FCC7D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66D8C65B-88B6-1E7C-EC2B-0896D912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70" y="313180"/>
            <a:ext cx="1920929" cy="928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DE3-A1D5-47AA-0472-8954CBC1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3D3C7-6D92-46DA-DA7B-FDC5998EC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0EFD2-5150-BDA7-E0A7-95BCA14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77488-CF21-E436-26E2-C16D9E37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78B-F566-F6E2-8A69-31A56956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7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841B47-43D0-7F3A-5687-57205907D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6A13-B9F0-A874-67A4-9DB53CAE7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26AE-FEFE-E44D-2D78-34D98A8A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D22DA-967F-CA1E-E349-C8B5F1F4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2057A-7EA6-5E65-82D7-E86F6AF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6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8FE20-21B2-2A46-12AA-4015ED54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592A8-1321-BB7D-4830-035C8AE83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94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BC97-8C07-D118-C78C-D6BBB983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14022-BA88-DC86-83C2-1F7DE6F4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035B-2553-1FDC-199D-0D662846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  <p:pic>
        <p:nvPicPr>
          <p:cNvPr id="2050" name="Picture 2" descr="logo">
            <a:extLst>
              <a:ext uri="{FF2B5EF4-FFF2-40B4-BE49-F238E27FC236}">
                <a16:creationId xmlns:a16="http://schemas.microsoft.com/office/drawing/2014/main" id="{E5E6F56D-202E-05B4-BA86-B4D598018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205" y="348285"/>
            <a:ext cx="2174996" cy="105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36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5D56-AE85-D36B-D1F3-7F8C7480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59F00-9AF1-9DA4-07C2-1FD4D9F22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E29F-ADD1-B7C2-40F9-7CB5623A1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2E35F-14BB-1ED9-6477-BE953611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72829-C490-ABA6-E36E-490D8180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2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AD52-8D7A-BEED-5B8D-980273E0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B8C9-B85C-CB3C-ED28-80FBD11F9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DD056-125A-657A-3548-8A32A242A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B96CC-396D-3FEF-0715-63BCD0784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B119E-C2FC-2423-269E-703D62FD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20A9C-2F31-8B96-D640-C76B46C5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3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2E81-2516-E768-F2BD-EB11F85A6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CDD74-C4A6-343C-9E41-BBAF0BA01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53FF-D6F3-0048-E09B-7E770F7A4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9CBA1-475C-8D36-62AC-ED960D237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B6990-D099-3296-0CC4-7F773EDBE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9A0C8-344D-E0A5-28A4-6B310992F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23799-1908-019B-8923-2D220DA6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673AA-FEBF-7EE0-71E7-4E7157D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78931-85DC-F67B-160C-51A0014E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9D2CC4-AF0F-1DEC-3466-2E8457BD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6257E-4AA8-46E8-8E31-BCF87C5B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60FF7-D652-3AAD-107B-7C6E4BE0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5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747D3-67A6-9BCC-22F7-5B763CBDC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C69B46-A850-6CC9-4007-48EC1719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4696C-C3FF-6BE3-E9C0-F9933881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0D251-6B4E-80B8-C9A4-27642F13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2561-1D6F-5334-0D57-A61E21B7F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0BDF1-0D06-A5A3-7160-70963A6C1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97E8-2184-D90E-7FCB-EF344923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8C595-6094-CDA4-172A-33C2B9C0E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62717-6347-1DD6-A0C3-FD464074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9404-6E99-1517-A85A-84630F11A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41358A-ED88-2E62-2771-7FD7AB55C5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6D61D-1050-E98F-137B-0733A0723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120DB-89F7-CE19-1BFE-CCEA15106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A0315-7E0B-A10A-91CD-599742CA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B30E6-8353-C1FC-B0CD-3C0251E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3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BD2806-F662-55DD-25FC-9CBC02DB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CFB5B-2F8C-C19B-7918-831C143E1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9EA8-149B-EC46-D05A-BF33ABC43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3FEFC-0D45-4140-A601-184C1DA8CFB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DFEAB-9FA0-93DC-2CF1-AB5835AC2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1CB8-2A84-81D4-A3EA-45C14C481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35CD-227E-8D45-B36C-577D7B56E7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jmets.com/uploadedfiles/paper/issue_6_june_2022/26519/final/fin_irjmets1655735566.pdf" TargetMode="External"/><Relationship Id="rId2" Type="http://schemas.openxmlformats.org/officeDocument/2006/relationships/hyperlink" Target="https://www.dappuniversity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jet.net/archives/V7/i3/IRJET-V7I3250.pdf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265-F775-F03C-FD7D-F1D98FA75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1917"/>
            <a:ext cx="2775858" cy="38882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F0AE7-D957-5BBA-E0F0-1F5D319DE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484" y="4497968"/>
            <a:ext cx="5029199" cy="201595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By: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1) </a:t>
            </a:r>
            <a:r>
              <a:rPr lang="en-US" sz="2000" b="1" dirty="0" err="1">
                <a:solidFill>
                  <a:srgbClr val="002060"/>
                </a:solidFill>
                <a:latin typeface="LM Roman 10" panose="00000500000000000000" pitchFamily="50" charset="0"/>
              </a:rPr>
              <a:t>Hemanth.B</a:t>
            </a:r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 (22WU0106028)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2) </a:t>
            </a:r>
            <a:r>
              <a:rPr lang="en-US" sz="2000" b="1" dirty="0" err="1">
                <a:solidFill>
                  <a:srgbClr val="002060"/>
                </a:solidFill>
                <a:latin typeface="LM Roman 10" panose="00000500000000000000" pitchFamily="50" charset="0"/>
              </a:rPr>
              <a:t>Vishnu.J</a:t>
            </a:r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 (22WU0101129)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3) </a:t>
            </a:r>
            <a:r>
              <a:rPr lang="en-US" sz="2000" b="1" dirty="0" err="1">
                <a:solidFill>
                  <a:srgbClr val="002060"/>
                </a:solidFill>
                <a:latin typeface="LM Roman 10" panose="00000500000000000000" pitchFamily="50" charset="0"/>
              </a:rPr>
              <a:t>Nishanth.M</a:t>
            </a:r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 (22WU0106010)</a:t>
            </a:r>
          </a:p>
          <a:p>
            <a:pPr algn="just"/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4) </a:t>
            </a:r>
            <a:r>
              <a:rPr lang="en-US" sz="2000" b="1" dirty="0" err="1">
                <a:solidFill>
                  <a:srgbClr val="002060"/>
                </a:solidFill>
                <a:latin typeface="LM Roman 10" panose="00000500000000000000" pitchFamily="50" charset="0"/>
              </a:rPr>
              <a:t>Manideep.M</a:t>
            </a:r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 (22WU0101135)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EDF00F9-9516-8B01-1738-DF194906E65C}"/>
              </a:ext>
            </a:extLst>
          </p:cNvPr>
          <p:cNvSpPr txBox="1">
            <a:spLocks/>
          </p:cNvSpPr>
          <p:nvPr/>
        </p:nvSpPr>
        <p:spPr>
          <a:xfrm>
            <a:off x="310714" y="4497968"/>
            <a:ext cx="5132803" cy="16005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Supervisor:</a:t>
            </a:r>
          </a:p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Dr. </a:t>
            </a:r>
            <a:r>
              <a:rPr lang="en-US" sz="2000" b="1" dirty="0" err="1">
                <a:solidFill>
                  <a:srgbClr val="002060"/>
                </a:solidFill>
                <a:latin typeface="LM Roman 10" panose="00000500000000000000" pitchFamily="50" charset="0"/>
              </a:rPr>
              <a:t>Patruni</a:t>
            </a:r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 Muralidhar Rao</a:t>
            </a:r>
          </a:p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SOT-School of technology</a:t>
            </a:r>
          </a:p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Woxsen University</a:t>
            </a:r>
          </a:p>
          <a:p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CD4858-6A88-7BC5-EC2B-E5D425EACF59}"/>
              </a:ext>
            </a:extLst>
          </p:cNvPr>
          <p:cNvSpPr txBox="1">
            <a:spLocks/>
          </p:cNvSpPr>
          <p:nvPr/>
        </p:nvSpPr>
        <p:spPr>
          <a:xfrm>
            <a:off x="1774374" y="1844276"/>
            <a:ext cx="7073536" cy="1017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2060"/>
                </a:solidFill>
                <a:latin typeface="LM Roman 10" panose="00000500000000000000" pitchFamily="50" charset="0"/>
              </a:rPr>
              <a:t> SECURE PASSWORD MANAGEMENT USING BLOCK CHAIN   </a:t>
            </a:r>
          </a:p>
        </p:txBody>
      </p:sp>
    </p:spTree>
    <p:extLst>
      <p:ext uri="{BB962C8B-B14F-4D97-AF65-F5344CB8AC3E}">
        <p14:creationId xmlns:p14="http://schemas.microsoft.com/office/powerpoint/2010/main" val="1333481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53556-7220-D49F-7AA9-C39BC835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F43E17-B9F1-9802-E4AB-C409021DDEF9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B22E43E-629E-F47B-9873-9E0952F2BBCD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References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77ED6B-B7A9-F7E8-7384-C21FD1A902E3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52D84E-AF79-C3B0-C02E-EB0D4DA75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634418"/>
            <a:ext cx="10561169" cy="4905487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1800" u="sng" dirty="0">
                <a:solidFill>
                  <a:schemeClr val="accent1"/>
                </a:solidFill>
                <a:effectLst/>
                <a:latin typeface="LM Roman 10" panose="0000050000000000000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https://www.dappuniversity.com/</a:t>
            </a:r>
            <a:endParaRPr lang="en-US" sz="1800" dirty="0">
              <a:solidFill>
                <a:schemeClr val="accent1"/>
              </a:solidFill>
              <a:effectLst/>
              <a:latin typeface="LM Roman 10" panose="0000050000000000000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LM Roman 10" panose="0000050000000000000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https://www.irjmets.com/uploadedfiles/paper/issue_6_june_2022/26519/final/fin_irjmets1655735566.pdf</a:t>
            </a:r>
            <a:endParaRPr lang="en-US" sz="1800" dirty="0">
              <a:effectLst/>
              <a:latin typeface="LM Roman 10" panose="0000050000000000000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1800" u="sng" dirty="0">
                <a:solidFill>
                  <a:srgbClr val="0000FF"/>
                </a:solidFill>
                <a:effectLst/>
                <a:latin typeface="LM Roman 10" panose="0000050000000000000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https://www.irjet.net/archives/V7/i3/IRJET-V7I3250.pdf</a:t>
            </a:r>
            <a:endParaRPr lang="en-US" sz="1800" dirty="0">
              <a:effectLst/>
              <a:latin typeface="LM Roman 10" panose="0000050000000000000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1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131A4-6EF6-A053-8D63-F6BCF6C5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BDF9C1E-254B-A3C4-B95B-18934412ADDF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114253E8-5626-D179-144D-DED5E8DD6AE5}"/>
              </a:ext>
            </a:extLst>
          </p:cNvPr>
          <p:cNvSpPr txBox="1">
            <a:spLocks/>
          </p:cNvSpPr>
          <p:nvPr/>
        </p:nvSpPr>
        <p:spPr>
          <a:xfrm>
            <a:off x="4286373" y="3286422"/>
            <a:ext cx="4094050" cy="107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002060"/>
                </a:solidFill>
                <a:latin typeface="LM Roman 10" panose="00000500000000000000" pitchFamily="50" charset="0"/>
              </a:rPr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C92CDD-995B-C1E7-FCBD-BDB11EE8B503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68FC92-EFFA-7FA5-6032-41D464950E0E}"/>
              </a:ext>
            </a:extLst>
          </p:cNvPr>
          <p:cNvSpPr txBox="1">
            <a:spLocks/>
          </p:cNvSpPr>
          <p:nvPr/>
        </p:nvSpPr>
        <p:spPr>
          <a:xfrm>
            <a:off x="707571" y="60654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566A4A-A3B8-0BB5-E7D7-50F9CF59E22B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A3A030-8D15-8E8A-26DC-B142C32F124E}"/>
              </a:ext>
            </a:extLst>
          </p:cNvPr>
          <p:cNvSpPr txBox="1">
            <a:spLocks/>
          </p:cNvSpPr>
          <p:nvPr/>
        </p:nvSpPr>
        <p:spPr>
          <a:xfrm>
            <a:off x="970547" y="1894591"/>
            <a:ext cx="5562333" cy="4438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LM Roman 10" panose="00000500000000000000" pitchFamily="50" charset="0"/>
              </a:rPr>
              <a:t>Contents: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pPr algn="just">
              <a:lnSpc>
                <a:spcPct val="120000"/>
              </a:lnSpc>
            </a:pPr>
            <a:r>
              <a:rPr lang="en-US" b="1" dirty="0">
                <a:solidFill>
                  <a:srgbClr val="002060"/>
                </a:solidFill>
                <a:latin typeface="LM Roman 10" panose="00000500000000000000" pitchFamily="50" charset="0"/>
              </a:rPr>
              <a:t>  1. Abstract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002060"/>
                </a:solidFill>
                <a:latin typeface="LM Roman 10" panose="00000500000000000000" pitchFamily="50" charset="0"/>
              </a:rPr>
              <a:t>  2. Introduction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002060"/>
                </a:solidFill>
                <a:latin typeface="LM Roman 10" panose="00000500000000000000" pitchFamily="50" charset="0"/>
              </a:rPr>
              <a:t>  3. Literature survey</a:t>
            </a:r>
          </a:p>
          <a:p>
            <a:pPr algn="just">
              <a:lnSpc>
                <a:spcPct val="120000"/>
              </a:lnSpc>
            </a:pPr>
            <a:r>
              <a:rPr lang="en-IN" b="1" dirty="0">
                <a:solidFill>
                  <a:srgbClr val="002060"/>
                </a:solidFill>
                <a:latin typeface="LM Roman 10" panose="00000500000000000000" pitchFamily="50" charset="0"/>
              </a:rPr>
              <a:t>  4. Proposed System</a:t>
            </a:r>
            <a:endParaRPr lang="en-IN" sz="36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pPr algn="just">
              <a:lnSpc>
                <a:spcPct val="120000"/>
              </a:lnSpc>
            </a:pPr>
            <a:r>
              <a:rPr lang="en-IN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  </a:t>
            </a:r>
            <a:r>
              <a:rPr lang="en-IN" sz="4500" b="1" dirty="0">
                <a:solidFill>
                  <a:srgbClr val="002060"/>
                </a:solidFill>
                <a:latin typeface="LM Roman 10" panose="00000500000000000000" pitchFamily="50" charset="0"/>
              </a:rPr>
              <a:t> 5. Work Flow </a:t>
            </a:r>
            <a:endParaRPr lang="en-IN" sz="51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002060"/>
                </a:solidFill>
                <a:latin typeface="LM Roman 10" panose="00000500000000000000" pitchFamily="50" charset="0"/>
              </a:rPr>
              <a:t>   6. Software Requirements</a:t>
            </a:r>
          </a:p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002060"/>
                </a:solidFill>
                <a:latin typeface="LM Roman 10" panose="00000500000000000000" pitchFamily="50" charset="0"/>
              </a:rPr>
              <a:t>   7. Hardware Requirements</a:t>
            </a:r>
          </a:p>
          <a:p>
            <a:pPr>
              <a:lnSpc>
                <a:spcPct val="120000"/>
              </a:lnSpc>
            </a:pPr>
            <a:r>
              <a:rPr lang="en-US" sz="4500" b="1" dirty="0">
                <a:solidFill>
                  <a:srgbClr val="002060"/>
                </a:solidFill>
                <a:latin typeface="LM Roman 10" panose="00000500000000000000" pitchFamily="50" charset="0"/>
              </a:rPr>
              <a:t>   8. References</a:t>
            </a:r>
            <a:endParaRPr lang="en-US" sz="28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pPr>
              <a:lnSpc>
                <a:spcPct val="120000"/>
              </a:lnSpc>
            </a:pPr>
            <a:endParaRPr lang="en-US" sz="36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endParaRPr lang="en-US" sz="36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6E519C-4B7F-1632-7CB4-66FD56AF0026}"/>
              </a:ext>
            </a:extLst>
          </p:cNvPr>
          <p:cNvSpPr txBox="1">
            <a:spLocks/>
          </p:cNvSpPr>
          <p:nvPr/>
        </p:nvSpPr>
        <p:spPr>
          <a:xfrm>
            <a:off x="130629" y="524517"/>
            <a:ext cx="9263743" cy="741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002060"/>
                </a:solidFill>
                <a:latin typeface="LM Roman 10" panose="00000500000000000000" pitchFamily="50" charset="0"/>
              </a:rPr>
              <a:t>Title: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232CCC-EA49-C3E0-41B0-925C35E6645A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99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F60424-2786-B911-E91A-4DB11E63F74A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0F7EA2F-D0AA-678D-F07E-F4D7E35A488B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6960747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Abstract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203443-9CB5-6B07-E51C-C1D7A740343B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AC07D-A659-122F-CDCA-9FC1C24AC027}"/>
              </a:ext>
            </a:extLst>
          </p:cNvPr>
          <p:cNvSpPr txBox="1"/>
          <p:nvPr/>
        </p:nvSpPr>
        <p:spPr>
          <a:xfrm>
            <a:off x="201193" y="1817001"/>
            <a:ext cx="61354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LM Roman 10" panose="00000500000000000000"/>
                <a:cs typeface="Arial" panose="020B0604020202020204" pitchFamily="34" charset="0"/>
              </a:rPr>
              <a:t>Objective</a:t>
            </a:r>
            <a:r>
              <a:rPr lang="en-US" dirty="0">
                <a:latin typeface="LM Roman 10" panose="00000500000000000000"/>
                <a:cs typeface="Arial" panose="020B0604020202020204" pitchFamily="34" charset="0"/>
              </a:rPr>
              <a:t> : To build a decentralized, secure password management system using blockchain technology.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LM Roman 10" panose="0000050000000000000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LM Roman 10" panose="00000500000000000000"/>
                <a:cs typeface="Arial" panose="020B0604020202020204" pitchFamily="34" charset="0"/>
              </a:rPr>
              <a:t>Problem Statement </a:t>
            </a:r>
            <a:r>
              <a:rPr lang="en-US" dirty="0">
                <a:latin typeface="LM Roman 10" panose="00000500000000000000"/>
                <a:cs typeface="Arial" panose="020B0604020202020204" pitchFamily="34" charset="0"/>
              </a:rPr>
              <a:t>: Centralized password storage is vulnerable to breaches, necessitating a more          secure solution.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LM Roman 10" panose="0000050000000000000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LM Roman 10" panose="00000500000000000000"/>
                <a:cs typeface="Arial" panose="020B0604020202020204" pitchFamily="34" charset="0"/>
              </a:rPr>
              <a:t>Methodology</a:t>
            </a:r>
            <a:r>
              <a:rPr lang="en-US" dirty="0">
                <a:latin typeface="LM Roman 10" panose="00000500000000000000"/>
                <a:cs typeface="Arial" panose="020B0604020202020204" pitchFamily="34" charset="0"/>
              </a:rPr>
              <a:t> : Passwords will be encrypted and stored on a blockchain with multi-factor authentication for   enhanced security.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LM Roman 10" panose="0000050000000000000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u="sng" dirty="0">
                <a:latin typeface="LM Roman 10" panose="00000500000000000000"/>
                <a:cs typeface="Arial" panose="020B0604020202020204" pitchFamily="34" charset="0"/>
              </a:rPr>
              <a:t>Results</a:t>
            </a:r>
            <a:r>
              <a:rPr lang="en-US" dirty="0">
                <a:latin typeface="LM Roman 10" panose="00000500000000000000"/>
                <a:cs typeface="Arial" panose="020B0604020202020204" pitchFamily="34" charset="0"/>
              </a:rPr>
              <a:t> : The system will provide secure, transparent, and decentralized password management with reduced risk of breaches.</a:t>
            </a:r>
          </a:p>
          <a:p>
            <a:pPr algn="just"/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2" descr="Free Vector wireframe chain with digital code and lock. blockchain, cyber security, safe, privacy concept.">
            <a:extLst>
              <a:ext uri="{FF2B5EF4-FFF2-40B4-BE49-F238E27FC236}">
                <a16:creationId xmlns:a16="http://schemas.microsoft.com/office/drawing/2014/main" id="{F2761955-52B9-DE79-CF58-B62543273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052" y="1951817"/>
            <a:ext cx="5342021" cy="3558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33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6F60424-2786-B911-E91A-4DB11E63F74A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A9EC1ACD-8CF7-BA6B-A51F-D3D5D2F33282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Introduction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DE379A-E9B2-B477-8A72-85FE5FA253DA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1ED2C7-7148-3284-BE20-7C292E68B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62" y="2110176"/>
            <a:ext cx="5576084" cy="380452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Password management is a critical aspect of cybersecurity. With the growing number of online platforms and the sensitive data they handle, secure password storage and management have become Essential.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              Traditional methods often rely on centralized systems, which are vulnerable to breaches, data leaks, and cyberattacks. Blockchain technology offers a potential solution by decentralizing and securing password management systems.</a:t>
            </a:r>
            <a:endParaRPr lang="en-IN" sz="1800" dirty="0">
              <a:latin typeface="LM Roman 10" panose="00000500000000000000"/>
            </a:endParaRP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102" name="Picture 6" descr="Enhance Security with Password Management Systems | AI Art Generator |  Easy-Peasy.AI">
            <a:extLst>
              <a:ext uri="{FF2B5EF4-FFF2-40B4-BE49-F238E27FC236}">
                <a16:creationId xmlns:a16="http://schemas.microsoft.com/office/drawing/2014/main" id="{E1294794-D959-CA21-BCF6-1386AB1FE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956" y="1840778"/>
            <a:ext cx="4673982" cy="467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94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944F0-A2DA-0AAD-6261-A0BE3E4D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8EA34C-1167-05DA-5D75-FA279E07DD69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EF7401E6-094A-00FF-A703-7545E031A6E7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Literature Survey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EB4923-A334-B82D-24E6-06DE532F7EDD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94464F-0135-6FF8-3957-058008C49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96" y="1706012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A literature survey on secure password management using blockchain technology explores how researchers are using blockchain to improve password security. They are:</a:t>
            </a:r>
          </a:p>
          <a:p>
            <a:pPr marL="0" indent="0">
              <a:buNone/>
            </a:pPr>
            <a:endParaRPr lang="en-US" sz="1800" dirty="0">
              <a:latin typeface="LM Roman 10" panose="00000500000000000000"/>
              <a:cs typeface="Arial" panose="020B0604020202020204" pitchFamily="34" charset="0"/>
            </a:endParaRPr>
          </a:p>
          <a:p>
            <a:r>
              <a:rPr lang="en-US" sz="1800" i="0" dirty="0">
                <a:solidFill>
                  <a:srgbClr val="1F1F1F"/>
                </a:solidFill>
                <a:effectLst/>
                <a:latin typeface="LM Roman 10" panose="00000500000000000000"/>
              </a:rPr>
              <a:t>Blockchain-based identity management systems.</a:t>
            </a:r>
          </a:p>
          <a:p>
            <a:r>
              <a:rPr lang="en-US" sz="1800" i="0" dirty="0">
                <a:solidFill>
                  <a:srgbClr val="000000"/>
                </a:solidFill>
                <a:effectLst/>
                <a:latin typeface="LM Roman 10" panose="00000500000000000000"/>
              </a:rPr>
              <a:t> Improving Privacy and Security of Identity Management Systems Using Blockchain Technology.</a:t>
            </a:r>
          </a:p>
          <a:p>
            <a:r>
              <a:rPr lang="en-US" sz="1800" dirty="0">
                <a:latin typeface="LM Roman 10" panose="00000500000000000000"/>
              </a:rPr>
              <a:t>A Systematic Literature Mapping On Secure Identity Management Using Blockchain Technology.</a:t>
            </a:r>
            <a:endParaRPr lang="en-US" sz="1800" dirty="0">
              <a:solidFill>
                <a:srgbClr val="1F1F1F"/>
              </a:solidFill>
              <a:latin typeface="LM Roman 10" panose="00000500000000000000"/>
            </a:endParaRPr>
          </a:p>
          <a:p>
            <a:r>
              <a:rPr lang="en-US" sz="1800" i="0" dirty="0">
                <a:solidFill>
                  <a:srgbClr val="333333"/>
                </a:solidFill>
                <a:effectLst/>
                <a:latin typeface="LM Roman 10" panose="00000500000000000000"/>
              </a:rPr>
              <a:t>Blockchain-Based Identity Management System and Self-Sovereign Identity Ecosystem.</a:t>
            </a:r>
          </a:p>
          <a:p>
            <a:r>
              <a:rPr lang="en-US" sz="1800" i="0" dirty="0">
                <a:solidFill>
                  <a:srgbClr val="1F1F1F"/>
                </a:solidFill>
                <a:effectLst/>
                <a:latin typeface="LM Roman 10" panose="00000500000000000000"/>
              </a:rPr>
              <a:t>Blockchain-based multi-factor authentication.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47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0BC98-B74B-BEFE-DFC3-BBBB50BC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86F0A5-6453-4156-322D-5CC4CA35640C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E108010-4382-D035-1039-E1C4CEA940A0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Proposed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A90B3A-0315-705B-86C6-BE3EE573785C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AEA10A-C8A7-082B-61B1-EF9D95FD8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96" y="1768725"/>
            <a:ext cx="5918583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1. Decentralized Storage: Uses blockchain to store encrypted password hashes, reducing reliance on central databases.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2. Smart Contracts: Automates password management and enforces access control.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3. Enhanced Authentication: Multi-factor methods and zero-knowledge proofs protect user data.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4. Private Key Control: Users manage their own private keys for added security.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5. End-to-End Encryption: Protects data while being stored and transmitted.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6. Distributed Key Management: Security keys are spread across multiple locations.</a:t>
            </a:r>
          </a:p>
          <a:p>
            <a:pPr marL="0" indent="0" algn="just">
              <a:buNone/>
            </a:pPr>
            <a:r>
              <a:rPr lang="en-US" sz="1800" dirty="0">
                <a:latin typeface="LM Roman 10" panose="00000500000000000000"/>
                <a:cs typeface="Arial" panose="020B0604020202020204" pitchFamily="34" charset="0"/>
              </a:rPr>
              <a:t>8. Immutability: Blockchain ensures data can't be changed, aiding secure account recovery and audits.</a:t>
            </a:r>
            <a:endParaRPr lang="en-IN" sz="1800" dirty="0">
              <a:latin typeface="LM Roman 10" panose="00000500000000000000"/>
              <a:cs typeface="Arial" panose="020B0604020202020204" pitchFamily="34" charset="0"/>
            </a:endParaRPr>
          </a:p>
        </p:txBody>
      </p:sp>
      <p:pic>
        <p:nvPicPr>
          <p:cNvPr id="2050" name="Picture 2" descr="A concept showing a network of interconnected blocks of data depicting a cryptocurrency blockchain data on a dark background - 3D render">
            <a:extLst>
              <a:ext uri="{FF2B5EF4-FFF2-40B4-BE49-F238E27FC236}">
                <a16:creationId xmlns:a16="http://schemas.microsoft.com/office/drawing/2014/main" id="{C1A53CDC-4E54-E32C-6564-F78AD118F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755" y="1768725"/>
            <a:ext cx="5137940" cy="408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8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0BC98-B74B-BEFE-DFC3-BBBB50BC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D86F0A5-6453-4156-322D-5CC4CA35640C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E108010-4382-D035-1039-E1C4CEA940A0}"/>
              </a:ext>
            </a:extLst>
          </p:cNvPr>
          <p:cNvSpPr txBox="1">
            <a:spLocks/>
          </p:cNvSpPr>
          <p:nvPr/>
        </p:nvSpPr>
        <p:spPr>
          <a:xfrm>
            <a:off x="321796" y="719168"/>
            <a:ext cx="4457033" cy="1353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Work Flow </a:t>
            </a:r>
          </a:p>
          <a:p>
            <a:endParaRPr lang="en-IN" sz="36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  <a:p>
            <a:endParaRPr lang="en-US" sz="36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7A90B3A-0315-705B-86C6-BE3EE573785C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1EB6B33-F6D1-87B1-9BEF-2F335514C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195" y="2072640"/>
            <a:ext cx="7956730" cy="4351337"/>
          </a:xfrm>
        </p:spPr>
      </p:pic>
    </p:spTree>
    <p:extLst>
      <p:ext uri="{BB962C8B-B14F-4D97-AF65-F5344CB8AC3E}">
        <p14:creationId xmlns:p14="http://schemas.microsoft.com/office/powerpoint/2010/main" val="1446309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0DECA-FCF9-822F-9389-D50D4609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398F9D-B969-9C37-F425-A8CC0F22B373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5A91AE9A-E89F-EE6F-61DC-A595402EC4AB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Software Requirements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A7A2A3F-8D9A-F2CB-E532-5D9A05C8A41B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FA252B-6697-A2CE-AE66-BACA6873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634418"/>
            <a:ext cx="10561169" cy="4905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1. Development Environment: Remix IDE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2. Blockchain Interaction Tools: MetaMask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3. Ethereum Test Network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4. Blockchain Explorers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5. Smart Contract Dependencies: Solidity Compiler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6. Operating System and Browser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7. Additional Tools</a:t>
            </a:r>
          </a:p>
          <a:p>
            <a:pPr marL="0" indent="0">
              <a:buNone/>
            </a:pPr>
            <a:r>
              <a:rPr lang="en-US" sz="1800" dirty="0">
                <a:latin typeface="LM Roman 10" panose="00000500000000000000"/>
              </a:rPr>
              <a:t>8. Security and Encryption: Cryptographic Libraries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46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D95D2-E758-AD89-2B3F-0A2E7E9B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8B78FC-DAE5-8EDC-F771-797FDCF730FA}"/>
              </a:ext>
            </a:extLst>
          </p:cNvPr>
          <p:cNvCxnSpPr>
            <a:cxnSpLocks/>
          </p:cNvCxnSpPr>
          <p:nvPr/>
        </p:nvCxnSpPr>
        <p:spPr>
          <a:xfrm flipV="1">
            <a:off x="130629" y="1347680"/>
            <a:ext cx="9601200" cy="522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955E66B-8D0C-4E94-7F9E-FB43D3F3BE13}"/>
              </a:ext>
            </a:extLst>
          </p:cNvPr>
          <p:cNvSpPr txBox="1">
            <a:spLocks/>
          </p:cNvSpPr>
          <p:nvPr/>
        </p:nvSpPr>
        <p:spPr>
          <a:xfrm>
            <a:off x="321796" y="531449"/>
            <a:ext cx="4457033" cy="864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2060"/>
                </a:solidFill>
                <a:latin typeface="LM Roman 10" panose="00000500000000000000" pitchFamily="50" charset="0"/>
              </a:rPr>
              <a:t>Hardware Requirements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F771EE5-8377-A55F-6B29-33EC23C50AD9}"/>
              </a:ext>
            </a:extLst>
          </p:cNvPr>
          <p:cNvSpPr txBox="1">
            <a:spLocks/>
          </p:cNvSpPr>
          <p:nvPr/>
        </p:nvSpPr>
        <p:spPr>
          <a:xfrm>
            <a:off x="0" y="111917"/>
            <a:ext cx="2775858" cy="388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>
                <a:solidFill>
                  <a:srgbClr val="002060"/>
                </a:solidFill>
                <a:latin typeface="LM Roman 10" panose="00000500000000000000" pitchFamily="50" charset="0"/>
              </a:rPr>
              <a:t>Applicative  Project-1</a:t>
            </a:r>
            <a:endParaRPr lang="en-US" sz="2000" b="1" dirty="0">
              <a:solidFill>
                <a:srgbClr val="002060"/>
              </a:solidFill>
              <a:latin typeface="LM Roman 10" panose="00000500000000000000" pitchFamily="50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8B4BCF-13AD-B5E1-91BF-846FF1F5D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634418"/>
            <a:ext cx="10561169" cy="4905487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sz="1800" dirty="0">
                <a:latin typeface="LM Roman 10" panose="00000500000000000000"/>
              </a:rPr>
              <a:t>General Hardware Requirements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sz="1800" dirty="0">
                <a:latin typeface="LM Roman 10" panose="00000500000000000000"/>
              </a:rPr>
              <a:t>Specific Hardware for Blockchain Interaction</a:t>
            </a:r>
            <a:endParaRPr lang="en-IN" sz="1800" dirty="0">
              <a:latin typeface="LM Roman 10" panose="00000500000000000000"/>
              <a:cs typeface="Arial" panose="020B0604020202020204" pitchFamily="34" charset="0"/>
            </a:endParaRPr>
          </a:p>
          <a:p>
            <a:r>
              <a:rPr lang="en-US" sz="1800" dirty="0">
                <a:latin typeface="LM Roman 10" panose="00000500000000000000"/>
              </a:rPr>
              <a:t>   MetaMask Setup</a:t>
            </a:r>
            <a:endParaRPr lang="en-IN" sz="1800" dirty="0">
              <a:latin typeface="LM Roman 10" panose="00000500000000000000"/>
              <a:cs typeface="Arial" panose="020B0604020202020204" pitchFamily="34" charset="0"/>
            </a:endParaRPr>
          </a:p>
          <a:p>
            <a:r>
              <a:rPr lang="en-US" sz="1800" dirty="0">
                <a:latin typeface="LM Roman 10" panose="00000500000000000000"/>
              </a:rPr>
              <a:t>   Remix IDE (Web-Based)</a:t>
            </a:r>
            <a:endParaRPr lang="en-IN" sz="1800" dirty="0">
              <a:latin typeface="LM Roman 10" panose="00000500000000000000"/>
              <a:cs typeface="Arial" panose="020B0604020202020204" pitchFamily="34" charset="0"/>
            </a:endParaRPr>
          </a:p>
          <a:p>
            <a:r>
              <a:rPr lang="en-US" sz="1800" dirty="0">
                <a:latin typeface="LM Roman 10" panose="00000500000000000000"/>
              </a:rPr>
              <a:t>   Ethereum Node Setup</a:t>
            </a:r>
            <a:endParaRPr lang="en-IN" sz="1800" dirty="0">
              <a:latin typeface="LM Roman 10" panose="00000500000000000000"/>
              <a:cs typeface="Arial" panose="020B0604020202020204" pitchFamily="34" charset="0"/>
            </a:endParaRPr>
          </a:p>
          <a:p>
            <a:r>
              <a:rPr lang="en-US" sz="1800" dirty="0">
                <a:latin typeface="LM Roman 10" panose="00000500000000000000"/>
              </a:rPr>
              <a:t>   Backup and Storage</a:t>
            </a:r>
          </a:p>
        </p:txBody>
      </p:sp>
    </p:spTree>
    <p:extLst>
      <p:ext uri="{BB962C8B-B14F-4D97-AF65-F5344CB8AC3E}">
        <p14:creationId xmlns:p14="http://schemas.microsoft.com/office/powerpoint/2010/main" val="79806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35A6FF87-945C-8C46-B0C1-AA8C52AE3DA7}" vid="{213FF8E5-BBB2-FB44-8B66-953C291ED2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WOU New</Template>
  <TotalTime>3338</TotalTime>
  <Words>570</Words>
  <Application>Microsoft Office PowerPoint</Application>
  <PresentationFormat>Widescreen</PresentationFormat>
  <Paragraphs>84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LM Roman 10</vt:lpstr>
      <vt:lpstr>Office Theme</vt:lpstr>
      <vt:lpstr>Applicative  Project-1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  Work Plan</dc:title>
  <dc:creator>Debdutta Choudhury</dc:creator>
  <cp:lastModifiedBy>vishnu jillala</cp:lastModifiedBy>
  <cp:revision>104</cp:revision>
  <dcterms:created xsi:type="dcterms:W3CDTF">2023-12-15T05:16:53Z</dcterms:created>
  <dcterms:modified xsi:type="dcterms:W3CDTF">2024-11-06T08:10:11Z</dcterms:modified>
</cp:coreProperties>
</file>