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ontserrat-italic.fntdata"/><Relationship Id="rId10" Type="http://schemas.openxmlformats.org/officeDocument/2006/relationships/slide" Target="slides/slide5.xml"/><Relationship Id="rId32" Type="http://schemas.openxmlformats.org/officeDocument/2006/relationships/font" Target="fonts/Montserrat-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700711a71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700711a7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74dc0a1e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74dc0a1e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700711a7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700711a7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74dc0a1e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74dc0a1e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74dc0a1e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74dc0a1e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74dc0a1e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74dc0a1e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74dc0a1e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74dc0a1e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700711a7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700711a7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700711a7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700711a7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74dc0a1e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74dc0a1e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0677be0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0677be0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0677be04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0677be04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0677be0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0677be0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700711a7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700711a7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00711a7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00711a7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700711a7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700711a7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700711a7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700711a7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700711a71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700711a71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700711a71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700711a7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700711a7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700711a7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www.youtube.com/playlist?list=PLQVvvaa0QuDfhTox0AjmQ6tvTgMBZBEXN" TargetMode="External"/><Relationship Id="rId4" Type="http://schemas.openxmlformats.org/officeDocument/2006/relationships/hyperlink" Target="https://www.tensorflow.org/" TargetMode="External"/><Relationship Id="rId9" Type="http://schemas.openxmlformats.org/officeDocument/2006/relationships/hyperlink" Target="https://matplotlib.org/" TargetMode="External"/><Relationship Id="rId5" Type="http://schemas.openxmlformats.org/officeDocument/2006/relationships/hyperlink" Target="https://numpy.org/" TargetMode="External"/><Relationship Id="rId6" Type="http://schemas.openxmlformats.org/officeDocument/2006/relationships/hyperlink" Target="https://pandas.pydata.org/" TargetMode="External"/><Relationship Id="rId7" Type="http://schemas.openxmlformats.org/officeDocument/2006/relationships/hyperlink" Target="https://www.python.org/" TargetMode="External"/><Relationship Id="rId8" Type="http://schemas.openxmlformats.org/officeDocument/2006/relationships/hyperlink" Target="https://colab.research.goog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Verdana"/>
                <a:ea typeface="Verdana"/>
                <a:cs typeface="Verdana"/>
                <a:sym typeface="Verdana"/>
              </a:rPr>
              <a:t>SPARSITY INVARIANT CNNs</a:t>
            </a:r>
            <a:endParaRPr b="1">
              <a:latin typeface="Verdana"/>
              <a:ea typeface="Verdana"/>
              <a:cs typeface="Verdana"/>
              <a:sym typeface="Verdana"/>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ID: 102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nvSpPr>
        <p:spPr>
          <a:xfrm>
            <a:off x="1203100" y="942925"/>
            <a:ext cx="7545600" cy="4105200"/>
          </a:xfrm>
          <a:prstGeom prst="rect">
            <a:avLst/>
          </a:prstGeom>
          <a:noFill/>
          <a:ln>
            <a:noFill/>
          </a:ln>
        </p:spPr>
        <p:txBody>
          <a:bodyPr anchorCtr="0" anchor="t" bIns="91425" lIns="91425" spcFirstLastPara="1" rIns="91425" wrap="square" tIns="91425">
            <a:noAutofit/>
          </a:bodyPr>
          <a:lstStyle/>
          <a:p>
            <a:pPr indent="0" lvl="0" marL="914400" marR="0" rtl="0" algn="l">
              <a:lnSpc>
                <a:spcPct val="100000"/>
              </a:lnSpc>
              <a:spcBef>
                <a:spcPts val="0"/>
              </a:spcBef>
              <a:spcAft>
                <a:spcPts val="0"/>
              </a:spcAft>
              <a:buNone/>
            </a:pPr>
            <a:r>
              <a:t/>
            </a:r>
            <a:endParaRPr>
              <a:solidFill>
                <a:srgbClr val="FFFFFF"/>
              </a:solidFill>
              <a:latin typeface="Roboto"/>
              <a:ea typeface="Roboto"/>
              <a:cs typeface="Roboto"/>
              <a:sym typeface="Roboto"/>
            </a:endParaRPr>
          </a:p>
          <a:p>
            <a:pPr indent="-317500" lvl="0" marL="457200" marR="0" rtl="0" algn="l">
              <a:lnSpc>
                <a:spcPct val="100000"/>
              </a:lnSpc>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Every Convolutional layer consists of two parts</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The input feature which is a sparse depth map</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 binary observation mask which carries information of valid pixels</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At every layer , the feature map goes through the following in order:</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Element wise multiplication with the observation mask</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Convolution operation</a:t>
            </a:r>
            <a:endParaRPr>
              <a:solidFill>
                <a:srgbClr val="FFFFFF"/>
              </a:solidFill>
              <a:latin typeface="Roboto"/>
              <a:ea typeface="Roboto"/>
              <a:cs typeface="Roboto"/>
              <a:sym typeface="Roboto"/>
            </a:endParaRPr>
          </a:p>
          <a:p>
            <a:pPr indent="-317500" lvl="1" marL="9144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Normalisation</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317500" lvl="0" marL="457200" rtl="0" algn="l">
              <a:spcBef>
                <a:spcPts val="0"/>
              </a:spcBef>
              <a:spcAft>
                <a:spcPts val="0"/>
              </a:spcAft>
              <a:buClr>
                <a:srgbClr val="FFFFFF"/>
              </a:buClr>
              <a:buSzPts val="1400"/>
              <a:buFont typeface="Roboto"/>
              <a:buChar char="❖"/>
            </a:pPr>
            <a:r>
              <a:rPr lang="en">
                <a:solidFill>
                  <a:srgbClr val="FFFFFF"/>
                </a:solidFill>
                <a:latin typeface="Roboto"/>
                <a:ea typeface="Roboto"/>
                <a:cs typeface="Roboto"/>
                <a:sym typeface="Roboto"/>
              </a:rPr>
              <a:t>At every layer, the mask undergoes max pooling operation</a:t>
            </a:r>
            <a:endParaRPr>
              <a:solidFill>
                <a:srgbClr val="FFFFFF"/>
              </a:solidFill>
              <a:latin typeface="Roboto"/>
              <a:ea typeface="Roboto"/>
              <a:cs typeface="Roboto"/>
              <a:sym typeface="Roboto"/>
            </a:endParaRPr>
          </a:p>
          <a:p>
            <a:pPr indent="0" lvl="0" marL="457200" rtl="0" algn="l">
              <a:spcBef>
                <a:spcPts val="0"/>
              </a:spcBef>
              <a:spcAft>
                <a:spcPts val="0"/>
              </a:spcAft>
              <a:buNone/>
            </a:pPr>
            <a:r>
              <a:t/>
            </a:r>
            <a:endParaRPr>
              <a:solidFill>
                <a:srgbClr val="FFFFFF"/>
              </a:solidFill>
              <a:latin typeface="Roboto"/>
              <a:ea typeface="Roboto"/>
              <a:cs typeface="Roboto"/>
              <a:sym typeface="Roboto"/>
            </a:endParaRPr>
          </a:p>
          <a:p>
            <a:pPr indent="0" lvl="0" marL="914400" rtl="0" algn="l">
              <a:spcBef>
                <a:spcPts val="0"/>
              </a:spcBef>
              <a:spcAft>
                <a:spcPts val="0"/>
              </a:spcAft>
              <a:buNone/>
            </a:pPr>
            <a:r>
              <a:t/>
            </a:r>
            <a:endParaRPr>
              <a:solidFill>
                <a:srgbClr val="FFFFFF"/>
              </a:solidFill>
              <a:latin typeface="Roboto"/>
              <a:ea typeface="Roboto"/>
              <a:cs typeface="Roboto"/>
              <a:sym typeface="Roboto"/>
            </a:endParaRPr>
          </a:p>
        </p:txBody>
      </p:sp>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SPARSE CONVOLUTIONS</a:t>
            </a:r>
            <a:endParaRPr/>
          </a:p>
        </p:txBody>
      </p:sp>
      <p:pic>
        <p:nvPicPr>
          <p:cNvPr id="190" name="Google Shape;190;p22"/>
          <p:cNvPicPr preferRelativeResize="0"/>
          <p:nvPr/>
        </p:nvPicPr>
        <p:blipFill>
          <a:blip r:embed="rId3">
            <a:alphaModFix/>
          </a:blip>
          <a:stretch>
            <a:fillRect/>
          </a:stretch>
        </p:blipFill>
        <p:spPr>
          <a:xfrm>
            <a:off x="2795430" y="4140480"/>
            <a:ext cx="2820525" cy="667675"/>
          </a:xfrm>
          <a:prstGeom prst="rect">
            <a:avLst/>
          </a:prstGeom>
          <a:noFill/>
          <a:ln>
            <a:noFill/>
          </a:ln>
        </p:spPr>
      </p:pic>
      <p:pic>
        <p:nvPicPr>
          <p:cNvPr id="191" name="Google Shape;191;p22"/>
          <p:cNvPicPr preferRelativeResize="0"/>
          <p:nvPr/>
        </p:nvPicPr>
        <p:blipFill>
          <a:blip r:embed="rId4">
            <a:alphaModFix/>
          </a:blip>
          <a:stretch>
            <a:fillRect/>
          </a:stretch>
        </p:blipFill>
        <p:spPr>
          <a:xfrm>
            <a:off x="2795413" y="2937263"/>
            <a:ext cx="2733675" cy="60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 OF THE MODEL</a:t>
            </a:r>
            <a:endParaRPr/>
          </a:p>
        </p:txBody>
      </p:sp>
      <p:pic>
        <p:nvPicPr>
          <p:cNvPr id="197" name="Google Shape;197;p23"/>
          <p:cNvPicPr preferRelativeResize="0"/>
          <p:nvPr/>
        </p:nvPicPr>
        <p:blipFill>
          <a:blip r:embed="rId3">
            <a:alphaModFix/>
          </a:blip>
          <a:stretch>
            <a:fillRect/>
          </a:stretch>
        </p:blipFill>
        <p:spPr>
          <a:xfrm>
            <a:off x="220875" y="1168900"/>
            <a:ext cx="8702228" cy="3918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OUTPUT </a:t>
            </a:r>
            <a:endParaRPr b="1"/>
          </a:p>
        </p:txBody>
      </p:sp>
      <p:pic>
        <p:nvPicPr>
          <p:cNvPr id="203" name="Google Shape;203;p24"/>
          <p:cNvPicPr preferRelativeResize="0"/>
          <p:nvPr/>
        </p:nvPicPr>
        <p:blipFill>
          <a:blip r:embed="rId3">
            <a:alphaModFix/>
          </a:blip>
          <a:stretch>
            <a:fillRect/>
          </a:stretch>
        </p:blipFill>
        <p:spPr>
          <a:xfrm>
            <a:off x="1297500" y="989750"/>
            <a:ext cx="6239684" cy="4153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SPARSE MSE VS MSE</a:t>
            </a:r>
            <a:endParaRPr/>
          </a:p>
        </p:txBody>
      </p:sp>
      <p:sp>
        <p:nvSpPr>
          <p:cNvPr id="209" name="Google Shape;209;p25"/>
          <p:cNvSpPr txBox="1"/>
          <p:nvPr/>
        </p:nvSpPr>
        <p:spPr>
          <a:xfrm>
            <a:off x="1315525" y="952400"/>
            <a:ext cx="7602900" cy="40314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600"/>
              </a:spcBef>
              <a:spcAft>
                <a:spcPts val="0"/>
              </a:spcAft>
              <a:buClr>
                <a:srgbClr val="FFFFFF"/>
              </a:buClr>
              <a:buSzPts val="1600"/>
              <a:buFont typeface="Roboto"/>
              <a:buChar char="●"/>
            </a:pPr>
            <a:r>
              <a:rPr lang="en" sz="1600">
                <a:solidFill>
                  <a:srgbClr val="FFFFFF"/>
                </a:solidFill>
                <a:latin typeface="Lato"/>
                <a:ea typeface="Lato"/>
                <a:cs typeface="Lato"/>
                <a:sym typeface="Lato"/>
              </a:rPr>
              <a:t>From the graphs we can see that </a:t>
            </a:r>
            <a:r>
              <a:rPr b="1" lang="en" sz="1600">
                <a:solidFill>
                  <a:srgbClr val="FFFFFF"/>
                </a:solidFill>
                <a:latin typeface="Lato"/>
                <a:ea typeface="Lato"/>
                <a:cs typeface="Lato"/>
                <a:sym typeface="Lato"/>
              </a:rPr>
              <a:t>Sparsity Invariant CNNs</a:t>
            </a:r>
            <a:r>
              <a:rPr lang="en" sz="1600">
                <a:solidFill>
                  <a:srgbClr val="FFFFFF"/>
                </a:solidFill>
                <a:latin typeface="Lato"/>
                <a:ea typeface="Lato"/>
                <a:cs typeface="Lato"/>
                <a:sym typeface="Lato"/>
              </a:rPr>
              <a:t> perform way better than Convolution Neural Networks. It converges faster than CNNs even after training on a subset of data and produces much better output.</a:t>
            </a:r>
            <a:endParaRPr sz="1600">
              <a:solidFill>
                <a:srgbClr val="FFFFFF"/>
              </a:solidFill>
              <a:latin typeface="Lato"/>
              <a:ea typeface="Lato"/>
              <a:cs typeface="Lato"/>
              <a:sym typeface="La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Lato"/>
                <a:ea typeface="Lato"/>
                <a:cs typeface="Lato"/>
                <a:sym typeface="Lato"/>
              </a:rPr>
              <a:t>It is evident from the graph that training a network on one loss may not lead to reduction in other errors. Training on </a:t>
            </a:r>
            <a:r>
              <a:rPr b="1" lang="en" sz="1600">
                <a:solidFill>
                  <a:srgbClr val="FFFFFF"/>
                </a:solidFill>
                <a:latin typeface="Lato"/>
                <a:ea typeface="Lato"/>
                <a:cs typeface="Lato"/>
                <a:sym typeface="Lato"/>
              </a:rPr>
              <a:t>Sparsity Invariant MSE</a:t>
            </a:r>
            <a:r>
              <a:rPr lang="en" sz="1600">
                <a:solidFill>
                  <a:srgbClr val="FFFFFF"/>
                </a:solidFill>
                <a:latin typeface="Lato"/>
                <a:ea typeface="Lato"/>
                <a:cs typeface="Lato"/>
                <a:sym typeface="Lato"/>
              </a:rPr>
              <a:t> led to increase in </a:t>
            </a:r>
            <a:r>
              <a:rPr b="1" lang="en" sz="1600">
                <a:solidFill>
                  <a:srgbClr val="FFFFFF"/>
                </a:solidFill>
                <a:latin typeface="Lato"/>
                <a:ea typeface="Lato"/>
                <a:cs typeface="Lato"/>
                <a:sym typeface="Lato"/>
              </a:rPr>
              <a:t>MSE</a:t>
            </a:r>
            <a:r>
              <a:rPr lang="en" sz="1600">
                <a:solidFill>
                  <a:srgbClr val="FFFFFF"/>
                </a:solidFill>
                <a:latin typeface="Lato"/>
                <a:ea typeface="Lato"/>
                <a:cs typeface="Lato"/>
                <a:sym typeface="Lato"/>
              </a:rPr>
              <a:t> by a very large value and vice versa as it was shown in the above listed table.</a:t>
            </a:r>
            <a:endParaRPr sz="1600">
              <a:solidFill>
                <a:srgbClr val="FFFFFF"/>
              </a:solidFill>
              <a:latin typeface="Lato"/>
              <a:ea typeface="Lato"/>
              <a:cs typeface="Lato"/>
              <a:sym typeface="Lato"/>
            </a:endParaRPr>
          </a:p>
          <a:p>
            <a:pPr indent="-330200" lvl="0" marL="457200" rtl="0" algn="l">
              <a:lnSpc>
                <a:spcPct val="115000"/>
              </a:lnSpc>
              <a:spcBef>
                <a:spcPts val="0"/>
              </a:spcBef>
              <a:spcAft>
                <a:spcPts val="0"/>
              </a:spcAft>
              <a:buClr>
                <a:srgbClr val="FFFFFF"/>
              </a:buClr>
              <a:buSzPts val="1600"/>
              <a:buFont typeface="Roboto"/>
              <a:buChar char="●"/>
            </a:pPr>
            <a:r>
              <a:rPr lang="en" sz="1600">
                <a:solidFill>
                  <a:srgbClr val="FFFFFF"/>
                </a:solidFill>
                <a:latin typeface="Lato"/>
                <a:ea typeface="Lato"/>
                <a:cs typeface="Lato"/>
                <a:sym typeface="Lato"/>
              </a:rPr>
              <a:t>The losses converged must faster in case of </a:t>
            </a:r>
            <a:r>
              <a:rPr b="1" lang="en" sz="1600">
                <a:solidFill>
                  <a:srgbClr val="FFFFFF"/>
                </a:solidFill>
                <a:latin typeface="Lato"/>
                <a:ea typeface="Lato"/>
                <a:cs typeface="Lato"/>
                <a:sym typeface="Lato"/>
              </a:rPr>
              <a:t>Sparsity Invariant MSE</a:t>
            </a:r>
            <a:r>
              <a:rPr lang="en" sz="1600">
                <a:solidFill>
                  <a:srgbClr val="FFFFFF"/>
                </a:solidFill>
                <a:latin typeface="Lato"/>
                <a:ea typeface="Lato"/>
                <a:cs typeface="Lato"/>
                <a:sym typeface="Lato"/>
              </a:rPr>
              <a:t> as compared to </a:t>
            </a:r>
            <a:r>
              <a:rPr b="1" lang="en" sz="1600">
                <a:solidFill>
                  <a:srgbClr val="FFFFFF"/>
                </a:solidFill>
                <a:latin typeface="Lato"/>
                <a:ea typeface="Lato"/>
                <a:cs typeface="Lato"/>
                <a:sym typeface="Lato"/>
              </a:rPr>
              <a:t>MSE</a:t>
            </a:r>
            <a:r>
              <a:rPr lang="en" sz="1600">
                <a:solidFill>
                  <a:srgbClr val="FFFFFF"/>
                </a:solidFill>
                <a:latin typeface="Lato"/>
                <a:ea typeface="Lato"/>
                <a:cs typeface="Lato"/>
                <a:sym typeface="Lato"/>
              </a:rPr>
              <a:t>. The reason could be the modified MSE suited the problem statement better because it is rare for groundtruth to have a 0% sparsity. This forced the network to only compare on the regions where the values are not sparse.</a:t>
            </a:r>
            <a:endParaRPr sz="160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4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GROUND TRUTH, VELODYNE RAW AND ERROR</a:t>
            </a:r>
            <a:endParaRPr sz="2200"/>
          </a:p>
        </p:txBody>
      </p:sp>
      <p:pic>
        <p:nvPicPr>
          <p:cNvPr id="215" name="Google Shape;215;p26"/>
          <p:cNvPicPr preferRelativeResize="0"/>
          <p:nvPr/>
        </p:nvPicPr>
        <p:blipFill>
          <a:blip r:embed="rId3">
            <a:alphaModFix/>
          </a:blip>
          <a:stretch>
            <a:fillRect/>
          </a:stretch>
        </p:blipFill>
        <p:spPr>
          <a:xfrm>
            <a:off x="152400" y="2058613"/>
            <a:ext cx="8839199" cy="1026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5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GRAPHS: ERRORS VS EPOCHS</a:t>
            </a:r>
            <a:endParaRPr/>
          </a:p>
        </p:txBody>
      </p:sp>
      <p:pic>
        <p:nvPicPr>
          <p:cNvPr id="221" name="Google Shape;221;p27"/>
          <p:cNvPicPr preferRelativeResize="0"/>
          <p:nvPr/>
        </p:nvPicPr>
        <p:blipFill>
          <a:blip r:embed="rId3">
            <a:alphaModFix/>
          </a:blip>
          <a:stretch>
            <a:fillRect/>
          </a:stretch>
        </p:blipFill>
        <p:spPr>
          <a:xfrm>
            <a:off x="1069350" y="964575"/>
            <a:ext cx="7737009" cy="3928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5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 LOSS VS EPOCHS</a:t>
            </a:r>
            <a:endParaRPr/>
          </a:p>
          <a:p>
            <a:pPr indent="0" lvl="0" marL="0" rtl="0" algn="l">
              <a:spcBef>
                <a:spcPts val="0"/>
              </a:spcBef>
              <a:spcAft>
                <a:spcPts val="0"/>
              </a:spcAft>
              <a:buNone/>
            </a:pPr>
            <a:r>
              <a:t/>
            </a:r>
            <a:endParaRPr/>
          </a:p>
        </p:txBody>
      </p:sp>
      <p:pic>
        <p:nvPicPr>
          <p:cNvPr id="227" name="Google Shape;227;p28"/>
          <p:cNvPicPr preferRelativeResize="0"/>
          <p:nvPr/>
        </p:nvPicPr>
        <p:blipFill>
          <a:blip r:embed="rId3">
            <a:alphaModFix/>
          </a:blip>
          <a:stretch>
            <a:fillRect/>
          </a:stretch>
        </p:blipFill>
        <p:spPr>
          <a:xfrm>
            <a:off x="1082725" y="1072850"/>
            <a:ext cx="7737829" cy="392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QUALITATIVE RESULTS</a:t>
            </a:r>
            <a:endParaRPr b="1"/>
          </a:p>
        </p:txBody>
      </p:sp>
      <p:sp>
        <p:nvSpPr>
          <p:cNvPr id="233" name="Google Shape;233;p29"/>
          <p:cNvSpPr txBox="1"/>
          <p:nvPr/>
        </p:nvSpPr>
        <p:spPr>
          <a:xfrm>
            <a:off x="1215250" y="1056650"/>
            <a:ext cx="6843900" cy="3587700"/>
          </a:xfrm>
          <a:prstGeom prst="rect">
            <a:avLst/>
          </a:prstGeom>
          <a:noFill/>
          <a:ln>
            <a:noFill/>
          </a:ln>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The Sparse CNN performs better than CNN is any case however the difference is mostly visible in case of </a:t>
            </a:r>
            <a:r>
              <a:rPr b="1" lang="en">
                <a:solidFill>
                  <a:srgbClr val="FFFFFF"/>
                </a:solidFill>
                <a:latin typeface="Montserrat"/>
                <a:ea typeface="Montserrat"/>
                <a:cs typeface="Montserrat"/>
                <a:sym typeface="Montserrat"/>
              </a:rPr>
              <a:t>scaled down training data</a:t>
            </a:r>
            <a:r>
              <a:rPr lang="en">
                <a:solidFill>
                  <a:srgbClr val="FFFFFF"/>
                </a:solidFill>
                <a:latin typeface="Montserrat"/>
                <a:ea typeface="Montserrat"/>
                <a:cs typeface="Montserrat"/>
                <a:sym typeface="Montserrat"/>
              </a:rPr>
              <a:t>. The CNN have a tendency to not fit the data well in multiple epochs. The sparse convolution operations seems to be optimised for this problem.</a:t>
            </a:r>
            <a:endParaRPr>
              <a:solidFill>
                <a:srgbClr val="FFFFFF"/>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a:solidFill>
                <a:srgbClr val="FFFFFF"/>
              </a:solidFill>
              <a:latin typeface="Montserrat"/>
              <a:ea typeface="Montserrat"/>
              <a:cs typeface="Montserrat"/>
              <a:sym typeface="Montserrat"/>
            </a:endParaRPr>
          </a:p>
          <a:p>
            <a:pPr indent="-317500" lvl="0" marL="457200" rtl="0" algn="l">
              <a:lnSpc>
                <a:spcPct val="135714"/>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 Sparse CNN have a larger convergence than the standard CNN as mentioned in the paper too.</a:t>
            </a:r>
            <a:endParaRPr>
              <a:solidFill>
                <a:srgbClr val="FFFFFF"/>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a:solidFill>
                <a:srgbClr val="FFFFFF"/>
              </a:solidFill>
              <a:latin typeface="Montserrat"/>
              <a:ea typeface="Montserrat"/>
              <a:cs typeface="Montserrat"/>
              <a:sym typeface="Montserrat"/>
            </a:endParaRPr>
          </a:p>
          <a:p>
            <a:pPr indent="-317500" lvl="0" marL="457200" rtl="0" algn="l">
              <a:lnSpc>
                <a:spcPct val="135714"/>
              </a:lnSpc>
              <a:spcBef>
                <a:spcPts val="0"/>
              </a:spcBef>
              <a:spcAft>
                <a:spcPts val="0"/>
              </a:spcAft>
              <a:buClr>
                <a:srgbClr val="FFFFFF"/>
              </a:buClr>
              <a:buSzPts val="1400"/>
              <a:buFont typeface="Montserrat"/>
              <a:buChar char="●"/>
            </a:pPr>
            <a:r>
              <a:rPr lang="en">
                <a:solidFill>
                  <a:srgbClr val="FFFFFF"/>
                </a:solidFill>
                <a:latin typeface="Montserrat"/>
                <a:ea typeface="Montserrat"/>
                <a:cs typeface="Montserrat"/>
                <a:sym typeface="Montserrat"/>
              </a:rPr>
              <a:t> Training of Sparse CNN was noticeably faster and therefore it shows that Sparse CNN are highly optimised for </a:t>
            </a:r>
            <a:r>
              <a:rPr b="1" lang="en">
                <a:solidFill>
                  <a:srgbClr val="FFFFFF"/>
                </a:solidFill>
                <a:latin typeface="Montserrat"/>
                <a:ea typeface="Montserrat"/>
                <a:cs typeface="Montserrat"/>
                <a:sym typeface="Montserrat"/>
              </a:rPr>
              <a:t>sparsity oriented problem statements</a:t>
            </a:r>
            <a:r>
              <a:rPr lang="en">
                <a:solidFill>
                  <a:srgbClr val="FFFFFF"/>
                </a:solidFill>
                <a:latin typeface="Montserrat"/>
                <a:ea typeface="Montserrat"/>
                <a:cs typeface="Montserrat"/>
                <a:sym typeface="Montserrat"/>
              </a:rPr>
              <a:t>.</a:t>
            </a:r>
            <a:endParaRPr>
              <a:solidFill>
                <a:srgbClr val="FFFFFF"/>
              </a:solidFill>
              <a:latin typeface="Montserrat"/>
              <a:ea typeface="Montserrat"/>
              <a:cs typeface="Montserrat"/>
              <a:sym typeface="Montserrat"/>
            </a:endParaRPr>
          </a:p>
          <a:p>
            <a:pPr indent="0" lvl="0" marL="0" rtl="0" algn="l">
              <a:lnSpc>
                <a:spcPct val="135714"/>
              </a:lnSpc>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TAKEAWAYS</a:t>
            </a:r>
            <a:endParaRPr b="1"/>
          </a:p>
        </p:txBody>
      </p:sp>
      <p:sp>
        <p:nvSpPr>
          <p:cNvPr id="239" name="Google Shape;239;p30"/>
          <p:cNvSpPr txBox="1"/>
          <p:nvPr/>
        </p:nvSpPr>
        <p:spPr>
          <a:xfrm>
            <a:off x="1433150" y="841425"/>
            <a:ext cx="7399800" cy="40734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We learnt about a new type of Convolution Neural Network called the Sparse Convolution model for handling sparse inputs.</a:t>
            </a:r>
            <a:endParaRPr sz="1600">
              <a:solidFill>
                <a:srgbClr val="FFFFFF"/>
              </a:solidFill>
              <a:latin typeface="Lato"/>
              <a:ea typeface="Lato"/>
              <a:cs typeface="Lato"/>
              <a:sym typeface="Lato"/>
            </a:endParaRPr>
          </a:p>
          <a:p>
            <a:pPr indent="0" lvl="0" marL="457200" rtl="0" algn="l">
              <a:spcBef>
                <a:spcPts val="0"/>
              </a:spcBef>
              <a:spcAft>
                <a:spcPts val="0"/>
              </a:spcAft>
              <a:buNone/>
            </a:pPr>
            <a:r>
              <a:rPr lang="en" sz="1600">
                <a:solidFill>
                  <a:srgbClr val="FFFFFF"/>
                </a:solidFill>
                <a:latin typeface="Lato"/>
                <a:ea typeface="Lato"/>
                <a:cs typeface="Lato"/>
                <a:sym typeface="Lato"/>
              </a:rPr>
              <a:t>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Before shifting to TensorFlow we made our project on PyTorch and it helped us learn a lot about both the libraries and advantages and disadvantages of both the libraries.</a:t>
            </a:r>
            <a:endParaRPr sz="1600">
              <a:solidFill>
                <a:srgbClr val="FFFFFF"/>
              </a:solidFill>
              <a:latin typeface="Lato"/>
              <a:ea typeface="Lato"/>
              <a:cs typeface="Lato"/>
              <a:sym typeface="Lato"/>
            </a:endParaRPr>
          </a:p>
          <a:p>
            <a:pPr indent="0" lvl="0" marL="457200" rtl="0" algn="l">
              <a:spcBef>
                <a:spcPts val="0"/>
              </a:spcBef>
              <a:spcAft>
                <a:spcPts val="0"/>
              </a:spcAft>
              <a:buNone/>
            </a:pPr>
            <a:r>
              <a:rPr lang="en" sz="1600">
                <a:solidFill>
                  <a:srgbClr val="FFFFFF"/>
                </a:solidFill>
                <a:latin typeface="Lato"/>
                <a:ea typeface="Lato"/>
                <a:cs typeface="Lato"/>
                <a:sym typeface="Lato"/>
              </a:rPr>
              <a:t> </a:t>
            </a:r>
            <a:endParaRPr sz="1600">
              <a:solidFill>
                <a:srgbClr val="FFFFFF"/>
              </a:solidFill>
              <a:latin typeface="Lato"/>
              <a:ea typeface="Lato"/>
              <a:cs typeface="Lato"/>
              <a:sym typeface="Lato"/>
            </a:endParaRPr>
          </a:p>
          <a:p>
            <a:pPr indent="-355600" lvl="0" marL="457200" rtl="0" algn="l">
              <a:spcBef>
                <a:spcPts val="0"/>
              </a:spcBef>
              <a:spcAft>
                <a:spcPts val="0"/>
              </a:spcAft>
              <a:buClr>
                <a:srgbClr val="FFFFFF"/>
              </a:buClr>
              <a:buSzPts val="2000"/>
              <a:buFont typeface="Lato"/>
              <a:buChar char="●"/>
            </a:pPr>
            <a:r>
              <a:rPr lang="en" sz="1600">
                <a:solidFill>
                  <a:srgbClr val="FFFFFF"/>
                </a:solidFill>
                <a:latin typeface="Lato"/>
                <a:ea typeface="Lato"/>
                <a:cs typeface="Lato"/>
                <a:sym typeface="Lato"/>
              </a:rPr>
              <a:t>PyTorch is more modular than TensorFlow but for troubleshooting you need to dwelve deeper into the library on the other hand when it comes to troubleshooting on TensorFlow it's as easy as using a different function from pool of thousand functions they provide.</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20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245" name="Google Shape;245;p31"/>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600">
              <a:solidFill>
                <a:srgbClr val="FFFFFF"/>
              </a:solidFill>
            </a:endParaRPr>
          </a:p>
          <a:p>
            <a:pPr indent="-355600" lvl="0" marL="457200" rtl="0" algn="l">
              <a:lnSpc>
                <a:spcPct val="100000"/>
              </a:lnSpc>
              <a:spcBef>
                <a:spcPts val="0"/>
              </a:spcBef>
              <a:spcAft>
                <a:spcPts val="0"/>
              </a:spcAft>
              <a:buClr>
                <a:srgbClr val="FFFFFF"/>
              </a:buClr>
              <a:buSzPts val="2000"/>
              <a:buFont typeface="Lato"/>
              <a:buChar char="●"/>
            </a:pPr>
            <a:r>
              <a:rPr lang="en" sz="1600">
                <a:solidFill>
                  <a:srgbClr val="FFFFFF"/>
                </a:solidFill>
              </a:rPr>
              <a:t>In case of our project we came to a realisation that using a standard convolution won't do any justice to the problem statement because we are ignoring the major factor of sparsity in depth maps and modifying the convolution to only work on the valid values helps us solve the problem statement.</a:t>
            </a:r>
            <a:endParaRPr sz="1600">
              <a:solidFill>
                <a:srgbClr val="FFFFFF"/>
              </a:solidFill>
            </a:endParaRPr>
          </a:p>
          <a:p>
            <a:pPr indent="0" lvl="0" marL="457200" rtl="0" algn="l">
              <a:lnSpc>
                <a:spcPct val="100000"/>
              </a:lnSpc>
              <a:spcBef>
                <a:spcPts val="0"/>
              </a:spcBef>
              <a:spcAft>
                <a:spcPts val="0"/>
              </a:spcAft>
              <a:buNone/>
            </a:pPr>
            <a:r>
              <a:rPr lang="en" sz="1600">
                <a:solidFill>
                  <a:srgbClr val="FFFFFF"/>
                </a:solidFill>
              </a:rPr>
              <a:t> </a:t>
            </a:r>
            <a:endParaRPr sz="1600">
              <a:solidFill>
                <a:srgbClr val="FFFFFF"/>
              </a:solidFill>
            </a:endParaRPr>
          </a:p>
          <a:p>
            <a:pPr indent="-355600" lvl="0" marL="457200" rtl="0" algn="l">
              <a:lnSpc>
                <a:spcPct val="100000"/>
              </a:lnSpc>
              <a:spcBef>
                <a:spcPts val="0"/>
              </a:spcBef>
              <a:spcAft>
                <a:spcPts val="0"/>
              </a:spcAft>
              <a:buClr>
                <a:srgbClr val="FFFFFF"/>
              </a:buClr>
              <a:buSzPts val="2000"/>
              <a:buFont typeface="Lato"/>
              <a:buChar char="●"/>
            </a:pPr>
            <a:r>
              <a:rPr lang="en" sz="1600">
                <a:solidFill>
                  <a:srgbClr val="FFFFFF"/>
                </a:solidFill>
              </a:rPr>
              <a:t> Sometimes using standard programming techniques and analysing a problem statement at a level deeper than just collecting the dataset and labelling it helps us solve the problem statement at a significant faster rate</a:t>
            </a:r>
            <a:endParaRPr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800" cy="6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NNFL Design Project 2019-20</a:t>
            </a:r>
            <a:endParaRPr sz="2600"/>
          </a:p>
        </p:txBody>
      </p:sp>
      <p:sp>
        <p:nvSpPr>
          <p:cNvPr id="141" name="Google Shape;141;p14"/>
          <p:cNvSpPr txBox="1"/>
          <p:nvPr>
            <p:ph idx="1" type="subTitle"/>
          </p:nvPr>
        </p:nvSpPr>
        <p:spPr>
          <a:xfrm>
            <a:off x="3537150" y="2214100"/>
            <a:ext cx="5017800" cy="10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2018A8PS0415P	SHIVANSH ANAND</a:t>
            </a:r>
            <a:endParaRPr sz="1600"/>
          </a:p>
          <a:p>
            <a:pPr indent="0" lvl="0" marL="0" rtl="0" algn="l">
              <a:spcBef>
                <a:spcPts val="0"/>
              </a:spcBef>
              <a:spcAft>
                <a:spcPts val="0"/>
              </a:spcAft>
              <a:buNone/>
            </a:pPr>
            <a:r>
              <a:rPr lang="en" sz="1600"/>
              <a:t>2018A7PS0156P	SHUBHECHCHHA MUDRAS</a:t>
            </a:r>
            <a:endParaRPr sz="1600"/>
          </a:p>
          <a:p>
            <a:pPr indent="0" lvl="0" marL="0" rtl="0" algn="l">
              <a:spcBef>
                <a:spcPts val="0"/>
              </a:spcBef>
              <a:spcAft>
                <a:spcPts val="0"/>
              </a:spcAft>
              <a:buNone/>
            </a:pPr>
            <a:r>
              <a:rPr lang="en" sz="1600"/>
              <a:t>2017A7PS0113P	SOOREJ S NAIR</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297500" y="393750"/>
            <a:ext cx="7038900" cy="6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Observations</a:t>
            </a:r>
            <a:endParaRPr/>
          </a:p>
        </p:txBody>
      </p:sp>
      <p:sp>
        <p:nvSpPr>
          <p:cNvPr id="251" name="Google Shape;251;p32"/>
          <p:cNvSpPr txBox="1"/>
          <p:nvPr/>
        </p:nvSpPr>
        <p:spPr>
          <a:xfrm>
            <a:off x="1139050" y="1144875"/>
            <a:ext cx="7038900" cy="3464700"/>
          </a:xfrm>
          <a:prstGeom prst="rect">
            <a:avLst/>
          </a:prstGeom>
          <a:noFill/>
          <a:ln>
            <a:noFill/>
          </a:ln>
        </p:spPr>
        <p:txBody>
          <a:bodyPr anchorCtr="0" anchor="t" bIns="91425" lIns="91425" spcFirstLastPara="1" rIns="91425" wrap="square" tIns="91425">
            <a:noAutofit/>
          </a:bodyPr>
          <a:lstStyle/>
          <a:p>
            <a:pPr indent="-330200" lvl="0" marL="457200" rtl="0" algn="l">
              <a:lnSpc>
                <a:spcPct val="135714"/>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The network trains better when the inputs are scaled down between 0-1 it might be due to TensorFlow being better at handling smaller errors or that scaling down the inputs and outputs helps in scaling down the error and hence the gradient is manageable.</a:t>
            </a:r>
            <a:endParaRPr sz="1600">
              <a:solidFill>
                <a:srgbClr val="FFFFFF"/>
              </a:solidFill>
              <a:latin typeface="Montserrat"/>
              <a:ea typeface="Montserrat"/>
              <a:cs typeface="Montserrat"/>
              <a:sym typeface="Montserrat"/>
            </a:endParaRPr>
          </a:p>
          <a:p>
            <a:pPr indent="0" lvl="0" marL="457200" rtl="0" algn="l">
              <a:lnSpc>
                <a:spcPct val="135714"/>
              </a:lnSpc>
              <a:spcBef>
                <a:spcPts val="0"/>
              </a:spcBef>
              <a:spcAft>
                <a:spcPts val="0"/>
              </a:spcAft>
              <a:buNone/>
            </a:pPr>
            <a:r>
              <a:t/>
            </a:r>
            <a:endParaRPr sz="1600">
              <a:solidFill>
                <a:srgbClr val="FFFFFF"/>
              </a:solidFill>
              <a:latin typeface="Montserrat"/>
              <a:ea typeface="Montserrat"/>
              <a:cs typeface="Montserrat"/>
              <a:sym typeface="Montserrat"/>
            </a:endParaRPr>
          </a:p>
          <a:p>
            <a:pPr indent="-330200" lvl="0" marL="457200" rtl="0" algn="l">
              <a:lnSpc>
                <a:spcPct val="135714"/>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 Neural Networks are highly optimised for training on GPU the average time per iteration on CPU for training was 28 seconds for CNN and 180 seconds for Sparse CNN. On GPU it was 2.2 seconds for CNN and 1.8 seconds for sparse CNN.</a:t>
            </a:r>
            <a:endParaRPr sz="16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7" name="Google Shape;257;p33"/>
          <p:cNvSpPr txBox="1"/>
          <p:nvPr/>
        </p:nvSpPr>
        <p:spPr>
          <a:xfrm>
            <a:off x="1433150" y="1166275"/>
            <a:ext cx="7111200" cy="36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Lato"/>
                <a:ea typeface="Lato"/>
                <a:cs typeface="Lato"/>
                <a:sym typeface="Lato"/>
              </a:rPr>
              <a:t>Original Paper:</a:t>
            </a:r>
            <a:endParaRPr sz="2200">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rPr>
              <a:t>Uhrig, J., Schneider, N., Schneider, L., Franke, U., Brox, T., &amp; Geiger, A. (2017, October). Sparsity invariant cnns. In </a:t>
            </a:r>
            <a:r>
              <a:rPr i="1" lang="en">
                <a:solidFill>
                  <a:srgbClr val="FFFFFF"/>
                </a:solidFill>
              </a:rPr>
              <a:t>2017 International Conference on 3D Vision (3DV)</a:t>
            </a:r>
            <a:r>
              <a:rPr lang="en">
                <a:solidFill>
                  <a:srgbClr val="FFFFFF"/>
                </a:solidFill>
              </a:rPr>
              <a:t> (pp. 11-20). IEEE.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sz="2200">
                <a:solidFill>
                  <a:srgbClr val="FFFFFF"/>
                </a:solidFill>
                <a:latin typeface="Lato"/>
                <a:ea typeface="Lato"/>
                <a:cs typeface="Lato"/>
                <a:sym typeface="Lato"/>
              </a:rPr>
              <a:t>Open Source Resources:</a:t>
            </a:r>
            <a:endParaRPr sz="2200">
              <a:solidFill>
                <a:srgbClr val="FFFFFF"/>
              </a:solidFill>
              <a:latin typeface="Lato"/>
              <a:ea typeface="Lato"/>
              <a:cs typeface="Lato"/>
              <a:sym typeface="Lato"/>
            </a:endParaRPr>
          </a:p>
          <a:p>
            <a:pPr indent="0" lvl="0" marL="0" rtl="0" algn="l">
              <a:spcBef>
                <a:spcPts val="0"/>
              </a:spcBef>
              <a:spcAft>
                <a:spcPts val="0"/>
              </a:spcAft>
              <a:buNone/>
            </a:pPr>
            <a:r>
              <a:rPr lang="en" u="sng">
                <a:solidFill>
                  <a:srgbClr val="FFFFFF"/>
                </a:solidFill>
                <a:hlinkClick r:id="rId3"/>
              </a:rPr>
              <a:t>TensorFlow Sentdex YouTube Playlist</a:t>
            </a:r>
            <a:r>
              <a:rPr lang="en" sz="2200">
                <a:solidFill>
                  <a:srgbClr val="FFFFFF"/>
                </a:solidFill>
                <a:latin typeface="Lato"/>
                <a:ea typeface="Lato"/>
                <a:cs typeface="Lato"/>
                <a:sym typeface="Lato"/>
              </a:rPr>
              <a:t> </a:t>
            </a:r>
            <a:r>
              <a:rPr lang="en">
                <a:solidFill>
                  <a:srgbClr val="FFFFFF"/>
                </a:solidFill>
              </a:rPr>
              <a:t>, </a:t>
            </a:r>
            <a:r>
              <a:rPr lang="en" u="sng">
                <a:solidFill>
                  <a:srgbClr val="FFFFFF"/>
                </a:solidFill>
                <a:hlinkClick r:id="rId4"/>
              </a:rPr>
              <a:t>TensorFlow</a:t>
            </a:r>
            <a:r>
              <a:rPr lang="en">
                <a:solidFill>
                  <a:srgbClr val="FFFFFF"/>
                </a:solidFill>
              </a:rPr>
              <a:t>, </a:t>
            </a:r>
            <a:r>
              <a:rPr lang="en" u="sng">
                <a:solidFill>
                  <a:srgbClr val="FFFFFF"/>
                </a:solidFill>
                <a:hlinkClick r:id="rId5"/>
              </a:rPr>
              <a:t>NumPy</a:t>
            </a:r>
            <a:r>
              <a:rPr lang="en">
                <a:solidFill>
                  <a:srgbClr val="FFFFFF"/>
                </a:solidFill>
              </a:rPr>
              <a:t>, </a:t>
            </a:r>
            <a:r>
              <a:rPr lang="en" u="sng">
                <a:solidFill>
                  <a:srgbClr val="FFFFFF"/>
                </a:solidFill>
                <a:hlinkClick r:id="rId6"/>
              </a:rPr>
              <a:t>Pandas</a:t>
            </a:r>
            <a:r>
              <a:rPr lang="en">
                <a:solidFill>
                  <a:srgbClr val="FFFFFF"/>
                </a:solidFill>
              </a:rPr>
              <a:t>, </a:t>
            </a:r>
            <a:r>
              <a:rPr lang="en" u="sng">
                <a:solidFill>
                  <a:srgbClr val="FFFFFF"/>
                </a:solidFill>
                <a:hlinkClick r:id="rId7"/>
              </a:rPr>
              <a:t>Python</a:t>
            </a:r>
            <a:r>
              <a:rPr lang="en">
                <a:solidFill>
                  <a:srgbClr val="FFFFFF"/>
                </a:solidFill>
              </a:rPr>
              <a:t>, </a:t>
            </a:r>
            <a:r>
              <a:rPr lang="en" u="sng">
                <a:solidFill>
                  <a:srgbClr val="FFFFFF"/>
                </a:solidFill>
                <a:hlinkClick r:id="rId8"/>
              </a:rPr>
              <a:t>Google Colab</a:t>
            </a:r>
            <a:r>
              <a:rPr lang="en">
                <a:solidFill>
                  <a:srgbClr val="FFFFFF"/>
                </a:solidFill>
              </a:rPr>
              <a:t>, </a:t>
            </a:r>
            <a:r>
              <a:rPr lang="en" u="sng">
                <a:solidFill>
                  <a:srgbClr val="FFFFFF"/>
                </a:solidFill>
                <a:hlinkClick r:id="rId9"/>
              </a:rPr>
              <a:t>Matplotlib</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4499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a:t>
            </a:r>
            <a:endParaRPr b="1"/>
          </a:p>
        </p:txBody>
      </p:sp>
      <p:sp>
        <p:nvSpPr>
          <p:cNvPr id="147" name="Google Shape;147;p15"/>
          <p:cNvSpPr txBox="1"/>
          <p:nvPr/>
        </p:nvSpPr>
        <p:spPr>
          <a:xfrm>
            <a:off x="1219925" y="942925"/>
            <a:ext cx="7293300" cy="3726600"/>
          </a:xfrm>
          <a:prstGeom prst="rect">
            <a:avLst/>
          </a:prstGeom>
          <a:noFill/>
          <a:ln>
            <a:noFill/>
          </a:ln>
        </p:spPr>
        <p:txBody>
          <a:bodyPr anchorCtr="0" anchor="ctr" bIns="91425" lIns="91425" spcFirstLastPara="1" rIns="91425" wrap="square" tIns="91425">
            <a:noAutofit/>
          </a:bodyPr>
          <a:lstStyle/>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Over the last few years, convolutional neural networks (CNNs) have impacted nearly all areas of computer vision. </a:t>
            </a:r>
            <a:endParaRPr sz="1500">
              <a:solidFill>
                <a:srgbClr val="FFFFFF"/>
              </a:solidFill>
              <a:latin typeface="Roboto"/>
              <a:ea typeface="Roboto"/>
              <a:cs typeface="Roboto"/>
              <a:sym typeface="Roboto"/>
            </a:endParaRPr>
          </a:p>
          <a:p>
            <a:pPr indent="0" lvl="0" marL="457200" rtl="0" algn="l">
              <a:spcBef>
                <a:spcPts val="0"/>
              </a:spcBef>
              <a:spcAft>
                <a:spcPts val="0"/>
              </a:spcAft>
              <a:buNone/>
            </a:pPr>
            <a:r>
              <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In most cases, the input to the CNN is an image or video, represented by a densely populated matrix or tensor. By combining convolutional layers with non-linearites and pooling layers, CNNs are  able to learn distributed representations, extracting low-level features in the ﬁrst layers, followed by successively higher-level features in subsequent layers. </a:t>
            </a:r>
            <a:endParaRPr sz="1500">
              <a:solidFill>
                <a:srgbClr val="FFFFFF"/>
              </a:solidFill>
              <a:latin typeface="Roboto"/>
              <a:ea typeface="Roboto"/>
              <a:cs typeface="Roboto"/>
              <a:sym typeface="Roboto"/>
            </a:endParaRPr>
          </a:p>
          <a:p>
            <a:pPr indent="0" lvl="0" marL="457200" rtl="0" algn="l">
              <a:spcBef>
                <a:spcPts val="0"/>
              </a:spcBef>
              <a:spcAft>
                <a:spcPts val="0"/>
              </a:spcAft>
              <a:buNone/>
            </a:pPr>
            <a:r>
              <a:t/>
            </a:r>
            <a:endParaRPr sz="1500">
              <a:solidFill>
                <a:srgbClr val="FFFFFF"/>
              </a:solidFill>
              <a:latin typeface="Roboto"/>
              <a:ea typeface="Roboto"/>
              <a:cs typeface="Roboto"/>
              <a:sym typeface="Roboto"/>
            </a:endParaRPr>
          </a:p>
          <a:p>
            <a:pPr indent="-323850" lvl="0" marL="457200" rtl="0" algn="l">
              <a:spcBef>
                <a:spcPts val="0"/>
              </a:spcBef>
              <a:spcAft>
                <a:spcPts val="0"/>
              </a:spcAft>
              <a:buClr>
                <a:srgbClr val="FFFFFF"/>
              </a:buClr>
              <a:buSzPts val="1500"/>
              <a:buFont typeface="Roboto"/>
              <a:buChar char="❖"/>
            </a:pPr>
            <a:r>
              <a:rPr lang="en" sz="1500">
                <a:solidFill>
                  <a:srgbClr val="FFFFFF"/>
                </a:solidFill>
                <a:latin typeface="Roboto"/>
                <a:ea typeface="Roboto"/>
                <a:cs typeface="Roboto"/>
                <a:sym typeface="Roboto"/>
              </a:rPr>
              <a:t>However, when the input to the network is sparse and irregular(e.g.,when only 10% of the pixels carry information), it becomes less clear how the convolution operation should be deﬁned as for each ﬁlter location the number and placement of the inputs varies. </a:t>
            </a:r>
            <a:endParaRPr sz="15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a:t>
            </a:r>
            <a:endParaRPr b="1"/>
          </a:p>
        </p:txBody>
      </p:sp>
      <p:sp>
        <p:nvSpPr>
          <p:cNvPr id="153" name="Google Shape;153;p16"/>
          <p:cNvSpPr txBox="1"/>
          <p:nvPr/>
        </p:nvSpPr>
        <p:spPr>
          <a:xfrm>
            <a:off x="1177875" y="1001800"/>
            <a:ext cx="7713900" cy="3936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dataset used is a subset of the KITTI vision benchmark suite (2015).</a:t>
            </a:r>
            <a:endParaRPr sz="1600">
              <a:solidFill>
                <a:srgbClr val="FFFFFF"/>
              </a:solidFill>
              <a:latin typeface="Lato"/>
              <a:ea typeface="Lato"/>
              <a:cs typeface="Lato"/>
              <a:sym typeface="Lato"/>
            </a:endParaRPr>
          </a:p>
          <a:p>
            <a:pPr indent="0" lvl="0" marL="457200" rtl="0" algn="l">
              <a:spcBef>
                <a:spcPts val="0"/>
              </a:spcBef>
              <a:spcAft>
                <a:spcPts val="0"/>
              </a:spcAft>
              <a:buNone/>
            </a:pPr>
            <a:r>
              <a:rPr lang="en" sz="1600">
                <a:solidFill>
                  <a:srgbClr val="FFFFFF"/>
                </a:solidFill>
                <a:latin typeface="Lato"/>
                <a:ea typeface="Lato"/>
                <a:cs typeface="Lato"/>
                <a:sym typeface="Lato"/>
              </a:rPr>
              <a:t>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For developing the dataset 2 high resolution color and grayscale video cameras, a 360° Velodyne laser scanner and a GPS localization system were attached to a station wagon and it was driven around the Karlsruhe city for about 40 kms.</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dataset we used contains over 93 thousand depth maps with corresponding raw LiDaR scans and RGB images, aligned with the raw data of the KITTI dataset.</a:t>
            </a:r>
            <a:endParaRPr sz="1600">
              <a:solidFill>
                <a:srgbClr val="FFFFFF"/>
              </a:solidFill>
              <a:latin typeface="Lato"/>
              <a:ea typeface="Lato"/>
              <a:cs typeface="Lato"/>
              <a:sym typeface="Lato"/>
            </a:endParaRPr>
          </a:p>
          <a:p>
            <a:pPr indent="0" lvl="0" marL="457200" rtl="0" algn="l">
              <a:spcBef>
                <a:spcPts val="0"/>
              </a:spcBef>
              <a:spcAft>
                <a:spcPts val="0"/>
              </a:spcAft>
              <a:buNone/>
            </a:pPr>
            <a:r>
              <a:rPr lang="en" sz="1600">
                <a:solidFill>
                  <a:srgbClr val="FFFFFF"/>
                </a:solidFill>
                <a:latin typeface="Lato"/>
                <a:ea typeface="Lato"/>
                <a:cs typeface="Lato"/>
                <a:sym typeface="Lato"/>
              </a:rPr>
              <a:t>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 images in the dataset contains less than 100% density using various methods.</a:t>
            </a:r>
            <a:endParaRPr sz="1600">
              <a:solidFill>
                <a:srgbClr val="FFFFFF"/>
              </a:solidFill>
              <a:latin typeface="Lato"/>
              <a:ea typeface="Lato"/>
              <a:cs typeface="Lato"/>
              <a:sym typeface="Lato"/>
            </a:endParaRPr>
          </a:p>
          <a:p>
            <a:pPr indent="0" lvl="0" marL="457200" rtl="0" algn="l">
              <a:spcBef>
                <a:spcPts val="0"/>
              </a:spcBef>
              <a:spcAft>
                <a:spcPts val="0"/>
              </a:spcAft>
              <a:buNone/>
            </a:pPr>
            <a:r>
              <a:rPr lang="en" sz="1600">
                <a:solidFill>
                  <a:srgbClr val="FFFFFF"/>
                </a:solidFill>
                <a:latin typeface="Lato"/>
                <a:ea typeface="Lato"/>
                <a:cs typeface="Lato"/>
                <a:sym typeface="Lato"/>
              </a:rPr>
              <a:t>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There is a ground truth(which describes the annotated depth maps) and velodyne raw (projected and temporally unrolled raw velodyne laser scans).</a:t>
            </a:r>
            <a:endParaRPr sz="1600">
              <a:solidFill>
                <a:srgbClr val="FFFFFF"/>
              </a:solidFill>
              <a:latin typeface="Lato"/>
              <a:ea typeface="Lato"/>
              <a:cs typeface="Lato"/>
              <a:sym typeface="Lato"/>
            </a:endParaRPr>
          </a:p>
          <a:p>
            <a:pPr indent="0" lvl="0" marL="457200" rtl="0" algn="l">
              <a:spcBef>
                <a:spcPts val="0"/>
              </a:spcBef>
              <a:spcAft>
                <a:spcPts val="0"/>
              </a:spcAft>
              <a:buNone/>
            </a:pPr>
            <a:r>
              <a:t/>
            </a:r>
            <a:endParaRPr sz="16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PROCESSING</a:t>
            </a:r>
            <a:endParaRPr b="1"/>
          </a:p>
        </p:txBody>
      </p:sp>
      <p:sp>
        <p:nvSpPr>
          <p:cNvPr id="159" name="Google Shape;159;p17"/>
          <p:cNvSpPr txBox="1"/>
          <p:nvPr/>
        </p:nvSpPr>
        <p:spPr>
          <a:xfrm>
            <a:off x="1369000" y="1166275"/>
            <a:ext cx="6801000" cy="335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(Optional) The image is read from the folders and is divided by 255 (multiplied by 1/255) since network trains better with data in the range of 0-1.</a:t>
            </a:r>
            <a:endParaRPr sz="1500">
              <a:solidFill>
                <a:srgbClr val="FFFFFF"/>
              </a:solidFill>
              <a:latin typeface="Lato"/>
              <a:ea typeface="Lato"/>
              <a:cs typeface="Lato"/>
              <a:sym typeface="Lato"/>
            </a:endParaRPr>
          </a:p>
          <a:p>
            <a:pPr indent="0" lvl="0" marL="457200" rtl="0" algn="l">
              <a:spcBef>
                <a:spcPts val="0"/>
              </a:spcBef>
              <a:spcAft>
                <a:spcPts val="0"/>
              </a:spcAft>
              <a:buNone/>
            </a:pPr>
            <a:r>
              <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This data is stored in a numpy array and is shuffled for randomness and is saved as a npy file to avoid re-execution every time program is run.</a:t>
            </a:r>
            <a:endParaRPr sz="1500">
              <a:solidFill>
                <a:srgbClr val="FFFFFF"/>
              </a:solidFill>
              <a:latin typeface="Lato"/>
              <a:ea typeface="Lato"/>
              <a:cs typeface="Lato"/>
              <a:sym typeface="Lato"/>
            </a:endParaRPr>
          </a:p>
          <a:p>
            <a:pPr indent="0" lvl="0" marL="457200" rtl="0" algn="l">
              <a:spcBef>
                <a:spcPts val="0"/>
              </a:spcBef>
              <a:spcAft>
                <a:spcPts val="0"/>
              </a:spcAft>
              <a:buNone/>
            </a:pPr>
            <a:r>
              <a:rPr lang="en"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TensorFlow requires a 4-dimensional input as contrary to 2-D data so it is converted using </a:t>
            </a:r>
            <a:r>
              <a:rPr b="1" i="1" lang="en" sz="1500">
                <a:solidFill>
                  <a:srgbClr val="FFFFFF"/>
                </a:solidFill>
                <a:latin typeface="Lato"/>
                <a:ea typeface="Lato"/>
                <a:cs typeface="Lato"/>
                <a:sym typeface="Lato"/>
              </a:rPr>
              <a:t>reshape </a:t>
            </a:r>
            <a:r>
              <a:rPr lang="en" sz="1500">
                <a:solidFill>
                  <a:srgbClr val="FFFFFF"/>
                </a:solidFill>
                <a:latin typeface="Lato"/>
                <a:ea typeface="Lato"/>
                <a:cs typeface="Lato"/>
                <a:sym typeface="Lato"/>
              </a:rPr>
              <a:t>function.</a:t>
            </a:r>
            <a:endParaRPr sz="1500">
              <a:solidFill>
                <a:srgbClr val="FFFFFF"/>
              </a:solidFill>
              <a:latin typeface="Lato"/>
              <a:ea typeface="Lato"/>
              <a:cs typeface="Lato"/>
              <a:sym typeface="Lato"/>
            </a:endParaRPr>
          </a:p>
          <a:p>
            <a:pPr indent="0" lvl="0" marL="457200" rtl="0" algn="l">
              <a:spcBef>
                <a:spcPts val="0"/>
              </a:spcBef>
              <a:spcAft>
                <a:spcPts val="0"/>
              </a:spcAft>
              <a:buNone/>
            </a:pPr>
            <a:r>
              <a:rPr lang="en"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Then a mask is created to keep track of valid inputs since convolution is only applied on valid inputs.</a:t>
            </a:r>
            <a:endParaRPr sz="1500">
              <a:solidFill>
                <a:srgbClr val="FFFFFF"/>
              </a:solidFill>
              <a:latin typeface="Lato"/>
              <a:ea typeface="Lato"/>
              <a:cs typeface="Lato"/>
              <a:sym typeface="Lato"/>
            </a:endParaRPr>
          </a:p>
          <a:p>
            <a:pPr indent="0" lvl="0" marL="457200" rtl="0" algn="l">
              <a:spcBef>
                <a:spcPts val="0"/>
              </a:spcBef>
              <a:spcAft>
                <a:spcPts val="0"/>
              </a:spcAft>
              <a:buNone/>
            </a:pPr>
            <a:r>
              <a:rPr lang="en" sz="1500">
                <a:solidFill>
                  <a:srgbClr val="FFFFFF"/>
                </a:solidFill>
                <a:latin typeface="Lato"/>
                <a:ea typeface="Lato"/>
                <a:cs typeface="Lato"/>
                <a:sym typeface="Lato"/>
              </a:rPr>
              <a:t> </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Then this data is passed on to the created Sparse CNN and CNN (optional) networks.</a:t>
            </a:r>
            <a:endParaRPr sz="15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68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a:t>
            </a:r>
            <a:endParaRPr b="1"/>
          </a:p>
        </p:txBody>
      </p:sp>
      <p:pic>
        <p:nvPicPr>
          <p:cNvPr id="165" name="Google Shape;165;p18"/>
          <p:cNvPicPr preferRelativeResize="0"/>
          <p:nvPr/>
        </p:nvPicPr>
        <p:blipFill rotWithShape="1">
          <a:blip r:embed="rId3">
            <a:alphaModFix/>
          </a:blip>
          <a:srcRect b="33513" l="2355" r="35667" t="16541"/>
          <a:stretch/>
        </p:blipFill>
        <p:spPr>
          <a:xfrm>
            <a:off x="1234800" y="1094325"/>
            <a:ext cx="7612049" cy="344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rPr b="1" lang="en"/>
              <a:t>METHOD</a:t>
            </a:r>
            <a:endParaRPr b="1"/>
          </a:p>
        </p:txBody>
      </p:sp>
      <p:sp>
        <p:nvSpPr>
          <p:cNvPr id="171" name="Google Shape;171;p19"/>
          <p:cNvSpPr txBox="1"/>
          <p:nvPr/>
        </p:nvSpPr>
        <p:spPr>
          <a:xfrm>
            <a:off x="1245150" y="959750"/>
            <a:ext cx="7604700" cy="39201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A novel sparse convolutional layer is introduced which weighs the elements of the convolution kernel according to the validity of the input pixels.</a:t>
            </a:r>
            <a:endParaRPr sz="1700">
              <a:solidFill>
                <a:srgbClr val="FFFFFF"/>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700">
              <a:solidFill>
                <a:srgbClr val="FFFFFF"/>
              </a:solidFill>
              <a:latin typeface="Roboto"/>
              <a:ea typeface="Roboto"/>
              <a:cs typeface="Roboto"/>
              <a:sym typeface="Roboto"/>
            </a:endParaRPr>
          </a:p>
          <a:p>
            <a:pPr indent="-336550" lvl="0" marL="457200" marR="0" rtl="0" algn="l">
              <a:lnSpc>
                <a:spcPct val="1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Additionally, a second stream carries information about the validity of pixels to subsequent layers of the network enabling our approach to handle large levels of sparsity without signiﬁcantly compromising on accuracy.</a:t>
            </a:r>
            <a:endParaRPr sz="1700">
              <a:solidFill>
                <a:srgbClr val="FFFFFF"/>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700">
              <a:solidFill>
                <a:srgbClr val="FFFFFF"/>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The representation is invariant to the level of sparsity in the input.</a:t>
            </a:r>
            <a:endParaRPr sz="1700">
              <a:solidFill>
                <a:schemeClr val="lt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7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SPARSE CONVNET</a:t>
            </a:r>
            <a:endParaRPr b="1"/>
          </a:p>
        </p:txBody>
      </p:sp>
      <p:sp>
        <p:nvSpPr>
          <p:cNvPr id="177" name="Google Shape;177;p20"/>
          <p:cNvSpPr txBox="1"/>
          <p:nvPr/>
        </p:nvSpPr>
        <p:spPr>
          <a:xfrm>
            <a:off x="1287225" y="959750"/>
            <a:ext cx="7478400" cy="37938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00000"/>
              </a:lnSpc>
              <a:spcBef>
                <a:spcPts val="0"/>
              </a:spcBef>
              <a:spcAft>
                <a:spcPts val="0"/>
              </a:spcAft>
              <a:buClr>
                <a:srgbClr val="FFFFFF"/>
              </a:buClr>
              <a:buSzPts val="1700"/>
              <a:buFont typeface="Roboto"/>
              <a:buChar char="❖"/>
            </a:pPr>
            <a:r>
              <a:rPr b="1" lang="en" sz="1700">
                <a:solidFill>
                  <a:srgbClr val="FFFFFF"/>
                </a:solidFill>
                <a:latin typeface="Roboto"/>
                <a:ea typeface="Roboto"/>
                <a:cs typeface="Roboto"/>
                <a:sym typeface="Roboto"/>
              </a:rPr>
              <a:t>INPUT </a:t>
            </a:r>
            <a:endParaRPr b="1" sz="1700">
              <a:solidFill>
                <a:srgbClr val="FFFFFF"/>
              </a:solidFill>
              <a:latin typeface="Roboto"/>
              <a:ea typeface="Roboto"/>
              <a:cs typeface="Roboto"/>
              <a:sym typeface="Roboto"/>
            </a:endParaRPr>
          </a:p>
          <a:p>
            <a:pPr indent="0" lvl="0" marL="457200" marR="0" rtl="0" algn="l">
              <a:lnSpc>
                <a:spcPct val="100000"/>
              </a:lnSpc>
              <a:spcBef>
                <a:spcPts val="0"/>
              </a:spcBef>
              <a:spcAft>
                <a:spcPts val="0"/>
              </a:spcAft>
              <a:buNone/>
            </a:pPr>
            <a:r>
              <a:rPr lang="en" sz="1700">
                <a:solidFill>
                  <a:srgbClr val="FFFFFF"/>
                </a:solidFill>
                <a:latin typeface="Roboto"/>
                <a:ea typeface="Roboto"/>
                <a:cs typeface="Roboto"/>
                <a:sym typeface="Roboto"/>
              </a:rPr>
              <a:t>The input to our network is a sparse depth map (yellow) and a binary observation mask(red). It passes through several sparse convolution layers (dashed) with decreasing kernel sizes from 11×11  to  3×3. </a:t>
            </a:r>
            <a:endParaRPr sz="1700">
              <a:solidFill>
                <a:srgbClr val="FFFFFF"/>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700">
              <a:solidFill>
                <a:srgbClr val="FFFFFF"/>
              </a:solidFill>
              <a:latin typeface="Roboto"/>
              <a:ea typeface="Roboto"/>
              <a:cs typeface="Roboto"/>
              <a:sym typeface="Roboto"/>
            </a:endParaRPr>
          </a:p>
          <a:p>
            <a:pPr indent="-336550" lvl="0" marL="457200" marR="0" rtl="0" algn="l">
              <a:lnSpc>
                <a:spcPct val="100000"/>
              </a:lnSpc>
              <a:spcBef>
                <a:spcPts val="0"/>
              </a:spcBef>
              <a:spcAft>
                <a:spcPts val="0"/>
              </a:spcAft>
              <a:buClr>
                <a:srgbClr val="FFFFFF"/>
              </a:buClr>
              <a:buSzPts val="1700"/>
              <a:buFont typeface="Roboto"/>
              <a:buChar char="❖"/>
            </a:pPr>
            <a:r>
              <a:rPr b="1" lang="en" sz="1700">
                <a:solidFill>
                  <a:srgbClr val="FFFFFF"/>
                </a:solidFill>
                <a:latin typeface="Roboto"/>
                <a:ea typeface="Roboto"/>
                <a:cs typeface="Roboto"/>
                <a:sym typeface="Roboto"/>
              </a:rPr>
              <a:t>Sparsity Invariant ConvNet</a:t>
            </a:r>
            <a:endParaRPr b="1" sz="1700">
              <a:solidFill>
                <a:srgbClr val="FFFFFF"/>
              </a:solidFill>
              <a:latin typeface="Roboto"/>
              <a:ea typeface="Roboto"/>
              <a:cs typeface="Roboto"/>
              <a:sym typeface="Roboto"/>
            </a:endParaRPr>
          </a:p>
          <a:p>
            <a:pPr indent="0" lvl="0" marL="457200" marR="0" rtl="0" algn="l">
              <a:lnSpc>
                <a:spcPct val="100000"/>
              </a:lnSpc>
              <a:spcBef>
                <a:spcPts val="0"/>
              </a:spcBef>
              <a:spcAft>
                <a:spcPts val="0"/>
              </a:spcAft>
              <a:buNone/>
            </a:pPr>
            <a:r>
              <a:rPr lang="en" sz="1700">
                <a:solidFill>
                  <a:srgbClr val="FFFFFF"/>
                </a:solidFill>
                <a:latin typeface="Roboto"/>
                <a:ea typeface="Roboto"/>
                <a:cs typeface="Roboto"/>
                <a:sym typeface="Roboto"/>
              </a:rPr>
              <a:t> A Fully Convolutional Network (FCN) with ﬁve convolutional layers of kernel size 11, 7, 5, 3, and 3 are trained. Each convolution has a stride of one, 16 output channels, and is followed by a ReLU as nonlinear activation function.</a:t>
            </a:r>
            <a:endParaRPr sz="1700">
              <a:solidFill>
                <a:srgbClr val="FFFFFF"/>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700">
              <a:solidFill>
                <a:srgbClr val="FFFFFF"/>
              </a:solidFill>
              <a:latin typeface="Roboto"/>
              <a:ea typeface="Roboto"/>
              <a:cs typeface="Roboto"/>
              <a:sym typeface="Roboto"/>
            </a:endParaRPr>
          </a:p>
          <a:p>
            <a:pPr indent="-336550" lvl="0" marL="457200" marR="0" rtl="0" algn="l">
              <a:lnSpc>
                <a:spcPct val="100000"/>
              </a:lnSpc>
              <a:spcBef>
                <a:spcPts val="0"/>
              </a:spcBef>
              <a:spcAft>
                <a:spcPts val="0"/>
              </a:spcAft>
              <a:buClr>
                <a:srgbClr val="FFFFFF"/>
              </a:buClr>
              <a:buSzPts val="1700"/>
              <a:buFont typeface="Roboto"/>
              <a:buChar char="❖"/>
            </a:pPr>
            <a:r>
              <a:rPr lang="en" sz="1700">
                <a:solidFill>
                  <a:srgbClr val="FFFFFF"/>
                </a:solidFill>
                <a:latin typeface="Roboto"/>
                <a:ea typeface="Roboto"/>
                <a:cs typeface="Roboto"/>
                <a:sym typeface="Roboto"/>
              </a:rPr>
              <a:t>It was observed that the Sparse Convolutions converge faster than standard convolutions for most input-output combinations.</a:t>
            </a:r>
            <a:endParaRPr sz="17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SPARSE CONVOLUTIONS</a:t>
            </a:r>
            <a:endParaRPr/>
          </a:p>
        </p:txBody>
      </p:sp>
      <p:pic>
        <p:nvPicPr>
          <p:cNvPr id="183" name="Google Shape;183;p21"/>
          <p:cNvPicPr preferRelativeResize="0"/>
          <p:nvPr/>
        </p:nvPicPr>
        <p:blipFill rotWithShape="1">
          <a:blip r:embed="rId3">
            <a:alphaModFix/>
          </a:blip>
          <a:srcRect b="34360" l="63478" r="0" t="23945"/>
          <a:stretch/>
        </p:blipFill>
        <p:spPr>
          <a:xfrm>
            <a:off x="1648925" y="1307850"/>
            <a:ext cx="5106176" cy="327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