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344" r:id="rId5"/>
    <p:sldId id="345" r:id="rId6"/>
    <p:sldId id="357" r:id="rId7"/>
    <p:sldId id="360" r:id="rId8"/>
    <p:sldId id="359" r:id="rId9"/>
    <p:sldId id="358" r:id="rId10"/>
    <p:sldId id="361" r:id="rId11"/>
    <p:sldId id="366" r:id="rId12"/>
    <p:sldId id="365" r:id="rId13"/>
    <p:sldId id="364" r:id="rId14"/>
    <p:sldId id="363" r:id="rId15"/>
    <p:sldId id="362" r:id="rId16"/>
    <p:sldId id="367" r:id="rId17"/>
    <p:sldId id="369" r:id="rId18"/>
    <p:sldId id="368" r:id="rId19"/>
    <p:sldId id="370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928" autoAdjust="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109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9/19/2025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9/19/2025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9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83D6A-315D-FF9A-9822-65E02967C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B903D8-B016-4506-8272-06C6620ECF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E522F4-D81A-CD03-B68A-DEC7B0343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4EDAF-1326-7814-FA84-0D8296E8CE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085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7356A-EE25-4089-9033-A96AAD4DC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A48138-CFF6-EBE3-E859-AAFDB1490D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B497C0-6884-6028-467A-587B0F450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E3B5D-5084-35FF-FAE6-42C48587F7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056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669BF-142A-A41F-1DDE-6EC145E73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9ED403-E7B2-BE3B-F5EE-389D48E269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EB2F05-B186-422F-4F9F-3A7FBE62C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D7BB1-B40D-1E08-0862-05BB436299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987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DBC81-31B9-2B6B-06DD-5CA4A2003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97B861-8804-4E2F-64CD-1E4F9D1B5B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22548-6D08-41D9-3AC4-CB26F4C560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CFD12-9F1C-192B-BAE6-35FB985451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57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68833-AB0C-A59D-622D-B04FA5807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8AB5B0-4C07-D874-E47F-6AC5654E1D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5B7DAB-1F6F-48CF-A0FC-8CEAB20F5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E9F7C-0C98-0CCC-623C-1B3FE0B968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60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45A8B-1996-FF08-FC0A-8FBEF8499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F07578-956C-A946-0AA5-35712322C3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39F601-BAB2-4E2E-BC13-9A934D33DC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6A90-D6F0-B33D-F5E5-A45A3BA1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48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AE15D-4CAA-7405-EFF8-2222DCB42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614B0B-31B0-3D66-1415-37CE47737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291B2C-1937-4306-F8FD-E9CAD1FB8A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ABF55-BBB6-B2A4-CDDF-8764E5F1EA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60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61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261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45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007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05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999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678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440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56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755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147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78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5F623-C6CE-3888-FF8A-A8BC9EA11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5D36AB-B14A-1FA1-37C6-A4C67B9485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C00C65-2000-241B-ABF1-ACE86A1A6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4E903-2B1B-68EC-1683-71C0EB9E06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18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03706-7BD0-6FF1-82B3-670D8DB4E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B9B818-02D3-3319-3751-62342FAF2F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66CB9D-DBD6-8251-F508-1A2EAB1733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CBD13-3B50-141C-C388-0985F2A77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04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1F694-A17E-87F4-6050-629D5CFA0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564749-EED6-4E5E-1EE1-DF3D10D8B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DC05D3-E477-4D2E-0763-24EA252016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71841-DF9D-E953-80E4-D29F1B9A0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61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4A004-9BA1-144F-4527-A20270B36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3F9EAC-B42E-643E-8177-86045739E9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F22B92-55AD-459D-C754-3F75471A4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9C9D9-425A-08EB-5FD5-D707017772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80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0899A-5F81-A5AE-5C8E-47C64783A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49A651-13AD-52C7-D646-12B5BA935F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BB31F8-DE35-0D16-99C9-4E33388A4F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5F4A3-E245-E07D-CF39-580286B890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186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CF622-D7EC-FECC-BDBF-3B5D8A6C5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68FB82-261C-DA62-FCAE-3840FC1382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745AC4-B554-38B6-E62B-94D8FDC4A3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B1471-B80C-8E50-9537-01428F4FE2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13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351C3-C535-75D2-B629-B722FE230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1C48FB-3FCA-DB50-0C82-3497761D37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7552C2-0574-D4D1-5849-D0465D506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C7761-7F30-AF9F-207A-722D3B7358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0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076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0338E2-B50A-8F3E-2CA7-A75753E7E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629" y="59894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8DD029-A673-92B9-0343-3B35BE46D2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9641" y="2153285"/>
            <a:ext cx="3032759" cy="3790310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6E658BA3-0202-C705-7A02-8B70B788442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24400" y="2170621"/>
            <a:ext cx="6553200" cy="3772974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BD761E53-47C7-492A-D5B5-A8C2740B5157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2" y="2153285"/>
            <a:ext cx="6925660" cy="3500438"/>
          </a:xfrm>
        </p:spPr>
        <p:txBody>
          <a:bodyPr lIns="91440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None/>
              <a:defRPr sz="1800" b="0"/>
            </a:lvl1pPr>
            <a:lvl2pPr marL="228600">
              <a:spcBef>
                <a:spcPts val="1000"/>
              </a:spcBef>
              <a:spcAft>
                <a:spcPts val="1200"/>
              </a:spcAft>
              <a:defRPr sz="1800" b="0"/>
            </a:lvl2pPr>
            <a:lvl3pPr marL="685800">
              <a:spcBef>
                <a:spcPts val="1000"/>
              </a:spcBef>
              <a:spcAft>
                <a:spcPts val="1200"/>
              </a:spcAft>
              <a:defRPr sz="1800" b="0"/>
            </a:lvl3pPr>
            <a:lvl4pPr marL="868680">
              <a:spcBef>
                <a:spcPts val="1000"/>
              </a:spcBef>
              <a:spcAft>
                <a:spcPts val="1200"/>
              </a:spcAft>
              <a:defRPr sz="1800" b="0"/>
            </a:lvl4pPr>
            <a:lvl5pPr marL="1143000">
              <a:spcBef>
                <a:spcPts val="1000"/>
              </a:spcBef>
              <a:spcAft>
                <a:spcPts val="1200"/>
              </a:spcAft>
              <a:defRPr sz="18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5745" y="2153285"/>
            <a:ext cx="3229495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C9F70CF1-DCAD-AE71-6B34-7BFB25EE530B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3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33145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0CF90928-AB48-3554-E2B9-417A00F286A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30275" y="2168526"/>
            <a:ext cx="10331450" cy="393906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D6C0A7-887A-66E2-A954-5E0592B9F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8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BB1E76-5845-01C9-1D0D-03CFFE6F0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spcBef>
                <a:spcPts val="1000"/>
              </a:spcBef>
              <a:buNone/>
              <a:defRPr sz="1600"/>
            </a:lvl2pPr>
            <a:lvl3pPr marL="914400" indent="0">
              <a:spcBef>
                <a:spcPts val="1000"/>
              </a:spcBef>
              <a:buNone/>
              <a:defRPr sz="1400"/>
            </a:lvl3pPr>
            <a:lvl4pPr marL="1371600" indent="0">
              <a:spcBef>
                <a:spcPts val="1000"/>
              </a:spcBef>
              <a:buNone/>
              <a:defRPr sz="1200"/>
            </a:lvl4pPr>
            <a:lvl5pPr marL="1828800" indent="0"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113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1800"/>
            </a:lvl1pPr>
            <a:lvl2pPr marL="457200" indent="0">
              <a:lnSpc>
                <a:spcPct val="125000"/>
              </a:lnSpc>
              <a:buNone/>
              <a:defRPr sz="1600"/>
            </a:lvl2pPr>
            <a:lvl3pPr marL="914400" indent="0">
              <a:lnSpc>
                <a:spcPct val="125000"/>
              </a:lnSpc>
              <a:buNone/>
              <a:defRPr sz="1400"/>
            </a:lvl3pPr>
            <a:lvl4pPr marL="1371600" indent="0">
              <a:lnSpc>
                <a:spcPct val="125000"/>
              </a:lnSpc>
              <a:buNone/>
              <a:defRPr sz="1200"/>
            </a:lvl4pPr>
            <a:lvl5pPr marL="1828800" indent="0">
              <a:lnSpc>
                <a:spcPct val="125000"/>
              </a:lnSpc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737016-0B2B-9F81-7A77-63223C486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34E572-08FE-0439-A460-8DFE1183A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742" y="914399"/>
            <a:ext cx="4798858" cy="5029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1EB46EC-087C-B8FF-2363-B99FAE98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713413" cy="50292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D872928-B479-F7C5-9C83-C448FBA36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20445"/>
            <a:ext cx="4114800" cy="50292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61E3771A-E1EB-0CBE-828C-2C5E1F2AE6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5227" y="1020445"/>
            <a:ext cx="4802735" cy="502920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41148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/>
            </a:lvl2pPr>
            <a:lvl3pPr marL="59436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/>
            </a:lvl3pPr>
            <a:lvl4pPr marL="77724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4pPr>
            <a:lvl5pPr marL="96012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A1635D-96F0-769B-4ECB-70502770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4F877767-0342-A344-0462-A0D877FF68F8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5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1F215D-0D9E-64B3-1F66-E90B87932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00741"/>
            <a:ext cx="4802372" cy="278891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E86A4459-11C2-44C6-0173-C666D5AADC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82523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4EF14-0982-D931-9DD6-ECFE61D5B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7D7E927E-4F73-5579-4F1D-E13899DEEA0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3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1" y="2153285"/>
            <a:ext cx="3261359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0560" y="2153285"/>
            <a:ext cx="69646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C0F1533-3810-C210-9B67-D2F4A1846C23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9C70371-D147-2B29-EAEB-B10A799D0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69" y="614812"/>
            <a:ext cx="10359659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AE226-98C6-70F4-8DED-59E8FE3040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67" y="2177378"/>
            <a:ext cx="5713413" cy="4669987"/>
          </a:xfrm>
          <a:custGeom>
            <a:avLst/>
            <a:gdLst>
              <a:gd name="connsiteX0" fmla="*/ 400038 w 5713413"/>
              <a:gd name="connsiteY0" fmla="*/ 0 h 4669987"/>
              <a:gd name="connsiteX1" fmla="*/ 5713413 w 5713413"/>
              <a:gd name="connsiteY1" fmla="*/ 0 h 4669987"/>
              <a:gd name="connsiteX2" fmla="*/ 5713413 w 5713413"/>
              <a:gd name="connsiteY2" fmla="*/ 4315224 h 4669987"/>
              <a:gd name="connsiteX3" fmla="*/ 400038 w 5713413"/>
              <a:gd name="connsiteY3" fmla="*/ 4315224 h 4669987"/>
              <a:gd name="connsiteX4" fmla="*/ 0 w 5713413"/>
              <a:gd name="connsiteY4" fmla="*/ 0 h 4669987"/>
              <a:gd name="connsiteX5" fmla="*/ 386684 w 5713413"/>
              <a:gd name="connsiteY5" fmla="*/ 0 h 4669987"/>
              <a:gd name="connsiteX6" fmla="*/ 386684 w 5713413"/>
              <a:gd name="connsiteY6" fmla="*/ 4328578 h 4669987"/>
              <a:gd name="connsiteX7" fmla="*/ 5713413 w 5713413"/>
              <a:gd name="connsiteY7" fmla="*/ 4328578 h 4669987"/>
              <a:gd name="connsiteX8" fmla="*/ 5713413 w 5713413"/>
              <a:gd name="connsiteY8" fmla="*/ 4669987 h 4669987"/>
              <a:gd name="connsiteX9" fmla="*/ 0 w 5713413"/>
              <a:gd name="connsiteY9" fmla="*/ 4669987 h 466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3413" h="4669987">
                <a:moveTo>
                  <a:pt x="400038" y="0"/>
                </a:moveTo>
                <a:lnTo>
                  <a:pt x="5713413" y="0"/>
                </a:lnTo>
                <a:lnTo>
                  <a:pt x="5713413" y="4315224"/>
                </a:lnTo>
                <a:lnTo>
                  <a:pt x="400038" y="4315224"/>
                </a:lnTo>
                <a:close/>
                <a:moveTo>
                  <a:pt x="0" y="0"/>
                </a:moveTo>
                <a:lnTo>
                  <a:pt x="386684" y="0"/>
                </a:lnTo>
                <a:lnTo>
                  <a:pt x="386684" y="4328578"/>
                </a:lnTo>
                <a:lnTo>
                  <a:pt x="5713413" y="4328578"/>
                </a:lnTo>
                <a:lnTo>
                  <a:pt x="5713413" y="4669987"/>
                </a:lnTo>
                <a:lnTo>
                  <a:pt x="0" y="46699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EEA9034-22FD-3C2F-6A27-6363896980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153285"/>
            <a:ext cx="4799012" cy="3790315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2000"/>
            </a:lvl1pPr>
            <a:lvl2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800"/>
            </a:lvl2pPr>
            <a:lvl3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600"/>
            </a:lvl3pPr>
            <a:lvl4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4pPr>
            <a:lvl5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2AFED-AF5A-A2E9-0D36-388733BBE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A42E613-3DCC-07A2-BA9B-74B13F28E59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group of potted plants">
            <a:extLst>
              <a:ext uri="{FF2B5EF4-FFF2-40B4-BE49-F238E27FC236}">
                <a16:creationId xmlns:a16="http://schemas.microsoft.com/office/drawing/2014/main" id="{C5E399AE-C2DC-0BE4-A179-9A726D23FFC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" r="15"/>
          <a:stretch/>
        </p:blipFill>
        <p:spPr>
          <a:xfrm>
            <a:off x="458788" y="457200"/>
            <a:ext cx="11274425" cy="59436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26ABF06-5491-8319-408F-AC9C03E6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955" y="612475"/>
            <a:ext cx="4701904" cy="307902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Java Spring, Jenkins and Docker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F5A888-9568-1A4E-C7BA-FAB12A42538E}"/>
              </a:ext>
            </a:extLst>
          </p:cNvPr>
          <p:cNvSpPr txBox="1"/>
          <p:nvPr/>
        </p:nvSpPr>
        <p:spPr>
          <a:xfrm>
            <a:off x="9592574" y="587458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Yuvraj Deshmukh</a:t>
            </a:r>
          </a:p>
        </p:txBody>
      </p:sp>
    </p:spTree>
    <p:extLst>
      <p:ext uri="{BB962C8B-B14F-4D97-AF65-F5344CB8AC3E}">
        <p14:creationId xmlns:p14="http://schemas.microsoft.com/office/powerpoint/2010/main" val="386508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6C435-72C9-9F0D-436B-FD4CA5B51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32C954-9AC9-56B2-0814-E0B69D34053C}"/>
              </a:ext>
            </a:extLst>
          </p:cNvPr>
          <p:cNvSpPr txBox="1"/>
          <p:nvPr/>
        </p:nvSpPr>
        <p:spPr>
          <a:xfrm>
            <a:off x="666391" y="531346"/>
            <a:ext cx="6094562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Build the project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D621919-6763-3D79-24F9-6E9C92B50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38" y="1147313"/>
            <a:ext cx="10110158" cy="489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65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604CF-03D2-309D-79D5-2E34A408B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270A89-43A6-CD50-6438-B8531AB1316A}"/>
              </a:ext>
            </a:extLst>
          </p:cNvPr>
          <p:cNvSpPr txBox="1"/>
          <p:nvPr/>
        </p:nvSpPr>
        <p:spPr>
          <a:xfrm>
            <a:off x="597379" y="583104"/>
            <a:ext cx="6094562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 a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Dockefile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track the project through docker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7843DA0-647A-FEA8-E80C-BB6A08F74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96" y="978277"/>
            <a:ext cx="10256807" cy="492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04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F5646-8CAC-4DBE-286F-FBF698E09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69BFCE-40D9-6DDF-8997-8F0A6B6BAD9E}"/>
              </a:ext>
            </a:extLst>
          </p:cNvPr>
          <p:cNvSpPr txBox="1"/>
          <p:nvPr/>
        </p:nvSpPr>
        <p:spPr>
          <a:xfrm>
            <a:off x="597379" y="479588"/>
            <a:ext cx="6094562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 maven install to create jar file in target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F0ED4FF-3B1A-98A9-37D7-523892011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21" y="874761"/>
            <a:ext cx="10110157" cy="509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4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C940E-DBE8-0F9A-E3F8-E26F27E7A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39535C-9730-145F-9F33-1D6A039EF068}"/>
              </a:ext>
            </a:extLst>
          </p:cNvPr>
          <p:cNvSpPr txBox="1"/>
          <p:nvPr/>
        </p:nvSpPr>
        <p:spPr>
          <a:xfrm>
            <a:off x="675017" y="557225"/>
            <a:ext cx="6094562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Build the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Dockerfile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create Image</a:t>
            </a:r>
          </a:p>
        </p:txBody>
      </p:sp>
      <p:pic>
        <p:nvPicPr>
          <p:cNvPr id="6" name="Picture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7BEED133-3FDF-C3CE-A03D-2FB774ADB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87" y="952398"/>
            <a:ext cx="10524225" cy="518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71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C28DA-7232-E33D-A0AE-619E522D2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CF92DD-383D-5FDC-45D1-DA72A842D6BB}"/>
              </a:ext>
            </a:extLst>
          </p:cNvPr>
          <p:cNvSpPr txBox="1"/>
          <p:nvPr/>
        </p:nvSpPr>
        <p:spPr>
          <a:xfrm>
            <a:off x="588752" y="496841"/>
            <a:ext cx="6094562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Check Image</a:t>
            </a:r>
          </a:p>
        </p:txBody>
      </p:sp>
      <p:pic>
        <p:nvPicPr>
          <p:cNvPr id="6" name="Picture 5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6BEFEAA8-E407-B89F-EC2C-6C6984FC1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35" y="892014"/>
            <a:ext cx="10670874" cy="442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08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FE189-3276-31AF-4DE2-9435C8CA9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C7363B-5109-26D6-CEB5-BC1D0F7EF5DB}"/>
              </a:ext>
            </a:extLst>
          </p:cNvPr>
          <p:cNvSpPr txBox="1"/>
          <p:nvPr/>
        </p:nvSpPr>
        <p:spPr>
          <a:xfrm>
            <a:off x="614632" y="565851"/>
            <a:ext cx="6094562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 a Container from docker Image</a:t>
            </a:r>
          </a:p>
        </p:txBody>
      </p:sp>
      <p:pic>
        <p:nvPicPr>
          <p:cNvPr id="6" name="Picture 5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5B266E01-AE76-81EA-ABD7-8A96DC5D8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775" y="961024"/>
            <a:ext cx="10463840" cy="46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17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FE0D9-9C31-8444-25FF-96BB486B1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141342-49C4-B959-4B09-395C3301E2F0}"/>
              </a:ext>
            </a:extLst>
          </p:cNvPr>
          <p:cNvSpPr txBox="1"/>
          <p:nvPr/>
        </p:nvSpPr>
        <p:spPr>
          <a:xfrm>
            <a:off x="640511" y="539973"/>
            <a:ext cx="6094562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Image uploaded to docker hub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C8C3D0B-A5B6-4B2F-FBF4-1746C316C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92" y="1190445"/>
            <a:ext cx="10015268" cy="481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33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304888D-B78B-26F5-9075-CDA3C673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742" y="914399"/>
            <a:ext cx="4798858" cy="5029199"/>
          </a:xfrm>
        </p:spPr>
        <p:txBody>
          <a:bodyPr/>
          <a:lstStyle/>
          <a:p>
            <a:r>
              <a:rPr lang="en-US" dirty="0"/>
              <a:t>Company overview</a:t>
            </a:r>
          </a:p>
        </p:txBody>
      </p:sp>
      <p:pic>
        <p:nvPicPr>
          <p:cNvPr id="21" name="Picture Placeholder 20" descr="A group of men wearing aprons">
            <a:extLst>
              <a:ext uri="{FF2B5EF4-FFF2-40B4-BE49-F238E27FC236}">
                <a16:creationId xmlns:a16="http://schemas.microsoft.com/office/drawing/2014/main" id="{6B3187BD-B790-DE63-0B54-F9E459DC31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6" r="16"/>
          <a:stretch/>
        </p:blipFill>
        <p:spPr>
          <a:xfrm>
            <a:off x="0" y="914400"/>
            <a:ext cx="5713413" cy="5029200"/>
          </a:xfrm>
        </p:spPr>
      </p:pic>
    </p:spTree>
    <p:extLst>
      <p:ext uri="{BB962C8B-B14F-4D97-AF65-F5344CB8AC3E}">
        <p14:creationId xmlns:p14="http://schemas.microsoft.com/office/powerpoint/2010/main" val="3671577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21905908-61C5-E80D-F570-D84DB752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53439"/>
            <a:ext cx="4802373" cy="2833689"/>
          </a:xfrm>
        </p:spPr>
        <p:txBody>
          <a:bodyPr/>
          <a:lstStyle/>
          <a:p>
            <a:r>
              <a:rPr lang="en-US" dirty="0"/>
              <a:t>Product overview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7CC1959B-E6A9-5770-EC41-43538A9E36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3931919"/>
            <a:ext cx="4802735" cy="2072641"/>
          </a:xfrm>
        </p:spPr>
        <p:txBody>
          <a:bodyPr/>
          <a:lstStyle/>
          <a:p>
            <a:r>
              <a:rPr lang="en-US" dirty="0"/>
              <a:t>First beautifully designed product that's both stylish and functional</a:t>
            </a:r>
          </a:p>
        </p:txBody>
      </p:sp>
      <p:pic>
        <p:nvPicPr>
          <p:cNvPr id="20" name="Picture Placeholder 19" descr="A group of people looking at a computer">
            <a:extLst>
              <a:ext uri="{FF2B5EF4-FFF2-40B4-BE49-F238E27FC236}">
                <a16:creationId xmlns:a16="http://schemas.microsoft.com/office/drawing/2014/main" id="{3F8EC18D-03A7-9C7B-E8C4-34A8973C74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6" r="16"/>
          <a:stretch/>
        </p:blipFill>
        <p:spPr>
          <a:xfrm>
            <a:off x="6478588" y="920750"/>
            <a:ext cx="5713412" cy="5029200"/>
          </a:xfrm>
        </p:spPr>
      </p:pic>
    </p:spTree>
    <p:extLst>
      <p:ext uri="{BB962C8B-B14F-4D97-AF65-F5344CB8AC3E}">
        <p14:creationId xmlns:p14="http://schemas.microsoft.com/office/powerpoint/2010/main" val="1427108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A951FD-B055-4EE8-B6D9-62EC0F39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20445"/>
            <a:ext cx="4114800" cy="5029200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5F8EB2-8936-F0AC-DA2A-4A5609BEA7E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75227" y="1020445"/>
            <a:ext cx="4802735" cy="5029200"/>
          </a:xfrm>
        </p:spPr>
        <p:txBody>
          <a:bodyPr/>
          <a:lstStyle/>
          <a:p>
            <a:r>
              <a:rPr lang="en-US" b="1" dirty="0"/>
              <a:t>Market gap: </a:t>
            </a:r>
            <a:r>
              <a:rPr lang="en-US" dirty="0"/>
              <a:t>few, if any, products on the market help customers like we do</a:t>
            </a:r>
          </a:p>
          <a:p>
            <a:r>
              <a:rPr lang="en-US" b="1" dirty="0"/>
              <a:t>Customers: </a:t>
            </a:r>
            <a:r>
              <a:rPr lang="en-US" dirty="0"/>
              <a:t>66% of US consumers spend money on multiple products that only partially resolves their issue</a:t>
            </a:r>
          </a:p>
          <a:p>
            <a:r>
              <a:rPr lang="en-US" b="1" dirty="0"/>
              <a:t>Financials: </a:t>
            </a:r>
            <a:r>
              <a:rPr lang="en-US" dirty="0"/>
              <a:t>millennials account for about a quarter of the $48 billion spent on other products in 2018</a:t>
            </a:r>
          </a:p>
          <a:p>
            <a:r>
              <a:rPr lang="en-US" b="1" dirty="0"/>
              <a:t>Costs: </a:t>
            </a:r>
            <a:r>
              <a:rPr lang="en-US" dirty="0"/>
              <a:t>loss of productivity costing consumers thousands of dollars </a:t>
            </a:r>
          </a:p>
          <a:p>
            <a:r>
              <a:rPr lang="en-US" b="1" dirty="0"/>
              <a:t>Usability: </a:t>
            </a:r>
            <a:r>
              <a:rPr lang="en-US" dirty="0"/>
              <a:t>customers want something easy to use that helps make their life easier </a:t>
            </a:r>
          </a:p>
        </p:txBody>
      </p:sp>
    </p:spTree>
    <p:extLst>
      <p:ext uri="{BB962C8B-B14F-4D97-AF65-F5344CB8AC3E}">
        <p14:creationId xmlns:p14="http://schemas.microsoft.com/office/powerpoint/2010/main" val="762554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4B7D88-18D8-7250-6364-BECA6F65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83920"/>
            <a:ext cx="4114800" cy="617076"/>
          </a:xfrm>
        </p:spPr>
        <p:txBody>
          <a:bodyPr/>
          <a:lstStyle/>
          <a:p>
            <a:r>
              <a:rPr lang="en-US" dirty="0"/>
              <a:t>Code Understanding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239CB8-7A3F-577B-0802-C3CB9CCB4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14" y="1500996"/>
            <a:ext cx="10951029" cy="473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74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B0A9F6B-B714-24A4-1731-04239F0C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00741"/>
            <a:ext cx="4802372" cy="2788919"/>
          </a:xfrm>
        </p:spPr>
        <p:txBody>
          <a:bodyPr/>
          <a:lstStyle/>
          <a:p>
            <a:r>
              <a:rPr lang="en-US" dirty="0"/>
              <a:t>Product benefits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F098455-F3AD-4CE1-6F83-28C95857EE2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3825239"/>
            <a:ext cx="4802735" cy="2072641"/>
          </a:xfrm>
        </p:spPr>
        <p:txBody>
          <a:bodyPr/>
          <a:lstStyle/>
          <a:p>
            <a:r>
              <a:rPr lang="en-US" noProof="1"/>
              <a:t>Online store and market swap</a:t>
            </a:r>
          </a:p>
        </p:txBody>
      </p:sp>
      <p:pic>
        <p:nvPicPr>
          <p:cNvPr id="15" name="Picture Placeholder 6" descr="A person holding a plant">
            <a:extLst>
              <a:ext uri="{FF2B5EF4-FFF2-40B4-BE49-F238E27FC236}">
                <a16:creationId xmlns:a16="http://schemas.microsoft.com/office/drawing/2014/main" id="{AAA2A7D6-6F43-AFA1-3A7C-846D1371125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2132" r="12132"/>
          <a:stretch/>
        </p:blipFill>
        <p:spPr>
          <a:xfrm>
            <a:off x="6478588" y="920750"/>
            <a:ext cx="5713412" cy="50292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D350C2-47A5-211F-A685-9ACD21117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63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Our competition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40" y="2153285"/>
            <a:ext cx="4953001" cy="3500438"/>
          </a:xfrm>
        </p:spPr>
        <p:txBody>
          <a:bodyPr/>
          <a:lstStyle/>
          <a:p>
            <a:r>
              <a:rPr lang="en-US" noProof="1"/>
              <a:t>Our product is priced below that of other companies on the market</a:t>
            </a:r>
          </a:p>
          <a:p>
            <a:r>
              <a:rPr lang="en-US" noProof="1"/>
              <a:t>Design is simple and easy to use, compared to the complex designs of the competitors</a:t>
            </a:r>
          </a:p>
          <a:p>
            <a:r>
              <a:rPr lang="en-US" noProof="1"/>
              <a:t>Affordability is the main draw for our consumers to our product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9CC98A-13B9-DAED-1898-4771587898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09360" y="2153285"/>
            <a:ext cx="5135880" cy="3500438"/>
          </a:xfrm>
        </p:spPr>
        <p:txBody>
          <a:bodyPr/>
          <a:lstStyle/>
          <a:p>
            <a:r>
              <a:rPr lang="en-US" noProof="1"/>
              <a:t>Company A product is more expensive</a:t>
            </a:r>
          </a:p>
          <a:p>
            <a:r>
              <a:rPr lang="en-US" noProof="1"/>
              <a:t>Companies B &amp; C product is expensive and inconvenient to use</a:t>
            </a:r>
          </a:p>
          <a:p>
            <a:r>
              <a:rPr lang="en-US" noProof="1"/>
              <a:t>Companies D &amp; E product is affordable, but inconvenient to use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00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364034-5F15-4B68-638D-779A619AC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Product overview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3159D-E72A-4C5B-E9D2-18BA09A87C7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41" y="2153285"/>
            <a:ext cx="3261359" cy="3500438"/>
          </a:xfrm>
        </p:spPr>
        <p:txBody>
          <a:bodyPr/>
          <a:lstStyle/>
          <a:p>
            <a:r>
              <a:rPr lang="en-US" dirty="0"/>
              <a:t>Unique</a:t>
            </a:r>
          </a:p>
          <a:p>
            <a:r>
              <a:rPr lang="en-US" dirty="0"/>
              <a:t>First to market</a:t>
            </a:r>
          </a:p>
          <a:p>
            <a:r>
              <a:rPr lang="en-US" dirty="0"/>
              <a:t>Tested</a:t>
            </a:r>
          </a:p>
          <a:p>
            <a:r>
              <a:rPr lang="en-US" dirty="0"/>
              <a:t>Authentic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51A4F1-ABAF-2D28-B31B-A6DC9942FA1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80560" y="2153285"/>
            <a:ext cx="6964680" cy="3500438"/>
          </a:xfrm>
        </p:spPr>
        <p:txBody>
          <a:bodyPr/>
          <a:lstStyle/>
          <a:p>
            <a:r>
              <a:rPr lang="en-US" dirty="0"/>
              <a:t>Only product specifically dedicated to this niche market</a:t>
            </a:r>
          </a:p>
          <a:p>
            <a:r>
              <a:rPr lang="en-US" dirty="0"/>
              <a:t>First beautifully designed product that's both stylish and functional</a:t>
            </a:r>
          </a:p>
          <a:p>
            <a:r>
              <a:rPr lang="en-US" dirty="0"/>
              <a:t>Conducted testing with college students in the area</a:t>
            </a:r>
          </a:p>
          <a:p>
            <a:r>
              <a:rPr lang="en-US" dirty="0"/>
              <a:t>Designed with the help and input of experts in the field 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AD58C6-6F47-0261-9611-E968042F5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76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B5244AC-D906-A60B-5023-D0289CF4F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169" y="614812"/>
            <a:ext cx="10359659" cy="1325563"/>
          </a:xfrm>
        </p:spPr>
        <p:txBody>
          <a:bodyPr/>
          <a:lstStyle/>
          <a:p>
            <a:r>
              <a:rPr lang="en-US" dirty="0"/>
              <a:t>Growth strategy</a:t>
            </a:r>
          </a:p>
        </p:txBody>
      </p:sp>
      <p:pic>
        <p:nvPicPr>
          <p:cNvPr id="22" name="Picture Placeholder 21" descr="A person holding a sign in front of a window">
            <a:extLst>
              <a:ext uri="{FF2B5EF4-FFF2-40B4-BE49-F238E27FC236}">
                <a16:creationId xmlns:a16="http://schemas.microsoft.com/office/drawing/2014/main" id="{0333AC2F-0501-ECB9-F8A0-289B12ADFB5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221" b="221"/>
          <a:stretch/>
        </p:blipFill>
        <p:spPr>
          <a:xfrm>
            <a:off x="0" y="2178050"/>
            <a:ext cx="5713413" cy="4668838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3F9FB22-CA85-FC72-AA81-4708F62AB6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5413" y="2153285"/>
            <a:ext cx="4799012" cy="3790315"/>
          </a:xfrm>
        </p:spPr>
        <p:txBody>
          <a:bodyPr/>
          <a:lstStyle/>
          <a:p>
            <a:r>
              <a:rPr lang="en-US" b="1" dirty="0"/>
              <a:t>Feb 20XX</a:t>
            </a:r>
            <a:r>
              <a:rPr lang="en-US" dirty="0"/>
              <a:t>: roll out product to high profile or top-level participants to help establish the product</a:t>
            </a:r>
          </a:p>
          <a:p>
            <a:r>
              <a:rPr lang="en-US" b="1" dirty="0"/>
              <a:t>May 20XX</a:t>
            </a:r>
            <a:r>
              <a:rPr lang="en-US" dirty="0"/>
              <a:t>: release the product to the public and monitor press release and social media accounts</a:t>
            </a:r>
          </a:p>
          <a:p>
            <a:r>
              <a:rPr lang="en-US" b="1" dirty="0"/>
              <a:t>Oct 20XX</a:t>
            </a:r>
            <a:r>
              <a:rPr lang="en-US" dirty="0"/>
              <a:t>: gather feedback and adjust product design as necessary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8CC2E-BB8C-CF5A-C460-C662927C0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54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E21A35-90B9-F235-7F48-11B56D97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598947"/>
            <a:ext cx="10515600" cy="1325563"/>
          </a:xfrm>
        </p:spPr>
        <p:txBody>
          <a:bodyPr/>
          <a:lstStyle/>
          <a:p>
            <a:r>
              <a:rPr lang="en-US" dirty="0"/>
              <a:t>Market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342BB7-ACF3-5240-804A-0BA9C5D19FF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29641" y="2153285"/>
            <a:ext cx="3032759" cy="3790310"/>
          </a:xfrm>
        </p:spPr>
        <p:txBody>
          <a:bodyPr/>
          <a:lstStyle/>
          <a:p>
            <a:r>
              <a:rPr lang="en-US" dirty="0"/>
              <a:t>Opportunity to build</a:t>
            </a:r>
          </a:p>
          <a:p>
            <a:r>
              <a:rPr lang="en-US" dirty="0"/>
              <a:t>Fully inclusive market</a:t>
            </a:r>
          </a:p>
          <a:p>
            <a:r>
              <a:rPr lang="en-US" dirty="0"/>
              <a:t>Total addressable market</a:t>
            </a:r>
          </a:p>
          <a:p>
            <a:r>
              <a:rPr lang="en-US" noProof="1"/>
              <a:t>Freedom to invent</a:t>
            </a:r>
            <a:endParaRPr lang="en-US" dirty="0"/>
          </a:p>
          <a:p>
            <a:r>
              <a:rPr lang="en-US" noProof="1"/>
              <a:t>Selectively inclusive market</a:t>
            </a:r>
          </a:p>
          <a:p>
            <a:r>
              <a:rPr lang="en-US" noProof="1"/>
              <a:t>Serviceable available market</a:t>
            </a:r>
          </a:p>
        </p:txBody>
      </p:sp>
      <p:graphicFrame>
        <p:nvGraphicFramePr>
          <p:cNvPr id="30" name="Table 11">
            <a:extLst>
              <a:ext uri="{FF2B5EF4-FFF2-40B4-BE49-F238E27FC236}">
                <a16:creationId xmlns:a16="http://schemas.microsoft.com/office/drawing/2014/main" id="{C6102643-33B6-B3EE-14F7-1DCC0DBCCEAB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896366938"/>
              </p:ext>
            </p:extLst>
          </p:nvPr>
        </p:nvGraphicFramePr>
        <p:xfrm>
          <a:off x="4724400" y="2170113"/>
          <a:ext cx="6553205" cy="377455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65423">
                  <a:extLst>
                    <a:ext uri="{9D8B030D-6E8A-4147-A177-3AD203B41FA5}">
                      <a16:colId xmlns:a16="http://schemas.microsoft.com/office/drawing/2014/main" val="3233966979"/>
                    </a:ext>
                  </a:extLst>
                </a:gridCol>
                <a:gridCol w="1065423">
                  <a:extLst>
                    <a:ext uri="{9D8B030D-6E8A-4147-A177-3AD203B41FA5}">
                      <a16:colId xmlns:a16="http://schemas.microsoft.com/office/drawing/2014/main" val="1158840958"/>
                    </a:ext>
                  </a:extLst>
                </a:gridCol>
                <a:gridCol w="1065423">
                  <a:extLst>
                    <a:ext uri="{9D8B030D-6E8A-4147-A177-3AD203B41FA5}">
                      <a16:colId xmlns:a16="http://schemas.microsoft.com/office/drawing/2014/main" val="1014947327"/>
                    </a:ext>
                  </a:extLst>
                </a:gridCol>
                <a:gridCol w="1678468">
                  <a:extLst>
                    <a:ext uri="{9D8B030D-6E8A-4147-A177-3AD203B41FA5}">
                      <a16:colId xmlns:a16="http://schemas.microsoft.com/office/drawing/2014/main" val="2653728004"/>
                    </a:ext>
                  </a:extLst>
                </a:gridCol>
                <a:gridCol w="1678468">
                  <a:extLst>
                    <a:ext uri="{9D8B030D-6E8A-4147-A177-3AD203B41FA5}">
                      <a16:colId xmlns:a16="http://schemas.microsoft.com/office/drawing/2014/main" val="4218738779"/>
                    </a:ext>
                  </a:extLst>
                </a:gridCol>
              </a:tblGrid>
              <a:tr h="754911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Clients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Orders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Gross revenue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Net revenue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3590700"/>
                  </a:ext>
                </a:extLst>
              </a:tr>
              <a:tr h="7549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$10,000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$7,000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0826746"/>
                  </a:ext>
                </a:extLst>
              </a:tr>
              <a:tr h="7549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$20,000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$16,000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7333721"/>
                  </a:ext>
                </a:extLst>
              </a:tr>
              <a:tr h="7549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$30,000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$25,000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1589815"/>
                  </a:ext>
                </a:extLst>
              </a:tr>
              <a:tr h="7549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$40,000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$30,000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583280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44084A-0289-782C-C2AC-07E397FB0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549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F8F842-D95F-32E4-59B0-60283CC8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6187B-AC94-F6E4-6B8F-FAB5DD4D46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42" y="2153285"/>
            <a:ext cx="6925660" cy="3500438"/>
          </a:xfrm>
        </p:spPr>
        <p:txBody>
          <a:bodyPr>
            <a:normAutofit/>
          </a:bodyPr>
          <a:lstStyle/>
          <a:p>
            <a:r>
              <a:rPr lang="en-US" dirty="0"/>
              <a:t>Our product makes consumer lives easier, and no other product on the market offers the same features</a:t>
            </a:r>
          </a:p>
          <a:p>
            <a:pPr lvl="1"/>
            <a:r>
              <a:rPr lang="en-US" dirty="0"/>
              <a:t>Gen Z (18-25 years old)</a:t>
            </a:r>
          </a:p>
          <a:p>
            <a:pPr lvl="1"/>
            <a:r>
              <a:rPr lang="en-US" dirty="0"/>
              <a:t>Reduce expenses for replacement products </a:t>
            </a:r>
          </a:p>
          <a:p>
            <a:pPr lvl="1"/>
            <a:r>
              <a:rPr lang="en-US" dirty="0"/>
              <a:t>Simple design that gives customers the targeted information they need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085EB0-3E37-ABCC-75DA-43416C56B4C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15745" y="2153285"/>
            <a:ext cx="3229495" cy="3500438"/>
          </a:xfrm>
        </p:spPr>
        <p:txBody>
          <a:bodyPr/>
          <a:lstStyle/>
          <a:p>
            <a:r>
              <a:rPr lang="en-US" dirty="0"/>
              <a:t>Close the gap</a:t>
            </a:r>
          </a:p>
          <a:p>
            <a:r>
              <a:rPr lang="en-US" dirty="0"/>
              <a:t>Target audience </a:t>
            </a:r>
          </a:p>
          <a:p>
            <a:r>
              <a:rPr lang="en-US" dirty="0"/>
              <a:t>Cost savings</a:t>
            </a:r>
          </a:p>
          <a:p>
            <a:r>
              <a:rPr lang="en-US" dirty="0"/>
              <a:t>Easy to use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B27BAD-9602-6B60-C782-2749DB990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60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4C19E8-9349-E5B5-40F0-219E9B89B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331450" cy="1531525"/>
          </a:xfrm>
        </p:spPr>
        <p:txBody>
          <a:bodyPr/>
          <a:lstStyle/>
          <a:p>
            <a:r>
              <a:rPr lang="en-US" dirty="0"/>
              <a:t>Financials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78A680D3-D9D6-E622-5917-31D12B63E561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599747154"/>
              </p:ext>
            </p:extLst>
          </p:nvPr>
        </p:nvGraphicFramePr>
        <p:xfrm>
          <a:off x="930275" y="2168525"/>
          <a:ext cx="10363201" cy="372360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324555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2012882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012882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012882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</a:tblGrid>
              <a:tr h="531944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1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2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3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5319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Income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531944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Users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1,600,000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531944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Sales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531944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 price per sale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531944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Revenue @ 15%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5,625,000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48,000,000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216,000,000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5319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Gross profit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5,625,000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48,000,000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216,000,000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658D41-330C-C53F-DA7F-276C18D26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82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961152-381E-D654-15E9-7C4F0960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655320"/>
            <a:ext cx="4572000" cy="54864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D569DC-1A68-51FF-4CCE-F334F8B3D5A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5413" y="2773680"/>
            <a:ext cx="4572000" cy="3368040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330384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E1969-B756-5638-02F2-4337B932B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9E51D9-5E56-C3F7-19DF-158D9AD13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83920"/>
            <a:ext cx="4114800" cy="617076"/>
          </a:xfrm>
        </p:spPr>
        <p:txBody>
          <a:bodyPr/>
          <a:lstStyle/>
          <a:p>
            <a:r>
              <a:rPr lang="en-US" dirty="0"/>
              <a:t>Code Understanding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E38BF-77BA-5ADB-7947-CA0BC9BAB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37" y="427008"/>
            <a:ext cx="11274725" cy="60039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0671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96A34-3E8D-99C7-3258-37AAA8645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64BEBB-B31A-4B79-069F-1B27BD97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83920"/>
            <a:ext cx="4114800" cy="617076"/>
          </a:xfrm>
        </p:spPr>
        <p:txBody>
          <a:bodyPr/>
          <a:lstStyle/>
          <a:p>
            <a:r>
              <a:rPr lang="en-US" dirty="0"/>
              <a:t>Code Understanding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906831-77A8-AAC1-7580-78EA01322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6" y="435429"/>
            <a:ext cx="11277600" cy="598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7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27536-678A-6147-3596-F0617A2D1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5491C3-2F07-647C-CDD4-A7F7023F0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83920"/>
            <a:ext cx="4114800" cy="617076"/>
          </a:xfrm>
        </p:spPr>
        <p:txBody>
          <a:bodyPr/>
          <a:lstStyle/>
          <a:p>
            <a:r>
              <a:rPr lang="en-US" dirty="0"/>
              <a:t>Project Creation</a:t>
            </a: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F760FB3-5E63-49AF-9474-CCA5C9134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502" y="2011823"/>
            <a:ext cx="8763000" cy="41991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A92E69-DA61-F4D9-DB66-D1FE2A09BC16}"/>
              </a:ext>
            </a:extLst>
          </p:cNvPr>
          <p:cNvSpPr txBox="1"/>
          <p:nvPr/>
        </p:nvSpPr>
        <p:spPr>
          <a:xfrm>
            <a:off x="914400" y="1558823"/>
            <a:ext cx="6094562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 a Simple Spring Project from Spring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Initilizer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90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D9695-780B-E5FD-7391-ACE1D0738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359C441-FE6C-4E14-685E-BA1537548CA0}"/>
              </a:ext>
            </a:extLst>
          </p:cNvPr>
          <p:cNvSpPr txBox="1"/>
          <p:nvPr/>
        </p:nvSpPr>
        <p:spPr>
          <a:xfrm>
            <a:off x="571499" y="664234"/>
            <a:ext cx="6094562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 a GitHub Repository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AA5416-1696-CE92-D932-515729A4B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37" y="1357839"/>
            <a:ext cx="9445925" cy="483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5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350EF-4924-4C5C-2C6C-7FFAF2F0B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2B1CD9-2991-BCB9-3303-10AF906D5152}"/>
              </a:ext>
            </a:extLst>
          </p:cNvPr>
          <p:cNvSpPr txBox="1"/>
          <p:nvPr/>
        </p:nvSpPr>
        <p:spPr>
          <a:xfrm>
            <a:off x="545620" y="626237"/>
            <a:ext cx="6094562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Push the project to git repo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748754F-C8D5-DC23-B7E4-F618DA1F7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426" y="1021410"/>
            <a:ext cx="10041148" cy="521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25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5A718-874B-1DE5-8C00-4232EDFC4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2A9422-73A5-1A03-FF26-A329DFE2E7B5}"/>
              </a:ext>
            </a:extLst>
          </p:cNvPr>
          <p:cNvSpPr txBox="1"/>
          <p:nvPr/>
        </p:nvSpPr>
        <p:spPr>
          <a:xfrm>
            <a:off x="649138" y="565852"/>
            <a:ext cx="6094562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Project repo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947BBDA-6DA7-8610-41D5-8A4BDC022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377" y="1006724"/>
            <a:ext cx="9877245" cy="484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15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09587-F222-58D9-795F-A4172B643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8F83A1-4C12-1410-DC1D-2B9CBF8F22D7}"/>
              </a:ext>
            </a:extLst>
          </p:cNvPr>
          <p:cNvSpPr txBox="1"/>
          <p:nvPr/>
        </p:nvSpPr>
        <p:spPr>
          <a:xfrm>
            <a:off x="726775" y="548599"/>
            <a:ext cx="6094562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 a Pipeline on Jenkins through git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1CC605F-1D2F-4D16-3BEE-35F3400A7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32" y="1173191"/>
            <a:ext cx="10187796" cy="465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0807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722518_win32_SD_v11" id="{6E195932-91F4-4861-8538-848409B20D97}" vid="{F5C82CE7-F5AC-4E30-975C-FD228ED220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7CDA33-9251-49D0-A51A-7888AA3E063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2E4FA29-61E2-42A6-9537-732ED628B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{D275EC15-B6B3-4D33-8258-69E6CF20EA66}TFceab9897-d767-4b88-b01c-396399362f8b9c42cec1_win32-72ccf53ebda5</Template>
  <TotalTime>17</TotalTime>
  <Words>533</Words>
  <Application>Microsoft Office PowerPoint</Application>
  <PresentationFormat>Widescreen</PresentationFormat>
  <Paragraphs>153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Arial</vt:lpstr>
      <vt:lpstr>Bodoni MT</vt:lpstr>
      <vt:lpstr>Calibri</vt:lpstr>
      <vt:lpstr>Source Sans Pro Light</vt:lpstr>
      <vt:lpstr>Custom</vt:lpstr>
      <vt:lpstr>Java Spring, Jenkins and Docker Project</vt:lpstr>
      <vt:lpstr>Code Understanding</vt:lpstr>
      <vt:lpstr>Code Understanding</vt:lpstr>
      <vt:lpstr>Code Understanding</vt:lpstr>
      <vt:lpstr>Project Creation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Company overview</vt:lpstr>
      <vt:lpstr>Product overview</vt:lpstr>
      <vt:lpstr>Problem</vt:lpstr>
      <vt:lpstr>Product benefits</vt:lpstr>
      <vt:lpstr>Our competition</vt:lpstr>
      <vt:lpstr>Product overview </vt:lpstr>
      <vt:lpstr>Growth strategy</vt:lpstr>
      <vt:lpstr>Market overview</vt:lpstr>
      <vt:lpstr>Solution</vt:lpstr>
      <vt:lpstr>Financials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Yuvraj Deshmukh</dc:creator>
  <cp:lastModifiedBy>Yuvraj Deshmukh</cp:lastModifiedBy>
  <cp:revision>1</cp:revision>
  <dcterms:created xsi:type="dcterms:W3CDTF">2025-09-19T03:21:34Z</dcterms:created>
  <dcterms:modified xsi:type="dcterms:W3CDTF">2025-09-19T03:39:19Z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