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61" r:id="rId2"/>
    <p:sldId id="3140" r:id="rId3"/>
    <p:sldId id="3162" r:id="rId4"/>
    <p:sldId id="3094" r:id="rId5"/>
    <p:sldId id="3098" r:id="rId6"/>
    <p:sldId id="3150" r:id="rId7"/>
    <p:sldId id="3163" r:id="rId8"/>
    <p:sldId id="3164" r:id="rId9"/>
    <p:sldId id="3151" r:id="rId10"/>
    <p:sldId id="3158" r:id="rId11"/>
    <p:sldId id="3153" r:id="rId12"/>
    <p:sldId id="3165" r:id="rId13"/>
    <p:sldId id="3152" r:id="rId14"/>
    <p:sldId id="3154" r:id="rId15"/>
    <p:sldId id="3155" r:id="rId16"/>
    <p:sldId id="3157" r:id="rId17"/>
    <p:sldId id="3156" r:id="rId18"/>
    <p:sldId id="3166" r:id="rId19"/>
    <p:sldId id="3159" r:id="rId20"/>
    <p:sldId id="3160" r:id="rId21"/>
    <p:sldId id="3104" r:id="rId22"/>
    <p:sldId id="3147" r:id="rId2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FF"/>
    <a:srgbClr val="863C36"/>
    <a:srgbClr val="0070C0"/>
    <a:srgbClr val="FFFFFF"/>
    <a:srgbClr val="08B689"/>
    <a:srgbClr val="79B50F"/>
    <a:srgbClr val="09B0DE"/>
    <a:srgbClr val="6669D2"/>
    <a:srgbClr val="33BE9B"/>
    <a:srgbClr val="33F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0" autoAdjust="0"/>
    <p:restoredTop sz="92986" autoAdjust="0"/>
  </p:normalViewPr>
  <p:slideViewPr>
    <p:cSldViewPr>
      <p:cViewPr varScale="1">
        <p:scale>
          <a:sx n="115" d="100"/>
          <a:sy n="115" d="100"/>
        </p:scale>
        <p:origin x="240" y="320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38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8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15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7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9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75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6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75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56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3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4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48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9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3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FBD398-F086-4A47-8EA6-5D6B19E5B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" y="15925"/>
            <a:ext cx="12861412" cy="7234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51EF6-39FB-2D4F-B5FB-9390079485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" y="15925"/>
            <a:ext cx="12861412" cy="72345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3909095" y="4725174"/>
            <a:ext cx="3204356" cy="453962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zh-CN" altLang="en-US" sz="25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Arial" panose="020B0604020202020204" pitchFamily="34" charset="0"/>
              </a:rPr>
              <a:t>授课老师：查永春</a:t>
            </a:r>
            <a:endParaRPr lang="en-US" altLang="zh-CN" sz="2500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792971" y="4040379"/>
            <a:ext cx="4968552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Arial" panose="020B0604020202020204" pitchFamily="34" charset="0"/>
              </a:rPr>
              <a:t>Matlab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Arial" panose="020B0604020202020204" pitchFamily="34" charset="0"/>
              </a:rPr>
              <a:t>入门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78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7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8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1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1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0" grpId="0"/>
          <p:bldP spid="7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471D64A-D195-42F8-80F9-3E8146EBCACC}"/>
              </a:ext>
            </a:extLst>
          </p:cNvPr>
          <p:cNvSpPr txBox="1"/>
          <p:nvPr/>
        </p:nvSpPr>
        <p:spPr>
          <a:xfrm>
            <a:off x="596727" y="1209179"/>
            <a:ext cx="8136904" cy="373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运算符：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+-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*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/\^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变量赋值：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x=15    x=3*x-12   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变量运算：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a=12,b=4,c=a+b-2/b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变量打印控制：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a=12; b=4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变量命令：字母开头、最长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63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个字符、可以包含数字、字母、和下划线、大小写敏感、不能含有括号、空格；不要使用内置的变量（比如：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length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sum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end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pi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j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eps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sin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cos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size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）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查看内置的变量：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iskeyword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6F99CA2-191E-0C44-992F-766379A163F6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F88E665-C42B-F646-ADC3-81A58BE69511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基础：变量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FCBCC1-F081-044E-AFB6-36B848DE065D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C02441E-11EE-5041-93A8-BEC4A4507CC3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3CD448-67CF-9248-99DF-A56157796A4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9" name="等腰三角形 13">
            <a:extLst>
              <a:ext uri="{FF2B5EF4-FFF2-40B4-BE49-F238E27FC236}">
                <a16:creationId xmlns:a16="http://schemas.microsoft.com/office/drawing/2014/main" id="{508A990D-4034-8B42-8A2E-85898718387F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任意多边形 7">
            <a:extLst>
              <a:ext uri="{FF2B5EF4-FFF2-40B4-BE49-F238E27FC236}">
                <a16:creationId xmlns:a16="http://schemas.microsoft.com/office/drawing/2014/main" id="{A3C2FDB1-F0CF-0F42-AB23-4C8BE10BEEA3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73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471D64A-D195-42F8-80F9-3E8146EBCACC}"/>
              </a:ext>
            </a:extLst>
          </p:cNvPr>
          <p:cNvSpPr txBox="1"/>
          <p:nvPr/>
        </p:nvSpPr>
        <p:spPr>
          <a:xfrm>
            <a:off x="596727" y="1204710"/>
            <a:ext cx="8136904" cy="465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开方：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sqrt(x)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开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次方：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nthroot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x,n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指数：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exp(x)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绝对值：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abs()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对数：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log(x),log10(x)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三角函数：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sin(x),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sind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(x),cos(x),…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近似函数：就近取整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round(x),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向零取整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fix(),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向上取整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ceil(),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向下取整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floor(),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取余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rem()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清除内存变量：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clear x y z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clear all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clc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查看内存中的变量：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who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whos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9DE0D0-49A9-9042-8443-B6EFACC157A7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AD131E2-8F6D-CE46-9A4D-2823708E774E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基础：常用内置函数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528A3EC-1DC5-2E47-B036-9172E72889AA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C0C715C-C44F-724F-B07C-2AEFF74F21D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948F4A9-93A2-F649-A16C-C28E9564D8A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9" name="等腰三角形 13">
            <a:extLst>
              <a:ext uri="{FF2B5EF4-FFF2-40B4-BE49-F238E27FC236}">
                <a16:creationId xmlns:a16="http://schemas.microsoft.com/office/drawing/2014/main" id="{CDDFAAFC-295C-F346-A6EC-9C24381C8CBA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任意多边形 7">
            <a:extLst>
              <a:ext uri="{FF2B5EF4-FFF2-40B4-BE49-F238E27FC236}">
                <a16:creationId xmlns:a16="http://schemas.microsoft.com/office/drawing/2014/main" id="{9840ECEB-6888-A545-816E-F16F0111F12B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6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6301" y="3509401"/>
            <a:ext cx="13625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585923" y="3832565"/>
            <a:ext cx="6091923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向量与矩阵</a:t>
            </a:r>
            <a:endParaRPr lang="zh-CN" altLang="en-US" sz="9600" kern="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5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E1699-1988-49A1-890B-1FA870CF97E0}"/>
              </a:ext>
            </a:extLst>
          </p:cNvPr>
          <p:cNvSpPr txBox="1"/>
          <p:nvPr/>
        </p:nvSpPr>
        <p:spPr>
          <a:xfrm>
            <a:off x="596727" y="1204710"/>
            <a:ext cx="9015290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行向量：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A=[10,2,3,5]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或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A=[10 2 3 5]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列向量：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A=[10;2;3;5]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行向量转列向量：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B=A(:)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或者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B=A’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查看大小：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size(A)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length(A)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切片表达式：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A(1:1:3)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A(1:2:end)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A([1,2,3])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创建线性分布的向量：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1:2:100,linspace(1,100,50)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跨行表达式：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…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标量与向量运算：使用常规运算符即可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向量与向量运算：运算符前带点，比如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.+ .* ./ .^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5161CF-6E8F-0149-8EB9-CD4BC8F50315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2DC1DDF-5758-EB44-903B-C23D5B1C5B8B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基础：向量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541674E-8B8B-654B-A74E-2486CBC366CD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551B0A-4C73-BB43-83AB-2168A416EEC9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77274E-F637-0E41-B1DA-3220DB728A4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10" name="等腰三角形 13">
            <a:extLst>
              <a:ext uri="{FF2B5EF4-FFF2-40B4-BE49-F238E27FC236}">
                <a16:creationId xmlns:a16="http://schemas.microsoft.com/office/drawing/2014/main" id="{CD7FA8DE-219F-A143-A42C-06278B791A33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1" name="任意多边形 7">
            <a:extLst>
              <a:ext uri="{FF2B5EF4-FFF2-40B4-BE49-F238E27FC236}">
                <a16:creationId xmlns:a16="http://schemas.microsoft.com/office/drawing/2014/main" id="{39EE629E-C6F7-6845-82D9-C2799C1EC0CA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0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E1699-1988-49A1-890B-1FA870CF97E0}"/>
              </a:ext>
            </a:extLst>
          </p:cNvPr>
          <p:cNvSpPr txBox="1"/>
          <p:nvPr/>
        </p:nvSpPr>
        <p:spPr>
          <a:xfrm>
            <a:off x="596727" y="1253203"/>
            <a:ext cx="957706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矩阵定义：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A=[10,2;3,5]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或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A=[10 2;3 5]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多重表达：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A=[1:2:11;0:5:25; 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linspace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(10,60,6);67 2 43 23 3 1]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零矩阵：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zeros(4,3)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一矩阵：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ones(4,3)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对角矩阵：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eye(5)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矩阵转置：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A’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矩阵的分号表达式：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A(:,1:3)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A(2:4,1:end)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A(2:5,1:end-1)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矩阵的离散取值：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A(1:3,[1 3])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；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A(A&gt;0)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矩阵元素的删除：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A(:,2:4)=[]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矩阵拼接：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C=[A B]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28C1F3-C04D-EC4A-9CC1-26C1408FBFD6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5933258-8E34-6F43-9DF0-62B086A02F6F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基础：矩阵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B16BDE-6EB4-6248-9AF4-D09FE9EBC44C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B80B925-D13D-7B40-9118-D24674C3CA32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BB3BAC-BB31-B743-933F-FEF6835CF16A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10" name="等腰三角形 13">
            <a:extLst>
              <a:ext uri="{FF2B5EF4-FFF2-40B4-BE49-F238E27FC236}">
                <a16:creationId xmlns:a16="http://schemas.microsoft.com/office/drawing/2014/main" id="{50A4E176-95AA-E64C-9860-2B2F4F491682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1" name="任意多边形 7">
            <a:extLst>
              <a:ext uri="{FF2B5EF4-FFF2-40B4-BE49-F238E27FC236}">
                <a16:creationId xmlns:a16="http://schemas.microsoft.com/office/drawing/2014/main" id="{516FA8D4-42C1-FB4F-A509-44B1F886D386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16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E1699-1988-49A1-890B-1FA870CF97E0}"/>
              </a:ext>
            </a:extLst>
          </p:cNvPr>
          <p:cNvSpPr txBox="1"/>
          <p:nvPr/>
        </p:nvSpPr>
        <p:spPr>
          <a:xfrm>
            <a:off x="596727" y="1204710"/>
            <a:ext cx="957706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创建对角阵：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v=[2 4 7]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diag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(v)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反向获取对角元素：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v=rand(10,5) 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diag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(v)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获取尺寸：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size(A)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改变形状：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reshape(A,5,2)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最值：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[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d,n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]=min(A) [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d,n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]=max(A)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求和：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sum(A)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排序：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sort(A)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中值：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median(A)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均值：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mean(A)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标准差：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std(A)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1FA6910-E0CE-0842-BD94-0C65D6DDAE3E}"/>
              </a:ext>
            </a:extLst>
          </p:cNvPr>
          <p:cNvGrpSpPr/>
          <p:nvPr/>
        </p:nvGrpSpPr>
        <p:grpSpPr>
          <a:xfrm>
            <a:off x="596727" y="472248"/>
            <a:ext cx="6696743" cy="523220"/>
            <a:chOff x="-4764" y="99435"/>
            <a:chExt cx="6696743" cy="5232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5BF945-5635-AB4E-BD31-F405C1DA1E14}"/>
                </a:ext>
              </a:extLst>
            </p:cNvPr>
            <p:cNvSpPr txBox="1"/>
            <p:nvPr/>
          </p:nvSpPr>
          <p:spPr>
            <a:xfrm>
              <a:off x="561018" y="99435"/>
              <a:ext cx="6130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基础：常用矩阵内置函数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465EDC-B5E7-774C-A89A-9D0B3ABD6C63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C08E5D2-15EF-3947-88EA-723FE28DC2B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BBCB47-EBC7-6448-8D98-31820F2715B9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10" name="等腰三角形 13">
            <a:extLst>
              <a:ext uri="{FF2B5EF4-FFF2-40B4-BE49-F238E27FC236}">
                <a16:creationId xmlns:a16="http://schemas.microsoft.com/office/drawing/2014/main" id="{76F886B9-2125-594B-ADB8-A7B97F59DF4E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1" name="任意多边形 7">
            <a:extLst>
              <a:ext uri="{FF2B5EF4-FFF2-40B4-BE49-F238E27FC236}">
                <a16:creationId xmlns:a16="http://schemas.microsoft.com/office/drawing/2014/main" id="{B05EA7C7-FCFF-A846-BAB7-AD16760CB01E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44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E1699-1988-49A1-890B-1FA870CF97E0}"/>
              </a:ext>
            </a:extLst>
          </p:cNvPr>
          <p:cNvSpPr txBox="1"/>
          <p:nvPr/>
        </p:nvSpPr>
        <p:spPr>
          <a:xfrm>
            <a:off x="596727" y="1204710"/>
            <a:ext cx="9577064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点积：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dot(A,B)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随机数：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rand,rand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(1,5),rand(10),rand(10,4),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randperm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(10)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标准正态分布的随机数：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randn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(5,3)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特征值和特征向量：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[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v,d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]=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eig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(A)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E2AFBC-7437-5D48-9C60-6D16ABDC155D}"/>
              </a:ext>
            </a:extLst>
          </p:cNvPr>
          <p:cNvGrpSpPr/>
          <p:nvPr/>
        </p:nvGrpSpPr>
        <p:grpSpPr>
          <a:xfrm>
            <a:off x="596727" y="472248"/>
            <a:ext cx="7992887" cy="523220"/>
            <a:chOff x="-4764" y="99435"/>
            <a:chExt cx="7992887" cy="5232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7E4C83-FFF7-BD4D-93DD-E768285C99BD}"/>
                </a:ext>
              </a:extLst>
            </p:cNvPr>
            <p:cNvSpPr txBox="1"/>
            <p:nvPr/>
          </p:nvSpPr>
          <p:spPr>
            <a:xfrm>
              <a:off x="561018" y="99435"/>
              <a:ext cx="7427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基础：常用矩阵内置函数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46E0A8B-EAF2-8545-97E9-4468E7322EA6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C4A3DE3-6669-5540-A82A-026CD95B4E6D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72AB04-7B9C-DB4C-8DA2-42A3EAEFAB53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10" name="等腰三角形 13">
            <a:extLst>
              <a:ext uri="{FF2B5EF4-FFF2-40B4-BE49-F238E27FC236}">
                <a16:creationId xmlns:a16="http://schemas.microsoft.com/office/drawing/2014/main" id="{A98DA3E6-6846-D04C-834A-D680ACECFF8B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1" name="任意多边形 7">
            <a:extLst>
              <a:ext uri="{FF2B5EF4-FFF2-40B4-BE49-F238E27FC236}">
                <a16:creationId xmlns:a16="http://schemas.microsoft.com/office/drawing/2014/main" id="{ABB05AAE-2940-2941-A42B-4E5C185A84E6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56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E1699-1988-49A1-890B-1FA870CF97E0}"/>
              </a:ext>
            </a:extLst>
          </p:cNvPr>
          <p:cNvSpPr txBox="1"/>
          <p:nvPr/>
        </p:nvSpPr>
        <p:spPr>
          <a:xfrm>
            <a:off x="596727" y="1210339"/>
            <a:ext cx="957706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矩阵加减运算：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+-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矩阵点乘点除：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.*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   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./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矩阵乘法：*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矩阵求逆：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inv(A)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例：求解方程组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D669CCAF-F2E7-44A0-B022-61A08541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7" y="3604391"/>
            <a:ext cx="3670478" cy="2099895"/>
          </a:xfrm>
          <a:prstGeom prst="rect">
            <a:avLst/>
          </a:prstGeom>
        </p:spPr>
      </p:pic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768F7BF5-14B4-4A9B-8040-4BA1FA3FD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42" y="3604391"/>
            <a:ext cx="7201270" cy="2114659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38D567-FCBE-2542-B49D-8419C6C9AB7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E778E2C-1E46-6B49-B132-E47C07ECBC73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基础：矩阵运算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94D0757-E636-2048-90C8-26BEAAB4A17C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B7E6428-A058-F248-BF62-E376CD53D5A9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AFC4367-9F2D-964D-8A47-7CF613D2FA31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17" name="等腰三角形 13">
            <a:extLst>
              <a:ext uri="{FF2B5EF4-FFF2-40B4-BE49-F238E27FC236}">
                <a16:creationId xmlns:a16="http://schemas.microsoft.com/office/drawing/2014/main" id="{A76860D3-D5F4-384B-B93F-4FA4892AAF6F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8" name="任意多边形 7">
            <a:extLst>
              <a:ext uri="{FF2B5EF4-FFF2-40B4-BE49-F238E27FC236}">
                <a16:creationId xmlns:a16="http://schemas.microsoft.com/office/drawing/2014/main" id="{10856755-C405-7242-84C0-4414DA509B09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83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7360" y="3509226"/>
            <a:ext cx="13625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586277" y="3832391"/>
            <a:ext cx="5659522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脚本及函数</a:t>
            </a:r>
            <a:endParaRPr lang="zh-CN" altLang="en-US" sz="9600" kern="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36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E1699-1988-49A1-890B-1FA870CF97E0}"/>
              </a:ext>
            </a:extLst>
          </p:cNvPr>
          <p:cNvSpPr txBox="1"/>
          <p:nvPr/>
        </p:nvSpPr>
        <p:spPr>
          <a:xfrm>
            <a:off x="596727" y="1204710"/>
            <a:ext cx="9577064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脚本定义：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.m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文件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脚本代码编写：注释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%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脚本函数编写：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function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使用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脚本函数运行：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name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示例：求解函数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696521-E006-E64D-ABCD-D602DCE68315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7774483-79D4-0642-B20A-FBFA7DABAEAA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基础：脚本使用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95E9BBC-4610-3E43-B4A0-F470A7E57B34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219DA81-CEE7-4745-BEE0-181EFE43E6BD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0FB2114-A4C5-B64F-A980-EF035246ECF0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11" name="等腰三角形 13">
            <a:extLst>
              <a:ext uri="{FF2B5EF4-FFF2-40B4-BE49-F238E27FC236}">
                <a16:creationId xmlns:a16="http://schemas.microsoft.com/office/drawing/2014/main" id="{583E23FF-C0B2-8A47-B477-2011A38E611A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任意多边形 7">
            <a:extLst>
              <a:ext uri="{FF2B5EF4-FFF2-40B4-BE49-F238E27FC236}">
                <a16:creationId xmlns:a16="http://schemas.microsoft.com/office/drawing/2014/main" id="{11F97F99-7ADC-D143-A661-E8B2D2E0C331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DA3977-E5E1-A448-B437-84365E9C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04" y="3718079"/>
            <a:ext cx="4853447" cy="17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1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64879" y="2384517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64879" y="3340055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64879" y="4326852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64879" y="5286429"/>
            <a:ext cx="1257328" cy="714438"/>
            <a:chOff x="2215144" y="4047038"/>
            <a:chExt cx="1244730" cy="931601"/>
          </a:xfrm>
        </p:grpSpPr>
        <p:sp>
          <p:nvSpPr>
            <p:cNvPr id="19" name="平行四边形 18"/>
            <p:cNvSpPr/>
            <p:nvPr/>
          </p:nvSpPr>
          <p:spPr>
            <a:xfrm>
              <a:off x="2215144" y="413585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393075" y="4047038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19908" y="2403232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41196" y="1036090"/>
              <a:ext cx="2827147" cy="387661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dirty="0">
                  <a:solidFill>
                    <a:schemeClr val="accent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介绍、安装</a:t>
              </a:r>
              <a:endParaRPr lang="en-GB" altLang="zh-CN" dirty="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19908" y="3379210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730243"/>
              <a:ext cx="2827147" cy="387661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数据类型</a:t>
              </a:r>
              <a:endParaRPr lang="en-GB" altLang="zh-CN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19908" y="4355188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424395"/>
              <a:ext cx="2827146" cy="387661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向量与矩阵</a:t>
              </a:r>
              <a:endParaRPr lang="en-GB" altLang="zh-CN" dirty="0">
                <a:solidFill>
                  <a:schemeClr val="accent4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19908" y="5331166"/>
            <a:ext cx="5423290" cy="646324"/>
            <a:chOff x="4315150" y="3035884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41196" y="3118548"/>
              <a:ext cx="2827147" cy="387661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脚本及函数</a:t>
              </a:r>
              <a:endParaRPr lang="en-GB" altLang="zh-CN" dirty="0">
                <a:solidFill>
                  <a:schemeClr val="accent4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BCE5AEE9-03BB-7440-B855-06FFE59D5248}"/>
              </a:ext>
            </a:extLst>
          </p:cNvPr>
          <p:cNvSpPr txBox="1"/>
          <p:nvPr/>
        </p:nvSpPr>
        <p:spPr>
          <a:xfrm>
            <a:off x="1748855" y="1262292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EFB63F3-11B6-834F-84CB-213D5B405002}"/>
              </a:ext>
            </a:extLst>
          </p:cNvPr>
          <p:cNvSpPr/>
          <p:nvPr/>
        </p:nvSpPr>
        <p:spPr>
          <a:xfrm>
            <a:off x="2458962" y="1393300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B9DAF7-E8A2-A844-81EE-79EC154F28A3}"/>
              </a:ext>
            </a:extLst>
          </p:cNvPr>
          <p:cNvSpPr/>
          <p:nvPr/>
        </p:nvSpPr>
        <p:spPr>
          <a:xfrm>
            <a:off x="1982534" y="1393300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E1699-1988-49A1-890B-1FA870CF97E0}"/>
              </a:ext>
            </a:extLst>
          </p:cNvPr>
          <p:cNvSpPr txBox="1"/>
          <p:nvPr/>
        </p:nvSpPr>
        <p:spPr>
          <a:xfrm>
            <a:off x="596727" y="1204710"/>
            <a:ext cx="9577064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函数定义：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function…end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函数返回值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函数参数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匿名函数：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name=@(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args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)expr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匿名函数例子：求解方程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绘制二维图例子：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meshgrid,mesh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5A3A1EC9-E9F7-4508-B720-D27B4FF0C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03" y="2968253"/>
            <a:ext cx="2793900" cy="65115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8302AB0-392C-2949-AF4E-E6C58ED58575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7D1F6DE-8828-BD47-933A-C1EF23E1A144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基础：函数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9C65962-D0CE-2747-BF68-28F6A102B0DD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C561A9D-E5D2-7941-8A38-5FED9CA5D7E8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26D24F-A621-8149-A2D4-E19AF38A0C69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11" name="等腰三角形 13">
            <a:extLst>
              <a:ext uri="{FF2B5EF4-FFF2-40B4-BE49-F238E27FC236}">
                <a16:creationId xmlns:a16="http://schemas.microsoft.com/office/drawing/2014/main" id="{FD1B4C1E-BA7F-7443-98BF-35A3E1400FE4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任意多边形 7">
            <a:extLst>
              <a:ext uri="{FF2B5EF4-FFF2-40B4-BE49-F238E27FC236}">
                <a16:creationId xmlns:a16="http://schemas.microsoft.com/office/drawing/2014/main" id="{A54A5C86-2839-294F-B026-EEC2CB4BDB99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nut 44"/>
          <p:cNvSpPr/>
          <p:nvPr/>
        </p:nvSpPr>
        <p:spPr>
          <a:xfrm>
            <a:off x="2470745" y="2100171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2676502" y="2297612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2657874" y="3227693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2701768" y="5077057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2719450" y="4156037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2480321" y="4882760"/>
            <a:ext cx="724494" cy="701526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2475049" y="3022301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2480321" y="3945743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17742" y="2247486"/>
            <a:ext cx="23647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安装及用法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82023" y="4088718"/>
            <a:ext cx="262123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中的数据类型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17742" y="3202358"/>
            <a:ext cx="31341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中的矩阵及其运算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2023" y="5019018"/>
            <a:ext cx="287771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函数及脚本使用</a:t>
            </a:r>
            <a:endParaRPr lang="en-GB" sz="2000" b="1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FEA7B83-C36B-4D40-9EEB-F38D9447A5AA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E06A8B7-2924-054D-850E-B750B339F66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76627B9-F788-C24E-9218-70AA2C4C0C0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D683F17-5AD5-FA4F-AD84-E0574A4D53B2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5D092D4-2455-7949-95E9-98B36BBA5865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20" name="等腰三角形 13">
            <a:extLst>
              <a:ext uri="{FF2B5EF4-FFF2-40B4-BE49-F238E27FC236}">
                <a16:creationId xmlns:a16="http://schemas.microsoft.com/office/drawing/2014/main" id="{8FBC699E-EE4C-884E-816A-1695CC02AB38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任意多边形 7">
            <a:extLst>
              <a:ext uri="{FF2B5EF4-FFF2-40B4-BE49-F238E27FC236}">
                <a16:creationId xmlns:a16="http://schemas.microsoft.com/office/drawing/2014/main" id="{94AA4ABF-EF8D-9247-A6CC-AB0CF7DD0586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/>
      <p:bldP spid="56" grpId="0"/>
      <p:bldP spid="58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333" y="5559540"/>
            <a:ext cx="5906088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4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2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7007" y="3509401"/>
            <a:ext cx="13625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479559" y="3832566"/>
            <a:ext cx="735041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6000" kern="0" dirty="0" err="1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Matlab</a:t>
            </a:r>
            <a:r>
              <a:rPr lang="zh-CN" altLang="en-US" sz="6000" kern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介绍、安装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2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1"/>
          <p:cNvGrpSpPr/>
          <p:nvPr/>
        </p:nvGrpSpPr>
        <p:grpSpPr>
          <a:xfrm>
            <a:off x="1619514" y="3027454"/>
            <a:ext cx="876637" cy="876637"/>
            <a:chOff x="8115591" y="1727927"/>
            <a:chExt cx="831273" cy="831273"/>
          </a:xfrm>
          <a:solidFill>
            <a:schemeClr val="bg1"/>
          </a:solidFill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grpFill/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1619514" y="4202243"/>
            <a:ext cx="876637" cy="876637"/>
            <a:chOff x="3245823" y="3429000"/>
            <a:chExt cx="831273" cy="831273"/>
          </a:xfrm>
          <a:solidFill>
            <a:schemeClr val="bg1"/>
          </a:solidFill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grpFill/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7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1620654" y="5383112"/>
            <a:ext cx="876637" cy="876637"/>
            <a:chOff x="8114903" y="3428999"/>
            <a:chExt cx="831273" cy="831273"/>
          </a:xfrm>
          <a:solidFill>
            <a:schemeClr val="bg1"/>
          </a:solidFill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grpFill/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1619514" y="1846779"/>
            <a:ext cx="876637" cy="876637"/>
            <a:chOff x="3245823" y="1727927"/>
            <a:chExt cx="831273" cy="831273"/>
          </a:xfrm>
          <a:solidFill>
            <a:schemeClr val="bg1"/>
          </a:solidFill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grpFill/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75"/>
                    </a:cubicBezTo>
                    <a:lnTo>
                      <a:pt x="18720" y="20175"/>
                    </a:lnTo>
                    <a:cubicBezTo>
                      <a:pt x="18722" y="20959"/>
                      <a:pt x="19366" y="21600"/>
                      <a:pt x="20170" y="21600"/>
                    </a:cubicBezTo>
                    <a:cubicBezTo>
                      <a:pt x="20955" y="21600"/>
                      <a:pt x="21599" y="20956"/>
                      <a:pt x="21599" y="20170"/>
                    </a:cubicBezTo>
                    <a:cubicBezTo>
                      <a:pt x="21599" y="20175"/>
                      <a:pt x="21597" y="2017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/>
                <a:endParaRPr 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 Placeholder 2"/>
          <p:cNvSpPr txBox="1"/>
          <p:nvPr/>
        </p:nvSpPr>
        <p:spPr>
          <a:xfrm>
            <a:off x="2711298" y="1867212"/>
            <a:ext cx="5158238" cy="83099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8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MATrix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LABoratory</a:t>
            </a: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）和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Mathematica</a:t>
            </a: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Maple</a:t>
            </a: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并称为三大数学软件。它在数学类科技应用软件中在数值计算方面首屈一指。</a:t>
            </a:r>
          </a:p>
        </p:txBody>
      </p:sp>
      <p:sp>
        <p:nvSpPr>
          <p:cNvPr id="57" name="Text Placeholder 2"/>
          <p:cNvSpPr txBox="1"/>
          <p:nvPr/>
        </p:nvSpPr>
        <p:spPr>
          <a:xfrm>
            <a:off x="2711296" y="4363561"/>
            <a:ext cx="5300300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主要应用于工程计算、控制设计、信号处理与通讯、图像处理、信号检测、金融建模设计与分析等领域。</a:t>
            </a:r>
          </a:p>
        </p:txBody>
      </p:sp>
      <p:sp>
        <p:nvSpPr>
          <p:cNvPr id="59" name="Text Placeholder 2"/>
          <p:cNvSpPr txBox="1"/>
          <p:nvPr/>
        </p:nvSpPr>
        <p:spPr>
          <a:xfrm>
            <a:off x="2711297" y="3188427"/>
            <a:ext cx="5158240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高效的数值计算及符号计算功能，能使用户从繁杂的数学运算分析中解脱出来。</a:t>
            </a:r>
          </a:p>
        </p:txBody>
      </p:sp>
      <p:sp>
        <p:nvSpPr>
          <p:cNvPr id="61" name="Text Placeholder 2"/>
          <p:cNvSpPr txBox="1"/>
          <p:nvPr/>
        </p:nvSpPr>
        <p:spPr>
          <a:xfrm>
            <a:off x="2711296" y="5559153"/>
            <a:ext cx="5158240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 功能丰富的应用工具箱，为用户提供了大量方便实用的处理工具。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A6E4B22-2D7D-F847-98CD-D9A48BAD63ED}"/>
              </a:ext>
            </a:extLst>
          </p:cNvPr>
          <p:cNvGrpSpPr/>
          <p:nvPr/>
        </p:nvGrpSpPr>
        <p:grpSpPr>
          <a:xfrm>
            <a:off x="596727" y="472248"/>
            <a:ext cx="5409245" cy="954107"/>
            <a:chOff x="-4764" y="99435"/>
            <a:chExt cx="5409245" cy="95410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5F209EA-15E1-0043-A21A-B3E67B190109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介绍</a:t>
              </a:r>
            </a:p>
            <a:p>
              <a:endParaRPr lang="zh-CN" altLang="en-US" sz="28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3C7715-0B9B-EF49-B90C-CAD958B2A4A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B26BC44-06C8-2E47-A07C-BE5FB8994159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8B0B410-44F8-B84E-B4B8-828A79B75F9D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3">
                      <a:lumMod val="50000"/>
                    </a:schemeClr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7" grpId="0"/>
      <p:bldP spid="5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手机屏幕截图&#10;&#10;描述已自动生成">
            <a:extLst>
              <a:ext uri="{FF2B5EF4-FFF2-40B4-BE49-F238E27FC236}">
                <a16:creationId xmlns:a16="http://schemas.microsoft.com/office/drawing/2014/main" id="{326FE632-002A-4800-BD86-045D945B02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1268"/>
          <a:stretch/>
        </p:blipFill>
        <p:spPr>
          <a:xfrm>
            <a:off x="4587171" y="1312069"/>
            <a:ext cx="5012158" cy="2455378"/>
          </a:xfrm>
          <a:prstGeom prst="rect">
            <a:avLst/>
          </a:prstGeom>
        </p:spPr>
      </p:pic>
      <p:pic>
        <p:nvPicPr>
          <p:cNvPr id="15" name="图片 14" descr="手机屏幕截图&#10;&#10;描述已自动生成">
            <a:extLst>
              <a:ext uri="{FF2B5EF4-FFF2-40B4-BE49-F238E27FC236}">
                <a16:creationId xmlns:a16="http://schemas.microsoft.com/office/drawing/2014/main" id="{B2F0C14C-E628-4D48-AD63-B799FF42CB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50" b="15230"/>
          <a:stretch/>
        </p:blipFill>
        <p:spPr>
          <a:xfrm>
            <a:off x="819460" y="1328875"/>
            <a:ext cx="3674165" cy="2438572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676481" y="1213054"/>
            <a:ext cx="7838488" cy="26702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09018" y="1122217"/>
            <a:ext cx="310864" cy="36009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E6521D9-3F30-42DC-9040-05DE4E2CE833}"/>
              </a:ext>
            </a:extLst>
          </p:cNvPr>
          <p:cNvSpPr/>
          <p:nvPr/>
        </p:nvSpPr>
        <p:spPr bwMode="auto">
          <a:xfrm>
            <a:off x="594089" y="4100992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46">
            <a:extLst>
              <a:ext uri="{FF2B5EF4-FFF2-40B4-BE49-F238E27FC236}">
                <a16:creationId xmlns:a16="http://schemas.microsoft.com/office/drawing/2014/main" id="{AE8306DF-2A7E-430A-9239-9EFA13DAA173}"/>
              </a:ext>
            </a:extLst>
          </p:cNvPr>
          <p:cNvSpPr txBox="1"/>
          <p:nvPr/>
        </p:nvSpPr>
        <p:spPr>
          <a:xfrm>
            <a:off x="889081" y="4896509"/>
            <a:ext cx="1462664" cy="256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官网下载安装包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7E8054B2-E466-4D13-A16A-855256A99DEE}"/>
              </a:ext>
            </a:extLst>
          </p:cNvPr>
          <p:cNvSpPr/>
          <p:nvPr/>
        </p:nvSpPr>
        <p:spPr bwMode="auto">
          <a:xfrm>
            <a:off x="2802742" y="4128155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46">
            <a:extLst>
              <a:ext uri="{FF2B5EF4-FFF2-40B4-BE49-F238E27FC236}">
                <a16:creationId xmlns:a16="http://schemas.microsoft.com/office/drawing/2014/main" id="{0459E679-AD7A-48A0-AC37-41199059FB7F}"/>
              </a:ext>
            </a:extLst>
          </p:cNvPr>
          <p:cNvSpPr txBox="1"/>
          <p:nvPr/>
        </p:nvSpPr>
        <p:spPr>
          <a:xfrm>
            <a:off x="3182417" y="4775940"/>
            <a:ext cx="1304782" cy="565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试用或者购买或者学校授权</a:t>
            </a: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72C2760B-214D-4AAA-8F45-D331016DEC66}"/>
              </a:ext>
            </a:extLst>
          </p:cNvPr>
          <p:cNvSpPr/>
          <p:nvPr/>
        </p:nvSpPr>
        <p:spPr bwMode="auto">
          <a:xfrm>
            <a:off x="5006528" y="4114574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46">
            <a:extLst>
              <a:ext uri="{FF2B5EF4-FFF2-40B4-BE49-F238E27FC236}">
                <a16:creationId xmlns:a16="http://schemas.microsoft.com/office/drawing/2014/main" id="{A646961D-37A9-41E3-8CEC-412DD471E038}"/>
              </a:ext>
            </a:extLst>
          </p:cNvPr>
          <p:cNvSpPr txBox="1"/>
          <p:nvPr/>
        </p:nvSpPr>
        <p:spPr>
          <a:xfrm>
            <a:off x="5349221" y="4760774"/>
            <a:ext cx="1378746" cy="565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选择机器学习模块</a:t>
            </a:r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F9A67623-15B1-4756-BEA8-3663FDF86D34}"/>
              </a:ext>
            </a:extLst>
          </p:cNvPr>
          <p:cNvSpPr/>
          <p:nvPr/>
        </p:nvSpPr>
        <p:spPr bwMode="auto">
          <a:xfrm>
            <a:off x="7213705" y="4114574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46">
            <a:extLst>
              <a:ext uri="{FF2B5EF4-FFF2-40B4-BE49-F238E27FC236}">
                <a16:creationId xmlns:a16="http://schemas.microsoft.com/office/drawing/2014/main" id="{674A3F0A-0C64-4E6E-B05B-C3DAA6396CB1}"/>
              </a:ext>
            </a:extLst>
          </p:cNvPr>
          <p:cNvSpPr txBox="1"/>
          <p:nvPr/>
        </p:nvSpPr>
        <p:spPr>
          <a:xfrm>
            <a:off x="7669757" y="4910091"/>
            <a:ext cx="1152028" cy="256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安装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6A245EB-9A3A-4902-A32D-CAEC66941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6" y="5962037"/>
            <a:ext cx="7559695" cy="1066892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A4ED88-F837-EB47-ADB3-D88928B48145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927F0E-5BEB-0E48-A6E4-569C37C3244C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安装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D0BF88E-92A9-B343-B6F0-580649475256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5A6FC42-D990-1643-939E-EFC4FF8B7267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7E8DEE2-CFEE-A046-859E-D7888DF91627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41" name="矩形 93"/>
          <p:cNvSpPr/>
          <p:nvPr/>
        </p:nvSpPr>
        <p:spPr>
          <a:xfrm rot="10800000">
            <a:off x="8271568" y="3628542"/>
            <a:ext cx="310864" cy="36009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1"/>
          <p:cNvGrpSpPr/>
          <p:nvPr/>
        </p:nvGrpSpPr>
        <p:grpSpPr>
          <a:xfrm>
            <a:off x="2168555" y="4202023"/>
            <a:ext cx="876637" cy="876637"/>
            <a:chOff x="8115591" y="1727927"/>
            <a:chExt cx="831273" cy="831273"/>
          </a:xfrm>
          <a:solidFill>
            <a:schemeClr val="bg1"/>
          </a:solidFill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grpFill/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2155759" y="2813712"/>
            <a:ext cx="876637" cy="876637"/>
            <a:chOff x="3245823" y="1727927"/>
            <a:chExt cx="831273" cy="831273"/>
          </a:xfrm>
          <a:solidFill>
            <a:schemeClr val="bg1"/>
          </a:solidFill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grpFill/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75"/>
                    </a:cubicBezTo>
                    <a:lnTo>
                      <a:pt x="18720" y="20175"/>
                    </a:lnTo>
                    <a:cubicBezTo>
                      <a:pt x="18722" y="20959"/>
                      <a:pt x="19366" y="21600"/>
                      <a:pt x="20170" y="21600"/>
                    </a:cubicBezTo>
                    <a:cubicBezTo>
                      <a:pt x="20955" y="21600"/>
                      <a:pt x="21599" y="20956"/>
                      <a:pt x="21599" y="20170"/>
                    </a:cubicBezTo>
                    <a:cubicBezTo>
                      <a:pt x="21599" y="20175"/>
                      <a:pt x="21597" y="2017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 Placeholder 2"/>
          <p:cNvSpPr txBox="1"/>
          <p:nvPr/>
        </p:nvSpPr>
        <p:spPr>
          <a:xfrm>
            <a:off x="3247542" y="2896245"/>
            <a:ext cx="7148241" cy="70679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页面基本功能介绍（演示）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命令窗口、工作区、文件目录区、脚本编辑区、获取帮助</a:t>
            </a:r>
          </a:p>
        </p:txBody>
      </p:sp>
      <p:sp>
        <p:nvSpPr>
          <p:cNvPr id="59" name="Text Placeholder 2"/>
          <p:cNvSpPr txBox="1"/>
          <p:nvPr/>
        </p:nvSpPr>
        <p:spPr>
          <a:xfrm>
            <a:off x="3268365" y="4286596"/>
            <a:ext cx="7062010" cy="70679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菜单栏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主页、绘图区、应用区、编辑区、视图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210083F-60A1-A64C-B790-435904BE7505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6EDAEC5-BF24-4046-B774-44FD4E533C1B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软件界面介绍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63C3283-D752-3043-B3B7-7F110A79DDA9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3E7DD16-FA40-CA4C-88E6-FF27FE63F87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6037DD-732C-F848-B211-D00F67A00AF7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201C203-0AF6-7145-9B38-73A8B239DCA2}"/>
              </a:ext>
            </a:extLst>
          </p:cNvPr>
          <p:cNvGrpSpPr/>
          <p:nvPr/>
        </p:nvGrpSpPr>
        <p:grpSpPr>
          <a:xfrm flipH="1">
            <a:off x="-455564" y="5734878"/>
            <a:ext cx="3856100" cy="1523913"/>
            <a:chOff x="2863459" y="4619712"/>
            <a:chExt cx="3567109" cy="1409705"/>
          </a:xfrm>
        </p:grpSpPr>
        <p:sp>
          <p:nvSpPr>
            <p:cNvPr id="46" name="等腰三角形 6">
              <a:extLst>
                <a:ext uri="{FF2B5EF4-FFF2-40B4-BE49-F238E27FC236}">
                  <a16:creationId xmlns:a16="http://schemas.microsoft.com/office/drawing/2014/main" id="{23A3DCBD-9C12-A94C-8101-5A53B1FCFA15}"/>
                </a:ext>
              </a:extLst>
            </p:cNvPr>
            <p:cNvSpPr/>
            <p:nvPr/>
          </p:nvSpPr>
          <p:spPr>
            <a:xfrm>
              <a:off x="3415904" y="4638764"/>
              <a:ext cx="2990855" cy="135255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8" name="等腰三角形 7">
              <a:extLst>
                <a:ext uri="{FF2B5EF4-FFF2-40B4-BE49-F238E27FC236}">
                  <a16:creationId xmlns:a16="http://schemas.microsoft.com/office/drawing/2014/main" id="{751995F0-4DDA-4F4C-905B-6684B2FC7FC1}"/>
                </a:ext>
              </a:extLst>
            </p:cNvPr>
            <p:cNvSpPr/>
            <p:nvPr/>
          </p:nvSpPr>
          <p:spPr>
            <a:xfrm>
              <a:off x="2863459" y="4638764"/>
              <a:ext cx="2266950" cy="135255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9" name="等腰三角形 7">
              <a:extLst>
                <a:ext uri="{FF2B5EF4-FFF2-40B4-BE49-F238E27FC236}">
                  <a16:creationId xmlns:a16="http://schemas.microsoft.com/office/drawing/2014/main" id="{9E3DC2D9-F07B-F640-BC16-A323809AB7F5}"/>
                </a:ext>
              </a:extLst>
            </p:cNvPr>
            <p:cNvSpPr/>
            <p:nvPr/>
          </p:nvSpPr>
          <p:spPr>
            <a:xfrm rot="16200000" flipV="1">
              <a:off x="3870726" y="4764972"/>
              <a:ext cx="1390653" cy="1138237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0" name="等腰三角形 7">
              <a:extLst>
                <a:ext uri="{FF2B5EF4-FFF2-40B4-BE49-F238E27FC236}">
                  <a16:creationId xmlns:a16="http://schemas.microsoft.com/office/drawing/2014/main" id="{43AC5E53-27A1-DE4B-8114-C1FFE7DE05B1}"/>
                </a:ext>
              </a:extLst>
            </p:cNvPr>
            <p:cNvSpPr/>
            <p:nvPr/>
          </p:nvSpPr>
          <p:spPr>
            <a:xfrm rot="16200000" flipV="1">
              <a:off x="4975623" y="4555420"/>
              <a:ext cx="1390653" cy="1519237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963FF36-09D7-7B4A-B9F2-AB953F00D7E2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CD50C2-B286-2042-B62B-4D8408907B2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003378A-294D-374F-9863-1EDEB214701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软件界面介绍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3A42187-692D-C14E-90A7-DE3101361702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F58C62-F772-E54C-AD3C-D2C51D983A4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C11F75-858A-5E4E-AE69-54D5D2D59B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任意多边形 7">
            <a:extLst>
              <a:ext uri="{FF2B5EF4-FFF2-40B4-BE49-F238E27FC236}">
                <a16:creationId xmlns:a16="http://schemas.microsoft.com/office/drawing/2014/main" id="{0A234B8A-38A2-A141-85C2-BB9DC7E912E0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7">
            <a:extLst>
              <a:ext uri="{FF2B5EF4-FFF2-40B4-BE49-F238E27FC236}">
                <a16:creationId xmlns:a16="http://schemas.microsoft.com/office/drawing/2014/main" id="{D4D31848-12E0-AE46-B602-4683AFC5CC29}"/>
              </a:ext>
            </a:extLst>
          </p:cNvPr>
          <p:cNvSpPr/>
          <p:nvPr/>
        </p:nvSpPr>
        <p:spPr>
          <a:xfrm flipH="1">
            <a:off x="-47146" y="0"/>
            <a:ext cx="3020136" cy="1528092"/>
          </a:xfrm>
          <a:custGeom>
            <a:avLst/>
            <a:gdLst>
              <a:gd name="connsiteX0" fmla="*/ 0 w 2450608"/>
              <a:gd name="connsiteY0" fmla="*/ 1462128 h 1462128"/>
              <a:gd name="connsiteX1" fmla="*/ 1225304 w 2450608"/>
              <a:gd name="connsiteY1" fmla="*/ 0 h 1462128"/>
              <a:gd name="connsiteX2" fmla="*/ 2450608 w 2450608"/>
              <a:gd name="connsiteY2" fmla="*/ 1462128 h 1462128"/>
              <a:gd name="connsiteX3" fmla="*/ 0 w 2450608"/>
              <a:gd name="connsiteY3" fmla="*/ 1462128 h 1462128"/>
              <a:gd name="connsiteX0" fmla="*/ 0 w 2498292"/>
              <a:gd name="connsiteY0" fmla="*/ 1480058 h 1480058"/>
              <a:gd name="connsiteX1" fmla="*/ 2498292 w 2498292"/>
              <a:gd name="connsiteY1" fmla="*/ 0 h 1480058"/>
              <a:gd name="connsiteX2" fmla="*/ 2450608 w 2498292"/>
              <a:gd name="connsiteY2" fmla="*/ 1480058 h 1480058"/>
              <a:gd name="connsiteX3" fmla="*/ 0 w 2498292"/>
              <a:gd name="connsiteY3" fmla="*/ 1480058 h 1480058"/>
              <a:gd name="connsiteX0" fmla="*/ 0 w 3000316"/>
              <a:gd name="connsiteY0" fmla="*/ 0 h 1488141"/>
              <a:gd name="connsiteX1" fmla="*/ 3000316 w 3000316"/>
              <a:gd name="connsiteY1" fmla="*/ 8083 h 1488141"/>
              <a:gd name="connsiteX2" fmla="*/ 2952632 w 3000316"/>
              <a:gd name="connsiteY2" fmla="*/ 1488141 h 1488141"/>
              <a:gd name="connsiteX3" fmla="*/ 0 w 3000316"/>
              <a:gd name="connsiteY3" fmla="*/ 0 h 1488141"/>
              <a:gd name="connsiteX0" fmla="*/ 0 w 3024350"/>
              <a:gd name="connsiteY0" fmla="*/ 0 h 1506070"/>
              <a:gd name="connsiteX1" fmla="*/ 3000316 w 3024350"/>
              <a:gd name="connsiteY1" fmla="*/ 8083 h 1506070"/>
              <a:gd name="connsiteX2" fmla="*/ 3024350 w 3024350"/>
              <a:gd name="connsiteY2" fmla="*/ 1506070 h 1506070"/>
              <a:gd name="connsiteX3" fmla="*/ 0 w 3024350"/>
              <a:gd name="connsiteY3" fmla="*/ 0 h 15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4350" h="1506070">
                <a:moveTo>
                  <a:pt x="0" y="0"/>
                </a:moveTo>
                <a:lnTo>
                  <a:pt x="3000316" y="8083"/>
                </a:lnTo>
                <a:lnTo>
                  <a:pt x="3024350" y="1506070"/>
                </a:lnTo>
                <a:lnTo>
                  <a:pt x="0" y="0"/>
                </a:lnTo>
                <a:close/>
              </a:path>
            </a:pathLst>
          </a:custGeom>
          <a:solidFill>
            <a:srgbClr val="52B4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EF6A5DFA-8EE8-B44B-B0B4-BB1C02401DD4}"/>
              </a:ext>
            </a:extLst>
          </p:cNvPr>
          <p:cNvSpPr/>
          <p:nvPr/>
        </p:nvSpPr>
        <p:spPr>
          <a:xfrm rot="13749802" flipH="1" flipV="1">
            <a:off x="-869161" y="-586628"/>
            <a:ext cx="1812078" cy="1903034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" fmla="*/ 1319520 w 3019785"/>
              <a:gd name="connsiteY0" fmla="*/ 0 h 1405050"/>
              <a:gd name="connsiteX1" fmla="*/ -1 w 3019785"/>
              <a:gd name="connsiteY1" fmla="*/ 266813 h 1405050"/>
              <a:gd name="connsiteX2" fmla="*/ 3019785 w 3019785"/>
              <a:gd name="connsiteY2" fmla="*/ 1405050 h 1405050"/>
              <a:gd name="connsiteX3" fmla="*/ 1319520 w 3019785"/>
              <a:gd name="connsiteY3" fmla="*/ 0 h 14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785" h="1405050">
                <a:moveTo>
                  <a:pt x="1319520" y="0"/>
                </a:moveTo>
                <a:lnTo>
                  <a:pt x="-1" y="266813"/>
                </a:lnTo>
                <a:lnTo>
                  <a:pt x="3019785" y="1405050"/>
                </a:lnTo>
                <a:lnTo>
                  <a:pt x="131952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 descr="图片包含 游戏机, 截图&#10;&#10;描述已自动生成">
            <a:extLst>
              <a:ext uri="{FF2B5EF4-FFF2-40B4-BE49-F238E27FC236}">
                <a16:creationId xmlns:a16="http://schemas.microsoft.com/office/drawing/2014/main" id="{7C3FB3CE-EFB0-6C4B-BAFD-037796BD4E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" y="364890"/>
            <a:ext cx="8712968" cy="64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47799" y="3512845"/>
            <a:ext cx="13625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617069" y="3832566"/>
            <a:ext cx="368619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数据类型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8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471D64A-D195-42F8-80F9-3E8146EBCACC}"/>
              </a:ext>
            </a:extLst>
          </p:cNvPr>
          <p:cNvSpPr txBox="1"/>
          <p:nvPr/>
        </p:nvSpPr>
        <p:spPr>
          <a:xfrm>
            <a:off x="596727" y="1214899"/>
            <a:ext cx="11161240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无穷：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Inf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或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inf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非数字：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NaN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(Not-a-Number)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圆周率：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pis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字符串：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name=‘Jack’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字符串数组：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char(‘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Jack’,’Lucy’,’Tiny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’)s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整型：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uint8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uint16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uint32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uint64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int8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int16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int32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int64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查看最值：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intmin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(‘int8’)  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intmax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(‘int64’)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浮点数：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double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（默认）、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single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浮点精度：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eps(‘single’),eps(‘double’),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realmin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(‘double’),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realmax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(‘single’)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27C8D5-5F2F-564D-A96B-42A6113237D6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1B9BCB0-5CC9-BB4A-B912-346C3A763FC0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Matlab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基础：数据类型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915E1F4-FBD6-6549-BDA7-8A09016BEA25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E5A177C-733E-0148-B866-1A7CC6756E9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9055190-9191-2045-B5F4-69ED45BE0117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9" name="等腰三角形 13">
            <a:extLst>
              <a:ext uri="{FF2B5EF4-FFF2-40B4-BE49-F238E27FC236}">
                <a16:creationId xmlns:a16="http://schemas.microsoft.com/office/drawing/2014/main" id="{762480EC-3B30-F948-80A6-84F684DEE203}"/>
              </a:ext>
            </a:extLst>
          </p:cNvPr>
          <p:cNvSpPr/>
          <p:nvPr/>
        </p:nvSpPr>
        <p:spPr>
          <a:xfrm>
            <a:off x="-23108" y="6424637"/>
            <a:ext cx="4796299" cy="808013"/>
          </a:xfrm>
          <a:custGeom>
            <a:avLst/>
            <a:gdLst>
              <a:gd name="connsiteX0" fmla="*/ 0 w 2780075"/>
              <a:gd name="connsiteY0" fmla="*/ 1384076 h 1384076"/>
              <a:gd name="connsiteX1" fmla="*/ 1390038 w 2780075"/>
              <a:gd name="connsiteY1" fmla="*/ 0 h 1384076"/>
              <a:gd name="connsiteX2" fmla="*/ 2780075 w 2780075"/>
              <a:gd name="connsiteY2" fmla="*/ 1384076 h 1384076"/>
              <a:gd name="connsiteX3" fmla="*/ 0 w 2780075"/>
              <a:gd name="connsiteY3" fmla="*/ 1384076 h 1384076"/>
              <a:gd name="connsiteX0" fmla="*/ 44315 w 2824390"/>
              <a:gd name="connsiteY0" fmla="*/ 1079276 h 1079276"/>
              <a:gd name="connsiteX1" fmla="*/ 0 w 2824390"/>
              <a:gd name="connsiteY1" fmla="*/ 0 h 1079276"/>
              <a:gd name="connsiteX2" fmla="*/ 2824390 w 2824390"/>
              <a:gd name="connsiteY2" fmla="*/ 1079276 h 1079276"/>
              <a:gd name="connsiteX3" fmla="*/ 44315 w 2824390"/>
              <a:gd name="connsiteY3" fmla="*/ 1079276 h 1079276"/>
              <a:gd name="connsiteX0" fmla="*/ 0 w 2780075"/>
              <a:gd name="connsiteY0" fmla="*/ 1097205 h 1097205"/>
              <a:gd name="connsiteX1" fmla="*/ 224627 w 2780075"/>
              <a:gd name="connsiteY1" fmla="*/ 0 h 1097205"/>
              <a:gd name="connsiteX2" fmla="*/ 2780075 w 2780075"/>
              <a:gd name="connsiteY2" fmla="*/ 1097205 h 1097205"/>
              <a:gd name="connsiteX3" fmla="*/ 0 w 2780075"/>
              <a:gd name="connsiteY3" fmla="*/ 1097205 h 1097205"/>
              <a:gd name="connsiteX0" fmla="*/ 0 w 2780075"/>
              <a:gd name="connsiteY0" fmla="*/ 899981 h 899981"/>
              <a:gd name="connsiteX1" fmla="*/ 296345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  <a:gd name="connsiteX0" fmla="*/ 0 w 2780075"/>
              <a:gd name="connsiteY0" fmla="*/ 899981 h 899981"/>
              <a:gd name="connsiteX1" fmla="*/ 9474 w 2780075"/>
              <a:gd name="connsiteY1" fmla="*/ 0 h 899981"/>
              <a:gd name="connsiteX2" fmla="*/ 2780075 w 2780075"/>
              <a:gd name="connsiteY2" fmla="*/ 899981 h 899981"/>
              <a:gd name="connsiteX3" fmla="*/ 0 w 2780075"/>
              <a:gd name="connsiteY3" fmla="*/ 899981 h 8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075" h="899981">
                <a:moveTo>
                  <a:pt x="0" y="899981"/>
                </a:moveTo>
                <a:lnTo>
                  <a:pt x="9474" y="0"/>
                </a:lnTo>
                <a:lnTo>
                  <a:pt x="2780075" y="899981"/>
                </a:lnTo>
                <a:lnTo>
                  <a:pt x="0" y="8999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任意多边形 7">
            <a:extLst>
              <a:ext uri="{FF2B5EF4-FFF2-40B4-BE49-F238E27FC236}">
                <a16:creationId xmlns:a16="http://schemas.microsoft.com/office/drawing/2014/main" id="{9FC7E9EC-3CFB-FC4F-902F-8D26379F9AD2}"/>
              </a:ext>
            </a:extLst>
          </p:cNvPr>
          <p:cNvSpPr/>
          <p:nvPr/>
        </p:nvSpPr>
        <p:spPr>
          <a:xfrm>
            <a:off x="-23108" y="6633879"/>
            <a:ext cx="12187227" cy="598771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2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1084</Words>
  <Application>Microsoft Macintosh PowerPoint</Application>
  <PresentationFormat>自定义</PresentationFormat>
  <Paragraphs>148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Heiti SC Medium</vt:lpstr>
      <vt:lpstr>宋体</vt:lpstr>
      <vt:lpstr>微软雅黑</vt:lpstr>
      <vt:lpstr>方正正准黑简体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cp:lastPrinted>2019-09-29T07:08:02Z</cp:lastPrinted>
  <dcterms:created xsi:type="dcterms:W3CDTF">2016-10-17T14:00:00Z</dcterms:created>
  <dcterms:modified xsi:type="dcterms:W3CDTF">2019-09-29T07:08:25Z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