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205" r:id="rId2"/>
    <p:sldId id="3206" r:id="rId3"/>
    <p:sldId id="3207" r:id="rId4"/>
    <p:sldId id="3208" r:id="rId5"/>
    <p:sldId id="3213" r:id="rId6"/>
    <p:sldId id="3214" r:id="rId7"/>
    <p:sldId id="3215" r:id="rId8"/>
    <p:sldId id="3216" r:id="rId9"/>
    <p:sldId id="3217" r:id="rId10"/>
    <p:sldId id="3218" r:id="rId11"/>
    <p:sldId id="3219" r:id="rId12"/>
    <p:sldId id="3220" r:id="rId13"/>
    <p:sldId id="3221" r:id="rId14"/>
    <p:sldId id="3222" r:id="rId15"/>
    <p:sldId id="3209" r:id="rId16"/>
    <p:sldId id="3223" r:id="rId17"/>
    <p:sldId id="3224" r:id="rId18"/>
    <p:sldId id="3225" r:id="rId19"/>
    <p:sldId id="3226" r:id="rId20"/>
    <p:sldId id="3227" r:id="rId21"/>
    <p:sldId id="3228" r:id="rId22"/>
    <p:sldId id="3229" r:id="rId23"/>
    <p:sldId id="3210" r:id="rId24"/>
    <p:sldId id="3230" r:id="rId25"/>
    <p:sldId id="3231" r:id="rId26"/>
    <p:sldId id="3211" r:id="rId27"/>
    <p:sldId id="3232" r:id="rId28"/>
    <p:sldId id="3233" r:id="rId29"/>
    <p:sldId id="3234" r:id="rId30"/>
    <p:sldId id="3235" r:id="rId31"/>
    <p:sldId id="3236" r:id="rId32"/>
    <p:sldId id="3212" r:id="rId33"/>
    <p:sldId id="3237" r:id="rId34"/>
    <p:sldId id="3204" r:id="rId35"/>
    <p:sldId id="3147" r:id="rId36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>
          <p15:clr>
            <a:srgbClr val="A4A3A4"/>
          </p15:clr>
        </p15:guide>
        <p15:guide id="2" pos="5638" userDrawn="1">
          <p15:clr>
            <a:srgbClr val="A4A3A4"/>
          </p15:clr>
        </p15:guide>
        <p15:guide id="3" pos="603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pos="5955" userDrawn="1">
          <p15:clr>
            <a:srgbClr val="A4A3A4"/>
          </p15:clr>
        </p15:guide>
        <p15:guide id="6" pos="376">
          <p15:clr>
            <a:srgbClr val="A4A3A4"/>
          </p15:clr>
        </p15:guide>
        <p15:guide id="7" pos="13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3C36"/>
    <a:srgbClr val="0070C0"/>
    <a:srgbClr val="FFFFFF"/>
    <a:srgbClr val="08B689"/>
    <a:srgbClr val="79B50F"/>
    <a:srgbClr val="09B0DE"/>
    <a:srgbClr val="6669D2"/>
    <a:srgbClr val="33BE9B"/>
    <a:srgbClr val="33FCC4"/>
    <a:srgbClr val="42D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18" autoAdjust="0"/>
    <p:restoredTop sz="92986" autoAdjust="0"/>
  </p:normalViewPr>
  <p:slideViewPr>
    <p:cSldViewPr>
      <p:cViewPr varScale="1">
        <p:scale>
          <a:sx n="104" d="100"/>
          <a:sy n="104" d="100"/>
        </p:scale>
        <p:origin x="132" y="264"/>
      </p:cViewPr>
      <p:guideLst>
        <p:guide orient="horz" pos="328"/>
        <p:guide pos="5638"/>
        <p:guide pos="603"/>
        <p:guide orient="horz" pos="3866"/>
        <p:guide pos="5955"/>
        <p:guide pos="376"/>
        <p:guide pos="1374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56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2019/10/6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191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770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987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098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125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42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619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0018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444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990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538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7153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914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652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1001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141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2155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9126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5959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750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821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495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7722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6388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4159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1120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0379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6766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312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134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411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72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198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49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:push dir="u"/>
      </p:transition>
    </mc:Choice>
    <mc:Fallback xmlns="">
      <p:transition spd="slow" advTm="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1750" advTm="0">
        <p:push dir="u"/>
      </p:transition>
    </mc:Choice>
    <mc:Fallback xmlns="">
      <p:transition spd="slow" advTm="0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oongchun/MatlabCourse/tree/master/Lecture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2438016" y="2485805"/>
            <a:ext cx="5678462" cy="900238"/>
          </a:xfrm>
          <a:prstGeom prst="rect">
            <a:avLst/>
          </a:prstGeom>
          <a:noFill/>
        </p:spPr>
        <p:txBody>
          <a:bodyPr wrap="none" lIns="68572" tIns="34286" rIns="68572" bIns="34286">
            <a:spAutoFit/>
          </a:bodyPr>
          <a:lstStyle/>
          <a:p>
            <a:pPr algn="ctr">
              <a:buNone/>
            </a:pPr>
            <a:r>
              <a:rPr lang="zh-CN" altLang="en-US" sz="5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数学建模竞赛实战</a:t>
            </a:r>
          </a:p>
        </p:txBody>
      </p:sp>
      <p:sp>
        <p:nvSpPr>
          <p:cNvPr id="70" name="矩形 69"/>
          <p:cNvSpPr/>
          <p:nvPr/>
        </p:nvSpPr>
        <p:spPr>
          <a:xfrm>
            <a:off x="4125119" y="4912469"/>
            <a:ext cx="2304256" cy="377018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授课老师：查永春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779465" y="4120381"/>
            <a:ext cx="4968552" cy="1300348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en-US" altLang="zh-CN" sz="4000" dirty="0" err="1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Matlab</a:t>
            </a: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绘图</a:t>
            </a:r>
            <a:endParaRPr lang="en-US" altLang="zh-CN" sz="4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/>
            <a:endParaRPr lang="en-US" altLang="zh-CN" sz="4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F222261-4E86-0943-8883-4C95AE9A9E72}"/>
              </a:ext>
            </a:extLst>
          </p:cNvPr>
          <p:cNvGrpSpPr/>
          <p:nvPr/>
        </p:nvGrpSpPr>
        <p:grpSpPr>
          <a:xfrm rot="16200000">
            <a:off x="-642015" y="2594437"/>
            <a:ext cx="3528130" cy="2443343"/>
            <a:chOff x="4540310" y="-64474"/>
            <a:chExt cx="3182548" cy="2036641"/>
          </a:xfrm>
        </p:grpSpPr>
        <p:sp>
          <p:nvSpPr>
            <p:cNvPr id="10" name="等腰三角形 10">
              <a:extLst>
                <a:ext uri="{FF2B5EF4-FFF2-40B4-BE49-F238E27FC236}">
                  <a16:creationId xmlns:a16="http://schemas.microsoft.com/office/drawing/2014/main" id="{33A7C23F-57F6-BB4E-88FC-81AAE6DAE0D6}"/>
                </a:ext>
              </a:extLst>
            </p:cNvPr>
            <p:cNvSpPr/>
            <p:nvPr/>
          </p:nvSpPr>
          <p:spPr>
            <a:xfrm flipV="1">
              <a:off x="4540310" y="-8671"/>
              <a:ext cx="3175876" cy="198083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等腰三角形 7">
              <a:extLst>
                <a:ext uri="{FF2B5EF4-FFF2-40B4-BE49-F238E27FC236}">
                  <a16:creationId xmlns:a16="http://schemas.microsoft.com/office/drawing/2014/main" id="{23223162-D8A0-AD48-8C8F-4FC3094C3180}"/>
                </a:ext>
              </a:extLst>
            </p:cNvPr>
            <p:cNvSpPr/>
            <p:nvPr/>
          </p:nvSpPr>
          <p:spPr>
            <a:xfrm rot="5400000">
              <a:off x="5907233" y="156541"/>
              <a:ext cx="2036640" cy="1594610"/>
            </a:xfrm>
            <a:custGeom>
              <a:avLst/>
              <a:gdLst>
                <a:gd name="connsiteX0" fmla="*/ 0 w 6858002"/>
                <a:gd name="connsiteY0" fmla="*/ 6958012 h 6958012"/>
                <a:gd name="connsiteX1" fmla="*/ 3429001 w 6858002"/>
                <a:gd name="connsiteY1" fmla="*/ 0 h 6958012"/>
                <a:gd name="connsiteX2" fmla="*/ 6858002 w 6858002"/>
                <a:gd name="connsiteY2" fmla="*/ 6958012 h 6958012"/>
                <a:gd name="connsiteX3" fmla="*/ 0 w 6858002"/>
                <a:gd name="connsiteY3" fmla="*/ 6958012 h 6958012"/>
                <a:gd name="connsiteX0-1" fmla="*/ 0 w 6858002"/>
                <a:gd name="connsiteY0-2" fmla="*/ 1685924 h 1685924"/>
                <a:gd name="connsiteX1-3" fmla="*/ 814388 w 6858002"/>
                <a:gd name="connsiteY1-4" fmla="*/ 0 h 1685924"/>
                <a:gd name="connsiteX2-5" fmla="*/ 6858002 w 6858002"/>
                <a:gd name="connsiteY2-6" fmla="*/ 1685924 h 1685924"/>
                <a:gd name="connsiteX3-7" fmla="*/ 0 w 6858002"/>
                <a:gd name="connsiteY3-8" fmla="*/ 1685924 h 1685924"/>
                <a:gd name="connsiteX0-9" fmla="*/ 0 w 6858002"/>
                <a:gd name="connsiteY0-10" fmla="*/ 1700212 h 1700212"/>
                <a:gd name="connsiteX1-11" fmla="*/ 885825 w 6858002"/>
                <a:gd name="connsiteY1-12" fmla="*/ 0 h 1700212"/>
                <a:gd name="connsiteX2-13" fmla="*/ 6858002 w 6858002"/>
                <a:gd name="connsiteY2-14" fmla="*/ 1700212 h 1700212"/>
                <a:gd name="connsiteX3-15" fmla="*/ 0 w 6858002"/>
                <a:gd name="connsiteY3-16" fmla="*/ 1700212 h 1700212"/>
                <a:gd name="connsiteX0-17" fmla="*/ 0 w 6858002"/>
                <a:gd name="connsiteY0-18" fmla="*/ 2071687 h 2071687"/>
                <a:gd name="connsiteX1-19" fmla="*/ 1057275 w 6858002"/>
                <a:gd name="connsiteY1-20" fmla="*/ 0 h 2071687"/>
                <a:gd name="connsiteX2-21" fmla="*/ 6858002 w 6858002"/>
                <a:gd name="connsiteY2-22" fmla="*/ 2071687 h 2071687"/>
                <a:gd name="connsiteX3-23" fmla="*/ 0 w 6858002"/>
                <a:gd name="connsiteY3-24" fmla="*/ 2071687 h 2071687"/>
                <a:gd name="connsiteX0-25" fmla="*/ 0 w 6858002"/>
                <a:gd name="connsiteY0-26" fmla="*/ 2890837 h 2890837"/>
                <a:gd name="connsiteX1-27" fmla="*/ 1495422 w 6858002"/>
                <a:gd name="connsiteY1-28" fmla="*/ 0 h 2890837"/>
                <a:gd name="connsiteX2-29" fmla="*/ 6858002 w 6858002"/>
                <a:gd name="connsiteY2-30" fmla="*/ 2890837 h 2890837"/>
                <a:gd name="connsiteX3-31" fmla="*/ 0 w 6858002"/>
                <a:gd name="connsiteY3-32" fmla="*/ 2890837 h 2890837"/>
                <a:gd name="connsiteX0-33" fmla="*/ 2295644 w 5362580"/>
                <a:gd name="connsiteY0-34" fmla="*/ 2852737 h 2890837"/>
                <a:gd name="connsiteX1-35" fmla="*/ 0 w 5362580"/>
                <a:gd name="connsiteY1-36" fmla="*/ 0 h 2890837"/>
                <a:gd name="connsiteX2-37" fmla="*/ 5362580 w 5362580"/>
                <a:gd name="connsiteY2-38" fmla="*/ 2890837 h 2890837"/>
                <a:gd name="connsiteX3-39" fmla="*/ 2295644 w 5362580"/>
                <a:gd name="connsiteY3-40" fmla="*/ 2852737 h 2890837"/>
                <a:gd name="connsiteX0-41" fmla="*/ 1 w 3066937"/>
                <a:gd name="connsiteY0-42" fmla="*/ 1423987 h 1462087"/>
                <a:gd name="connsiteX1-43" fmla="*/ 47150 w 3066937"/>
                <a:gd name="connsiteY1-44" fmla="*/ 0 h 1462087"/>
                <a:gd name="connsiteX2-45" fmla="*/ 3066937 w 3066937"/>
                <a:gd name="connsiteY2-46" fmla="*/ 1462087 h 1462087"/>
                <a:gd name="connsiteX3-47" fmla="*/ 1 w 3066937"/>
                <a:gd name="connsiteY3-48" fmla="*/ 1423987 h 1462087"/>
                <a:gd name="connsiteX0-49" fmla="*/ 1 w 3066937"/>
                <a:gd name="connsiteY0-50" fmla="*/ 1100137 h 1138237"/>
                <a:gd name="connsiteX1-51" fmla="*/ 47151 w 3066937"/>
                <a:gd name="connsiteY1-52" fmla="*/ 0 h 1138237"/>
                <a:gd name="connsiteX2-53" fmla="*/ 3066937 w 3066937"/>
                <a:gd name="connsiteY2-54" fmla="*/ 1138237 h 1138237"/>
                <a:gd name="connsiteX3-55" fmla="*/ 1 w 3066937"/>
                <a:gd name="connsiteY3-56" fmla="*/ 1100137 h 1138237"/>
                <a:gd name="connsiteX0-57" fmla="*/ 0 w 3109533"/>
                <a:gd name="connsiteY0-58" fmla="*/ 661987 h 1138237"/>
                <a:gd name="connsiteX1-59" fmla="*/ 89747 w 3109533"/>
                <a:gd name="connsiteY1-60" fmla="*/ 0 h 1138237"/>
                <a:gd name="connsiteX2-61" fmla="*/ 3109533 w 3109533"/>
                <a:gd name="connsiteY2-62" fmla="*/ 1138237 h 1138237"/>
                <a:gd name="connsiteX3-63" fmla="*/ 0 w 3109533"/>
                <a:gd name="connsiteY3-64" fmla="*/ 661987 h 11382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09533" h="1138237">
                  <a:moveTo>
                    <a:pt x="0" y="661987"/>
                  </a:moveTo>
                  <a:lnTo>
                    <a:pt x="89747" y="0"/>
                  </a:lnTo>
                  <a:lnTo>
                    <a:pt x="3109533" y="1138237"/>
                  </a:lnTo>
                  <a:lnTo>
                    <a:pt x="0" y="66198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C1980D8-2607-6745-9DFC-1FEE09635A38}"/>
              </a:ext>
            </a:extLst>
          </p:cNvPr>
          <p:cNvGrpSpPr/>
          <p:nvPr/>
        </p:nvGrpSpPr>
        <p:grpSpPr>
          <a:xfrm rot="16200000">
            <a:off x="-994828" y="1022086"/>
            <a:ext cx="3542320" cy="1708211"/>
            <a:chOff x="5314256" y="-36573"/>
            <a:chExt cx="4223384" cy="2036640"/>
          </a:xfrm>
        </p:grpSpPr>
        <p:sp>
          <p:nvSpPr>
            <p:cNvPr id="13" name="等腰三角形 9">
              <a:extLst>
                <a:ext uri="{FF2B5EF4-FFF2-40B4-BE49-F238E27FC236}">
                  <a16:creationId xmlns:a16="http://schemas.microsoft.com/office/drawing/2014/main" id="{6621FBA1-36E4-4A4C-A316-B73E3E0B8A7C}"/>
                </a:ext>
              </a:extLst>
            </p:cNvPr>
            <p:cNvSpPr/>
            <p:nvPr/>
          </p:nvSpPr>
          <p:spPr>
            <a:xfrm flipV="1">
              <a:off x="5314256" y="17181"/>
              <a:ext cx="4190029" cy="1980838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等腰三角形 7">
              <a:extLst>
                <a:ext uri="{FF2B5EF4-FFF2-40B4-BE49-F238E27FC236}">
                  <a16:creationId xmlns:a16="http://schemas.microsoft.com/office/drawing/2014/main" id="{7091281C-56D6-FD40-8584-0EDF44E39EF6}"/>
                </a:ext>
              </a:extLst>
            </p:cNvPr>
            <p:cNvSpPr/>
            <p:nvPr/>
          </p:nvSpPr>
          <p:spPr>
            <a:xfrm rot="5400000">
              <a:off x="7455135" y="-82438"/>
              <a:ext cx="2036640" cy="2128370"/>
            </a:xfrm>
            <a:custGeom>
              <a:avLst/>
              <a:gdLst>
                <a:gd name="connsiteX0" fmla="*/ 0 w 6858002"/>
                <a:gd name="connsiteY0" fmla="*/ 6958012 h 6958012"/>
                <a:gd name="connsiteX1" fmla="*/ 3429001 w 6858002"/>
                <a:gd name="connsiteY1" fmla="*/ 0 h 6958012"/>
                <a:gd name="connsiteX2" fmla="*/ 6858002 w 6858002"/>
                <a:gd name="connsiteY2" fmla="*/ 6958012 h 6958012"/>
                <a:gd name="connsiteX3" fmla="*/ 0 w 6858002"/>
                <a:gd name="connsiteY3" fmla="*/ 6958012 h 6958012"/>
                <a:gd name="connsiteX0-1" fmla="*/ 0 w 6858002"/>
                <a:gd name="connsiteY0-2" fmla="*/ 1685924 h 1685924"/>
                <a:gd name="connsiteX1-3" fmla="*/ 814388 w 6858002"/>
                <a:gd name="connsiteY1-4" fmla="*/ 0 h 1685924"/>
                <a:gd name="connsiteX2-5" fmla="*/ 6858002 w 6858002"/>
                <a:gd name="connsiteY2-6" fmla="*/ 1685924 h 1685924"/>
                <a:gd name="connsiteX3-7" fmla="*/ 0 w 6858002"/>
                <a:gd name="connsiteY3-8" fmla="*/ 1685924 h 1685924"/>
                <a:gd name="connsiteX0-9" fmla="*/ 0 w 6858002"/>
                <a:gd name="connsiteY0-10" fmla="*/ 1700212 h 1700212"/>
                <a:gd name="connsiteX1-11" fmla="*/ 885825 w 6858002"/>
                <a:gd name="connsiteY1-12" fmla="*/ 0 h 1700212"/>
                <a:gd name="connsiteX2-13" fmla="*/ 6858002 w 6858002"/>
                <a:gd name="connsiteY2-14" fmla="*/ 1700212 h 1700212"/>
                <a:gd name="connsiteX3-15" fmla="*/ 0 w 6858002"/>
                <a:gd name="connsiteY3-16" fmla="*/ 1700212 h 1700212"/>
                <a:gd name="connsiteX0-17" fmla="*/ 0 w 6858002"/>
                <a:gd name="connsiteY0-18" fmla="*/ 2071687 h 2071687"/>
                <a:gd name="connsiteX1-19" fmla="*/ 1057275 w 6858002"/>
                <a:gd name="connsiteY1-20" fmla="*/ 0 h 2071687"/>
                <a:gd name="connsiteX2-21" fmla="*/ 6858002 w 6858002"/>
                <a:gd name="connsiteY2-22" fmla="*/ 2071687 h 2071687"/>
                <a:gd name="connsiteX3-23" fmla="*/ 0 w 6858002"/>
                <a:gd name="connsiteY3-24" fmla="*/ 2071687 h 2071687"/>
                <a:gd name="connsiteX0-25" fmla="*/ 0 w 6858002"/>
                <a:gd name="connsiteY0-26" fmla="*/ 2890837 h 2890837"/>
                <a:gd name="connsiteX1-27" fmla="*/ 1495422 w 6858002"/>
                <a:gd name="connsiteY1-28" fmla="*/ 0 h 2890837"/>
                <a:gd name="connsiteX2-29" fmla="*/ 6858002 w 6858002"/>
                <a:gd name="connsiteY2-30" fmla="*/ 2890837 h 2890837"/>
                <a:gd name="connsiteX3-31" fmla="*/ 0 w 6858002"/>
                <a:gd name="connsiteY3-32" fmla="*/ 2890837 h 2890837"/>
                <a:gd name="connsiteX0-33" fmla="*/ 2295644 w 5362580"/>
                <a:gd name="connsiteY0-34" fmla="*/ 2852737 h 2890837"/>
                <a:gd name="connsiteX1-35" fmla="*/ 0 w 5362580"/>
                <a:gd name="connsiteY1-36" fmla="*/ 0 h 2890837"/>
                <a:gd name="connsiteX2-37" fmla="*/ 5362580 w 5362580"/>
                <a:gd name="connsiteY2-38" fmla="*/ 2890837 h 2890837"/>
                <a:gd name="connsiteX3-39" fmla="*/ 2295644 w 5362580"/>
                <a:gd name="connsiteY3-40" fmla="*/ 2852737 h 2890837"/>
                <a:gd name="connsiteX0-41" fmla="*/ 1 w 3066937"/>
                <a:gd name="connsiteY0-42" fmla="*/ 1423987 h 1462087"/>
                <a:gd name="connsiteX1-43" fmla="*/ 47150 w 3066937"/>
                <a:gd name="connsiteY1-44" fmla="*/ 0 h 1462087"/>
                <a:gd name="connsiteX2-45" fmla="*/ 3066937 w 3066937"/>
                <a:gd name="connsiteY2-46" fmla="*/ 1462087 h 1462087"/>
                <a:gd name="connsiteX3-47" fmla="*/ 1 w 3066937"/>
                <a:gd name="connsiteY3-48" fmla="*/ 1423987 h 1462087"/>
                <a:gd name="connsiteX0-49" fmla="*/ 1 w 3066937"/>
                <a:gd name="connsiteY0-50" fmla="*/ 1100137 h 1138237"/>
                <a:gd name="connsiteX1-51" fmla="*/ 47151 w 3066937"/>
                <a:gd name="connsiteY1-52" fmla="*/ 0 h 1138237"/>
                <a:gd name="connsiteX2-53" fmla="*/ 3066937 w 3066937"/>
                <a:gd name="connsiteY2-54" fmla="*/ 1138237 h 1138237"/>
                <a:gd name="connsiteX3-55" fmla="*/ 1 w 3066937"/>
                <a:gd name="connsiteY3-56" fmla="*/ 1100137 h 1138237"/>
                <a:gd name="connsiteX0-57" fmla="*/ 0 w 3109533"/>
                <a:gd name="connsiteY0-58" fmla="*/ 661987 h 1138237"/>
                <a:gd name="connsiteX1-59" fmla="*/ 89747 w 3109533"/>
                <a:gd name="connsiteY1-60" fmla="*/ 0 h 1138237"/>
                <a:gd name="connsiteX2-61" fmla="*/ 3109533 w 3109533"/>
                <a:gd name="connsiteY2-62" fmla="*/ 1138237 h 1138237"/>
                <a:gd name="connsiteX3-63" fmla="*/ 0 w 3109533"/>
                <a:gd name="connsiteY3-64" fmla="*/ 661987 h 1138237"/>
                <a:gd name="connsiteX0-65" fmla="*/ 0 w 3109533"/>
                <a:gd name="connsiteY0-66" fmla="*/ 947737 h 1423987"/>
                <a:gd name="connsiteX1-67" fmla="*/ 132344 w 3109533"/>
                <a:gd name="connsiteY1-68" fmla="*/ 0 h 1423987"/>
                <a:gd name="connsiteX2-69" fmla="*/ 3109533 w 3109533"/>
                <a:gd name="connsiteY2-70" fmla="*/ 1423987 h 1423987"/>
                <a:gd name="connsiteX3-71" fmla="*/ 0 w 3109533"/>
                <a:gd name="connsiteY3-72" fmla="*/ 947737 h 1423987"/>
                <a:gd name="connsiteX0-73" fmla="*/ 0 w 3109533"/>
                <a:gd name="connsiteY0-74" fmla="*/ 966787 h 1443037"/>
                <a:gd name="connsiteX1-75" fmla="*/ 132344 w 3109533"/>
                <a:gd name="connsiteY1-76" fmla="*/ 0 h 1443037"/>
                <a:gd name="connsiteX2-77" fmla="*/ 3109533 w 3109533"/>
                <a:gd name="connsiteY2-78" fmla="*/ 1443037 h 1443037"/>
                <a:gd name="connsiteX3-79" fmla="*/ 0 w 3109533"/>
                <a:gd name="connsiteY3-80" fmla="*/ 966787 h 1443037"/>
                <a:gd name="connsiteX0-81" fmla="*/ 0 w 3109533"/>
                <a:gd name="connsiteY0-82" fmla="*/ 1042987 h 1519237"/>
                <a:gd name="connsiteX1-83" fmla="*/ 47151 w 3109533"/>
                <a:gd name="connsiteY1-84" fmla="*/ 0 h 1519237"/>
                <a:gd name="connsiteX2-85" fmla="*/ 3109533 w 3109533"/>
                <a:gd name="connsiteY2-86" fmla="*/ 1519237 h 1519237"/>
                <a:gd name="connsiteX3-87" fmla="*/ 0 w 3109533"/>
                <a:gd name="connsiteY3-88" fmla="*/ 1042987 h 15192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09533" h="1519237">
                  <a:moveTo>
                    <a:pt x="0" y="1042987"/>
                  </a:moveTo>
                  <a:lnTo>
                    <a:pt x="47151" y="0"/>
                  </a:lnTo>
                  <a:lnTo>
                    <a:pt x="3109533" y="1519237"/>
                  </a:lnTo>
                  <a:lnTo>
                    <a:pt x="0" y="104298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等腰三角形 14">
            <a:extLst>
              <a:ext uri="{FF2B5EF4-FFF2-40B4-BE49-F238E27FC236}">
                <a16:creationId xmlns:a16="http://schemas.microsoft.com/office/drawing/2014/main" id="{C06DB7B6-A1E1-D442-8B05-2B9134D23689}"/>
              </a:ext>
            </a:extLst>
          </p:cNvPr>
          <p:cNvSpPr/>
          <p:nvPr/>
        </p:nvSpPr>
        <p:spPr>
          <a:xfrm rot="16200000" flipV="1">
            <a:off x="-637423" y="4314030"/>
            <a:ext cx="3016850" cy="1826683"/>
          </a:xfrm>
          <a:prstGeom prst="triangle">
            <a:avLst/>
          </a:prstGeom>
          <a:solidFill>
            <a:schemeClr val="accent1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等腰三角形 7">
            <a:extLst>
              <a:ext uri="{FF2B5EF4-FFF2-40B4-BE49-F238E27FC236}">
                <a16:creationId xmlns:a16="http://schemas.microsoft.com/office/drawing/2014/main" id="{97D2F4CA-2203-584F-B55B-0E6AA9D9E548}"/>
              </a:ext>
            </a:extLst>
          </p:cNvPr>
          <p:cNvSpPr/>
          <p:nvPr/>
        </p:nvSpPr>
        <p:spPr>
          <a:xfrm>
            <a:off x="-54563" y="3709258"/>
            <a:ext cx="1839448" cy="1547591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  <a:gd name="connsiteX0-33" fmla="*/ 2295644 w 5362580"/>
              <a:gd name="connsiteY0-34" fmla="*/ 2852737 h 2890837"/>
              <a:gd name="connsiteX1-35" fmla="*/ 0 w 5362580"/>
              <a:gd name="connsiteY1-36" fmla="*/ 0 h 2890837"/>
              <a:gd name="connsiteX2-37" fmla="*/ 5362580 w 5362580"/>
              <a:gd name="connsiteY2-38" fmla="*/ 2890837 h 2890837"/>
              <a:gd name="connsiteX3-39" fmla="*/ 2295644 w 5362580"/>
              <a:gd name="connsiteY3-40" fmla="*/ 2852737 h 2890837"/>
              <a:gd name="connsiteX0-41" fmla="*/ 1 w 3066937"/>
              <a:gd name="connsiteY0-42" fmla="*/ 1423987 h 1462087"/>
              <a:gd name="connsiteX1-43" fmla="*/ 47150 w 3066937"/>
              <a:gd name="connsiteY1-44" fmla="*/ 0 h 1462087"/>
              <a:gd name="connsiteX2-45" fmla="*/ 3066937 w 3066937"/>
              <a:gd name="connsiteY2-46" fmla="*/ 1462087 h 1462087"/>
              <a:gd name="connsiteX3-47" fmla="*/ 1 w 3066937"/>
              <a:gd name="connsiteY3-48" fmla="*/ 1423987 h 1462087"/>
              <a:gd name="connsiteX0-49" fmla="*/ 1 w 3066937"/>
              <a:gd name="connsiteY0-50" fmla="*/ 1100137 h 1138237"/>
              <a:gd name="connsiteX1-51" fmla="*/ 47151 w 3066937"/>
              <a:gd name="connsiteY1-52" fmla="*/ 0 h 1138237"/>
              <a:gd name="connsiteX2-53" fmla="*/ 3066937 w 3066937"/>
              <a:gd name="connsiteY2-54" fmla="*/ 1138237 h 1138237"/>
              <a:gd name="connsiteX3-55" fmla="*/ 1 w 3066937"/>
              <a:gd name="connsiteY3-56" fmla="*/ 1100137 h 1138237"/>
              <a:gd name="connsiteX0-57" fmla="*/ 0 w 3109533"/>
              <a:gd name="connsiteY0-58" fmla="*/ 661987 h 1138237"/>
              <a:gd name="connsiteX1-59" fmla="*/ 89747 w 3109533"/>
              <a:gd name="connsiteY1-60" fmla="*/ 0 h 1138237"/>
              <a:gd name="connsiteX2-61" fmla="*/ 3109533 w 3109533"/>
              <a:gd name="connsiteY2-62" fmla="*/ 1138237 h 1138237"/>
              <a:gd name="connsiteX3-63" fmla="*/ 0 w 3109533"/>
              <a:gd name="connsiteY3-64" fmla="*/ 661987 h 1138237"/>
              <a:gd name="connsiteX0-65" fmla="*/ 0 w 3109533"/>
              <a:gd name="connsiteY0-66" fmla="*/ 343072 h 819322"/>
              <a:gd name="connsiteX1-67" fmla="*/ 1083753 w 3109533"/>
              <a:gd name="connsiteY1-68" fmla="*/ 0 h 819322"/>
              <a:gd name="connsiteX2-69" fmla="*/ 3109533 w 3109533"/>
              <a:gd name="connsiteY2-70" fmla="*/ 819322 h 819322"/>
              <a:gd name="connsiteX3-71" fmla="*/ 0 w 3109533"/>
              <a:gd name="connsiteY3-72" fmla="*/ 343072 h 819322"/>
              <a:gd name="connsiteX0-73" fmla="*/ 104211 w 2025780"/>
              <a:gd name="connsiteY0-74" fmla="*/ 502530 h 819322"/>
              <a:gd name="connsiteX1-75" fmla="*/ 0 w 2025780"/>
              <a:gd name="connsiteY1-76" fmla="*/ 0 h 819322"/>
              <a:gd name="connsiteX2-77" fmla="*/ 2025780 w 2025780"/>
              <a:gd name="connsiteY2-78" fmla="*/ 819322 h 819322"/>
              <a:gd name="connsiteX3-79" fmla="*/ 104211 w 2025780"/>
              <a:gd name="connsiteY3-80" fmla="*/ 502530 h 819322"/>
              <a:gd name="connsiteX0-81" fmla="*/ 31479 w 1953048"/>
              <a:gd name="connsiteY0-82" fmla="*/ 490264 h 807056"/>
              <a:gd name="connsiteX1-83" fmla="*/ 0 w 1953048"/>
              <a:gd name="connsiteY1-84" fmla="*/ 0 h 807056"/>
              <a:gd name="connsiteX2-85" fmla="*/ 1953048 w 1953048"/>
              <a:gd name="connsiteY2-86" fmla="*/ 807056 h 807056"/>
              <a:gd name="connsiteX3-87" fmla="*/ 31479 w 1953048"/>
              <a:gd name="connsiteY3-88" fmla="*/ 490264 h 8070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953048" h="807056">
                <a:moveTo>
                  <a:pt x="31479" y="490264"/>
                </a:moveTo>
                <a:lnTo>
                  <a:pt x="0" y="0"/>
                </a:lnTo>
                <a:lnTo>
                  <a:pt x="1953048" y="807056"/>
                </a:lnTo>
                <a:lnTo>
                  <a:pt x="31479" y="490264"/>
                </a:lnTo>
                <a:close/>
              </a:path>
            </a:pathLst>
          </a:cu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22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21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000">
                                          <p:cBhvr additive="base">
                                            <p:cTn id="7" dur="8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000">
                                          <p:cBhvr additive="base">
                                            <p:cTn id="8" dur="8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36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21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 tmFilter="0,0; .5, 1; 1, 1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3" grpId="0"/>
          <p:bldP spid="70" grpId="0"/>
          <p:bldP spid="7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8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8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36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21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 tmFilter="0,0; .5, 1; 1, 1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3" grpId="0"/>
          <p:bldP spid="70" grpId="0"/>
          <p:bldP spid="71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entagon 25"/>
          <p:cNvSpPr/>
          <p:nvPr/>
        </p:nvSpPr>
        <p:spPr>
          <a:xfrm>
            <a:off x="1917313" y="1685807"/>
            <a:ext cx="640667" cy="383982"/>
          </a:xfrm>
          <a:prstGeom prst="homePlate">
            <a:avLst/>
          </a:prstGeom>
          <a:solidFill>
            <a:schemeClr val="accent1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9" name="Rectangle 26"/>
          <p:cNvSpPr/>
          <p:nvPr/>
        </p:nvSpPr>
        <p:spPr>
          <a:xfrm>
            <a:off x="2616005" y="1638539"/>
            <a:ext cx="7193730" cy="4498066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图的标注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xlabel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(‘text’)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轴标签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ylabel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(‘text’)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y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轴标签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title(‘text’)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：标题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text(</a:t>
            </a:r>
            <a:r>
              <a:rPr lang="en-US" altLang="zh-CN" sz="2000" dirty="0" err="1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</a:t>
            </a:r>
            <a:r>
              <a:rPr lang="en-US" altLang="zh-CN" sz="2000" dirty="0" err="1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,y,</a:t>
            </a:r>
            <a:r>
              <a:rPr lang="en-US" altLang="zh-CN" sz="2000" dirty="0" err="1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‘text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’)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：图内文字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gtext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(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‘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text’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：指定位置的文字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legend(‘str1’,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‘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str2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’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,…,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pos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：图例区分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其中，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pos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可取值：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-1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：图例外置于右侧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0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：图例内置于最佳位置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：右上    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：左上   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：左下  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4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：右下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二</a:t>
              </a:r>
              <a:r>
                <a:rPr lang="zh-CN" altLang="en-US" sz="2800" dirty="0" smtClean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维绘图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37" name="等腰三角形 13">
            <a:extLst>
              <a:ext uri="{FF2B5EF4-FFF2-40B4-BE49-F238E27FC236}">
                <a16:creationId xmlns:a16="http://schemas.microsoft.com/office/drawing/2014/main" id="{38DEF981-13EE-134D-B938-CE90319FE781}"/>
              </a:ext>
            </a:extLst>
          </p:cNvPr>
          <p:cNvSpPr/>
          <p:nvPr/>
        </p:nvSpPr>
        <p:spPr>
          <a:xfrm>
            <a:off x="901500" y="5898079"/>
            <a:ext cx="2990855" cy="135255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等腰三角形 14">
            <a:extLst>
              <a:ext uri="{FF2B5EF4-FFF2-40B4-BE49-F238E27FC236}">
                <a16:creationId xmlns:a16="http://schemas.microsoft.com/office/drawing/2014/main" id="{5CB02F45-243D-4E43-A2EA-E767F78745EA}"/>
              </a:ext>
            </a:extLst>
          </p:cNvPr>
          <p:cNvSpPr/>
          <p:nvPr/>
        </p:nvSpPr>
        <p:spPr>
          <a:xfrm>
            <a:off x="349055" y="5898079"/>
            <a:ext cx="2266950" cy="135255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等腰三角形 7">
            <a:extLst>
              <a:ext uri="{FF2B5EF4-FFF2-40B4-BE49-F238E27FC236}">
                <a16:creationId xmlns:a16="http://schemas.microsoft.com/office/drawing/2014/main" id="{FBE6C6AC-45EF-B446-B9EC-0E5CF8716EE5}"/>
              </a:ext>
            </a:extLst>
          </p:cNvPr>
          <p:cNvSpPr/>
          <p:nvPr/>
        </p:nvSpPr>
        <p:spPr>
          <a:xfrm rot="16200000" flipV="1">
            <a:off x="1356322" y="6024287"/>
            <a:ext cx="1390653" cy="1138237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  <a:gd name="connsiteX0-33" fmla="*/ 2295644 w 5362580"/>
              <a:gd name="connsiteY0-34" fmla="*/ 2852737 h 2890837"/>
              <a:gd name="connsiteX1-35" fmla="*/ 0 w 5362580"/>
              <a:gd name="connsiteY1-36" fmla="*/ 0 h 2890837"/>
              <a:gd name="connsiteX2-37" fmla="*/ 5362580 w 5362580"/>
              <a:gd name="connsiteY2-38" fmla="*/ 2890837 h 2890837"/>
              <a:gd name="connsiteX3-39" fmla="*/ 2295644 w 5362580"/>
              <a:gd name="connsiteY3-40" fmla="*/ 2852737 h 2890837"/>
              <a:gd name="connsiteX0-41" fmla="*/ 1 w 3066937"/>
              <a:gd name="connsiteY0-42" fmla="*/ 1423987 h 1462087"/>
              <a:gd name="connsiteX1-43" fmla="*/ 47150 w 3066937"/>
              <a:gd name="connsiteY1-44" fmla="*/ 0 h 1462087"/>
              <a:gd name="connsiteX2-45" fmla="*/ 3066937 w 3066937"/>
              <a:gd name="connsiteY2-46" fmla="*/ 1462087 h 1462087"/>
              <a:gd name="connsiteX3-47" fmla="*/ 1 w 3066937"/>
              <a:gd name="connsiteY3-48" fmla="*/ 1423987 h 1462087"/>
              <a:gd name="connsiteX0-49" fmla="*/ 1 w 3066937"/>
              <a:gd name="connsiteY0-50" fmla="*/ 1100137 h 1138237"/>
              <a:gd name="connsiteX1-51" fmla="*/ 47151 w 3066937"/>
              <a:gd name="connsiteY1-52" fmla="*/ 0 h 1138237"/>
              <a:gd name="connsiteX2-53" fmla="*/ 3066937 w 3066937"/>
              <a:gd name="connsiteY2-54" fmla="*/ 1138237 h 1138237"/>
              <a:gd name="connsiteX3-55" fmla="*/ 1 w 3066937"/>
              <a:gd name="connsiteY3-56" fmla="*/ 1100137 h 1138237"/>
              <a:gd name="connsiteX0-57" fmla="*/ 0 w 3109533"/>
              <a:gd name="connsiteY0-58" fmla="*/ 661987 h 1138237"/>
              <a:gd name="connsiteX1-59" fmla="*/ 89747 w 3109533"/>
              <a:gd name="connsiteY1-60" fmla="*/ 0 h 1138237"/>
              <a:gd name="connsiteX2-61" fmla="*/ 3109533 w 3109533"/>
              <a:gd name="connsiteY2-62" fmla="*/ 1138237 h 1138237"/>
              <a:gd name="connsiteX3-63" fmla="*/ 0 w 3109533"/>
              <a:gd name="connsiteY3-64" fmla="*/ 661987 h 1138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09533" h="1138237">
                <a:moveTo>
                  <a:pt x="0" y="661987"/>
                </a:moveTo>
                <a:lnTo>
                  <a:pt x="89747" y="0"/>
                </a:lnTo>
                <a:lnTo>
                  <a:pt x="3109533" y="1138237"/>
                </a:lnTo>
                <a:lnTo>
                  <a:pt x="0" y="661987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等腰三角形 7">
            <a:extLst>
              <a:ext uri="{FF2B5EF4-FFF2-40B4-BE49-F238E27FC236}">
                <a16:creationId xmlns:a16="http://schemas.microsoft.com/office/drawing/2014/main" id="{55E02054-074D-EB40-863A-D427FFDA6094}"/>
              </a:ext>
            </a:extLst>
          </p:cNvPr>
          <p:cNvSpPr/>
          <p:nvPr/>
        </p:nvSpPr>
        <p:spPr>
          <a:xfrm rot="16200000" flipV="1">
            <a:off x="2461219" y="5814735"/>
            <a:ext cx="1390653" cy="1519237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  <a:gd name="connsiteX0-33" fmla="*/ 2295644 w 5362580"/>
              <a:gd name="connsiteY0-34" fmla="*/ 2852737 h 2890837"/>
              <a:gd name="connsiteX1-35" fmla="*/ 0 w 5362580"/>
              <a:gd name="connsiteY1-36" fmla="*/ 0 h 2890837"/>
              <a:gd name="connsiteX2-37" fmla="*/ 5362580 w 5362580"/>
              <a:gd name="connsiteY2-38" fmla="*/ 2890837 h 2890837"/>
              <a:gd name="connsiteX3-39" fmla="*/ 2295644 w 5362580"/>
              <a:gd name="connsiteY3-40" fmla="*/ 2852737 h 2890837"/>
              <a:gd name="connsiteX0-41" fmla="*/ 1 w 3066937"/>
              <a:gd name="connsiteY0-42" fmla="*/ 1423987 h 1462087"/>
              <a:gd name="connsiteX1-43" fmla="*/ 47150 w 3066937"/>
              <a:gd name="connsiteY1-44" fmla="*/ 0 h 1462087"/>
              <a:gd name="connsiteX2-45" fmla="*/ 3066937 w 3066937"/>
              <a:gd name="connsiteY2-46" fmla="*/ 1462087 h 1462087"/>
              <a:gd name="connsiteX3-47" fmla="*/ 1 w 3066937"/>
              <a:gd name="connsiteY3-48" fmla="*/ 1423987 h 1462087"/>
              <a:gd name="connsiteX0-49" fmla="*/ 1 w 3066937"/>
              <a:gd name="connsiteY0-50" fmla="*/ 1100137 h 1138237"/>
              <a:gd name="connsiteX1-51" fmla="*/ 47151 w 3066937"/>
              <a:gd name="connsiteY1-52" fmla="*/ 0 h 1138237"/>
              <a:gd name="connsiteX2-53" fmla="*/ 3066937 w 3066937"/>
              <a:gd name="connsiteY2-54" fmla="*/ 1138237 h 1138237"/>
              <a:gd name="connsiteX3-55" fmla="*/ 1 w 3066937"/>
              <a:gd name="connsiteY3-56" fmla="*/ 1100137 h 1138237"/>
              <a:gd name="connsiteX0-57" fmla="*/ 0 w 3109533"/>
              <a:gd name="connsiteY0-58" fmla="*/ 661987 h 1138237"/>
              <a:gd name="connsiteX1-59" fmla="*/ 89747 w 3109533"/>
              <a:gd name="connsiteY1-60" fmla="*/ 0 h 1138237"/>
              <a:gd name="connsiteX2-61" fmla="*/ 3109533 w 3109533"/>
              <a:gd name="connsiteY2-62" fmla="*/ 1138237 h 1138237"/>
              <a:gd name="connsiteX3-63" fmla="*/ 0 w 3109533"/>
              <a:gd name="connsiteY3-64" fmla="*/ 661987 h 1138237"/>
              <a:gd name="connsiteX0-65" fmla="*/ 0 w 3109533"/>
              <a:gd name="connsiteY0-66" fmla="*/ 947737 h 1423987"/>
              <a:gd name="connsiteX1-67" fmla="*/ 132344 w 3109533"/>
              <a:gd name="connsiteY1-68" fmla="*/ 0 h 1423987"/>
              <a:gd name="connsiteX2-69" fmla="*/ 3109533 w 3109533"/>
              <a:gd name="connsiteY2-70" fmla="*/ 1423987 h 1423987"/>
              <a:gd name="connsiteX3-71" fmla="*/ 0 w 3109533"/>
              <a:gd name="connsiteY3-72" fmla="*/ 947737 h 1423987"/>
              <a:gd name="connsiteX0-73" fmla="*/ 0 w 3109533"/>
              <a:gd name="connsiteY0-74" fmla="*/ 966787 h 1443037"/>
              <a:gd name="connsiteX1-75" fmla="*/ 132344 w 3109533"/>
              <a:gd name="connsiteY1-76" fmla="*/ 0 h 1443037"/>
              <a:gd name="connsiteX2-77" fmla="*/ 3109533 w 3109533"/>
              <a:gd name="connsiteY2-78" fmla="*/ 1443037 h 1443037"/>
              <a:gd name="connsiteX3-79" fmla="*/ 0 w 3109533"/>
              <a:gd name="connsiteY3-80" fmla="*/ 966787 h 1443037"/>
              <a:gd name="connsiteX0-81" fmla="*/ 0 w 3109533"/>
              <a:gd name="connsiteY0-82" fmla="*/ 1042987 h 1519237"/>
              <a:gd name="connsiteX1-83" fmla="*/ 47151 w 3109533"/>
              <a:gd name="connsiteY1-84" fmla="*/ 0 h 1519237"/>
              <a:gd name="connsiteX2-85" fmla="*/ 3109533 w 3109533"/>
              <a:gd name="connsiteY2-86" fmla="*/ 1519237 h 1519237"/>
              <a:gd name="connsiteX3-87" fmla="*/ 0 w 3109533"/>
              <a:gd name="connsiteY3-88" fmla="*/ 1042987 h 1519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09533" h="1519237">
                <a:moveTo>
                  <a:pt x="0" y="1042987"/>
                </a:moveTo>
                <a:lnTo>
                  <a:pt x="47151" y="0"/>
                </a:lnTo>
                <a:lnTo>
                  <a:pt x="3109533" y="1519237"/>
                </a:lnTo>
                <a:lnTo>
                  <a:pt x="0" y="1042987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125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entagon 25"/>
          <p:cNvSpPr/>
          <p:nvPr/>
        </p:nvSpPr>
        <p:spPr>
          <a:xfrm>
            <a:off x="1917313" y="1685807"/>
            <a:ext cx="640667" cy="383982"/>
          </a:xfrm>
          <a:prstGeom prst="homePlate">
            <a:avLst/>
          </a:prstGeom>
          <a:solidFill>
            <a:schemeClr val="accent1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9" name="Rectangle 26"/>
          <p:cNvSpPr/>
          <p:nvPr/>
        </p:nvSpPr>
        <p:spPr>
          <a:xfrm>
            <a:off x="2616005" y="1600101"/>
            <a:ext cx="8493890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输入特殊符号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0" name="Pentagon 33"/>
          <p:cNvSpPr/>
          <p:nvPr/>
        </p:nvSpPr>
        <p:spPr>
          <a:xfrm>
            <a:off x="1912279" y="469644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1" name="Rectangle 34"/>
          <p:cNvSpPr/>
          <p:nvPr/>
        </p:nvSpPr>
        <p:spPr>
          <a:xfrm>
            <a:off x="2610970" y="4632865"/>
            <a:ext cx="6761589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设定坐标轴范围：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axis([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xmin,xmax,ymin,ymax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])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二</a:t>
              </a:r>
              <a:r>
                <a:rPr lang="zh-CN" altLang="en-US" sz="2800" dirty="0" smtClean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维绘图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pic>
        <p:nvPicPr>
          <p:cNvPr id="17" name="图片 16" descr="手机屏幕的截图&#10;&#10;描述已自动生成">
            <a:extLst>
              <a:ext uri="{FF2B5EF4-FFF2-40B4-BE49-F238E27FC236}">
                <a16:creationId xmlns:a16="http://schemas.microsoft.com/office/drawing/2014/main" id="{641C7667-508F-468C-A798-451832171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01" y="2082425"/>
            <a:ext cx="7045742" cy="2368932"/>
          </a:xfrm>
          <a:prstGeom prst="rect">
            <a:avLst/>
          </a:prstGeom>
        </p:spPr>
      </p:pic>
      <p:sp>
        <p:nvSpPr>
          <p:cNvPr id="12" name="等腰三角形 13">
            <a:extLst>
              <a:ext uri="{FF2B5EF4-FFF2-40B4-BE49-F238E27FC236}">
                <a16:creationId xmlns:a16="http://schemas.microsoft.com/office/drawing/2014/main" id="{38DEF981-13EE-134D-B938-CE90319FE781}"/>
              </a:ext>
            </a:extLst>
          </p:cNvPr>
          <p:cNvSpPr/>
          <p:nvPr/>
        </p:nvSpPr>
        <p:spPr>
          <a:xfrm>
            <a:off x="901500" y="5898079"/>
            <a:ext cx="2990855" cy="135255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等腰三角形 14">
            <a:extLst>
              <a:ext uri="{FF2B5EF4-FFF2-40B4-BE49-F238E27FC236}">
                <a16:creationId xmlns:a16="http://schemas.microsoft.com/office/drawing/2014/main" id="{5CB02F45-243D-4E43-A2EA-E767F78745EA}"/>
              </a:ext>
            </a:extLst>
          </p:cNvPr>
          <p:cNvSpPr/>
          <p:nvPr/>
        </p:nvSpPr>
        <p:spPr>
          <a:xfrm>
            <a:off x="349055" y="5898079"/>
            <a:ext cx="2266950" cy="135255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等腰三角形 7">
            <a:extLst>
              <a:ext uri="{FF2B5EF4-FFF2-40B4-BE49-F238E27FC236}">
                <a16:creationId xmlns:a16="http://schemas.microsoft.com/office/drawing/2014/main" id="{FBE6C6AC-45EF-B446-B9EC-0E5CF8716EE5}"/>
              </a:ext>
            </a:extLst>
          </p:cNvPr>
          <p:cNvSpPr/>
          <p:nvPr/>
        </p:nvSpPr>
        <p:spPr>
          <a:xfrm rot="16200000" flipV="1">
            <a:off x="1356322" y="6024287"/>
            <a:ext cx="1390653" cy="1138237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  <a:gd name="connsiteX0-33" fmla="*/ 2295644 w 5362580"/>
              <a:gd name="connsiteY0-34" fmla="*/ 2852737 h 2890837"/>
              <a:gd name="connsiteX1-35" fmla="*/ 0 w 5362580"/>
              <a:gd name="connsiteY1-36" fmla="*/ 0 h 2890837"/>
              <a:gd name="connsiteX2-37" fmla="*/ 5362580 w 5362580"/>
              <a:gd name="connsiteY2-38" fmla="*/ 2890837 h 2890837"/>
              <a:gd name="connsiteX3-39" fmla="*/ 2295644 w 5362580"/>
              <a:gd name="connsiteY3-40" fmla="*/ 2852737 h 2890837"/>
              <a:gd name="connsiteX0-41" fmla="*/ 1 w 3066937"/>
              <a:gd name="connsiteY0-42" fmla="*/ 1423987 h 1462087"/>
              <a:gd name="connsiteX1-43" fmla="*/ 47150 w 3066937"/>
              <a:gd name="connsiteY1-44" fmla="*/ 0 h 1462087"/>
              <a:gd name="connsiteX2-45" fmla="*/ 3066937 w 3066937"/>
              <a:gd name="connsiteY2-46" fmla="*/ 1462087 h 1462087"/>
              <a:gd name="connsiteX3-47" fmla="*/ 1 w 3066937"/>
              <a:gd name="connsiteY3-48" fmla="*/ 1423987 h 1462087"/>
              <a:gd name="connsiteX0-49" fmla="*/ 1 w 3066937"/>
              <a:gd name="connsiteY0-50" fmla="*/ 1100137 h 1138237"/>
              <a:gd name="connsiteX1-51" fmla="*/ 47151 w 3066937"/>
              <a:gd name="connsiteY1-52" fmla="*/ 0 h 1138237"/>
              <a:gd name="connsiteX2-53" fmla="*/ 3066937 w 3066937"/>
              <a:gd name="connsiteY2-54" fmla="*/ 1138237 h 1138237"/>
              <a:gd name="connsiteX3-55" fmla="*/ 1 w 3066937"/>
              <a:gd name="connsiteY3-56" fmla="*/ 1100137 h 1138237"/>
              <a:gd name="connsiteX0-57" fmla="*/ 0 w 3109533"/>
              <a:gd name="connsiteY0-58" fmla="*/ 661987 h 1138237"/>
              <a:gd name="connsiteX1-59" fmla="*/ 89747 w 3109533"/>
              <a:gd name="connsiteY1-60" fmla="*/ 0 h 1138237"/>
              <a:gd name="connsiteX2-61" fmla="*/ 3109533 w 3109533"/>
              <a:gd name="connsiteY2-62" fmla="*/ 1138237 h 1138237"/>
              <a:gd name="connsiteX3-63" fmla="*/ 0 w 3109533"/>
              <a:gd name="connsiteY3-64" fmla="*/ 661987 h 1138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09533" h="1138237">
                <a:moveTo>
                  <a:pt x="0" y="661987"/>
                </a:moveTo>
                <a:lnTo>
                  <a:pt x="89747" y="0"/>
                </a:lnTo>
                <a:lnTo>
                  <a:pt x="3109533" y="1138237"/>
                </a:lnTo>
                <a:lnTo>
                  <a:pt x="0" y="661987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等腰三角形 7">
            <a:extLst>
              <a:ext uri="{FF2B5EF4-FFF2-40B4-BE49-F238E27FC236}">
                <a16:creationId xmlns:a16="http://schemas.microsoft.com/office/drawing/2014/main" id="{55E02054-074D-EB40-863A-D427FFDA6094}"/>
              </a:ext>
            </a:extLst>
          </p:cNvPr>
          <p:cNvSpPr/>
          <p:nvPr/>
        </p:nvSpPr>
        <p:spPr>
          <a:xfrm rot="16200000" flipV="1">
            <a:off x="2461219" y="5814735"/>
            <a:ext cx="1390653" cy="1519237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  <a:gd name="connsiteX0-33" fmla="*/ 2295644 w 5362580"/>
              <a:gd name="connsiteY0-34" fmla="*/ 2852737 h 2890837"/>
              <a:gd name="connsiteX1-35" fmla="*/ 0 w 5362580"/>
              <a:gd name="connsiteY1-36" fmla="*/ 0 h 2890837"/>
              <a:gd name="connsiteX2-37" fmla="*/ 5362580 w 5362580"/>
              <a:gd name="connsiteY2-38" fmla="*/ 2890837 h 2890837"/>
              <a:gd name="connsiteX3-39" fmla="*/ 2295644 w 5362580"/>
              <a:gd name="connsiteY3-40" fmla="*/ 2852737 h 2890837"/>
              <a:gd name="connsiteX0-41" fmla="*/ 1 w 3066937"/>
              <a:gd name="connsiteY0-42" fmla="*/ 1423987 h 1462087"/>
              <a:gd name="connsiteX1-43" fmla="*/ 47150 w 3066937"/>
              <a:gd name="connsiteY1-44" fmla="*/ 0 h 1462087"/>
              <a:gd name="connsiteX2-45" fmla="*/ 3066937 w 3066937"/>
              <a:gd name="connsiteY2-46" fmla="*/ 1462087 h 1462087"/>
              <a:gd name="connsiteX3-47" fmla="*/ 1 w 3066937"/>
              <a:gd name="connsiteY3-48" fmla="*/ 1423987 h 1462087"/>
              <a:gd name="connsiteX0-49" fmla="*/ 1 w 3066937"/>
              <a:gd name="connsiteY0-50" fmla="*/ 1100137 h 1138237"/>
              <a:gd name="connsiteX1-51" fmla="*/ 47151 w 3066937"/>
              <a:gd name="connsiteY1-52" fmla="*/ 0 h 1138237"/>
              <a:gd name="connsiteX2-53" fmla="*/ 3066937 w 3066937"/>
              <a:gd name="connsiteY2-54" fmla="*/ 1138237 h 1138237"/>
              <a:gd name="connsiteX3-55" fmla="*/ 1 w 3066937"/>
              <a:gd name="connsiteY3-56" fmla="*/ 1100137 h 1138237"/>
              <a:gd name="connsiteX0-57" fmla="*/ 0 w 3109533"/>
              <a:gd name="connsiteY0-58" fmla="*/ 661987 h 1138237"/>
              <a:gd name="connsiteX1-59" fmla="*/ 89747 w 3109533"/>
              <a:gd name="connsiteY1-60" fmla="*/ 0 h 1138237"/>
              <a:gd name="connsiteX2-61" fmla="*/ 3109533 w 3109533"/>
              <a:gd name="connsiteY2-62" fmla="*/ 1138237 h 1138237"/>
              <a:gd name="connsiteX3-63" fmla="*/ 0 w 3109533"/>
              <a:gd name="connsiteY3-64" fmla="*/ 661987 h 1138237"/>
              <a:gd name="connsiteX0-65" fmla="*/ 0 w 3109533"/>
              <a:gd name="connsiteY0-66" fmla="*/ 947737 h 1423987"/>
              <a:gd name="connsiteX1-67" fmla="*/ 132344 w 3109533"/>
              <a:gd name="connsiteY1-68" fmla="*/ 0 h 1423987"/>
              <a:gd name="connsiteX2-69" fmla="*/ 3109533 w 3109533"/>
              <a:gd name="connsiteY2-70" fmla="*/ 1423987 h 1423987"/>
              <a:gd name="connsiteX3-71" fmla="*/ 0 w 3109533"/>
              <a:gd name="connsiteY3-72" fmla="*/ 947737 h 1423987"/>
              <a:gd name="connsiteX0-73" fmla="*/ 0 w 3109533"/>
              <a:gd name="connsiteY0-74" fmla="*/ 966787 h 1443037"/>
              <a:gd name="connsiteX1-75" fmla="*/ 132344 w 3109533"/>
              <a:gd name="connsiteY1-76" fmla="*/ 0 h 1443037"/>
              <a:gd name="connsiteX2-77" fmla="*/ 3109533 w 3109533"/>
              <a:gd name="connsiteY2-78" fmla="*/ 1443037 h 1443037"/>
              <a:gd name="connsiteX3-79" fmla="*/ 0 w 3109533"/>
              <a:gd name="connsiteY3-80" fmla="*/ 966787 h 1443037"/>
              <a:gd name="connsiteX0-81" fmla="*/ 0 w 3109533"/>
              <a:gd name="connsiteY0-82" fmla="*/ 1042987 h 1519237"/>
              <a:gd name="connsiteX1-83" fmla="*/ 47151 w 3109533"/>
              <a:gd name="connsiteY1-84" fmla="*/ 0 h 1519237"/>
              <a:gd name="connsiteX2-85" fmla="*/ 3109533 w 3109533"/>
              <a:gd name="connsiteY2-86" fmla="*/ 1519237 h 1519237"/>
              <a:gd name="connsiteX3-87" fmla="*/ 0 w 3109533"/>
              <a:gd name="connsiteY3-88" fmla="*/ 1042987 h 1519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09533" h="1519237">
                <a:moveTo>
                  <a:pt x="0" y="1042987"/>
                </a:moveTo>
                <a:lnTo>
                  <a:pt x="47151" y="0"/>
                </a:lnTo>
                <a:lnTo>
                  <a:pt x="3109533" y="1519237"/>
                </a:lnTo>
                <a:lnTo>
                  <a:pt x="0" y="1042987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02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/>
      <p:bldP spid="140" grpId="0" animBg="1"/>
      <p:bldP spid="1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entagon 25"/>
          <p:cNvSpPr/>
          <p:nvPr/>
        </p:nvSpPr>
        <p:spPr>
          <a:xfrm>
            <a:off x="1917313" y="1685807"/>
            <a:ext cx="640667" cy="383982"/>
          </a:xfrm>
          <a:prstGeom prst="homePlate">
            <a:avLst/>
          </a:prstGeom>
          <a:solidFill>
            <a:schemeClr val="accent1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9" name="Rectangle 26"/>
          <p:cNvSpPr/>
          <p:nvPr/>
        </p:nvSpPr>
        <p:spPr>
          <a:xfrm>
            <a:off x="2616005" y="1638539"/>
            <a:ext cx="7193730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例子：图例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标注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二</a:t>
              </a:r>
              <a:r>
                <a:rPr lang="zh-CN" altLang="en-US" sz="2800" dirty="0" smtClean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维绘图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pic>
        <p:nvPicPr>
          <p:cNvPr id="15" name="图片 14" descr="地图的截图&#10;&#10;描述已自动生成">
            <a:extLst>
              <a:ext uri="{FF2B5EF4-FFF2-40B4-BE49-F238E27FC236}">
                <a16:creationId xmlns:a16="http://schemas.microsoft.com/office/drawing/2014/main" id="{1BFF695D-CC3E-4C9A-9D56-E60C8E0F8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005" y="2032149"/>
            <a:ext cx="6541629" cy="490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2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entagon 25"/>
          <p:cNvSpPr/>
          <p:nvPr/>
        </p:nvSpPr>
        <p:spPr>
          <a:xfrm>
            <a:off x="1917313" y="1685807"/>
            <a:ext cx="640667" cy="383982"/>
          </a:xfrm>
          <a:prstGeom prst="homePlate">
            <a:avLst/>
          </a:prstGeom>
          <a:solidFill>
            <a:schemeClr val="accent1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9" name="Rectangle 26"/>
          <p:cNvSpPr/>
          <p:nvPr/>
        </p:nvSpPr>
        <p:spPr>
          <a:xfrm>
            <a:off x="2616005" y="1638539"/>
            <a:ext cx="7193730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例子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：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对数坐标轴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二</a:t>
              </a:r>
              <a:r>
                <a:rPr lang="zh-CN" altLang="en-US" sz="2800" dirty="0" smtClean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维绘图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pic>
        <p:nvPicPr>
          <p:cNvPr id="16" name="图片 15" descr="社交网站的手机截图&#10;&#10;描述已自动生成">
            <a:extLst>
              <a:ext uri="{FF2B5EF4-FFF2-40B4-BE49-F238E27FC236}">
                <a16:creationId xmlns:a16="http://schemas.microsoft.com/office/drawing/2014/main" id="{80A1BDC8-32B2-42A2-B798-9E0B86431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959" y="2320181"/>
            <a:ext cx="7560840" cy="337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8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entagon 25"/>
          <p:cNvSpPr/>
          <p:nvPr/>
        </p:nvSpPr>
        <p:spPr>
          <a:xfrm>
            <a:off x="1917313" y="1685807"/>
            <a:ext cx="640667" cy="383982"/>
          </a:xfrm>
          <a:prstGeom prst="homePlate">
            <a:avLst/>
          </a:prstGeom>
          <a:solidFill>
            <a:schemeClr val="accent1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9" name="Rectangle 26"/>
          <p:cNvSpPr/>
          <p:nvPr/>
        </p:nvSpPr>
        <p:spPr>
          <a:xfrm>
            <a:off x="2616005" y="1638539"/>
            <a:ext cx="7193730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例子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：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errorbar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二</a:t>
              </a:r>
              <a:r>
                <a:rPr lang="zh-CN" altLang="en-US" sz="2800" dirty="0" smtClean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维绘图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pic>
        <p:nvPicPr>
          <p:cNvPr id="17" name="图片 16" descr="地图的截图&#10;&#10;描述已自动生成">
            <a:extLst>
              <a:ext uri="{FF2B5EF4-FFF2-40B4-BE49-F238E27FC236}">
                <a16:creationId xmlns:a16="http://schemas.microsoft.com/office/drawing/2014/main" id="{EF8F8698-10D4-43BD-8102-F91A12DC2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005" y="2032149"/>
            <a:ext cx="5897026" cy="442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32831" y="3400084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02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2900983" y="3832349"/>
            <a:ext cx="8790576" cy="83099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6000" kern="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直方图</a:t>
            </a:r>
            <a:r>
              <a:rPr lang="zh-CN" altLang="en-US" sz="6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、饼图、极坐标</a:t>
            </a:r>
            <a:r>
              <a:rPr lang="zh-CN" altLang="en-US" sz="6000" kern="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图</a:t>
            </a:r>
            <a:endParaRPr lang="zh-CN" altLang="en-US" sz="60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801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53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entagon 25"/>
          <p:cNvSpPr/>
          <p:nvPr/>
        </p:nvSpPr>
        <p:spPr>
          <a:xfrm>
            <a:off x="1917313" y="1685807"/>
            <a:ext cx="640667" cy="383982"/>
          </a:xfrm>
          <a:prstGeom prst="homePlate">
            <a:avLst/>
          </a:prstGeom>
          <a:solidFill>
            <a:schemeClr val="accent1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9" name="Rectangle 26"/>
          <p:cNvSpPr/>
          <p:nvPr/>
        </p:nvSpPr>
        <p:spPr>
          <a:xfrm>
            <a:off x="2616005" y="1638539"/>
            <a:ext cx="7193730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直方图：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bar(),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barh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()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二</a:t>
              </a:r>
              <a:r>
                <a:rPr lang="zh-CN" altLang="en-US" sz="2800" dirty="0" smtClean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维绘图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pic>
        <p:nvPicPr>
          <p:cNvPr id="19" name="图片 18" descr="手机屏幕截图&#10;&#10;描述已自动生成">
            <a:extLst>
              <a:ext uri="{FF2B5EF4-FFF2-40B4-BE49-F238E27FC236}">
                <a16:creationId xmlns:a16="http://schemas.microsoft.com/office/drawing/2014/main" id="{584B7CC7-3631-4992-988D-07D2C8C02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530" y="2248173"/>
            <a:ext cx="8727397" cy="389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7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entagon 25"/>
          <p:cNvSpPr/>
          <p:nvPr/>
        </p:nvSpPr>
        <p:spPr>
          <a:xfrm>
            <a:off x="1917313" y="1685807"/>
            <a:ext cx="640667" cy="383982"/>
          </a:xfrm>
          <a:prstGeom prst="homePlate">
            <a:avLst/>
          </a:prstGeom>
          <a:solidFill>
            <a:schemeClr val="accent1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9" name="Rectangle 26"/>
          <p:cNvSpPr/>
          <p:nvPr/>
        </p:nvSpPr>
        <p:spPr>
          <a:xfrm>
            <a:off x="2616005" y="1638539"/>
            <a:ext cx="7193730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饼图：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pie(x)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二</a:t>
              </a:r>
              <a:r>
                <a:rPr lang="zh-CN" altLang="en-US" sz="2800" dirty="0" smtClean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维绘图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pic>
        <p:nvPicPr>
          <p:cNvPr id="20" name="图片 19" descr="手机屏幕截图&#10;&#10;描述已自动生成">
            <a:extLst>
              <a:ext uri="{FF2B5EF4-FFF2-40B4-BE49-F238E27FC236}">
                <a16:creationId xmlns:a16="http://schemas.microsoft.com/office/drawing/2014/main" id="{E16E4E37-BD27-4D29-BCEA-1BF5D4B74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273" y="2320181"/>
            <a:ext cx="4537190" cy="400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entagon 25"/>
          <p:cNvSpPr/>
          <p:nvPr/>
        </p:nvSpPr>
        <p:spPr>
          <a:xfrm>
            <a:off x="1917313" y="1685807"/>
            <a:ext cx="640667" cy="383982"/>
          </a:xfrm>
          <a:prstGeom prst="homePlate">
            <a:avLst/>
          </a:prstGeom>
          <a:solidFill>
            <a:schemeClr val="accent1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9" name="Rectangle 26"/>
          <p:cNvSpPr/>
          <p:nvPr/>
        </p:nvSpPr>
        <p:spPr>
          <a:xfrm>
            <a:off x="2616005" y="1638539"/>
            <a:ext cx="7193730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阶梯图：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stairs(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x,y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)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二</a:t>
              </a:r>
              <a:r>
                <a:rPr lang="zh-CN" altLang="en-US" sz="2800" dirty="0" smtClean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维绘图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E16E4E37-BD27-4D29-BCEA-1BF5D4B74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4274" y="2176165"/>
            <a:ext cx="4537189" cy="400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entagon 25"/>
          <p:cNvSpPr/>
          <p:nvPr/>
        </p:nvSpPr>
        <p:spPr>
          <a:xfrm>
            <a:off x="1917313" y="1685807"/>
            <a:ext cx="640667" cy="383982"/>
          </a:xfrm>
          <a:prstGeom prst="homePlate">
            <a:avLst/>
          </a:prstGeom>
          <a:solidFill>
            <a:schemeClr val="accent1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9" name="Rectangle 26"/>
          <p:cNvSpPr/>
          <p:nvPr/>
        </p:nvSpPr>
        <p:spPr>
          <a:xfrm>
            <a:off x="2616005" y="1638539"/>
            <a:ext cx="7193730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火柴图：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stem(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x,y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)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二</a:t>
              </a:r>
              <a:r>
                <a:rPr lang="zh-CN" altLang="en-US" sz="2800" dirty="0" smtClean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维绘图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E16E4E37-BD27-4D29-BCEA-1BF5D4B74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4274" y="2248173"/>
            <a:ext cx="4537189" cy="400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1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670088" y="2968253"/>
            <a:ext cx="10328729" cy="149105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36" y="3000524"/>
            <a:ext cx="10161073" cy="14825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本次课程代码下载地址：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3"/>
              </a:rPr>
              <a:t>https://github.com/yooongchun/MatlabCourse/tree/master/Lecture4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矩形 93"/>
          <p:cNvSpPr/>
          <p:nvPr/>
        </p:nvSpPr>
        <p:spPr>
          <a:xfrm>
            <a:off x="617121" y="2920788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矩形 93"/>
          <p:cNvSpPr/>
          <p:nvPr/>
        </p:nvSpPr>
        <p:spPr>
          <a:xfrm rot="10800000">
            <a:off x="10649585" y="4101778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84EDF4D-75FE-6845-9136-A3C2FA54AAA2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6AD4EA6-8CA9-1246-A420-A9845054AAC6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代码</a:t>
              </a: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下载</a:t>
              </a:r>
              <a:r>
                <a:rPr lang="zh-CN" altLang="en-US" sz="2800" dirty="0" smtClean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地址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E351974-C2E0-B04A-B142-DE765E9C1381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417C83F-6560-D24C-B8E3-C2144CF40CC5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DC9983D-5F76-BE4F-ABCD-DEB72B6E8292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514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9" grpId="0"/>
      <p:bldP spid="40" grpId="0" animBg="1"/>
      <p:bldP spid="4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entagon 25"/>
          <p:cNvSpPr/>
          <p:nvPr/>
        </p:nvSpPr>
        <p:spPr>
          <a:xfrm>
            <a:off x="1917313" y="1685807"/>
            <a:ext cx="640667" cy="383982"/>
          </a:xfrm>
          <a:prstGeom prst="homePlate">
            <a:avLst/>
          </a:prstGeom>
          <a:solidFill>
            <a:schemeClr val="accent1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9" name="Rectangle 26"/>
          <p:cNvSpPr/>
          <p:nvPr/>
        </p:nvSpPr>
        <p:spPr>
          <a:xfrm>
            <a:off x="2616005" y="1638539"/>
            <a:ext cx="7193730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统计直方图：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histogram(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y,n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)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二</a:t>
              </a:r>
              <a:r>
                <a:rPr lang="zh-CN" altLang="en-US" sz="2800" dirty="0" smtClean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维绘图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E16E4E37-BD27-4D29-BCEA-1BF5D4B74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4959" y="2248173"/>
            <a:ext cx="4537189" cy="400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0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entagon 25"/>
          <p:cNvSpPr/>
          <p:nvPr/>
        </p:nvSpPr>
        <p:spPr>
          <a:xfrm>
            <a:off x="1917313" y="1685807"/>
            <a:ext cx="640667" cy="383982"/>
          </a:xfrm>
          <a:prstGeom prst="homePlate">
            <a:avLst/>
          </a:prstGeom>
          <a:solidFill>
            <a:schemeClr val="accent1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9" name="Rectangle 26"/>
          <p:cNvSpPr/>
          <p:nvPr/>
        </p:nvSpPr>
        <p:spPr>
          <a:xfrm>
            <a:off x="2616005" y="1638539"/>
            <a:ext cx="7193730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极坐标图：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polarplot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t,r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)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二</a:t>
              </a:r>
              <a:r>
                <a:rPr lang="zh-CN" altLang="en-US" sz="2800" dirty="0" smtClean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维绘图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E16E4E37-BD27-4D29-BCEA-1BF5D4B74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6967" y="2176165"/>
            <a:ext cx="4537188" cy="400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2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entagon 25"/>
          <p:cNvSpPr/>
          <p:nvPr/>
        </p:nvSpPr>
        <p:spPr>
          <a:xfrm>
            <a:off x="1917313" y="1685807"/>
            <a:ext cx="640667" cy="383982"/>
          </a:xfrm>
          <a:prstGeom prst="homePlate">
            <a:avLst/>
          </a:prstGeom>
          <a:solidFill>
            <a:schemeClr val="accent1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9" name="Rectangle 26"/>
          <p:cNvSpPr/>
          <p:nvPr/>
        </p:nvSpPr>
        <p:spPr>
          <a:xfrm>
            <a:off x="2616005" y="1638539"/>
            <a:ext cx="7193730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子图：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subplot()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二</a:t>
              </a:r>
              <a:r>
                <a:rPr lang="zh-CN" altLang="en-US" sz="2800" dirty="0" smtClean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维绘图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E16E4E37-BD27-4D29-BCEA-1BF5D4B74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6967" y="2176165"/>
            <a:ext cx="4537188" cy="400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3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32831" y="3400084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03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2900983" y="3832349"/>
            <a:ext cx="8790576" cy="83099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6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三维绘图：曲线、散点图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974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53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entagon 25"/>
          <p:cNvSpPr/>
          <p:nvPr/>
        </p:nvSpPr>
        <p:spPr>
          <a:xfrm>
            <a:off x="1917313" y="1685807"/>
            <a:ext cx="640667" cy="383982"/>
          </a:xfrm>
          <a:prstGeom prst="homePlate">
            <a:avLst/>
          </a:prstGeom>
          <a:solidFill>
            <a:schemeClr val="accent1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9" name="Rectangle 26"/>
          <p:cNvSpPr/>
          <p:nvPr/>
        </p:nvSpPr>
        <p:spPr>
          <a:xfrm>
            <a:off x="2616005" y="1638539"/>
            <a:ext cx="7193730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绘制曲线：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plot3(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x,y,z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)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三维绘图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E16E4E37-BD27-4D29-BCEA-1BF5D4B74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6005" y="2248173"/>
            <a:ext cx="4537187" cy="400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8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entagon 25"/>
          <p:cNvSpPr/>
          <p:nvPr/>
        </p:nvSpPr>
        <p:spPr>
          <a:xfrm>
            <a:off x="1917313" y="1685807"/>
            <a:ext cx="640667" cy="383982"/>
          </a:xfrm>
          <a:prstGeom prst="homePlate">
            <a:avLst/>
          </a:prstGeom>
          <a:solidFill>
            <a:schemeClr val="accent1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9" name="Rectangle 26"/>
          <p:cNvSpPr/>
          <p:nvPr/>
        </p:nvSpPr>
        <p:spPr>
          <a:xfrm>
            <a:off x="2616005" y="1638539"/>
            <a:ext cx="7193730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三维火柴图：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stem3(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x,y,z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)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三维绘图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109E0C9B-5A8A-4BCB-95F8-D7F34E705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56946" y="2248173"/>
            <a:ext cx="4824535" cy="425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8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452268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04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4989215" y="3832566"/>
            <a:ext cx="8790576" cy="83099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6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三维曲面图</a:t>
            </a:r>
            <a:endParaRPr lang="zh-CN" altLang="en-US" sz="96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861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53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entagon 25"/>
          <p:cNvSpPr/>
          <p:nvPr/>
        </p:nvSpPr>
        <p:spPr>
          <a:xfrm>
            <a:off x="1917313" y="1685807"/>
            <a:ext cx="640667" cy="383982"/>
          </a:xfrm>
          <a:prstGeom prst="homePlate">
            <a:avLst/>
          </a:prstGeom>
          <a:solidFill>
            <a:schemeClr val="accent1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9" name="Rectangle 26"/>
          <p:cNvSpPr/>
          <p:nvPr/>
        </p:nvSpPr>
        <p:spPr>
          <a:xfrm>
            <a:off x="2616005" y="1638539"/>
            <a:ext cx="7193730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绘制曲面：生成网格：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[X,Y]=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meshgrid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x,y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)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三维绘图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9" name="Rectangle 26"/>
          <p:cNvSpPr/>
          <p:nvPr/>
        </p:nvSpPr>
        <p:spPr>
          <a:xfrm>
            <a:off x="2616005" y="2214817"/>
            <a:ext cx="7193730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绘制曲面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mesh(X,Y,Z);surf(X,Y,Z)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Pentagon 33"/>
          <p:cNvSpPr/>
          <p:nvPr/>
        </p:nvSpPr>
        <p:spPr>
          <a:xfrm>
            <a:off x="1917312" y="2214817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2" name="图片 31" descr="地图的截图&#10;&#10;描述已自动生成">
            <a:extLst>
              <a:ext uri="{FF2B5EF4-FFF2-40B4-BE49-F238E27FC236}">
                <a16:creationId xmlns:a16="http://schemas.microsoft.com/office/drawing/2014/main" id="{382A36A4-F2B8-4CF9-8137-D030203D91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872" y="2896245"/>
            <a:ext cx="6680200" cy="297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0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/>
      <p:bldP spid="29" grpId="0"/>
      <p:bldP spid="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entagon 25"/>
          <p:cNvSpPr/>
          <p:nvPr/>
        </p:nvSpPr>
        <p:spPr>
          <a:xfrm>
            <a:off x="1917313" y="1685807"/>
            <a:ext cx="640667" cy="383982"/>
          </a:xfrm>
          <a:prstGeom prst="homePlate">
            <a:avLst/>
          </a:prstGeom>
          <a:solidFill>
            <a:schemeClr val="accent1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9" name="Rectangle 26"/>
          <p:cNvSpPr/>
          <p:nvPr/>
        </p:nvSpPr>
        <p:spPr>
          <a:xfrm>
            <a:off x="2616005" y="1638539"/>
            <a:ext cx="7193730" cy="466706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底面轮廓投影：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meshc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(X,Y,Z);</a:t>
            </a:r>
            <a:r>
              <a:rPr lang="en-US" altLang="zh-CN" sz="2000" dirty="0" err="1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surfc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(X,Y,Z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)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三维绘图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pic>
        <p:nvPicPr>
          <p:cNvPr id="41" name="图片 40" descr="地图的截图&#10;&#10;描述已自动生成">
            <a:extLst>
              <a:ext uri="{FF2B5EF4-FFF2-40B4-BE49-F238E27FC236}">
                <a16:creationId xmlns:a16="http://schemas.microsoft.com/office/drawing/2014/main" id="{109E0C9B-5A8A-4BCB-95F8-D7F34E705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959" y="2243843"/>
            <a:ext cx="7556996" cy="338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8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26"/>
          <p:cNvSpPr/>
          <p:nvPr/>
        </p:nvSpPr>
        <p:spPr>
          <a:xfrm>
            <a:off x="2616005" y="1638539"/>
            <a:ext cx="7193730" cy="466706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轮廓图：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contour(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x,y,z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);</a:t>
            </a:r>
            <a:r>
              <a:rPr lang="en-US" altLang="zh-CN" sz="2000" dirty="0" err="1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contourf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x,y,z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)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三维绘图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42" name="Pentagon 25"/>
          <p:cNvSpPr/>
          <p:nvPr/>
        </p:nvSpPr>
        <p:spPr>
          <a:xfrm>
            <a:off x="1917313" y="1685807"/>
            <a:ext cx="640667" cy="383982"/>
          </a:xfrm>
          <a:prstGeom prst="homePlate">
            <a:avLst/>
          </a:prstGeom>
          <a:solidFill>
            <a:schemeClr val="accent1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109E0C9B-5A8A-4BCB-95F8-D7F34E705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4959" y="2320181"/>
            <a:ext cx="7556996" cy="338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2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 txBox="1"/>
          <p:nvPr/>
        </p:nvSpPr>
        <p:spPr>
          <a:xfrm>
            <a:off x="1892871" y="808013"/>
            <a:ext cx="3172335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5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目录</a:t>
            </a:r>
            <a:endParaRPr lang="en-GB" sz="253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17962" y="2063211"/>
            <a:ext cx="1257328" cy="698118"/>
            <a:chOff x="2215144" y="927951"/>
            <a:chExt cx="1244730" cy="910317"/>
          </a:xfrm>
        </p:grpSpPr>
        <p:sp>
          <p:nvSpPr>
            <p:cNvPr id="10" name="平行四边形 9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1" name="文本框 9"/>
            <p:cNvSpPr txBox="1"/>
            <p:nvPr/>
          </p:nvSpPr>
          <p:spPr>
            <a:xfrm>
              <a:off x="2393075" y="927951"/>
              <a:ext cx="1066799" cy="91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01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017962" y="3018749"/>
            <a:ext cx="1257328" cy="708853"/>
            <a:chOff x="2215144" y="1952311"/>
            <a:chExt cx="1244730" cy="924318"/>
          </a:xfrm>
        </p:grpSpPr>
        <p:sp>
          <p:nvSpPr>
            <p:cNvPr id="13" name="平行四边形 12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4" name="文本框 10"/>
            <p:cNvSpPr txBox="1"/>
            <p:nvPr/>
          </p:nvSpPr>
          <p:spPr>
            <a:xfrm>
              <a:off x="2393075" y="1952311"/>
              <a:ext cx="1066799" cy="91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02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017962" y="4005546"/>
            <a:ext cx="1257328" cy="698118"/>
            <a:chOff x="2215144" y="3018135"/>
            <a:chExt cx="1244730" cy="910318"/>
          </a:xfrm>
        </p:grpSpPr>
        <p:sp>
          <p:nvSpPr>
            <p:cNvPr id="16" name="平行四边形 15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7" name="文本框 11"/>
            <p:cNvSpPr txBox="1"/>
            <p:nvPr/>
          </p:nvSpPr>
          <p:spPr>
            <a:xfrm>
              <a:off x="2393075" y="3018135"/>
              <a:ext cx="1066799" cy="91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03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972991" y="2081926"/>
            <a:ext cx="5423290" cy="646324"/>
            <a:chOff x="4315150" y="953426"/>
            <a:chExt cx="3857250" cy="540057"/>
          </a:xfrm>
        </p:grpSpPr>
        <p:sp>
          <p:nvSpPr>
            <p:cNvPr id="22" name="矩形 21"/>
            <p:cNvSpPr/>
            <p:nvPr/>
          </p:nvSpPr>
          <p:spPr>
            <a:xfrm>
              <a:off x="4830202" y="992260"/>
              <a:ext cx="2827147" cy="428540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2D</a:t>
              </a: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绘图一：曲线图、</a:t>
              </a:r>
              <a:r>
                <a:rPr lang="zh-CN" altLang="en-US" dirty="0" smtClean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散点图</a:t>
              </a:r>
              <a:endParaRPr lang="en-GB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972991" y="3057904"/>
            <a:ext cx="5423290" cy="646324"/>
            <a:chOff x="4315150" y="1647579"/>
            <a:chExt cx="3857250" cy="540057"/>
          </a:xfrm>
        </p:grpSpPr>
        <p:sp>
          <p:nvSpPr>
            <p:cNvPr id="25" name="矩形 24"/>
            <p:cNvSpPr/>
            <p:nvPr/>
          </p:nvSpPr>
          <p:spPr>
            <a:xfrm>
              <a:off x="4841196" y="1699090"/>
              <a:ext cx="2827147" cy="428540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2D</a:t>
              </a:r>
              <a:r>
                <a:rPr lang="zh-CN" altLang="en-US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绘图二：饼图、直方图、极坐标</a:t>
              </a:r>
              <a:r>
                <a:rPr lang="zh-CN" altLang="en-US" dirty="0" smtClean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图</a:t>
              </a:r>
              <a:endParaRPr lang="en-GB" altLang="zh-CN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972991" y="4033882"/>
            <a:ext cx="5423290" cy="646324"/>
            <a:chOff x="4315150" y="2341731"/>
            <a:chExt cx="3857250" cy="540057"/>
          </a:xfrm>
        </p:grpSpPr>
        <p:sp>
          <p:nvSpPr>
            <p:cNvPr id="28" name="矩形 27"/>
            <p:cNvSpPr/>
            <p:nvPr/>
          </p:nvSpPr>
          <p:spPr>
            <a:xfrm>
              <a:off x="4841197" y="2390509"/>
              <a:ext cx="2827146" cy="428540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3D</a:t>
              </a: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绘图一：散点、曲线图</a:t>
              </a:r>
              <a:endParaRPr lang="en-GB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89FFD593-B2C0-8B4B-8A2F-636A6A779334}"/>
              </a:ext>
            </a:extLst>
          </p:cNvPr>
          <p:cNvSpPr/>
          <p:nvPr/>
        </p:nvSpPr>
        <p:spPr>
          <a:xfrm>
            <a:off x="2602978" y="939021"/>
            <a:ext cx="176010" cy="5258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A9B46C7-8E35-934B-B0DD-DC5622D50492}"/>
              </a:ext>
            </a:extLst>
          </p:cNvPr>
          <p:cNvSpPr/>
          <p:nvPr/>
        </p:nvSpPr>
        <p:spPr>
          <a:xfrm>
            <a:off x="2126550" y="939021"/>
            <a:ext cx="414394" cy="5258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995272" y="4953189"/>
            <a:ext cx="1257328" cy="708853"/>
            <a:chOff x="2215144" y="1952311"/>
            <a:chExt cx="1244730" cy="924318"/>
          </a:xfrm>
        </p:grpSpPr>
        <p:sp>
          <p:nvSpPr>
            <p:cNvPr id="31" name="平行四边形 30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2" name="文本框 10"/>
            <p:cNvSpPr txBox="1"/>
            <p:nvPr/>
          </p:nvSpPr>
          <p:spPr>
            <a:xfrm>
              <a:off x="2393075" y="1952311"/>
              <a:ext cx="1066799" cy="91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04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995272" y="5939986"/>
            <a:ext cx="1257328" cy="698118"/>
            <a:chOff x="2215144" y="3018135"/>
            <a:chExt cx="1244730" cy="910318"/>
          </a:xfrm>
        </p:grpSpPr>
        <p:sp>
          <p:nvSpPr>
            <p:cNvPr id="36" name="平行四边形 35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7" name="文本框 11"/>
            <p:cNvSpPr txBox="1"/>
            <p:nvPr/>
          </p:nvSpPr>
          <p:spPr>
            <a:xfrm>
              <a:off x="2393075" y="3018135"/>
              <a:ext cx="1066799" cy="91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05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950301" y="4992344"/>
            <a:ext cx="5423290" cy="646324"/>
            <a:chOff x="4315150" y="1647579"/>
            <a:chExt cx="3857250" cy="540057"/>
          </a:xfrm>
        </p:grpSpPr>
        <p:sp>
          <p:nvSpPr>
            <p:cNvPr id="39" name="矩形 38"/>
            <p:cNvSpPr/>
            <p:nvPr/>
          </p:nvSpPr>
          <p:spPr>
            <a:xfrm>
              <a:off x="4841196" y="1699090"/>
              <a:ext cx="2827147" cy="428540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chemeClr val="accent4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3D</a:t>
              </a:r>
              <a:r>
                <a:rPr lang="zh-CN" altLang="en-US" dirty="0">
                  <a:solidFill>
                    <a:schemeClr val="accent4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绘图二：曲面</a:t>
              </a:r>
              <a:r>
                <a:rPr lang="zh-CN" altLang="en-US" dirty="0" smtClean="0">
                  <a:solidFill>
                    <a:schemeClr val="accent4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图</a:t>
              </a:r>
              <a:endParaRPr lang="en-GB" altLang="zh-CN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40" name="平行四边形 39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50301" y="5968322"/>
            <a:ext cx="5423290" cy="646324"/>
            <a:chOff x="4315150" y="2341731"/>
            <a:chExt cx="3857250" cy="540057"/>
          </a:xfrm>
        </p:grpSpPr>
        <p:sp>
          <p:nvSpPr>
            <p:cNvPr id="42" name="矩形 41"/>
            <p:cNvSpPr/>
            <p:nvPr/>
          </p:nvSpPr>
          <p:spPr>
            <a:xfrm>
              <a:off x="4841197" y="2390509"/>
              <a:ext cx="2827146" cy="428540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有趣的图形：分形叶型图</a:t>
              </a:r>
              <a:endParaRPr lang="en-GB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43" name="平行四边形 42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657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26"/>
          <p:cNvSpPr/>
          <p:nvPr/>
        </p:nvSpPr>
        <p:spPr>
          <a:xfrm>
            <a:off x="2616005" y="1638539"/>
            <a:ext cx="7193730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三维柱状图：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bar3(y)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三维曲面图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42" name="Pentagon 25"/>
          <p:cNvSpPr/>
          <p:nvPr/>
        </p:nvSpPr>
        <p:spPr>
          <a:xfrm>
            <a:off x="1917313" y="1685807"/>
            <a:ext cx="640667" cy="383982"/>
          </a:xfrm>
          <a:prstGeom prst="homePlate">
            <a:avLst/>
          </a:prstGeom>
          <a:solidFill>
            <a:schemeClr val="accent1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109E0C9B-5A8A-4BCB-95F8-D7F34E705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6005" y="2248173"/>
            <a:ext cx="4824536" cy="425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8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4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26"/>
          <p:cNvSpPr/>
          <p:nvPr/>
        </p:nvSpPr>
        <p:spPr>
          <a:xfrm>
            <a:off x="2616005" y="1638539"/>
            <a:ext cx="7193730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三维饼图：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pie3(x)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三维曲面图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42" name="Pentagon 25"/>
          <p:cNvSpPr/>
          <p:nvPr/>
        </p:nvSpPr>
        <p:spPr>
          <a:xfrm>
            <a:off x="1917313" y="1685807"/>
            <a:ext cx="640667" cy="383982"/>
          </a:xfrm>
          <a:prstGeom prst="homePlate">
            <a:avLst/>
          </a:prstGeom>
          <a:solidFill>
            <a:schemeClr val="accent1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109E0C9B-5A8A-4BCB-95F8-D7F34E705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4960" y="2248173"/>
            <a:ext cx="4824535" cy="425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2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4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52068" y="3400084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05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189015" y="3832349"/>
            <a:ext cx="8790576" cy="83099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6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有趣的图形：分形叶型图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256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53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63930"/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分形迭代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pic>
        <p:nvPicPr>
          <p:cNvPr id="46" name="图片 45" descr="地图的截图&#10;&#10;描述已自动生成">
            <a:extLst>
              <a:ext uri="{FF2B5EF4-FFF2-40B4-BE49-F238E27FC236}">
                <a16:creationId xmlns:a16="http://schemas.microsoft.com/office/drawing/2014/main" id="{A9C0467D-FCBE-4996-B78B-C548E735D8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027" y="952029"/>
            <a:ext cx="6292055" cy="561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44">
            <a:extLst>
              <a:ext uri="{FF2B5EF4-FFF2-40B4-BE49-F238E27FC236}">
                <a16:creationId xmlns:a16="http://schemas.microsoft.com/office/drawing/2014/main" id="{FFAEADBD-77DF-471D-BDDE-D68AB8809788}"/>
              </a:ext>
            </a:extLst>
          </p:cNvPr>
          <p:cNvSpPr/>
          <p:nvPr/>
        </p:nvSpPr>
        <p:spPr>
          <a:xfrm>
            <a:off x="2786232" y="2127897"/>
            <a:ext cx="724494" cy="724494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200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Donut 51">
            <a:extLst>
              <a:ext uri="{FF2B5EF4-FFF2-40B4-BE49-F238E27FC236}">
                <a16:creationId xmlns:a16="http://schemas.microsoft.com/office/drawing/2014/main" id="{7F10B7CE-DF2A-401B-A70D-71EF2E0596B6}"/>
              </a:ext>
            </a:extLst>
          </p:cNvPr>
          <p:cNvSpPr/>
          <p:nvPr/>
        </p:nvSpPr>
        <p:spPr>
          <a:xfrm>
            <a:off x="2786232" y="3618326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200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TextBox 53">
            <a:extLst>
              <a:ext uri="{FF2B5EF4-FFF2-40B4-BE49-F238E27FC236}">
                <a16:creationId xmlns:a16="http://schemas.microsoft.com/office/drawing/2014/main" id="{C5048B4E-6E7E-4682-9E34-32C62E6C1F18}"/>
              </a:ext>
            </a:extLst>
          </p:cNvPr>
          <p:cNvSpPr txBox="1"/>
          <p:nvPr/>
        </p:nvSpPr>
        <p:spPr>
          <a:xfrm>
            <a:off x="3875272" y="2104157"/>
            <a:ext cx="4261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二维绘图：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plot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、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bar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、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errorbar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、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pie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、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barh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、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stem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、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ploarplot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stairs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、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histogram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、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subplot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48C51C1A-18A7-4220-8FBD-62F6C341E31E}"/>
              </a:ext>
            </a:extLst>
          </p:cNvPr>
          <p:cNvSpPr txBox="1"/>
          <p:nvPr/>
        </p:nvSpPr>
        <p:spPr>
          <a:xfrm>
            <a:off x="3797569" y="3618326"/>
            <a:ext cx="36856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三维绘图：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plot3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、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pie3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、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bar3</a:t>
            </a:r>
          </a:p>
          <a:p>
            <a:pPr algn="just">
              <a:lnSpc>
                <a:spcPct val="120000"/>
              </a:lnSpc>
            </a:pP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meshgrid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、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surf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、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mesh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、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surfc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meshc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、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contour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、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contourf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TextBox 57">
            <a:extLst>
              <a:ext uri="{FF2B5EF4-FFF2-40B4-BE49-F238E27FC236}">
                <a16:creationId xmlns:a16="http://schemas.microsoft.com/office/drawing/2014/main" id="{464D3D1E-4791-440E-9936-05DC7270C860}"/>
              </a:ext>
            </a:extLst>
          </p:cNvPr>
          <p:cNvSpPr txBox="1"/>
          <p:nvPr/>
        </p:nvSpPr>
        <p:spPr>
          <a:xfrm>
            <a:off x="3797569" y="5128035"/>
            <a:ext cx="274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应用例子：分形迭代图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Freeform 45"/>
          <p:cNvSpPr>
            <a:spLocks noEditPoints="1"/>
          </p:cNvSpPr>
          <p:nvPr/>
        </p:nvSpPr>
        <p:spPr bwMode="auto">
          <a:xfrm>
            <a:off x="2929841" y="2271506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Freeform 45"/>
          <p:cNvSpPr>
            <a:spLocks noEditPoints="1"/>
          </p:cNvSpPr>
          <p:nvPr/>
        </p:nvSpPr>
        <p:spPr bwMode="auto">
          <a:xfrm>
            <a:off x="2929841" y="3761935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Donut 44">
            <a:extLst>
              <a:ext uri="{FF2B5EF4-FFF2-40B4-BE49-F238E27FC236}">
                <a16:creationId xmlns:a16="http://schemas.microsoft.com/office/drawing/2014/main" id="{FFAEADBD-77DF-471D-BDDE-D68AB8809788}"/>
              </a:ext>
            </a:extLst>
          </p:cNvPr>
          <p:cNvSpPr/>
          <p:nvPr/>
        </p:nvSpPr>
        <p:spPr>
          <a:xfrm>
            <a:off x="2786232" y="4984426"/>
            <a:ext cx="724494" cy="724494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200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Freeform 45"/>
          <p:cNvSpPr>
            <a:spLocks noEditPoints="1"/>
          </p:cNvSpPr>
          <p:nvPr/>
        </p:nvSpPr>
        <p:spPr bwMode="auto">
          <a:xfrm>
            <a:off x="2929841" y="5128035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63930"/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小结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006AD0DA-C77C-F84A-BE93-B0B4B6618DC3}"/>
              </a:ext>
            </a:extLst>
          </p:cNvPr>
          <p:cNvSpPr/>
          <p:nvPr/>
        </p:nvSpPr>
        <p:spPr>
          <a:xfrm>
            <a:off x="3797569" y="3618326"/>
            <a:ext cx="4248472" cy="117012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006AD0DA-C77C-F84A-BE93-B0B4B6618DC3}"/>
              </a:ext>
            </a:extLst>
          </p:cNvPr>
          <p:cNvSpPr/>
          <p:nvPr/>
        </p:nvSpPr>
        <p:spPr>
          <a:xfrm>
            <a:off x="3797569" y="2123720"/>
            <a:ext cx="4248472" cy="117012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006AD0DA-C77C-F84A-BE93-B0B4B6618DC3}"/>
              </a:ext>
            </a:extLst>
          </p:cNvPr>
          <p:cNvSpPr/>
          <p:nvPr/>
        </p:nvSpPr>
        <p:spPr>
          <a:xfrm>
            <a:off x="3797569" y="4980249"/>
            <a:ext cx="4248472" cy="7286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18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3476333" y="5559540"/>
            <a:ext cx="5906088" cy="900238"/>
          </a:xfrm>
          <a:prstGeom prst="rect">
            <a:avLst/>
          </a:prstGeom>
          <a:noFill/>
        </p:spPr>
        <p:txBody>
          <a:bodyPr wrap="none" lIns="68572" tIns="34286" rIns="68572" bIns="34286">
            <a:spAutoFit/>
          </a:bodyPr>
          <a:lstStyle/>
          <a:p>
            <a:pPr algn="ctr">
              <a:buNone/>
            </a:pPr>
            <a:r>
              <a:rPr lang="zh-CN" altLang="en-US" sz="5400" dirty="0">
                <a:solidFill>
                  <a:schemeClr val="accent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感谢聆听 批评指导</a:t>
            </a:r>
          </a:p>
        </p:txBody>
      </p:sp>
      <p:sp>
        <p:nvSpPr>
          <p:cNvPr id="71" name="矩形 70"/>
          <p:cNvSpPr/>
          <p:nvPr/>
        </p:nvSpPr>
        <p:spPr>
          <a:xfrm>
            <a:off x="3945101" y="6496645"/>
            <a:ext cx="4968552" cy="315463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GENERAL EDUCATION TEACHING COURSEWARE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75" y="1121936"/>
            <a:ext cx="4112444" cy="4112444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789E5A49-9892-4544-BCAD-5420FF1F98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27"/>
            <a:ext cx="12858750" cy="70567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6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3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4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5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6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7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8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9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0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 p14:presetBounceEnd="21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000">
                                          <p:cBhvr additive="base">
                                            <p:cTn id="24" dur="8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000">
                                          <p:cBhvr additive="base">
                                            <p:cTn id="25" dur="8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440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9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3" grpId="0"/>
          <p:bldP spid="7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6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3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4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5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6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7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8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9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0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8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440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3" grpId="0"/>
          <p:bldP spid="71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01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765079" y="3832566"/>
            <a:ext cx="8790576" cy="83099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6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二维曲线、</a:t>
            </a:r>
            <a:r>
              <a:rPr lang="zh-CN" altLang="en-US" sz="6000" kern="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散点图</a:t>
            </a:r>
            <a:endParaRPr lang="zh-CN" altLang="en-US" sz="96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271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53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entagon 25"/>
          <p:cNvSpPr/>
          <p:nvPr/>
        </p:nvSpPr>
        <p:spPr>
          <a:xfrm>
            <a:off x="1554219" y="1829823"/>
            <a:ext cx="640667" cy="383982"/>
          </a:xfrm>
          <a:prstGeom prst="homePlate">
            <a:avLst/>
          </a:prstGeom>
          <a:solidFill>
            <a:schemeClr val="accent1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9" name="Rectangle 26"/>
          <p:cNvSpPr/>
          <p:nvPr/>
        </p:nvSpPr>
        <p:spPr>
          <a:xfrm>
            <a:off x="2252911" y="1744117"/>
            <a:ext cx="7193730" cy="1205369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绘图命令：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plot(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x,y,’line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 specifiers’,’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PropertyName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’,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PropertyValue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)</a:t>
            </a: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例子：绘图表示年收入与年份的关系</a:t>
            </a:r>
          </a:p>
        </p:txBody>
      </p:sp>
      <p:sp>
        <p:nvSpPr>
          <p:cNvPr id="140" name="Pentagon 33"/>
          <p:cNvSpPr/>
          <p:nvPr/>
        </p:nvSpPr>
        <p:spPr>
          <a:xfrm>
            <a:off x="1554220" y="5248567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1" name="Rectangle 34"/>
          <p:cNvSpPr/>
          <p:nvPr/>
        </p:nvSpPr>
        <p:spPr>
          <a:xfrm>
            <a:off x="2252911" y="5200501"/>
            <a:ext cx="6761589" cy="836037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‘--r*’:--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设置线型；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r: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设置颜色为红色；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*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节点型号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‘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linewidth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’：设置线宽；‘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markersize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’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：节点大小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二维</a:t>
              </a:r>
              <a:r>
                <a:rPr lang="zh-CN" altLang="en-US" sz="2800" dirty="0" smtClean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绘图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aphicFrame>
        <p:nvGraphicFramePr>
          <p:cNvPr id="18" name="表格 3">
            <a:extLst>
              <a:ext uri="{FF2B5EF4-FFF2-40B4-BE49-F238E27FC236}">
                <a16:creationId xmlns:a16="http://schemas.microsoft.com/office/drawing/2014/main" id="{1576DC37-0733-4598-BF3F-77688D939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27985"/>
              </p:ext>
            </p:extLst>
          </p:nvPr>
        </p:nvGraphicFramePr>
        <p:xfrm>
          <a:off x="2321865" y="3062723"/>
          <a:ext cx="85725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63">
                  <a:extLst>
                    <a:ext uri="{9D8B030D-6E8A-4147-A177-3AD203B41FA5}">
                      <a16:colId xmlns:a16="http://schemas.microsoft.com/office/drawing/2014/main" val="4092296786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val="3876957524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val="858417125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val="384808277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val="428031265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val="2986227272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val="1798962559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val="2900545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年份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250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kern="1200" baseline="0" dirty="0">
                          <a:solidFill>
                            <a:schemeClr val="accent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ea"/>
                        </a:rPr>
                        <a:t>收入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566499"/>
                  </a:ext>
                </a:extLst>
              </a:tr>
            </a:tbl>
          </a:graphicData>
        </a:graphic>
      </p:graphicFrame>
      <p:pic>
        <p:nvPicPr>
          <p:cNvPr id="22" name="图片 21" descr="手机屏幕截图&#10;&#10;描述已自动生成">
            <a:extLst>
              <a:ext uri="{FF2B5EF4-FFF2-40B4-BE49-F238E27FC236}">
                <a16:creationId xmlns:a16="http://schemas.microsoft.com/office/drawing/2014/main" id="{2B717E97-A007-4614-AC64-6BD4ED14A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865" y="3877076"/>
            <a:ext cx="9082196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9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/>
      <p:bldP spid="140" grpId="0" animBg="1"/>
      <p:bldP spid="1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entagon 25"/>
          <p:cNvSpPr/>
          <p:nvPr/>
        </p:nvSpPr>
        <p:spPr>
          <a:xfrm>
            <a:off x="1917313" y="1685807"/>
            <a:ext cx="640667" cy="383982"/>
          </a:xfrm>
          <a:prstGeom prst="homePlate">
            <a:avLst/>
          </a:prstGeom>
          <a:solidFill>
            <a:schemeClr val="accent1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9" name="Rectangle 26"/>
          <p:cNvSpPr/>
          <p:nvPr/>
        </p:nvSpPr>
        <p:spPr>
          <a:xfrm>
            <a:off x="2616005" y="1600101"/>
            <a:ext cx="7193730" cy="481710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可设置的节点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类型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二维</a:t>
              </a:r>
              <a:r>
                <a:rPr lang="zh-CN" altLang="en-US" sz="2800" dirty="0" smtClean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绘图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aphicFrame>
        <p:nvGraphicFramePr>
          <p:cNvPr id="13" name="表格 3">
            <a:extLst>
              <a:ext uri="{FF2B5EF4-FFF2-40B4-BE49-F238E27FC236}">
                <a16:creationId xmlns:a16="http://schemas.microsoft.com/office/drawing/2014/main" id="{BA07088F-8AC7-4371-8139-3726C8B49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62876"/>
              </p:ext>
            </p:extLst>
          </p:nvPr>
        </p:nvGraphicFramePr>
        <p:xfrm>
          <a:off x="1917313" y="2464197"/>
          <a:ext cx="85725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25">
                  <a:extLst>
                    <a:ext uri="{9D8B030D-6E8A-4147-A177-3AD203B41FA5}">
                      <a16:colId xmlns:a16="http://schemas.microsoft.com/office/drawing/2014/main" val="1375015489"/>
                    </a:ext>
                  </a:extLst>
                </a:gridCol>
                <a:gridCol w="2143125">
                  <a:extLst>
                    <a:ext uri="{9D8B030D-6E8A-4147-A177-3AD203B41FA5}">
                      <a16:colId xmlns:a16="http://schemas.microsoft.com/office/drawing/2014/main" val="398184907"/>
                    </a:ext>
                  </a:extLst>
                </a:gridCol>
                <a:gridCol w="2143125">
                  <a:extLst>
                    <a:ext uri="{9D8B030D-6E8A-4147-A177-3AD203B41FA5}">
                      <a16:colId xmlns:a16="http://schemas.microsoft.com/office/drawing/2014/main" val="3466380066"/>
                    </a:ext>
                  </a:extLst>
                </a:gridCol>
                <a:gridCol w="2143125">
                  <a:extLst>
                    <a:ext uri="{9D8B030D-6E8A-4147-A177-3AD203B41FA5}">
                      <a16:colId xmlns:a16="http://schemas.microsoft.com/office/drawing/2014/main" val="2533645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节点类型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节点类型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89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+</a:t>
                      </a:r>
                      <a:endParaRPr lang="zh-CN" altLang="en-US" sz="2400" kern="1200" baseline="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加号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s</a:t>
                      </a:r>
                      <a:endParaRPr lang="zh-CN" altLang="en-US" sz="2400" kern="1200" baseline="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四边形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74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o</a:t>
                      </a:r>
                      <a:endParaRPr lang="zh-CN" altLang="en-US" sz="2400" kern="1200" baseline="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d</a:t>
                      </a:r>
                      <a:endParaRPr lang="zh-CN" altLang="en-US" sz="2400" kern="1200" baseline="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菱形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808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*</a:t>
                      </a:r>
                      <a:endParaRPr lang="zh-CN" altLang="en-US" sz="2400" kern="1200" baseline="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乘号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p</a:t>
                      </a:r>
                      <a:endParaRPr lang="zh-CN" altLang="en-US" sz="2400" kern="1200" baseline="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五边形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02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.</a:t>
                      </a:r>
                      <a:endParaRPr lang="zh-CN" altLang="en-US" sz="2400" kern="1200" baseline="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h</a:t>
                      </a:r>
                      <a:endParaRPr lang="zh-CN" altLang="en-US" sz="2400" kern="1200" baseline="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六边形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871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x</a:t>
                      </a:r>
                      <a:endParaRPr lang="zh-CN" altLang="en-US" sz="2400" kern="1200" baseline="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叉号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&lt;</a:t>
                      </a:r>
                      <a:endParaRPr lang="zh-CN" altLang="en-US" sz="2400" kern="1200" baseline="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左三角形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76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^</a:t>
                      </a:r>
                      <a:endParaRPr lang="zh-CN" altLang="en-US" sz="2400" kern="1200" baseline="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正三角形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&gt;</a:t>
                      </a:r>
                      <a:endParaRPr lang="zh-CN" altLang="en-US" sz="2400" kern="1200" baseline="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右三角形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773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v</a:t>
                      </a:r>
                      <a:endParaRPr lang="zh-CN" altLang="en-US" sz="2400" kern="1200" baseline="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倒三角形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kern="1200" baseline="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kern="1200" baseline="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775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62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entagon 25"/>
          <p:cNvSpPr/>
          <p:nvPr/>
        </p:nvSpPr>
        <p:spPr>
          <a:xfrm>
            <a:off x="1842251" y="1685807"/>
            <a:ext cx="640667" cy="383982"/>
          </a:xfrm>
          <a:prstGeom prst="homePlate">
            <a:avLst/>
          </a:prstGeom>
          <a:solidFill>
            <a:schemeClr val="accent1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9" name="Rectangle 26"/>
          <p:cNvSpPr/>
          <p:nvPr/>
        </p:nvSpPr>
        <p:spPr>
          <a:xfrm>
            <a:off x="2540943" y="1600101"/>
            <a:ext cx="7193730" cy="481710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可设置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线型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二维</a:t>
              </a:r>
              <a:r>
                <a:rPr lang="zh-CN" altLang="en-US" sz="2800" dirty="0" smtClean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绘图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aphicFrame>
        <p:nvGraphicFramePr>
          <p:cNvPr id="10" name="表格 3">
            <a:extLst>
              <a:ext uri="{FF2B5EF4-FFF2-40B4-BE49-F238E27FC236}">
                <a16:creationId xmlns:a16="http://schemas.microsoft.com/office/drawing/2014/main" id="{BA07088F-8AC7-4371-8139-3726C8B49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273404"/>
              </p:ext>
            </p:extLst>
          </p:nvPr>
        </p:nvGraphicFramePr>
        <p:xfrm>
          <a:off x="4773191" y="1685807"/>
          <a:ext cx="466057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25">
                  <a:extLst>
                    <a:ext uri="{9D8B030D-6E8A-4147-A177-3AD203B41FA5}">
                      <a16:colId xmlns:a16="http://schemas.microsoft.com/office/drawing/2014/main" val="1375015489"/>
                    </a:ext>
                  </a:extLst>
                </a:gridCol>
                <a:gridCol w="2517450">
                  <a:extLst>
                    <a:ext uri="{9D8B030D-6E8A-4147-A177-3AD203B41FA5}">
                      <a16:colId xmlns:a16="http://schemas.microsoft.com/office/drawing/2014/main" val="3981849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意义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89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-</a:t>
                      </a:r>
                      <a:endParaRPr lang="zh-CN" altLang="en-US" sz="2400" kern="1200" baseline="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实线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74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--</a:t>
                      </a:r>
                      <a:endParaRPr lang="zh-CN" altLang="en-US" sz="2400" kern="1200" baseline="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虚线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808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:</a:t>
                      </a:r>
                      <a:endParaRPr lang="zh-CN" altLang="en-US" sz="2400" kern="1200" baseline="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(</a:t>
                      </a:r>
                      <a:r>
                        <a:rPr lang="zh-CN" altLang="en-US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点式</a:t>
                      </a:r>
                      <a:r>
                        <a:rPr lang="en-US" altLang="zh-CN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)</a:t>
                      </a:r>
                      <a:r>
                        <a:rPr lang="zh-CN" altLang="en-US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虚线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02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-.</a:t>
                      </a:r>
                      <a:endParaRPr lang="zh-CN" altLang="en-US" sz="2400" kern="1200" baseline="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(</a:t>
                      </a:r>
                      <a:r>
                        <a:rPr lang="zh-CN" altLang="en-US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点线</a:t>
                      </a:r>
                      <a:r>
                        <a:rPr lang="en-US" altLang="zh-CN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)</a:t>
                      </a:r>
                      <a:r>
                        <a:rPr lang="zh-CN" altLang="en-US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虚线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871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r</a:t>
                      </a:r>
                      <a:endParaRPr lang="zh-CN" altLang="en-US" sz="2400" kern="1200" baseline="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红色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76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g</a:t>
                      </a:r>
                      <a:endParaRPr lang="zh-CN" altLang="en-US" sz="2400" kern="1200" baseline="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绿色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773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b</a:t>
                      </a:r>
                      <a:endParaRPr lang="zh-CN" altLang="en-US" sz="2400" kern="1200" baseline="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蓝色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77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y</a:t>
                      </a:r>
                      <a:endParaRPr lang="zh-CN" altLang="en-US" sz="2400" kern="1200" baseline="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黄色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17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k</a:t>
                      </a:r>
                      <a:endParaRPr lang="zh-CN" altLang="en-US" sz="2400" kern="1200" baseline="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黑色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8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w</a:t>
                      </a:r>
                      <a:endParaRPr lang="zh-CN" altLang="en-US" sz="2400" kern="1200" baseline="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白色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25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83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entagon 25"/>
          <p:cNvSpPr/>
          <p:nvPr/>
        </p:nvSpPr>
        <p:spPr>
          <a:xfrm>
            <a:off x="1917313" y="1685807"/>
            <a:ext cx="640667" cy="383982"/>
          </a:xfrm>
          <a:prstGeom prst="homePlate">
            <a:avLst/>
          </a:prstGeom>
          <a:solidFill>
            <a:schemeClr val="accent1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9" name="Rectangle 26"/>
          <p:cNvSpPr/>
          <p:nvPr/>
        </p:nvSpPr>
        <p:spPr>
          <a:xfrm>
            <a:off x="2616005" y="1600101"/>
            <a:ext cx="7193730" cy="540572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可设置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属性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二维</a:t>
              </a:r>
              <a:r>
                <a:rPr lang="zh-CN" altLang="en-US" sz="2800" dirty="0" smtClean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绘图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aphicFrame>
        <p:nvGraphicFramePr>
          <p:cNvPr id="10" name="表格 3">
            <a:extLst>
              <a:ext uri="{FF2B5EF4-FFF2-40B4-BE49-F238E27FC236}">
                <a16:creationId xmlns:a16="http://schemas.microsoft.com/office/drawing/2014/main" id="{BA07088F-8AC7-4371-8139-3726C8B49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499858"/>
              </p:ext>
            </p:extLst>
          </p:nvPr>
        </p:nvGraphicFramePr>
        <p:xfrm>
          <a:off x="1917313" y="2464197"/>
          <a:ext cx="7776864" cy="2736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6124">
                  <a:extLst>
                    <a:ext uri="{9D8B030D-6E8A-4147-A177-3AD203B41FA5}">
                      <a16:colId xmlns:a16="http://schemas.microsoft.com/office/drawing/2014/main" val="1375015489"/>
                    </a:ext>
                  </a:extLst>
                </a:gridCol>
                <a:gridCol w="4200740">
                  <a:extLst>
                    <a:ext uri="{9D8B030D-6E8A-4147-A177-3AD203B41FA5}">
                      <a16:colId xmlns:a16="http://schemas.microsoft.com/office/drawing/2014/main" val="398184907"/>
                    </a:ext>
                  </a:extLst>
                </a:gridCol>
              </a:tblGrid>
              <a:tr h="547261">
                <a:tc>
                  <a:txBody>
                    <a:bodyPr/>
                    <a:lstStyle/>
                    <a:p>
                      <a:r>
                        <a:rPr lang="zh-CN" altLang="en-US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属性名称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意义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89670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r>
                        <a:rPr lang="en-US" altLang="zh-CN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linewidth</a:t>
                      </a:r>
                      <a:endParaRPr lang="zh-CN" altLang="en-US" sz="2400" kern="1200" baseline="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线宽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748437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r>
                        <a:rPr lang="en-US" altLang="zh-CN" sz="2400" kern="1200" baseline="0" dirty="0" err="1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markersize</a:t>
                      </a:r>
                      <a:endParaRPr lang="zh-CN" altLang="en-US" sz="2400" kern="1200" baseline="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节点大小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808619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r>
                        <a:rPr lang="en-US" altLang="zh-CN" sz="2400" kern="1200" baseline="0" dirty="0" err="1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markeredgecolor</a:t>
                      </a:r>
                      <a:endParaRPr lang="zh-CN" altLang="en-US" sz="2400" kern="1200" baseline="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节点边缘颜色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02793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r>
                        <a:rPr lang="en-US" altLang="zh-CN" sz="2400" kern="1200" baseline="0" dirty="0" err="1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markerfacecolor</a:t>
                      </a:r>
                      <a:endParaRPr lang="zh-CN" altLang="en-US" sz="2400" kern="1200" baseline="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baseline="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节点填充颜色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871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73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entagon 25"/>
          <p:cNvSpPr/>
          <p:nvPr/>
        </p:nvSpPr>
        <p:spPr>
          <a:xfrm>
            <a:off x="1917313" y="1685807"/>
            <a:ext cx="640667" cy="383982"/>
          </a:xfrm>
          <a:prstGeom prst="homePlate">
            <a:avLst/>
          </a:prstGeom>
          <a:solidFill>
            <a:schemeClr val="accent1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9" name="Rectangle 26"/>
          <p:cNvSpPr/>
          <p:nvPr/>
        </p:nvSpPr>
        <p:spPr>
          <a:xfrm>
            <a:off x="2616005" y="1679257"/>
            <a:ext cx="7193730" cy="4529356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常用命令：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hold on(off)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：在一张图上持续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绘图</a:t>
            </a:r>
            <a:endParaRPr lang="en-US" altLang="zh-CN" sz="2000" dirty="0" smtClean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 smtClean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 smtClean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 smtClean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 smtClean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 smtClean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或者也可使用命令：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line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()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二</a:t>
              </a:r>
              <a:r>
                <a:rPr lang="zh-CN" altLang="en-US" sz="2800" dirty="0" smtClean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维绘图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37" name="等腰三角形 13">
            <a:extLst>
              <a:ext uri="{FF2B5EF4-FFF2-40B4-BE49-F238E27FC236}">
                <a16:creationId xmlns:a16="http://schemas.microsoft.com/office/drawing/2014/main" id="{38DEF981-13EE-134D-B938-CE90319FE781}"/>
              </a:ext>
            </a:extLst>
          </p:cNvPr>
          <p:cNvSpPr/>
          <p:nvPr/>
        </p:nvSpPr>
        <p:spPr>
          <a:xfrm>
            <a:off x="901500" y="5898079"/>
            <a:ext cx="2990855" cy="135255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等腰三角形 14">
            <a:extLst>
              <a:ext uri="{FF2B5EF4-FFF2-40B4-BE49-F238E27FC236}">
                <a16:creationId xmlns:a16="http://schemas.microsoft.com/office/drawing/2014/main" id="{5CB02F45-243D-4E43-A2EA-E767F78745EA}"/>
              </a:ext>
            </a:extLst>
          </p:cNvPr>
          <p:cNvSpPr/>
          <p:nvPr/>
        </p:nvSpPr>
        <p:spPr>
          <a:xfrm>
            <a:off x="349055" y="5898079"/>
            <a:ext cx="2266950" cy="135255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等腰三角形 7">
            <a:extLst>
              <a:ext uri="{FF2B5EF4-FFF2-40B4-BE49-F238E27FC236}">
                <a16:creationId xmlns:a16="http://schemas.microsoft.com/office/drawing/2014/main" id="{FBE6C6AC-45EF-B446-B9EC-0E5CF8716EE5}"/>
              </a:ext>
            </a:extLst>
          </p:cNvPr>
          <p:cNvSpPr/>
          <p:nvPr/>
        </p:nvSpPr>
        <p:spPr>
          <a:xfrm rot="16200000" flipV="1">
            <a:off x="1356322" y="6024287"/>
            <a:ext cx="1390653" cy="1138237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  <a:gd name="connsiteX0-33" fmla="*/ 2295644 w 5362580"/>
              <a:gd name="connsiteY0-34" fmla="*/ 2852737 h 2890837"/>
              <a:gd name="connsiteX1-35" fmla="*/ 0 w 5362580"/>
              <a:gd name="connsiteY1-36" fmla="*/ 0 h 2890837"/>
              <a:gd name="connsiteX2-37" fmla="*/ 5362580 w 5362580"/>
              <a:gd name="connsiteY2-38" fmla="*/ 2890837 h 2890837"/>
              <a:gd name="connsiteX3-39" fmla="*/ 2295644 w 5362580"/>
              <a:gd name="connsiteY3-40" fmla="*/ 2852737 h 2890837"/>
              <a:gd name="connsiteX0-41" fmla="*/ 1 w 3066937"/>
              <a:gd name="connsiteY0-42" fmla="*/ 1423987 h 1462087"/>
              <a:gd name="connsiteX1-43" fmla="*/ 47150 w 3066937"/>
              <a:gd name="connsiteY1-44" fmla="*/ 0 h 1462087"/>
              <a:gd name="connsiteX2-45" fmla="*/ 3066937 w 3066937"/>
              <a:gd name="connsiteY2-46" fmla="*/ 1462087 h 1462087"/>
              <a:gd name="connsiteX3-47" fmla="*/ 1 w 3066937"/>
              <a:gd name="connsiteY3-48" fmla="*/ 1423987 h 1462087"/>
              <a:gd name="connsiteX0-49" fmla="*/ 1 w 3066937"/>
              <a:gd name="connsiteY0-50" fmla="*/ 1100137 h 1138237"/>
              <a:gd name="connsiteX1-51" fmla="*/ 47151 w 3066937"/>
              <a:gd name="connsiteY1-52" fmla="*/ 0 h 1138237"/>
              <a:gd name="connsiteX2-53" fmla="*/ 3066937 w 3066937"/>
              <a:gd name="connsiteY2-54" fmla="*/ 1138237 h 1138237"/>
              <a:gd name="connsiteX3-55" fmla="*/ 1 w 3066937"/>
              <a:gd name="connsiteY3-56" fmla="*/ 1100137 h 1138237"/>
              <a:gd name="connsiteX0-57" fmla="*/ 0 w 3109533"/>
              <a:gd name="connsiteY0-58" fmla="*/ 661987 h 1138237"/>
              <a:gd name="connsiteX1-59" fmla="*/ 89747 w 3109533"/>
              <a:gd name="connsiteY1-60" fmla="*/ 0 h 1138237"/>
              <a:gd name="connsiteX2-61" fmla="*/ 3109533 w 3109533"/>
              <a:gd name="connsiteY2-62" fmla="*/ 1138237 h 1138237"/>
              <a:gd name="connsiteX3-63" fmla="*/ 0 w 3109533"/>
              <a:gd name="connsiteY3-64" fmla="*/ 661987 h 1138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09533" h="1138237">
                <a:moveTo>
                  <a:pt x="0" y="661987"/>
                </a:moveTo>
                <a:lnTo>
                  <a:pt x="89747" y="0"/>
                </a:lnTo>
                <a:lnTo>
                  <a:pt x="3109533" y="1138237"/>
                </a:lnTo>
                <a:lnTo>
                  <a:pt x="0" y="661987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等腰三角形 7">
            <a:extLst>
              <a:ext uri="{FF2B5EF4-FFF2-40B4-BE49-F238E27FC236}">
                <a16:creationId xmlns:a16="http://schemas.microsoft.com/office/drawing/2014/main" id="{55E02054-074D-EB40-863A-D427FFDA6094}"/>
              </a:ext>
            </a:extLst>
          </p:cNvPr>
          <p:cNvSpPr/>
          <p:nvPr/>
        </p:nvSpPr>
        <p:spPr>
          <a:xfrm rot="16200000" flipV="1">
            <a:off x="2461219" y="5814735"/>
            <a:ext cx="1390653" cy="1519237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  <a:gd name="connsiteX0-33" fmla="*/ 2295644 w 5362580"/>
              <a:gd name="connsiteY0-34" fmla="*/ 2852737 h 2890837"/>
              <a:gd name="connsiteX1-35" fmla="*/ 0 w 5362580"/>
              <a:gd name="connsiteY1-36" fmla="*/ 0 h 2890837"/>
              <a:gd name="connsiteX2-37" fmla="*/ 5362580 w 5362580"/>
              <a:gd name="connsiteY2-38" fmla="*/ 2890837 h 2890837"/>
              <a:gd name="connsiteX3-39" fmla="*/ 2295644 w 5362580"/>
              <a:gd name="connsiteY3-40" fmla="*/ 2852737 h 2890837"/>
              <a:gd name="connsiteX0-41" fmla="*/ 1 w 3066937"/>
              <a:gd name="connsiteY0-42" fmla="*/ 1423987 h 1462087"/>
              <a:gd name="connsiteX1-43" fmla="*/ 47150 w 3066937"/>
              <a:gd name="connsiteY1-44" fmla="*/ 0 h 1462087"/>
              <a:gd name="connsiteX2-45" fmla="*/ 3066937 w 3066937"/>
              <a:gd name="connsiteY2-46" fmla="*/ 1462087 h 1462087"/>
              <a:gd name="connsiteX3-47" fmla="*/ 1 w 3066937"/>
              <a:gd name="connsiteY3-48" fmla="*/ 1423987 h 1462087"/>
              <a:gd name="connsiteX0-49" fmla="*/ 1 w 3066937"/>
              <a:gd name="connsiteY0-50" fmla="*/ 1100137 h 1138237"/>
              <a:gd name="connsiteX1-51" fmla="*/ 47151 w 3066937"/>
              <a:gd name="connsiteY1-52" fmla="*/ 0 h 1138237"/>
              <a:gd name="connsiteX2-53" fmla="*/ 3066937 w 3066937"/>
              <a:gd name="connsiteY2-54" fmla="*/ 1138237 h 1138237"/>
              <a:gd name="connsiteX3-55" fmla="*/ 1 w 3066937"/>
              <a:gd name="connsiteY3-56" fmla="*/ 1100137 h 1138237"/>
              <a:gd name="connsiteX0-57" fmla="*/ 0 w 3109533"/>
              <a:gd name="connsiteY0-58" fmla="*/ 661987 h 1138237"/>
              <a:gd name="connsiteX1-59" fmla="*/ 89747 w 3109533"/>
              <a:gd name="connsiteY1-60" fmla="*/ 0 h 1138237"/>
              <a:gd name="connsiteX2-61" fmla="*/ 3109533 w 3109533"/>
              <a:gd name="connsiteY2-62" fmla="*/ 1138237 h 1138237"/>
              <a:gd name="connsiteX3-63" fmla="*/ 0 w 3109533"/>
              <a:gd name="connsiteY3-64" fmla="*/ 661987 h 1138237"/>
              <a:gd name="connsiteX0-65" fmla="*/ 0 w 3109533"/>
              <a:gd name="connsiteY0-66" fmla="*/ 947737 h 1423987"/>
              <a:gd name="connsiteX1-67" fmla="*/ 132344 w 3109533"/>
              <a:gd name="connsiteY1-68" fmla="*/ 0 h 1423987"/>
              <a:gd name="connsiteX2-69" fmla="*/ 3109533 w 3109533"/>
              <a:gd name="connsiteY2-70" fmla="*/ 1423987 h 1423987"/>
              <a:gd name="connsiteX3-71" fmla="*/ 0 w 3109533"/>
              <a:gd name="connsiteY3-72" fmla="*/ 947737 h 1423987"/>
              <a:gd name="connsiteX0-73" fmla="*/ 0 w 3109533"/>
              <a:gd name="connsiteY0-74" fmla="*/ 966787 h 1443037"/>
              <a:gd name="connsiteX1-75" fmla="*/ 132344 w 3109533"/>
              <a:gd name="connsiteY1-76" fmla="*/ 0 h 1443037"/>
              <a:gd name="connsiteX2-77" fmla="*/ 3109533 w 3109533"/>
              <a:gd name="connsiteY2-78" fmla="*/ 1443037 h 1443037"/>
              <a:gd name="connsiteX3-79" fmla="*/ 0 w 3109533"/>
              <a:gd name="connsiteY3-80" fmla="*/ 966787 h 1443037"/>
              <a:gd name="connsiteX0-81" fmla="*/ 0 w 3109533"/>
              <a:gd name="connsiteY0-82" fmla="*/ 1042987 h 1519237"/>
              <a:gd name="connsiteX1-83" fmla="*/ 47151 w 3109533"/>
              <a:gd name="connsiteY1-84" fmla="*/ 0 h 1519237"/>
              <a:gd name="connsiteX2-85" fmla="*/ 3109533 w 3109533"/>
              <a:gd name="connsiteY2-86" fmla="*/ 1519237 h 1519237"/>
              <a:gd name="connsiteX3-87" fmla="*/ 0 w 3109533"/>
              <a:gd name="connsiteY3-88" fmla="*/ 1042987 h 1519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09533" h="1519237">
                <a:moveTo>
                  <a:pt x="0" y="1042987"/>
                </a:moveTo>
                <a:lnTo>
                  <a:pt x="47151" y="0"/>
                </a:lnTo>
                <a:lnTo>
                  <a:pt x="3109533" y="1519237"/>
                </a:lnTo>
                <a:lnTo>
                  <a:pt x="0" y="1042987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4" name="图片 13" descr="手机屏幕截图&#10;&#10;描述已自动生成">
            <a:extLst>
              <a:ext uri="{FF2B5EF4-FFF2-40B4-BE49-F238E27FC236}">
                <a16:creationId xmlns:a16="http://schemas.microsoft.com/office/drawing/2014/main" id="{3ABD265A-6AE3-4D5B-B95D-C04BDBBBD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29" y="2121788"/>
            <a:ext cx="5559881" cy="358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9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heme/theme1.xml><?xml version="1.0" encoding="utf-8"?>
<a:theme xmlns:a="http://schemas.openxmlformats.org/drawingml/2006/main" name="1_自定义设计方案">
  <a:themeElements>
    <a:clrScheme name="自定义 3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DD"/>
      </a:accent1>
      <a:accent2>
        <a:srgbClr val="00B0F2"/>
      </a:accent2>
      <a:accent3>
        <a:srgbClr val="007DDD"/>
      </a:accent3>
      <a:accent4>
        <a:srgbClr val="00B0F2"/>
      </a:accent4>
      <a:accent5>
        <a:srgbClr val="007DDD"/>
      </a:accent5>
      <a:accent6>
        <a:srgbClr val="00B0F2"/>
      </a:accent6>
      <a:hlink>
        <a:srgbClr val="007DDD"/>
      </a:hlink>
      <a:folHlink>
        <a:srgbClr val="00B0F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648</Words>
  <Application>Microsoft Office PowerPoint</Application>
  <PresentationFormat>自定义</PresentationFormat>
  <Paragraphs>225</Paragraphs>
  <Slides>35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方正正准黑简体</vt:lpstr>
      <vt:lpstr>黑体</vt:lpstr>
      <vt:lpstr>宋体</vt:lpstr>
      <vt:lpstr>Microsoft YaHei</vt:lpstr>
      <vt:lpstr>Arial</vt:lpstr>
      <vt:lpstr>Calibri</vt:lpstr>
      <vt:lpstr>Calibri Light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tukuppt</dc:title>
  <dc:subject>熊猫办公</dc:subject>
  <dc:creator/>
  <cp:keywords>tukuppt; tukppt</cp:keywords>
  <cp:lastModifiedBy/>
  <cp:revision>1</cp:revision>
  <dcterms:created xsi:type="dcterms:W3CDTF">2016-10-17T14:00:00Z</dcterms:created>
  <dcterms:modified xsi:type="dcterms:W3CDTF">2019-10-06T11:50:09Z</dcterms:modified>
  <cp:category>tukuppt</cp:category>
  <dc:identifier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