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05" r:id="rId2"/>
    <p:sldId id="3206" r:id="rId3"/>
    <p:sldId id="3207" r:id="rId4"/>
    <p:sldId id="3219" r:id="rId5"/>
    <p:sldId id="3272" r:id="rId6"/>
    <p:sldId id="3324" r:id="rId7"/>
    <p:sldId id="3325" r:id="rId8"/>
    <p:sldId id="3326" r:id="rId9"/>
    <p:sldId id="3327" r:id="rId10"/>
    <p:sldId id="3328" r:id="rId11"/>
    <p:sldId id="3329" r:id="rId12"/>
    <p:sldId id="3330" r:id="rId13"/>
    <p:sldId id="3331" r:id="rId14"/>
    <p:sldId id="3233" r:id="rId15"/>
    <p:sldId id="3204" r:id="rId16"/>
    <p:sldId id="3323" r:id="rId17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5638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pos="5955" userDrawn="1">
          <p15:clr>
            <a:srgbClr val="A4A3A4"/>
          </p15:clr>
        </p15:guide>
        <p15:guide id="6" pos="376">
          <p15:clr>
            <a:srgbClr val="A4A3A4"/>
          </p15:clr>
        </p15:guide>
        <p15:guide id="7" pos="13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C36"/>
    <a:srgbClr val="0070C0"/>
    <a:srgbClr val="FFFFFF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2986" autoAdjust="0"/>
  </p:normalViewPr>
  <p:slideViewPr>
    <p:cSldViewPr>
      <p:cViewPr varScale="1">
        <p:scale>
          <a:sx n="89" d="100"/>
          <a:sy n="89" d="100"/>
        </p:scale>
        <p:origin x="80" y="1916"/>
      </p:cViewPr>
      <p:guideLst>
        <p:guide orient="horz" pos="328"/>
        <p:guide pos="5638"/>
        <p:guide pos="603"/>
        <p:guide orient="horz" pos="3866"/>
        <p:guide pos="5955"/>
        <p:guide pos="376"/>
        <p:guide pos="1374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11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542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12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29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76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15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72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794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224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199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53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54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2438016" y="2485805"/>
            <a:ext cx="5678462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数学建模竞赛实战</a:t>
            </a:r>
          </a:p>
        </p:txBody>
      </p:sp>
      <p:sp>
        <p:nvSpPr>
          <p:cNvPr id="70" name="矩形 69"/>
          <p:cNvSpPr/>
          <p:nvPr/>
        </p:nvSpPr>
        <p:spPr>
          <a:xfrm>
            <a:off x="4125119" y="4912469"/>
            <a:ext cx="2304256" cy="37701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授课老师：查永春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438016" y="4048373"/>
            <a:ext cx="6242198" cy="130034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算法篇：差分方程建模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222261-4E86-0943-8883-4C95AE9A9E72}"/>
              </a:ext>
            </a:extLst>
          </p:cNvPr>
          <p:cNvGrpSpPr/>
          <p:nvPr/>
        </p:nvGrpSpPr>
        <p:grpSpPr>
          <a:xfrm rot="16200000">
            <a:off x="-642015" y="2594437"/>
            <a:ext cx="3528130" cy="2443343"/>
            <a:chOff x="4540310" y="-64474"/>
            <a:chExt cx="3182548" cy="2036641"/>
          </a:xfrm>
        </p:grpSpPr>
        <p:sp>
          <p:nvSpPr>
            <p:cNvPr id="10" name="等腰三角形 10">
              <a:extLst>
                <a:ext uri="{FF2B5EF4-FFF2-40B4-BE49-F238E27FC236}">
                  <a16:creationId xmlns:a16="http://schemas.microsoft.com/office/drawing/2014/main" id="{33A7C23F-57F6-BB4E-88FC-81AAE6DAE0D6}"/>
                </a:ext>
              </a:extLst>
            </p:cNvPr>
            <p:cNvSpPr/>
            <p:nvPr/>
          </p:nvSpPr>
          <p:spPr>
            <a:xfrm flipV="1">
              <a:off x="4540310" y="-8671"/>
              <a:ext cx="3175876" cy="198083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等腰三角形 7">
              <a:extLst>
                <a:ext uri="{FF2B5EF4-FFF2-40B4-BE49-F238E27FC236}">
                  <a16:creationId xmlns:a16="http://schemas.microsoft.com/office/drawing/2014/main" id="{23223162-D8A0-AD48-8C8F-4FC3094C3180}"/>
                </a:ext>
              </a:extLst>
            </p:cNvPr>
            <p:cNvSpPr/>
            <p:nvPr/>
          </p:nvSpPr>
          <p:spPr>
            <a:xfrm rot="5400000">
              <a:off x="5907233" y="156541"/>
              <a:ext cx="2036640" cy="159461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138237">
                  <a:moveTo>
                    <a:pt x="0" y="661987"/>
                  </a:moveTo>
                  <a:lnTo>
                    <a:pt x="89747" y="0"/>
                  </a:lnTo>
                  <a:lnTo>
                    <a:pt x="3109533" y="1138237"/>
                  </a:lnTo>
                  <a:lnTo>
                    <a:pt x="0" y="661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1980D8-2607-6745-9DFC-1FEE09635A38}"/>
              </a:ext>
            </a:extLst>
          </p:cNvPr>
          <p:cNvGrpSpPr/>
          <p:nvPr/>
        </p:nvGrpSpPr>
        <p:grpSpPr>
          <a:xfrm rot="16200000">
            <a:off x="-994828" y="1022086"/>
            <a:ext cx="3542320" cy="1708211"/>
            <a:chOff x="5314256" y="-36573"/>
            <a:chExt cx="4223384" cy="2036640"/>
          </a:xfrm>
        </p:grpSpPr>
        <p:sp>
          <p:nvSpPr>
            <p:cNvPr id="13" name="等腰三角形 9">
              <a:extLst>
                <a:ext uri="{FF2B5EF4-FFF2-40B4-BE49-F238E27FC236}">
                  <a16:creationId xmlns:a16="http://schemas.microsoft.com/office/drawing/2014/main" id="{6621FBA1-36E4-4A4C-A316-B73E3E0B8A7C}"/>
                </a:ext>
              </a:extLst>
            </p:cNvPr>
            <p:cNvSpPr/>
            <p:nvPr/>
          </p:nvSpPr>
          <p:spPr>
            <a:xfrm flipV="1">
              <a:off x="5314256" y="17181"/>
              <a:ext cx="4190029" cy="198083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等腰三角形 7">
              <a:extLst>
                <a:ext uri="{FF2B5EF4-FFF2-40B4-BE49-F238E27FC236}">
                  <a16:creationId xmlns:a16="http://schemas.microsoft.com/office/drawing/2014/main" id="{7091281C-56D6-FD40-8584-0EDF44E39EF6}"/>
                </a:ext>
              </a:extLst>
            </p:cNvPr>
            <p:cNvSpPr/>
            <p:nvPr/>
          </p:nvSpPr>
          <p:spPr>
            <a:xfrm rot="5400000">
              <a:off x="7455135" y="-82438"/>
              <a:ext cx="2036640" cy="212837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  <a:gd name="connsiteX0-65" fmla="*/ 0 w 3109533"/>
                <a:gd name="connsiteY0-66" fmla="*/ 947737 h 1423987"/>
                <a:gd name="connsiteX1-67" fmla="*/ 132344 w 3109533"/>
                <a:gd name="connsiteY1-68" fmla="*/ 0 h 1423987"/>
                <a:gd name="connsiteX2-69" fmla="*/ 3109533 w 3109533"/>
                <a:gd name="connsiteY2-70" fmla="*/ 1423987 h 1423987"/>
                <a:gd name="connsiteX3-71" fmla="*/ 0 w 3109533"/>
                <a:gd name="connsiteY3-72" fmla="*/ 947737 h 1423987"/>
                <a:gd name="connsiteX0-73" fmla="*/ 0 w 3109533"/>
                <a:gd name="connsiteY0-74" fmla="*/ 966787 h 1443037"/>
                <a:gd name="connsiteX1-75" fmla="*/ 132344 w 3109533"/>
                <a:gd name="connsiteY1-76" fmla="*/ 0 h 1443037"/>
                <a:gd name="connsiteX2-77" fmla="*/ 3109533 w 3109533"/>
                <a:gd name="connsiteY2-78" fmla="*/ 1443037 h 1443037"/>
                <a:gd name="connsiteX3-79" fmla="*/ 0 w 3109533"/>
                <a:gd name="connsiteY3-80" fmla="*/ 966787 h 1443037"/>
                <a:gd name="connsiteX0-81" fmla="*/ 0 w 3109533"/>
                <a:gd name="connsiteY0-82" fmla="*/ 1042987 h 1519237"/>
                <a:gd name="connsiteX1-83" fmla="*/ 47151 w 3109533"/>
                <a:gd name="connsiteY1-84" fmla="*/ 0 h 1519237"/>
                <a:gd name="connsiteX2-85" fmla="*/ 3109533 w 3109533"/>
                <a:gd name="connsiteY2-86" fmla="*/ 1519237 h 1519237"/>
                <a:gd name="connsiteX3-87" fmla="*/ 0 w 3109533"/>
                <a:gd name="connsiteY3-88" fmla="*/ 1042987 h 1519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519237">
                  <a:moveTo>
                    <a:pt x="0" y="1042987"/>
                  </a:moveTo>
                  <a:lnTo>
                    <a:pt x="47151" y="0"/>
                  </a:lnTo>
                  <a:lnTo>
                    <a:pt x="3109533" y="151923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C06DB7B6-A1E1-D442-8B05-2B9134D23689}"/>
              </a:ext>
            </a:extLst>
          </p:cNvPr>
          <p:cNvSpPr/>
          <p:nvPr/>
        </p:nvSpPr>
        <p:spPr>
          <a:xfrm rot="16200000" flipV="1">
            <a:off x="-637423" y="4314030"/>
            <a:ext cx="3016850" cy="1826683"/>
          </a:xfrm>
          <a:prstGeom prst="triangle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等腰三角形 7">
            <a:extLst>
              <a:ext uri="{FF2B5EF4-FFF2-40B4-BE49-F238E27FC236}">
                <a16:creationId xmlns:a16="http://schemas.microsoft.com/office/drawing/2014/main" id="{97D2F4CA-2203-584F-B55B-0E6AA9D9E548}"/>
              </a:ext>
            </a:extLst>
          </p:cNvPr>
          <p:cNvSpPr/>
          <p:nvPr/>
        </p:nvSpPr>
        <p:spPr>
          <a:xfrm>
            <a:off x="-54563" y="3709258"/>
            <a:ext cx="1839448" cy="1547591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343072 h 819322"/>
              <a:gd name="connsiteX1-67" fmla="*/ 1083753 w 3109533"/>
              <a:gd name="connsiteY1-68" fmla="*/ 0 h 819322"/>
              <a:gd name="connsiteX2-69" fmla="*/ 3109533 w 3109533"/>
              <a:gd name="connsiteY2-70" fmla="*/ 819322 h 819322"/>
              <a:gd name="connsiteX3-71" fmla="*/ 0 w 3109533"/>
              <a:gd name="connsiteY3-72" fmla="*/ 343072 h 819322"/>
              <a:gd name="connsiteX0-73" fmla="*/ 104211 w 2025780"/>
              <a:gd name="connsiteY0-74" fmla="*/ 502530 h 819322"/>
              <a:gd name="connsiteX1-75" fmla="*/ 0 w 2025780"/>
              <a:gd name="connsiteY1-76" fmla="*/ 0 h 819322"/>
              <a:gd name="connsiteX2-77" fmla="*/ 2025780 w 2025780"/>
              <a:gd name="connsiteY2-78" fmla="*/ 819322 h 819322"/>
              <a:gd name="connsiteX3-79" fmla="*/ 104211 w 2025780"/>
              <a:gd name="connsiteY3-80" fmla="*/ 502530 h 819322"/>
              <a:gd name="connsiteX0-81" fmla="*/ 31479 w 1953048"/>
              <a:gd name="connsiteY0-82" fmla="*/ 490264 h 807056"/>
              <a:gd name="connsiteX1-83" fmla="*/ 0 w 1953048"/>
              <a:gd name="connsiteY1-84" fmla="*/ 0 h 807056"/>
              <a:gd name="connsiteX2-85" fmla="*/ 1953048 w 1953048"/>
              <a:gd name="connsiteY2-86" fmla="*/ 807056 h 807056"/>
              <a:gd name="connsiteX3-87" fmla="*/ 31479 w 1953048"/>
              <a:gd name="connsiteY3-88" fmla="*/ 490264 h 807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3048" h="807056">
                <a:moveTo>
                  <a:pt x="31479" y="490264"/>
                </a:moveTo>
                <a:lnTo>
                  <a:pt x="0" y="0"/>
                </a:lnTo>
                <a:lnTo>
                  <a:pt x="1953048" y="807056"/>
                </a:lnTo>
                <a:lnTo>
                  <a:pt x="31479" y="490264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2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遗传模型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194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遗传模型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226431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随着人类的进化，人们为了揭示生命的奥妙，越来越重视遗传学的研究，特别是遗</a:t>
            </a: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传特征的逐代传播，引起人们更多的注意。无论是人，还是动植物都会将本身的特征遗</a:t>
            </a: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传给下一代，这主要是因为后代继承了双亲的基因，形成自己的基因对，基因对将确定</a:t>
            </a: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后代所表现的特征。下面，我们来研究常染色体遗传根据亲体基因遗传给后代的方式，建立模型，利用这些模型可以逐代研究一个总体基因型的分布。常染色体遗传中，后代从每个亲体的基因对中各继承一个基因，形成自己的基因对，基因对也称为基因型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Pentagon 33">
            <a:extLst>
              <a:ext uri="{FF2B5EF4-FFF2-40B4-BE49-F238E27FC236}">
                <a16:creationId xmlns:a16="http://schemas.microsoft.com/office/drawing/2014/main" id="{60831CBF-3D74-4F83-A05B-21B6236ABF2E}"/>
              </a:ext>
            </a:extLst>
          </p:cNvPr>
          <p:cNvSpPr/>
          <p:nvPr/>
        </p:nvSpPr>
        <p:spPr>
          <a:xfrm>
            <a:off x="1484205" y="422606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2AF858C5-F6A8-45A5-A07D-DB8803770CEB}"/>
              </a:ext>
            </a:extLst>
          </p:cNvPr>
          <p:cNvSpPr/>
          <p:nvPr/>
        </p:nvSpPr>
        <p:spPr>
          <a:xfrm>
            <a:off x="2108895" y="4192389"/>
            <a:ext cx="10032494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(e02)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：农场的植物园中某种植物的基因型为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Aa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AA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,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和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aa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。农场计划采用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AA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型的植物与每种基因型植物相结合的方案培育植物后代。那么经过若干年后，这种植物的任一代的三种基因型分布如何？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429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遗传模型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26">
                <a:extLst>
                  <a:ext uri="{FF2B5EF4-FFF2-40B4-BE49-F238E27FC236}">
                    <a16:creationId xmlns:a16="http://schemas.microsoft.com/office/drawing/2014/main" id="{7333FBA8-87E1-4110-A516-EA9615A2CAB9}"/>
                  </a:ext>
                </a:extLst>
              </p:cNvPr>
              <p:cNvSpPr/>
              <p:nvPr/>
            </p:nvSpPr>
            <p:spPr>
              <a:xfrm>
                <a:off x="2157521" y="1187085"/>
                <a:ext cx="10032494" cy="1585666"/>
              </a:xfrm>
              <a:prstGeom prst="rect">
                <a:avLst/>
              </a:prstGeom>
            </p:spPr>
            <p:txBody>
              <a:bodyPr wrap="square" lIns="96430" tIns="48216" rIns="96430" bIns="48216">
                <a:spAutoFit/>
              </a:bodyPr>
              <a:lstStyle/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模型假设：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（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1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）设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分别表示第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n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代植物中基因型为</a:t>
                </a:r>
                <a:r>
                  <a:rPr lang="en-US" altLang="zh-CN" sz="2000" dirty="0" err="1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AA,Aa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和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aa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的植物所占的比例，令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)</m:t>
                        </m:r>
                      </m:sup>
                    </m:sSup>
                    <m:r>
                      <a:rPr lang="zh-CN" alt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为</m:t>
                    </m:r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第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n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代植物的基因型分布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: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ea typeface="黑体" panose="02010609060101010101" pitchFamily="49" charset="-122"/>
                    <a:cs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)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ea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ea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ea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ea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ea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（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2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）第 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n 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代的分布与第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n-1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代的分布之间的关系是通过基因遗传关系确定。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</p:txBody>
          </p:sp>
        </mc:Choice>
        <mc:Fallback>
          <p:sp>
            <p:nvSpPr>
              <p:cNvPr id="11" name="Rectangle 26">
                <a:extLst>
                  <a:ext uri="{FF2B5EF4-FFF2-40B4-BE49-F238E27FC236}">
                    <a16:creationId xmlns:a16="http://schemas.microsoft.com/office/drawing/2014/main" id="{7333FBA8-87E1-4110-A516-EA9615A2C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521" y="1187085"/>
                <a:ext cx="10032494" cy="1585666"/>
              </a:xfrm>
              <a:prstGeom prst="rect">
                <a:avLst/>
              </a:prstGeom>
              <a:blipFill>
                <a:blip r:embed="rId3"/>
                <a:stretch>
                  <a:fillRect l="-608" t="-1154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entagon 33">
            <a:extLst>
              <a:ext uri="{FF2B5EF4-FFF2-40B4-BE49-F238E27FC236}">
                <a16:creationId xmlns:a16="http://schemas.microsoft.com/office/drawing/2014/main" id="{60831CBF-3D74-4F83-A05B-21B6236ABF2E}"/>
              </a:ext>
            </a:extLst>
          </p:cNvPr>
          <p:cNvSpPr/>
          <p:nvPr/>
        </p:nvSpPr>
        <p:spPr>
          <a:xfrm>
            <a:off x="1484205" y="3577989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26">
                <a:extLst>
                  <a:ext uri="{FF2B5EF4-FFF2-40B4-BE49-F238E27FC236}">
                    <a16:creationId xmlns:a16="http://schemas.microsoft.com/office/drawing/2014/main" id="{2AF858C5-F6A8-45A5-A07D-DB8803770CEB}"/>
                  </a:ext>
                </a:extLst>
              </p:cNvPr>
              <p:cNvSpPr/>
              <p:nvPr/>
            </p:nvSpPr>
            <p:spPr>
              <a:xfrm>
                <a:off x="2108895" y="3544317"/>
                <a:ext cx="10032494" cy="3004773"/>
              </a:xfrm>
              <a:prstGeom prst="rect">
                <a:avLst/>
              </a:prstGeom>
            </p:spPr>
            <p:txBody>
              <a:bodyPr wrap="square" lIns="96430" tIns="48216" rIns="96430" bIns="48216">
                <a:spAutoFit/>
              </a:bodyPr>
              <a:lstStyle/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建立模型：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n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代的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AA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型来源于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:</a:t>
                </a:r>
              </a:p>
              <a:p>
                <a:pPr defTabSz="963930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(1)n-1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代的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AA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型结合，概率为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1</a:t>
                </a:r>
              </a:p>
              <a:p>
                <a:pPr defTabSz="963930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(2)n-1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代的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Aa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与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AA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结合，概率为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0.5</a:t>
                </a:r>
              </a:p>
              <a:p>
                <a:pPr defTabSz="963930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(3)n-1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代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Aa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与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Aa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结合，概率为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0.25</a:t>
                </a:r>
              </a:p>
              <a:p>
                <a:pPr defTabSz="963930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(4)n-1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代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Aa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与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aa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结合，概率为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0</a:t>
                </a:r>
              </a:p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因而可得到：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ea"/>
                        </a:rPr>
                        <m:t>=1∗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ea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ea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ea"/>
                        </a:rPr>
                        <m:t>+0∗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ea"/>
                        </a:rPr>
                        <m:t> </m:t>
                      </m:r>
                    </m:oMath>
                  </m:oMathPara>
                </a14:m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</p:txBody>
          </p:sp>
        </mc:Choice>
        <mc:Fallback>
          <p:sp>
            <p:nvSpPr>
              <p:cNvPr id="12" name="Rectangle 26">
                <a:extLst>
                  <a:ext uri="{FF2B5EF4-FFF2-40B4-BE49-F238E27FC236}">
                    <a16:creationId xmlns:a16="http://schemas.microsoft.com/office/drawing/2014/main" id="{2AF858C5-F6A8-45A5-A07D-DB8803770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95" y="3544317"/>
                <a:ext cx="10032494" cy="3004773"/>
              </a:xfrm>
              <a:prstGeom prst="rect">
                <a:avLst/>
              </a:prstGeom>
              <a:blipFill>
                <a:blip r:embed="rId4"/>
                <a:stretch>
                  <a:fillRect l="-608" t="-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5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遗传模型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26">
                <a:extLst>
                  <a:ext uri="{FF2B5EF4-FFF2-40B4-BE49-F238E27FC236}">
                    <a16:creationId xmlns:a16="http://schemas.microsoft.com/office/drawing/2014/main" id="{7333FBA8-87E1-4110-A516-EA9615A2CAB9}"/>
                  </a:ext>
                </a:extLst>
              </p:cNvPr>
              <p:cNvSpPr/>
              <p:nvPr/>
            </p:nvSpPr>
            <p:spPr>
              <a:xfrm>
                <a:off x="2157521" y="1187085"/>
                <a:ext cx="10032494" cy="4136043"/>
              </a:xfrm>
              <a:prstGeom prst="rect">
                <a:avLst/>
              </a:prstGeom>
            </p:spPr>
            <p:txBody>
              <a:bodyPr wrap="square" lIns="96430" tIns="48216" rIns="96430" bIns="48216">
                <a:spAutoFit/>
              </a:bodyPr>
              <a:lstStyle/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模型求解：由上式可递推的得到：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ea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ea"/>
                        </a:rPr>
                        <m:t>𝑀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−1)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𝑛</m:t>
                          </m:r>
                          <m:r>
                            <a:rPr lang="en-US" altLang="zh-CN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−2)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ea"/>
                        </a:rPr>
                        <m:t>=…=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ea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sz="2000" b="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endParaRPr lang="en-US" altLang="zh-CN" sz="2000" b="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endParaRPr lang="en-US" altLang="zh-CN" sz="2000" b="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r>
                  <a:rPr lang="zh-CN" altLang="en-US" sz="2000" b="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上式中</a:t>
                </a:r>
                <a:endParaRPr lang="en-US" altLang="zh-CN" sz="2000" b="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endParaRPr lang="en-US" altLang="zh-CN" sz="2000" b="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r>
                  <a:rPr lang="zh-CN" altLang="en-US" sz="2000" b="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编写</a:t>
                </a:r>
                <a:r>
                  <a:rPr lang="en-US" altLang="zh-CN" sz="2000" b="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Matlab</a:t>
                </a:r>
                <a:r>
                  <a:rPr lang="zh-CN" altLang="en-US" sz="2000" b="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程序求解得到</a:t>
                </a:r>
                <a:r>
                  <a:rPr lang="en-US" altLang="zh-CN" sz="2000" b="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(e02)</a:t>
                </a:r>
                <a:r>
                  <a:rPr lang="zh-CN" altLang="en-US" sz="2000" b="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：</a:t>
                </a:r>
                <a:endParaRPr lang="en-US" altLang="zh-CN" sz="2000" b="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</p:txBody>
          </p:sp>
        </mc:Choice>
        <mc:Fallback>
          <p:sp>
            <p:nvSpPr>
              <p:cNvPr id="11" name="Rectangle 26">
                <a:extLst>
                  <a:ext uri="{FF2B5EF4-FFF2-40B4-BE49-F238E27FC236}">
                    <a16:creationId xmlns:a16="http://schemas.microsoft.com/office/drawing/2014/main" id="{7333FBA8-87E1-4110-A516-EA9615A2C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521" y="1187085"/>
                <a:ext cx="10032494" cy="4136043"/>
              </a:xfrm>
              <a:prstGeom prst="rect">
                <a:avLst/>
              </a:prstGeom>
              <a:blipFill>
                <a:blip r:embed="rId3"/>
                <a:stretch>
                  <a:fillRect l="-608" t="-442" b="-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43BF078-1CB1-42D3-8BCF-738B82344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7" y="2559050"/>
            <a:ext cx="2028825" cy="21145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361D092-B954-4ED8-BAD9-1207AF93E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108" y="3951528"/>
            <a:ext cx="32385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2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小结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196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324919" y="1566161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Donut 51">
            <a:extLst>
              <a:ext uri="{FF2B5EF4-FFF2-40B4-BE49-F238E27FC236}">
                <a16:creationId xmlns:a16="http://schemas.microsoft.com/office/drawing/2014/main" id="{7F10B7CE-DF2A-401B-A70D-71EF2E0596B6}"/>
              </a:ext>
            </a:extLst>
          </p:cNvPr>
          <p:cNvSpPr/>
          <p:nvPr/>
        </p:nvSpPr>
        <p:spPr>
          <a:xfrm>
            <a:off x="2324919" y="2621475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53">
            <a:extLst>
              <a:ext uri="{FF2B5EF4-FFF2-40B4-BE49-F238E27FC236}">
                <a16:creationId xmlns:a16="http://schemas.microsoft.com/office/drawing/2014/main" id="{C5048B4E-6E7E-4682-9E34-32C62E6C1F18}"/>
              </a:ext>
            </a:extLst>
          </p:cNvPr>
          <p:cNvSpPr txBox="1"/>
          <p:nvPr/>
        </p:nvSpPr>
        <p:spPr>
          <a:xfrm>
            <a:off x="4615060" y="1749439"/>
            <a:ext cx="2750419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差分方程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48C51C1A-18A7-4220-8FBD-62F6C341E31E}"/>
              </a:ext>
            </a:extLst>
          </p:cNvPr>
          <p:cNvSpPr txBox="1"/>
          <p:nvPr/>
        </p:nvSpPr>
        <p:spPr>
          <a:xfrm>
            <a:off x="5175286" y="2857973"/>
            <a:ext cx="1217000" cy="412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蛛网模型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57">
            <a:extLst>
              <a:ext uri="{FF2B5EF4-FFF2-40B4-BE49-F238E27FC236}">
                <a16:creationId xmlns:a16="http://schemas.microsoft.com/office/drawing/2014/main" id="{464D3D1E-4791-440E-9936-05DC7270C860}"/>
              </a:ext>
            </a:extLst>
          </p:cNvPr>
          <p:cNvSpPr txBox="1"/>
          <p:nvPr/>
        </p:nvSpPr>
        <p:spPr>
          <a:xfrm>
            <a:off x="5274280" y="3815318"/>
            <a:ext cx="1217000" cy="412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遗传模型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45"/>
          <p:cNvSpPr>
            <a:spLocks noEditPoints="1"/>
          </p:cNvSpPr>
          <p:nvPr/>
        </p:nvSpPr>
        <p:spPr bwMode="auto">
          <a:xfrm>
            <a:off x="2468528" y="1709770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45"/>
          <p:cNvSpPr>
            <a:spLocks noEditPoints="1"/>
          </p:cNvSpPr>
          <p:nvPr/>
        </p:nvSpPr>
        <p:spPr bwMode="auto">
          <a:xfrm>
            <a:off x="2468528" y="2765084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324919" y="3634830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2468528" y="3778439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336255" y="2621474"/>
            <a:ext cx="5351145" cy="85865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336256" y="1561984"/>
            <a:ext cx="5253360" cy="812072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336255" y="3630653"/>
            <a:ext cx="5351145" cy="781945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1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3417022" y="5559540"/>
            <a:ext cx="6024711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1" name="矩形 70"/>
          <p:cNvSpPr/>
          <p:nvPr/>
        </p:nvSpPr>
        <p:spPr>
          <a:xfrm>
            <a:off x="3945101" y="6496645"/>
            <a:ext cx="4968552" cy="315463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GENERAL EDUCATION TEACHING COURSEWARE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1121936"/>
            <a:ext cx="4112444" cy="4112444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89E5A49-9892-4544-BCAD-5420FF1F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7"/>
            <a:ext cx="12858750" cy="7056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670088" y="2968253"/>
            <a:ext cx="10328729" cy="149105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36" y="3000524"/>
            <a:ext cx="10161073" cy="1482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本次课程代码下载地址：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https://github.com/yooongchun/MatlabCourse/tree/master/Lecture11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617121" y="292078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矩形 93"/>
          <p:cNvSpPr/>
          <p:nvPr/>
        </p:nvSpPr>
        <p:spPr>
          <a:xfrm rot="10800000">
            <a:off x="10649585" y="410177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84EDF4D-75FE-6845-9136-A3C2FA54AAA2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6AD4EA6-8CA9-1246-A420-A9845054AAC6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代码下载地址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E351974-C2E0-B04A-B142-DE765E9C1381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417C83F-6560-D24C-B8E3-C2144CF40CC5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DC9983D-5F76-BE4F-ABCD-DEB72B6E8292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1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/>
          <p:nvPr/>
        </p:nvSpPr>
        <p:spPr>
          <a:xfrm>
            <a:off x="1892871" y="808013"/>
            <a:ext cx="3172335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253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17962" y="1672109"/>
            <a:ext cx="1257328" cy="698118"/>
            <a:chOff x="2215144" y="927951"/>
            <a:chExt cx="1244730" cy="910317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01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17962" y="2627647"/>
            <a:ext cx="1257328" cy="708853"/>
            <a:chOff x="2215144" y="1952311"/>
            <a:chExt cx="1244730" cy="924318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02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17962" y="3614444"/>
            <a:ext cx="1257328" cy="698118"/>
            <a:chOff x="2215144" y="3018135"/>
            <a:chExt cx="1244730" cy="910318"/>
          </a:xfrm>
        </p:grpSpPr>
        <p:sp>
          <p:nvSpPr>
            <p:cNvPr id="16" name="平行四边形 1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2393075" y="3018135"/>
              <a:ext cx="1066799" cy="91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03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72991" y="1690824"/>
            <a:ext cx="5423290" cy="646324"/>
            <a:chOff x="4315150" y="953426"/>
            <a:chExt cx="3857250" cy="540057"/>
          </a:xfrm>
        </p:grpSpPr>
        <p:sp>
          <p:nvSpPr>
            <p:cNvPr id="22" name="矩形 21"/>
            <p:cNvSpPr/>
            <p:nvPr/>
          </p:nvSpPr>
          <p:spPr>
            <a:xfrm>
              <a:off x="4830202" y="99226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差分方程建模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72991" y="2666802"/>
            <a:ext cx="5423290" cy="646324"/>
            <a:chOff x="4315150" y="1647579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蛛网模型</a:t>
              </a:r>
              <a:endParaRPr lang="en-GB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72991" y="3642780"/>
            <a:ext cx="5423290" cy="646324"/>
            <a:chOff x="4315150" y="2341731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7" y="2390509"/>
              <a:ext cx="2827146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遗传模型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9FFD593-B2C0-8B4B-8A2F-636A6A779334}"/>
              </a:ext>
            </a:extLst>
          </p:cNvPr>
          <p:cNvSpPr/>
          <p:nvPr/>
        </p:nvSpPr>
        <p:spPr>
          <a:xfrm>
            <a:off x="2602978" y="939021"/>
            <a:ext cx="176010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9B46C7-8E35-934B-B0DD-DC5622D50492}"/>
              </a:ext>
            </a:extLst>
          </p:cNvPr>
          <p:cNvSpPr/>
          <p:nvPr/>
        </p:nvSpPr>
        <p:spPr>
          <a:xfrm>
            <a:off x="2126550" y="939021"/>
            <a:ext cx="414394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95272" y="4562087"/>
            <a:ext cx="1257328" cy="708853"/>
            <a:chOff x="2215144" y="1952311"/>
            <a:chExt cx="1244730" cy="924318"/>
          </a:xfrm>
        </p:grpSpPr>
        <p:sp>
          <p:nvSpPr>
            <p:cNvPr id="31" name="平行四边形 30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2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04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950301" y="4601242"/>
            <a:ext cx="5423290" cy="646324"/>
            <a:chOff x="4315150" y="1647579"/>
            <a:chExt cx="3857250" cy="540057"/>
          </a:xfrm>
        </p:grpSpPr>
        <p:sp>
          <p:nvSpPr>
            <p:cNvPr id="39" name="矩形 38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  <a:endParaRPr lang="en-GB" altLang="zh-CN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5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差分方程建模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差分方程建模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26">
                <a:extLst>
                  <a:ext uri="{FF2B5EF4-FFF2-40B4-BE49-F238E27FC236}">
                    <a16:creationId xmlns:a16="http://schemas.microsoft.com/office/drawing/2014/main" id="{7333FBA8-87E1-4110-A516-EA9615A2CAB9}"/>
                  </a:ext>
                </a:extLst>
              </p:cNvPr>
              <p:cNvSpPr/>
              <p:nvPr/>
            </p:nvSpPr>
            <p:spPr>
              <a:xfrm>
                <a:off x="2157521" y="1187085"/>
                <a:ext cx="10032494" cy="1156318"/>
              </a:xfrm>
              <a:prstGeom prst="rect">
                <a:avLst/>
              </a:prstGeom>
            </p:spPr>
            <p:txBody>
              <a:bodyPr wrap="square" lIns="96430" tIns="48216" rIns="96430" bIns="48216">
                <a:spAutoFit/>
              </a:bodyPr>
              <a:lstStyle/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介绍：规定 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t 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只取非负整数。记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为变量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y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在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t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点的取值，则称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Δ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的一阶向前差分，同理，称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Δ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Δ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Δ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+2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−2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的二阶差分，进而可以定义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n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阶差分。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</p:txBody>
          </p:sp>
        </mc:Choice>
        <mc:Fallback>
          <p:sp>
            <p:nvSpPr>
              <p:cNvPr id="11" name="Rectangle 26">
                <a:extLst>
                  <a:ext uri="{FF2B5EF4-FFF2-40B4-BE49-F238E27FC236}">
                    <a16:creationId xmlns:a16="http://schemas.microsoft.com/office/drawing/2014/main" id="{7333FBA8-87E1-4110-A516-EA9615A2C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521" y="1187085"/>
                <a:ext cx="10032494" cy="1156318"/>
              </a:xfrm>
              <a:prstGeom prst="rect">
                <a:avLst/>
              </a:prstGeom>
              <a:blipFill>
                <a:blip r:embed="rId3"/>
                <a:stretch>
                  <a:fillRect l="-608" t="-1587" b="-8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entagon 33">
            <a:extLst>
              <a:ext uri="{FF2B5EF4-FFF2-40B4-BE49-F238E27FC236}">
                <a16:creationId xmlns:a16="http://schemas.microsoft.com/office/drawing/2014/main" id="{654A8435-162C-4705-AD59-C72D0DBFC626}"/>
              </a:ext>
            </a:extLst>
          </p:cNvPr>
          <p:cNvSpPr/>
          <p:nvPr/>
        </p:nvSpPr>
        <p:spPr>
          <a:xfrm>
            <a:off x="1532831" y="32899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26">
                <a:extLst>
                  <a:ext uri="{FF2B5EF4-FFF2-40B4-BE49-F238E27FC236}">
                    <a16:creationId xmlns:a16="http://schemas.microsoft.com/office/drawing/2014/main" id="{89A54859-E45F-4C0F-9E87-382B54725581}"/>
                  </a:ext>
                </a:extLst>
              </p:cNvPr>
              <p:cNvSpPr/>
              <p:nvPr/>
            </p:nvSpPr>
            <p:spPr>
              <a:xfrm>
                <a:off x="2157521" y="3256285"/>
                <a:ext cx="10032494" cy="2647303"/>
              </a:xfrm>
              <a:prstGeom prst="rect">
                <a:avLst/>
              </a:prstGeom>
            </p:spPr>
            <p:txBody>
              <a:bodyPr wrap="square" lIns="96430" tIns="48216" rIns="96430" bIns="48216">
                <a:spAutoFit/>
              </a:bodyPr>
              <a:lstStyle/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例子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(e01)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：求解二阶差分方程：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+2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𝑡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解：对应齐次方程的特征方程为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𝜆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+1=0</m:t>
                    </m:r>
                    <m:r>
                      <a:rPr lang="zh-CN" alt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，</m:t>
                    </m:r>
                    <m:r>
                      <a:rPr lang="zh-CN" alt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得到</m:t>
                    </m:r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特征根为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1,2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=±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,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进而对应齐次方程的通解为：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ea typeface="黑体" panose="02010609060101010101" pitchFamily="49" charset="-122"/>
                    <a:cs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ea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ea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sin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⁡(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𝜋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)</m:t>
                    </m:r>
                    <m:r>
                      <a:rPr lang="zh-CN" alt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。</m:t>
                    </m:r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特解形如</a:t>
                </a:r>
                <a:r>
                  <a:rPr lang="en-US" altLang="zh-CN" sz="2000" dirty="0" err="1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at+b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,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带入原方程得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=−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2</m:t>
                        </m:r>
                      </m:den>
                    </m:f>
                    <m:r>
                      <a:rPr lang="zh-CN" alt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。</m:t>
                    </m:r>
                    <m:r>
                      <a:rPr lang="zh-CN" alt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所以</m:t>
                    </m:r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方程的通解为：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ea typeface="黑体" panose="02010609060101010101" pitchFamily="49" charset="-122"/>
                    <a:cs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ea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ea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ea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ea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+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−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</p:txBody>
          </p:sp>
        </mc:Choice>
        <mc:Fallback>
          <p:sp>
            <p:nvSpPr>
              <p:cNvPr id="14" name="Rectangle 26">
                <a:extLst>
                  <a:ext uri="{FF2B5EF4-FFF2-40B4-BE49-F238E27FC236}">
                    <a16:creationId xmlns:a16="http://schemas.microsoft.com/office/drawing/2014/main" id="{89A54859-E45F-4C0F-9E87-382B54725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521" y="3256285"/>
                <a:ext cx="10032494" cy="2647303"/>
              </a:xfrm>
              <a:prstGeom prst="rect">
                <a:avLst/>
              </a:prstGeom>
              <a:blipFill>
                <a:blip r:embed="rId4"/>
                <a:stretch>
                  <a:fillRect l="-608" t="-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4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蛛网模型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096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蛛网模型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226431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问题提出：在自由竞争的社会中，很多领域会出现循环波动的现象。在经济领域中，可以从自由集市上某种商品的价格变化看到如下现象：在某一时期，商品的上市量大于需求，引起价格下跌，生产者觉得该商品无利可图，转而经营其它商品；一段时间之后，随着产量的下降，带来的供不应求又会导致价格上升，又有很多生产商会进行该商品的生产；随之而来的，又会出现商品过剩，价格下降。在没有外界干扰的情况下，这种现象将会反复出现。如何从数学的角度来描述上述现象呢？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Pentagon 33">
            <a:extLst>
              <a:ext uri="{FF2B5EF4-FFF2-40B4-BE49-F238E27FC236}">
                <a16:creationId xmlns:a16="http://schemas.microsoft.com/office/drawing/2014/main" id="{9A05FB0E-17B1-41D7-90E8-43E5CA648679}"/>
              </a:ext>
            </a:extLst>
          </p:cNvPr>
          <p:cNvSpPr/>
          <p:nvPr/>
        </p:nvSpPr>
        <p:spPr>
          <a:xfrm>
            <a:off x="1532831" y="386602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26">
                <a:extLst>
                  <a:ext uri="{FF2B5EF4-FFF2-40B4-BE49-F238E27FC236}">
                    <a16:creationId xmlns:a16="http://schemas.microsoft.com/office/drawing/2014/main" id="{D45EE1FF-4A9D-46AD-B9FF-50170CB13EDA}"/>
                  </a:ext>
                </a:extLst>
              </p:cNvPr>
              <p:cNvSpPr/>
              <p:nvPr/>
            </p:nvSpPr>
            <p:spPr>
              <a:xfrm>
                <a:off x="2157521" y="3832349"/>
                <a:ext cx="10032494" cy="3002977"/>
              </a:xfrm>
              <a:prstGeom prst="rect">
                <a:avLst/>
              </a:prstGeom>
            </p:spPr>
            <p:txBody>
              <a:bodyPr wrap="square" lIns="96430" tIns="48216" rIns="96430" bIns="48216">
                <a:spAutoFit/>
              </a:bodyPr>
              <a:lstStyle/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模型假设：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(1)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设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k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时段商品数量为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,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价格为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，这里，把时间离散化为时段，一个时期相当于商品的一个生产周期。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(2)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同一时段的商品的价格取决于该时段商品的数量，把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称之为需求函数。出于对自由经济的理解，商品的数量越多，其价格就越低，故可以假设：需求函数为一个单调下降函数。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(3)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下一时段商品数量由上一个时段的商品的价格决定，把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𝑔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称之为供应函数。由于价格越高可以导致产量越大，故可假设供应函数是一个单调上升的函数。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</p:txBody>
          </p:sp>
        </mc:Choice>
        <mc:Fallback>
          <p:sp>
            <p:nvSpPr>
              <p:cNvPr id="15" name="Rectangle 26">
                <a:extLst>
                  <a:ext uri="{FF2B5EF4-FFF2-40B4-BE49-F238E27FC236}">
                    <a16:creationId xmlns:a16="http://schemas.microsoft.com/office/drawing/2014/main" id="{D45EE1FF-4A9D-46AD-B9FF-50170CB13E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521" y="3832349"/>
                <a:ext cx="10032494" cy="3002977"/>
              </a:xfrm>
              <a:prstGeom prst="rect">
                <a:avLst/>
              </a:prstGeom>
              <a:blipFill>
                <a:blip r:embed="rId3"/>
                <a:stretch>
                  <a:fillRect l="-608" t="-610" r="-3038" b="-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25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蛛网模型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26">
                <a:extLst>
                  <a:ext uri="{FF2B5EF4-FFF2-40B4-BE49-F238E27FC236}">
                    <a16:creationId xmlns:a16="http://schemas.microsoft.com/office/drawing/2014/main" id="{7333FBA8-87E1-4110-A516-EA9615A2CAB9}"/>
                  </a:ext>
                </a:extLst>
              </p:cNvPr>
              <p:cNvSpPr/>
              <p:nvPr/>
            </p:nvSpPr>
            <p:spPr>
              <a:xfrm>
                <a:off x="2157521" y="1187085"/>
                <a:ext cx="10032494" cy="5588300"/>
              </a:xfrm>
              <a:prstGeom prst="rect">
                <a:avLst/>
              </a:prstGeom>
            </p:spPr>
            <p:txBody>
              <a:bodyPr wrap="square" lIns="96430" tIns="48216" rIns="96430" bIns="48216">
                <a:spAutoFit/>
              </a:bodyPr>
              <a:lstStyle/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模型求解：在同一个坐标系中做出需求函数与供应函数的图形，设两条曲线相交于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，则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P0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为平衡点，因为此时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,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若某个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k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，则可推导出：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ea typeface="黑体" panose="02010609060101010101" pitchFamily="49" charset="-122"/>
                    <a:cs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𝑙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𝑙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,(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+1,…)</m:t>
                    </m:r>
                    <m:r>
                      <a:rPr lang="zh-CN" alt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。</m:t>
                    </m:r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由此可知：当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给定后，价格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 </m:t>
                    </m:r>
                    <m:r>
                      <a:rPr lang="zh-CN" alt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由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f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上的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P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决定，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…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循环往复，最终可得到一系列的点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,…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最终市场经济可能趋于稳定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(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左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)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，也可能不稳定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(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右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)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。上图形似蛛网，因此称该模型为蛛网模型。在进行市场经济分析中， 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f 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取决于消费者对某种商品的需要程度及其消费水平， 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g 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取决于生产者的生产、管理等能力。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</p:txBody>
          </p:sp>
        </mc:Choice>
        <mc:Fallback>
          <p:sp>
            <p:nvSpPr>
              <p:cNvPr id="11" name="Rectangle 26">
                <a:extLst>
                  <a:ext uri="{FF2B5EF4-FFF2-40B4-BE49-F238E27FC236}">
                    <a16:creationId xmlns:a16="http://schemas.microsoft.com/office/drawing/2014/main" id="{7333FBA8-87E1-4110-A516-EA9615A2C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521" y="1187085"/>
                <a:ext cx="10032494" cy="5588300"/>
              </a:xfrm>
              <a:prstGeom prst="rect">
                <a:avLst/>
              </a:prstGeom>
              <a:blipFill>
                <a:blip r:embed="rId3"/>
                <a:stretch>
                  <a:fillRect l="-608" t="-328" b="-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455A57DF-C6BA-4BDA-8C7A-9801CE847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814" y="3040261"/>
            <a:ext cx="4524375" cy="25717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B9C7695-D663-4CD9-B4CC-CBFFDC9EF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75" y="3054995"/>
            <a:ext cx="37623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0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蛛网模型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26">
                <a:extLst>
                  <a:ext uri="{FF2B5EF4-FFF2-40B4-BE49-F238E27FC236}">
                    <a16:creationId xmlns:a16="http://schemas.microsoft.com/office/drawing/2014/main" id="{7333FBA8-87E1-4110-A516-EA9615A2CAB9}"/>
                  </a:ext>
                </a:extLst>
              </p:cNvPr>
              <p:cNvSpPr/>
              <p:nvPr/>
            </p:nvSpPr>
            <p:spPr>
              <a:xfrm>
                <a:off x="2157521" y="1187085"/>
                <a:ext cx="10032494" cy="2264314"/>
              </a:xfrm>
              <a:prstGeom prst="rect">
                <a:avLst/>
              </a:prstGeom>
            </p:spPr>
            <p:txBody>
              <a:bodyPr wrap="square" lIns="96430" tIns="48216" rIns="96430" bIns="48216">
                <a:spAutoFit/>
              </a:bodyPr>
              <a:lstStyle/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模型求解：当已经知道需求函数和供应函数之后，可以根据 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f 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和 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g 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的性质判断平衡点</a:t>
                </a:r>
              </a:p>
              <a:p>
                <a:pPr defTabSz="963930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P0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的稳定性。利用结论：当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|</m:t>
                    </m:r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较小时，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P0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点的稳定性取决于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f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和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g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在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P0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点的斜率，即：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ea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ea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ea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ea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ea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ea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ea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ea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ea"/>
                        </a:rPr>
                        <m:t>            </m:t>
                      </m:r>
                      <m:r>
                        <a:rPr lang="zh-CN" alt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ea"/>
                        </a:rPr>
                        <m:t>稳定</m:t>
                      </m:r>
                    </m:oMath>
                  </m:oMathPara>
                </a14:m>
                <a:endParaRPr lang="en-US" altLang="zh-CN" sz="20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ea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ea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ea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ea"/>
                        </a:rPr>
                        <m:t>&gt;</m:t>
                      </m:r>
                      <m:r>
                        <a:rPr lang="en-US" altLang="zh-CN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ea"/>
                        </a:rPr>
                        <m:t>|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ea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ea"/>
                        </a:rPr>
                        <m:t>         </m:t>
                      </m:r>
                      <m:r>
                        <a:rPr lang="zh-CN" altLang="en-US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ea"/>
                        </a:rPr>
                        <m:t>不稳定</m:t>
                      </m:r>
                    </m:oMath>
                  </m:oMathPara>
                </a14:m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这一结论的直观解释是：需求曲线越平，供应曲线越陡，越有利于经济稳定。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</p:txBody>
          </p:sp>
        </mc:Choice>
        <mc:Fallback>
          <p:sp>
            <p:nvSpPr>
              <p:cNvPr id="11" name="Rectangle 26">
                <a:extLst>
                  <a:ext uri="{FF2B5EF4-FFF2-40B4-BE49-F238E27FC236}">
                    <a16:creationId xmlns:a16="http://schemas.microsoft.com/office/drawing/2014/main" id="{7333FBA8-87E1-4110-A516-EA9615A2C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521" y="1187085"/>
                <a:ext cx="10032494" cy="2264314"/>
              </a:xfrm>
              <a:prstGeom prst="rect">
                <a:avLst/>
              </a:prstGeom>
              <a:blipFill>
                <a:blip r:embed="rId3"/>
                <a:stretch>
                  <a:fillRect l="-608" t="-809" r="-3038"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97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1179</Words>
  <Application>Microsoft Office PowerPoint</Application>
  <PresentationFormat>自定义</PresentationFormat>
  <Paragraphs>102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黑体</vt:lpstr>
      <vt:lpstr>Arial</vt:lpstr>
      <vt:lpstr>Calibri</vt:lpstr>
      <vt:lpstr>Calibri Light</vt:lpstr>
      <vt:lpstr>Cambria Math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/>
  <cp:keywords>tukuppt; tukppt</cp:keywords>
  <cp:lastModifiedBy/>
  <cp:revision>1</cp:revision>
  <dcterms:created xsi:type="dcterms:W3CDTF">2016-10-17T14:00:00Z</dcterms:created>
  <dcterms:modified xsi:type="dcterms:W3CDTF">2019-10-26T14:23:23Z</dcterms:modified>
  <cp:category>tukuppt</cp:category>
  <dc:identifie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