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05" r:id="rId2"/>
    <p:sldId id="3206" r:id="rId3"/>
    <p:sldId id="3207" r:id="rId4"/>
    <p:sldId id="3219" r:id="rId5"/>
    <p:sldId id="3272" r:id="rId6"/>
    <p:sldId id="3324" r:id="rId7"/>
    <p:sldId id="3325" r:id="rId8"/>
    <p:sldId id="3326" r:id="rId9"/>
    <p:sldId id="3327" r:id="rId10"/>
    <p:sldId id="3328" r:id="rId11"/>
    <p:sldId id="3329" r:id="rId12"/>
    <p:sldId id="3330" r:id="rId13"/>
    <p:sldId id="3331" r:id="rId14"/>
    <p:sldId id="3332" r:id="rId15"/>
    <p:sldId id="3333" r:id="rId16"/>
    <p:sldId id="3334" r:id="rId17"/>
    <p:sldId id="3336" r:id="rId18"/>
    <p:sldId id="3335" r:id="rId19"/>
    <p:sldId id="3341" r:id="rId20"/>
    <p:sldId id="3342" r:id="rId21"/>
    <p:sldId id="3343" r:id="rId22"/>
    <p:sldId id="3337" r:id="rId23"/>
    <p:sldId id="3339" r:id="rId24"/>
    <p:sldId id="3338" r:id="rId25"/>
    <p:sldId id="3340" r:id="rId26"/>
    <p:sldId id="3233" r:id="rId27"/>
    <p:sldId id="3204" r:id="rId28"/>
    <p:sldId id="3323" r:id="rId29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92" d="100"/>
          <a:sy n="92" d="100"/>
        </p:scale>
        <p:origin x="80" y="1852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0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51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9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65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07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40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32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5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05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72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43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8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08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9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5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6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算法篇：图与网络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弧表表示法：弧表表示法将图以弧表（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arc list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）的形式存储在计算机中。所谓图的弧表，也就是图的弧集合中的所有有序对。弧表表示法直接列出所有弧的起点和终点，共需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2m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个存储单元，因此当网络比较稀疏时比较方便。此外，对于网络图中每条弧上的权，也要对应地用额外的存储单元表示。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8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：对于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中的图，假设弧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(1,2)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(1,3)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(2,4)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(3,2)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(4,3)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(4,5)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(5,3)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(5,4)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上的权分别为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8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9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6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6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7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，则弧表表示如下。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EC60A1-5CFD-4891-8CD6-CA3E7AB8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19" y="4624437"/>
            <a:ext cx="8610600" cy="9429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0BD527-2761-4B7F-938B-767E413C3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572" y="2320181"/>
            <a:ext cx="2914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226431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邻接表表示法：邻接表表示法将图以邻接表（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adjacency lists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的形式存储在计算机中。所谓图的邻接表，也就是图的所有节点的邻接表的集合；而对每个节点，它的邻接表就是它的所有出弧。邻接表表示法就是对图的每个节点，用一个单向链表列出从该节点出发的所有弧，链表中每个单元对应于一条出弧。为了记录弧上的权，链表中每个单元除列出弧的另一个端点外，还可以包含弧上的权等作为数据域。图的整个邻接表可以用一个指针数组表示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072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(e04):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用邻接表表示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中的图：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5C5CBB-CB31-4860-B1E2-1C307497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05" y="2248173"/>
            <a:ext cx="4200525" cy="2200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E78A18-04EB-44E5-9938-18B02DA0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916" y="2464197"/>
            <a:ext cx="2914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337230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星形表示法：星形（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star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）表示法的思想与邻接表表示法的思想有一定的相似之处。对每个节点，它也是记录从该节点出发的所有弧，但它不是采用单向链表而是采用一个单一的数组表示。也就是说，在该数组中首先存放从节点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出发的所有弧，然后接着存放从节点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出发的所有孤，依此类推，最后存放从节点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n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出发的所有孤。对每条弧，要依次存放其起点、终点、权的数值等有关信息。这实际上相当于对所有弧给出了一个顺序和编号，只是从同一节点出发的弧的顺序可以任意排列。此外，为了能够快速检索从每个节点出发的所有弧，我们一般还用一个数组记录每个节点出发的弧的起始地址（即弧的编号）。在这种表示法中，可以快速检索从每个节点出发的所有弧，这种星形表示法称为前向星形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forward star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）表示法。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32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(e05):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的图中，仍然假设弧（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1,2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），（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l,3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），（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2,4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），（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3,2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），（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4,3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），（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4,5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），（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5,3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）和（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5,4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）上的权分别为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8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9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6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6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7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。此时该网络图可以用前向星形表示法表示：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8BD58A-CC90-4599-BF35-0267971A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503485"/>
            <a:ext cx="8524875" cy="771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571473-8FCC-4825-9735-1817E5B7B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7" y="5511329"/>
            <a:ext cx="8562975" cy="1200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10A376-4A24-4901-9C1E-D3A7BEB56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223" y="2428841"/>
            <a:ext cx="2914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480305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对于网络图的表示法：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① 星形表示法和邻接表表示法在实际算法实现中都是经常采用的。星形表示法的优点是占用的存储空间较少，并且对那些不提供指针类型的语言（如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FORTRAN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语言等）也容易实现。邻接表表示法对那些提供指针类型的语言（如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语言等）是方便的，且增加或删除一条弧所需的计算工作量很少，而这一操作在星形表示法中所需的计算工作量较大。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 当网络不是简单图，而是具有平行弧（即多重弧）时，显然此时邻接矩阵表示法是不能采用的。其他方法则可以很方便地推广到可以处理平行弧的情形。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 上述方法可以很方便地推广到可以处理无向图的情形，但由于无向图中边没有方向，因此可能需要做一些自然的修改。例如，可以在计算机中只存储邻接矩阵的一半信息（如上三角部分），因为此时邻接矩阵是对称矩阵。无向图的关联矩阵只含有元素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0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+1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，而不含有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-1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，因为此时不区分边的起点和终点。又如，在邻接表和星形表示法中，每条边会被存储两次，而且反向星形表示显然是没有必要的，等等。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4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2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树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1156318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介绍：连通的无圈图叫做树，记之为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T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。若图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满足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V(G)=V(T)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𝑇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𝐸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则称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T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是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的生成树。图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连通的充分必要条件为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有生成树。一个连通图的生成树的个数很多，但最小生成树是唯一的。这里介绍生成最小生成树的两种算法。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1156318"/>
              </a:xfrm>
              <a:prstGeom prst="rect">
                <a:avLst/>
              </a:prstGeom>
              <a:blipFill>
                <a:blip r:embed="rId3"/>
                <a:stretch>
                  <a:fillRect l="-608" t="-1587" b="-8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entagon 33">
            <a:extLst>
              <a:ext uri="{FF2B5EF4-FFF2-40B4-BE49-F238E27FC236}">
                <a16:creationId xmlns:a16="http://schemas.microsoft.com/office/drawing/2014/main" id="{140E42EC-3606-42CE-A673-75BDA4E6E0A4}"/>
              </a:ext>
            </a:extLst>
          </p:cNvPr>
          <p:cNvSpPr/>
          <p:nvPr/>
        </p:nvSpPr>
        <p:spPr>
          <a:xfrm>
            <a:off x="1527273" y="30019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86CE6B97-AF7F-4057-91B4-E71D4063695E}"/>
              </a:ext>
            </a:extLst>
          </p:cNvPr>
          <p:cNvSpPr/>
          <p:nvPr/>
        </p:nvSpPr>
        <p:spPr>
          <a:xfrm>
            <a:off x="2151963" y="2968253"/>
            <a:ext cx="10032494" cy="226431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prim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算法构造最小生成树。设置两个集合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Q ,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其中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用于存放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G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的最小生成树中的顶点，集合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Q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存放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的最小生成树中的边。令集合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的初值为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P={v1}(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假设构造最小生成树时，从顶点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v1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出发），集合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Q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的初值为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Φ = Q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prim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算法的思想是从所有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p∈P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v∈V-P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的边中，选取具有最小权值的边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pv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，将顶点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v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加入集合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中，将边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pv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加入集合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Q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中，如此不断重复，直到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P=V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时，最小生成树构造完毕，这时集合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Q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中包含了最小生成树的所有边。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28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树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10973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例子： 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prim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算法求下图的最小生成树。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编写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程序：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prim.m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17072E-4449-4A0E-BBD0-AFA0B90A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89" y="2032149"/>
            <a:ext cx="3163986" cy="2520686"/>
          </a:xfrm>
          <a:prstGeom prst="rect">
            <a:avLst/>
          </a:prstGeom>
        </p:spPr>
      </p:pic>
      <p:sp>
        <p:nvSpPr>
          <p:cNvPr id="13" name="Pentagon 33">
            <a:extLst>
              <a:ext uri="{FF2B5EF4-FFF2-40B4-BE49-F238E27FC236}">
                <a16:creationId xmlns:a16="http://schemas.microsoft.com/office/drawing/2014/main" id="{15796C31-B9D8-459A-83E6-A5CB90684193}"/>
              </a:ext>
            </a:extLst>
          </p:cNvPr>
          <p:cNvSpPr/>
          <p:nvPr/>
        </p:nvSpPr>
        <p:spPr>
          <a:xfrm>
            <a:off x="1520436" y="4914076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0161073" cy="1482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https://github.com/yooongchun/MatlabCourse/tree/master/Lecture13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树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2633645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Kruskal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算法构造最小生成树。步骤如下：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(1)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e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∈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𝐸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𝐺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𝑚𝑖𝑛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(2)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e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𝑖</m:t>
                        </m:r>
                      </m:sub>
                    </m:sSub>
                    <m:r>
                      <a:rPr lang="zh-CN" alt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已选</m:t>
                    </m:r>
                    <m:r>
                      <a:rPr lang="zh-CN" alt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好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，则从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E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𝐺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−{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}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中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e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，使得：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       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①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ea typeface="黑体" panose="02010609060101010101" pitchFamily="49" charset="-122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[{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}]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中无圈，且②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ea typeface="黑体" panose="02010609060101010101" pitchFamily="49" charset="-122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ea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𝑚𝑖𝑛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（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3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）直到选得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𝑣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为止</m:t>
                    </m:r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333FBA8-87E1-4110-A516-EA9615A2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2633645"/>
              </a:xfrm>
              <a:prstGeom prst="rect">
                <a:avLst/>
              </a:prstGeom>
              <a:blipFill>
                <a:blip r:embed="rId3"/>
                <a:stretch>
                  <a:fillRect l="-608" t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0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树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10973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例子：使用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Kruskal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算法构造最小生成树。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编写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程序：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Kruskal.m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25D44D-6604-427F-B939-15502623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89" y="2032149"/>
            <a:ext cx="3163986" cy="2520686"/>
          </a:xfrm>
          <a:prstGeom prst="rect">
            <a:avLst/>
          </a:prstGeom>
        </p:spPr>
      </p:pic>
      <p:sp>
        <p:nvSpPr>
          <p:cNvPr id="12" name="Pentagon 33">
            <a:extLst>
              <a:ext uri="{FF2B5EF4-FFF2-40B4-BE49-F238E27FC236}">
                <a16:creationId xmlns:a16="http://schemas.microsoft.com/office/drawing/2014/main" id="{0489CF39-AB48-4A85-ABF2-ECF07252FE56}"/>
              </a:ext>
            </a:extLst>
          </p:cNvPr>
          <p:cNvSpPr/>
          <p:nvPr/>
        </p:nvSpPr>
        <p:spPr>
          <a:xfrm>
            <a:off x="1520436" y="4914076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案例分析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5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案例分析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9" name="Pentagon 33">
            <a:extLst>
              <a:ext uri="{FF2B5EF4-FFF2-40B4-BE49-F238E27FC236}">
                <a16:creationId xmlns:a16="http://schemas.microsoft.com/office/drawing/2014/main" id="{5E15309F-571A-4261-802E-12AEE74B3090}"/>
              </a:ext>
            </a:extLst>
          </p:cNvPr>
          <p:cNvSpPr/>
          <p:nvPr/>
        </p:nvSpPr>
        <p:spPr>
          <a:xfrm>
            <a:off x="1532831" y="285790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26">
                <a:extLst>
                  <a:ext uri="{FF2B5EF4-FFF2-40B4-BE49-F238E27FC236}">
                    <a16:creationId xmlns:a16="http://schemas.microsoft.com/office/drawing/2014/main" id="{F1D44C8C-70A2-44D9-8414-F417FE2F1284}"/>
                  </a:ext>
                </a:extLst>
              </p:cNvPr>
              <p:cNvSpPr/>
              <p:nvPr/>
            </p:nvSpPr>
            <p:spPr>
              <a:xfrm>
                <a:off x="2157521" y="2824237"/>
                <a:ext cx="10032494" cy="1167603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求解：求最短路已有成熟的算法：迪克斯特拉（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Dijkstra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）算法。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其基本思想是按距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从近到远为顺序，依次求得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到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的各顶点的最短路和距离，直至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或直至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G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的所有顶点），算法结束。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2" name="Rectangle 26">
                <a:extLst>
                  <a:ext uri="{FF2B5EF4-FFF2-40B4-BE49-F238E27FC236}">
                    <a16:creationId xmlns:a16="http://schemas.microsoft.com/office/drawing/2014/main" id="{F1D44C8C-70A2-44D9-8414-F417FE2F1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2824237"/>
                <a:ext cx="10032494" cy="1167603"/>
              </a:xfrm>
              <a:prstGeom prst="rect">
                <a:avLst/>
              </a:prstGeom>
              <a:blipFill>
                <a:blip r:embed="rId3"/>
                <a:stretch>
                  <a:fillRect l="-608" t="-1563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entagon 33">
            <a:extLst>
              <a:ext uri="{FF2B5EF4-FFF2-40B4-BE49-F238E27FC236}">
                <a16:creationId xmlns:a16="http://schemas.microsoft.com/office/drawing/2014/main" id="{6F379184-C858-4124-886C-D5DEDA712F23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31A3A2E8-6B4F-4305-8879-7295C3B1265C}"/>
              </a:ext>
            </a:extLst>
          </p:cNvPr>
          <p:cNvSpPr/>
          <p:nvPr/>
        </p:nvSpPr>
        <p:spPr>
          <a:xfrm>
            <a:off x="2157521" y="1187085"/>
            <a:ext cx="1003249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两个指定顶点之间的最短路径。问题：给出了一个连接若干个城镇的铁路网络，在这个网络的两个指定城镇间找一条最短铁路线。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01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案例分析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Pentagon 33">
            <a:extLst>
              <a:ext uri="{FF2B5EF4-FFF2-40B4-BE49-F238E27FC236}">
                <a16:creationId xmlns:a16="http://schemas.microsoft.com/office/drawing/2014/main" id="{6F379184-C858-4124-886C-D5DEDA712F23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31A3A2E8-6B4F-4305-8879-7295C3B1265C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1185941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例子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(e06)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：某公司在六个城市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中有分公司，从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的直接航程票价记在下述矩阵的（</a:t>
                </a:r>
                <a:r>
                  <a:rPr lang="en-US" altLang="zh-CN" sz="2000" dirty="0" err="1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i,j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）位置上（ ∞ 表示无直接航路），请帮助该公司设计一张城市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c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 到其它城市间的票价最便宜的路线图。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31A3A2E8-6B4F-4305-8879-7295C3B12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1185941"/>
              </a:xfrm>
              <a:prstGeom prst="rect">
                <a:avLst/>
              </a:prstGeom>
              <a:blipFill>
                <a:blip r:embed="rId3"/>
                <a:stretch>
                  <a:fillRect l="-608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C4DB32D5-0D32-4DE2-A0C5-7B736C46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167" y="2896245"/>
            <a:ext cx="3076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案例分析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Pentagon 33">
            <a:extLst>
              <a:ext uri="{FF2B5EF4-FFF2-40B4-BE49-F238E27FC236}">
                <a16:creationId xmlns:a16="http://schemas.microsoft.com/office/drawing/2014/main" id="{6F379184-C858-4124-886C-D5DEDA712F23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31A3A2E8-6B4F-4305-8879-7295C3B1265C}"/>
                  </a:ext>
                </a:extLst>
              </p:cNvPr>
              <p:cNvSpPr/>
              <p:nvPr/>
            </p:nvSpPr>
            <p:spPr>
              <a:xfrm>
                <a:off x="2157521" y="1187085"/>
                <a:ext cx="10032494" cy="798271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解：用矩阵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存放各边权的邻接矩阵，行向量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𝑝𝑏</m:t>
                    </m:r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 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、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𝑛𝑑𝑒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 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、</m:t>
                    </m:r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𝑖𝑛𝑑𝑒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 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、</m:t>
                    </m:r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 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分别用来存放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𝑃</m:t>
                    </m:r>
                    <m:r>
                      <a:rPr lang="en-US" altLang="zh-CN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 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标号信息、标号顶点顺序、标号顶点索引、最短通路的值。其中分量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4" name="Rectangle 26">
                <a:extLst>
                  <a:ext uri="{FF2B5EF4-FFF2-40B4-BE49-F238E27FC236}">
                    <a16:creationId xmlns:a16="http://schemas.microsoft.com/office/drawing/2014/main" id="{31A3A2E8-6B4F-4305-8879-7295C3B12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1" y="1187085"/>
                <a:ext cx="10032494" cy="798271"/>
              </a:xfrm>
              <a:prstGeom prst="rect">
                <a:avLst/>
              </a:prstGeom>
              <a:blipFill>
                <a:blip r:embed="rId3"/>
                <a:stretch>
                  <a:fillRect l="-608" t="-2290" r="-182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D440230-8135-4829-9FDD-E8D330739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2248173"/>
            <a:ext cx="6781800" cy="1543050"/>
          </a:xfrm>
          <a:prstGeom prst="rect">
            <a:avLst/>
          </a:prstGeom>
        </p:spPr>
      </p:pic>
      <p:sp>
        <p:nvSpPr>
          <p:cNvPr id="11" name="Pentagon 33">
            <a:extLst>
              <a:ext uri="{FF2B5EF4-FFF2-40B4-BE49-F238E27FC236}">
                <a16:creationId xmlns:a16="http://schemas.microsoft.com/office/drawing/2014/main" id="{FE3BB013-280A-4ED8-B3F5-297FA5822288}"/>
              </a:ext>
            </a:extLst>
          </p:cNvPr>
          <p:cNvSpPr/>
          <p:nvPr/>
        </p:nvSpPr>
        <p:spPr>
          <a:xfrm>
            <a:off x="1503399" y="451409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2D2ADE0C-0744-4CC2-8B86-1251E1B2F573}"/>
              </a:ext>
            </a:extLst>
          </p:cNvPr>
          <p:cNvSpPr/>
          <p:nvPr/>
        </p:nvSpPr>
        <p:spPr>
          <a:xfrm>
            <a:off x="2128089" y="4480421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编写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程序求解：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minPath.m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8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1566161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324919" y="2621475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615060" y="1749439"/>
            <a:ext cx="275041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图与网络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5562413" y="2857973"/>
            <a:ext cx="442750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树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5274282" y="3815318"/>
            <a:ext cx="1217000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案例分析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468528" y="1709770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468528" y="276508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3634830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468528" y="37784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2621474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6" y="1561984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3630653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3614444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树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3642780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案例分析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562087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601242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图与网络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480305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介绍：图分为无向图和有向图。一个无向图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(undirected graph)G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是由一个非空有限集合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V(G)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V(G)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中某些元素的无序对集合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E(G)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构成的二元组，记为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G=(V(G),E(G))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V(G)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称为顶点集，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E(G)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称为边集。而有向图中边是有方向的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 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无向图                         有向图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C2271A-AFD0-41E3-8D99-7E498A96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680221"/>
            <a:ext cx="2828925" cy="2466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4FBC66-F5B3-42FF-AC59-3FB1ED4BD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279" y="3308871"/>
            <a:ext cx="2914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18949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网络优化研究的是网络上的各种优化模型与算法。为了在计算机上实现网络优化的算法，首先我们必须有一种方法（即数据结构）在计算机上来描述图与网络。一般来说，算法的好坏与网络的具体表示方法，以及中间结果的操作方案是有关系的。这里我们介绍计算机上用来描述图与网络的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5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种常用表示方法：邻接矩阵表示法、关联矩阵表示法、弧表表示法、邻接表表示法和星形表示法。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581D8B-4F5A-4F44-B24D-710E1EAF1AA5}"/>
              </a:ext>
            </a:extLst>
          </p:cNvPr>
          <p:cNvSpPr/>
          <p:nvPr/>
        </p:nvSpPr>
        <p:spPr>
          <a:xfrm>
            <a:off x="2173498" y="3424334"/>
            <a:ext cx="10032494" cy="1710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邻接矩阵表示法。邻接矩阵表示法是将图以邻接矩阵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(adjacency matrix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）的形式存储在计算机中。图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G=(V,A)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的邻接矩阵定义如下：也就是说，如果两节点之间有一条弧，则邻接矩阵中对应的元素为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；否则为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。可以看出，这种表示法非常简单、直接。但是，在邻接矩阵的所有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2n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个元素中，只有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个为非零元。如果网络比较稀疏，这种表示法浪费大量的存储空间，从而增加了在网络中查找弧的时间。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ABC7DAF6-D30E-4B30-9748-974C4905E77A}"/>
              </a:ext>
            </a:extLst>
          </p:cNvPr>
          <p:cNvSpPr/>
          <p:nvPr/>
        </p:nvSpPr>
        <p:spPr>
          <a:xfrm>
            <a:off x="1532831" y="3424334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14FC7B-6BC8-4B64-A97E-D1BFB03F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38" y="5165781"/>
            <a:ext cx="2638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300297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(e01)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：用邻接矩阵表示以下图：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解：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6F20E5-C484-4B01-A82B-50667DCB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75" y="1672109"/>
            <a:ext cx="2914650" cy="18383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F9258B8-DCB3-40F6-9B51-5378A4160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5" b="1476"/>
          <a:stretch/>
        </p:blipFill>
        <p:spPr>
          <a:xfrm>
            <a:off x="2972991" y="4110587"/>
            <a:ext cx="211455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558830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关联矩阵表示法：关联矩阵表示法是将图以关联矩阵（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incidence matrix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）的形式存储在计算机中，图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G=(V,A)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的关联矩阵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是如下定义的：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也就是说，在关联矩阵中，每行对应于图的一个节点，每列对应于图的一条弧。如果一个节点是一条弧的起点，则关联矩阵中对应的元素为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；如果一个节点是一条弧的终点，则关联矩阵中对应的元素为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-1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；如果一个节点与一条弧不关联，则关联矩阵中对应的元素为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。对于简单图，关联矩阵每列只含有两个非零元（一个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+1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，一个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-1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）。可以看出，这种表示法也非常简单、直接。但是，在关联矩阵的所有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nm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个元素中，只有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2m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个为非零元。如果网络比较稀疏，这种表示法也会浪费大量的存储空间。但由于关联矩阵有许多特别重要的理论性质，因此它在网络优化中是非常重要的概念。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57C7B6-082B-45EE-985C-3967AB86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82" y="2746084"/>
            <a:ext cx="3733800" cy="1466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0C3837-3B8A-4958-A24A-EDE6D5989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5" y="2248173"/>
            <a:ext cx="29813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图与网络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220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480305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：对于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所示的图，如果关联矩阵中每列对应弧的顺序为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(1,2)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(1,3)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(2,4)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(3,2)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(4,3)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(4,5)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(5,3)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(5,4)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，则关联矩阵表示为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: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同样，对于网络中的权，也可以通过对关联矩阵的扩展来表示。例如，如果网络中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每条弧有一个权，我们可以把关联矩阵增加一行，把每一条弧所对应的权存储在增加的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行中。如果网络中每条弧赋有多个权，我们可以把关联矩阵增加相应的行数，把每一条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弧所对应的权存储在增加的行中。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AF1F7E-038D-4EBA-80D2-2BD57295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72" y="2032149"/>
            <a:ext cx="4286250" cy="2000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D194EA-56BC-4A7D-B767-C74432187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951" y="2113111"/>
            <a:ext cx="2914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2245</Words>
  <Application>Microsoft Office PowerPoint</Application>
  <PresentationFormat>自定义</PresentationFormat>
  <Paragraphs>159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黑体</vt:lpstr>
      <vt:lpstr>Arial</vt:lpstr>
      <vt:lpstr>Calibri</vt:lpstr>
      <vt:lpstr>Calibri Light</vt:lpstr>
      <vt:lpstr>Cambria Math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2019-10-26T16:24:28Z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